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6" r:id="rId2"/>
    <p:sldId id="468" r:id="rId3"/>
    <p:sldId id="264" r:id="rId4"/>
    <p:sldId id="470" r:id="rId5"/>
    <p:sldId id="471" r:id="rId6"/>
    <p:sldId id="420" r:id="rId7"/>
    <p:sldId id="452" r:id="rId8"/>
    <p:sldId id="453" r:id="rId9"/>
    <p:sldId id="419" r:id="rId10"/>
    <p:sldId id="451" r:id="rId11"/>
    <p:sldId id="450" r:id="rId12"/>
    <p:sldId id="449" r:id="rId13"/>
    <p:sldId id="448" r:id="rId14"/>
    <p:sldId id="418" r:id="rId15"/>
    <p:sldId id="417" r:id="rId16"/>
    <p:sldId id="416" r:id="rId17"/>
    <p:sldId id="473" r:id="rId18"/>
    <p:sldId id="312" r:id="rId19"/>
    <p:sldId id="414" r:id="rId20"/>
    <p:sldId id="413" r:id="rId21"/>
    <p:sldId id="281" r:id="rId22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7DA6-1393-417B-A636-6A235EBC262F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8A8A-49C3-4657-9694-B5C33A85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20395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6030913"/>
            <a:ext cx="12192000" cy="0"/>
          </a:xfrm>
          <a:prstGeom prst="line">
            <a:avLst/>
          </a:prstGeom>
          <a:ln w="50800">
            <a:solidFill>
              <a:srgbClr val="22387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05" y="198782"/>
            <a:ext cx="9994790" cy="56220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3402" y="3951800"/>
            <a:ext cx="345781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58698" y="3525864"/>
            <a:ext cx="6827003" cy="3099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1687" y="3496181"/>
            <a:ext cx="6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2019 Medicare Prescription Drug Extra Help Program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14204" y="276294"/>
            <a:ext cx="470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How do I apply?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585" y="1544128"/>
            <a:ext cx="11179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Applying for Extra Help is easy. Just complete Social Security’s Application for Extra Help with Medicare Prescription Drug Plan Costs </a:t>
            </a:r>
            <a:r>
              <a:rPr lang="en-US" sz="3200" dirty="0">
                <a:solidFill>
                  <a:srgbClr val="00B0F0"/>
                </a:solidFill>
              </a:rPr>
              <a:t>(SSA-1020). </a:t>
            </a:r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smtClean="0"/>
              <a:t>• </a:t>
            </a:r>
            <a:r>
              <a:rPr lang="en-US" sz="3200" dirty="0"/>
              <a:t>Apply online at </a:t>
            </a:r>
            <a:r>
              <a:rPr lang="en-US" sz="3200" dirty="0" smtClean="0">
                <a:solidFill>
                  <a:srgbClr val="00B0F0"/>
                </a:solidFill>
              </a:rPr>
              <a:t>www.socialsecurity.gov/extrahelp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• </a:t>
            </a:r>
            <a:r>
              <a:rPr lang="en-US" sz="3200" dirty="0"/>
              <a:t>Call Social Security at 1-800-772-1213 </a:t>
            </a:r>
            <a:r>
              <a:rPr lang="en-US" sz="2400" dirty="0"/>
              <a:t>(TTY 1-800-325-0778) </a:t>
            </a:r>
            <a:endParaRPr lang="en-US" sz="2400" dirty="0" smtClean="0"/>
          </a:p>
          <a:p>
            <a:r>
              <a:rPr lang="en-US" sz="3200" dirty="0" smtClean="0"/>
              <a:t>• </a:t>
            </a:r>
            <a:r>
              <a:rPr lang="en-US" sz="3200" dirty="0"/>
              <a:t>Apply at your local Social Security </a:t>
            </a:r>
            <a:r>
              <a:rPr lang="en-US" sz="3200" dirty="0" smtClean="0"/>
              <a:t>office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17585" y="5083558"/>
            <a:ext cx="1081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Visit your local Medicare Resource Center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1892" y="5656954"/>
            <a:ext cx="671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www.resourcemedicare.com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8" name="Picture 7" descr="Image result for prescription med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509" y="4335991"/>
            <a:ext cx="2209910" cy="25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 descr="Image result for circl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51" y="225657"/>
            <a:ext cx="1492369" cy="4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Image result for cir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939123"/>
            <a:ext cx="704490" cy="4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93051"/>
            <a:ext cx="12192000" cy="46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 descr="Image result for circl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55" y="2649679"/>
            <a:ext cx="2510287" cy="6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93051"/>
            <a:ext cx="12192000" cy="46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008634" cy="731735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48574" y="3036499"/>
            <a:ext cx="1802920" cy="1302761"/>
          </a:xfrm>
          <a:prstGeom prst="wedgeEllipseCallout">
            <a:avLst>
              <a:gd name="adj1" fmla="val 46148"/>
              <a:gd name="adj2" fmla="val 991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83" y="3259888"/>
            <a:ext cx="154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Information on Extra Help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31653" y="6142007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7110" y="-138024"/>
            <a:ext cx="13526219" cy="7608498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08959" y="4511615"/>
            <a:ext cx="1705604" cy="1294134"/>
          </a:xfrm>
          <a:prstGeom prst="wedgeEllipseCallout">
            <a:avLst>
              <a:gd name="adj1" fmla="val 63959"/>
              <a:gd name="adj2" fmla="val 8767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6981" y="4735902"/>
            <a:ext cx="135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Re-Entry Number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Content Placeholder 3" descr="Image result for circl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13" y="5771415"/>
            <a:ext cx="1440612" cy="3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836780" y="4546292"/>
            <a:ext cx="1968798" cy="931654"/>
          </a:xfrm>
          <a:prstGeom prst="wedgeRoundRectCallout">
            <a:avLst>
              <a:gd name="adj1" fmla="val -38079"/>
              <a:gd name="adj2" fmla="val 791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42877" y="4781286"/>
            <a:ext cx="215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10 Minutes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453" y="-388190"/>
            <a:ext cx="13434204" cy="755674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510950" y="1141413"/>
            <a:ext cx="2665563" cy="1311214"/>
          </a:xfrm>
          <a:prstGeom prst="wedgeEllipseCallout">
            <a:avLst>
              <a:gd name="adj1" fmla="val -54321"/>
              <a:gd name="adj2" fmla="val 635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2875" y="1403352"/>
            <a:ext cx="219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 am assisting with this application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53882" y="3873260"/>
            <a:ext cx="2889849" cy="1518249"/>
          </a:xfrm>
          <a:prstGeom prst="wedgeRoundRectCallout">
            <a:avLst>
              <a:gd name="adj1" fmla="val 35570"/>
              <a:gd name="adj2" fmla="val 763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6821" y="4077256"/>
            <a:ext cx="2863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You can also request assistance for MSP at the same time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125" y="1328468"/>
            <a:ext cx="1134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Applying for Extra Help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6" name="Picture 2" descr="Image result for calenda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8" y="2485018"/>
            <a:ext cx="2243318" cy="22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9848" y="3219138"/>
            <a:ext cx="609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 Working Days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19245" y="4451600"/>
            <a:ext cx="8905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Notified by 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Opens </a:t>
            </a:r>
            <a:r>
              <a:rPr lang="en-US" sz="3200" dirty="0" smtClean="0">
                <a:solidFill>
                  <a:srgbClr val="0070C0"/>
                </a:solidFill>
              </a:rPr>
              <a:t>a Special Election Period to change plans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5159" y="2159465"/>
            <a:ext cx="595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When will I be notified?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 descr="Image result for prescription med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54" y="2538187"/>
            <a:ext cx="2209910" cy="25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20395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6030913"/>
            <a:ext cx="12192000" cy="0"/>
          </a:xfrm>
          <a:prstGeom prst="line">
            <a:avLst/>
          </a:prstGeom>
          <a:ln w="50800">
            <a:solidFill>
              <a:srgbClr val="22387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next st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006">
            <a:off x="-64650" y="659049"/>
            <a:ext cx="6690396" cy="50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7031" y="5643481"/>
            <a:ext cx="1153428" cy="30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00467" y="1281973"/>
            <a:ext cx="5391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 free strategy session with a Medicare Plan Navigator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medications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Extra Help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356" y="6103327"/>
            <a:ext cx="7782935" cy="650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9863" y="6107626"/>
            <a:ext cx="759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www.resourcemedicare.com</a:t>
            </a:r>
            <a:endParaRPr lang="en-US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64" y="194499"/>
            <a:ext cx="620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Complimentary Service</a:t>
            </a: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06" y="172243"/>
            <a:ext cx="7573992" cy="5752287"/>
          </a:xfrm>
          <a:prstGeom prst="rect">
            <a:avLst/>
          </a:prstGeom>
        </p:spPr>
      </p:pic>
      <p:pic>
        <p:nvPicPr>
          <p:cNvPr id="4" name="Picture 2" descr="Image result for thank Y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56" y="5095807"/>
            <a:ext cx="3154692" cy="16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20395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6030913"/>
            <a:ext cx="12192000" cy="0"/>
          </a:xfrm>
          <a:prstGeom prst="line">
            <a:avLst/>
          </a:prstGeom>
          <a:ln w="50800">
            <a:solidFill>
              <a:srgbClr val="22387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01" y="185080"/>
            <a:ext cx="4794316" cy="3064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1173" y="399570"/>
            <a:ext cx="413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Who We Are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8" y="4395967"/>
            <a:ext cx="815326" cy="8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64" y="4440862"/>
            <a:ext cx="815326" cy="8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28" y="4404150"/>
            <a:ext cx="815326" cy="8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8375" y="4556138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Dayton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65064" y="4622221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Columbus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9428" y="4634701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Cincinnati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1" y="230548"/>
            <a:ext cx="2241653" cy="3362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24" y="163735"/>
            <a:ext cx="2331028" cy="3509638"/>
          </a:xfrm>
          <a:prstGeom prst="rect">
            <a:avLst/>
          </a:prstGeom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48" y="4492993"/>
            <a:ext cx="815326" cy="8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70401" y="4622221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Kettering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20395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6030913"/>
            <a:ext cx="12192000" cy="0"/>
          </a:xfrm>
          <a:prstGeom prst="line">
            <a:avLst/>
          </a:prstGeom>
          <a:ln w="50800">
            <a:solidFill>
              <a:srgbClr val="22387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g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762000"/>
            <a:ext cx="12266612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8" y="4114800"/>
            <a:ext cx="7542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Part D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Help 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2019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Discussion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61" y="5910083"/>
            <a:ext cx="1248115" cy="9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8496" y="2921324"/>
            <a:ext cx="6849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Offered through private insurance companies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Penalties for not enrolling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Should </a:t>
            </a:r>
            <a:r>
              <a:rPr lang="en-US" sz="2800" u="sng" dirty="0" smtClean="0">
                <a:solidFill>
                  <a:srgbClr val="002060"/>
                </a:solidFill>
              </a:rPr>
              <a:t>not</a:t>
            </a:r>
            <a:r>
              <a:rPr lang="en-US" sz="2800" dirty="0" smtClean="0">
                <a:solidFill>
                  <a:srgbClr val="002060"/>
                </a:solidFill>
              </a:rPr>
              <a:t> be bought based on premium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Changes significantly every year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Prices range from $13 - $90 monthly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913" y="3241086"/>
            <a:ext cx="2699238" cy="308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8807" y="3327350"/>
            <a:ext cx="2665563" cy="308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64370" y="3327350"/>
            <a:ext cx="2699238" cy="308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0550" y="3241086"/>
            <a:ext cx="2699238" cy="225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55" y="4317023"/>
            <a:ext cx="534007" cy="4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03" y="4785442"/>
            <a:ext cx="534007" cy="4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21" y="1141413"/>
            <a:ext cx="8128958" cy="54193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855440" y="6194498"/>
            <a:ext cx="1034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GETTING EXTRA HELP WITH PRESCRIPTION MEDICATIONS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125" y="1457864"/>
            <a:ext cx="1150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What is Extra Help?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7" y="2501660"/>
            <a:ext cx="11645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</a:rPr>
              <a:t>An </a:t>
            </a:r>
            <a:r>
              <a:rPr lang="en-US" sz="3200" u="sng" dirty="0" smtClean="0">
                <a:solidFill>
                  <a:srgbClr val="0070C0"/>
                </a:solidFill>
              </a:rPr>
              <a:t>entitlement</a:t>
            </a:r>
            <a:r>
              <a:rPr lang="en-US" sz="3200" dirty="0" smtClean="0">
                <a:solidFill>
                  <a:srgbClr val="0070C0"/>
                </a:solidFill>
              </a:rPr>
              <a:t> administered by </a:t>
            </a:r>
            <a:r>
              <a:rPr lang="en-US" sz="3200" u="sng" dirty="0" smtClean="0">
                <a:solidFill>
                  <a:srgbClr val="0070C0"/>
                </a:solidFill>
              </a:rPr>
              <a:t>Social Security </a:t>
            </a:r>
            <a:r>
              <a:rPr lang="en-US" sz="3200" dirty="0" smtClean="0">
                <a:solidFill>
                  <a:srgbClr val="0070C0"/>
                </a:solidFill>
              </a:rPr>
              <a:t>worth about </a:t>
            </a:r>
            <a:r>
              <a:rPr lang="en-US" sz="3200" dirty="0" smtClean="0">
                <a:solidFill>
                  <a:srgbClr val="0070C0"/>
                </a:solidFill>
              </a:rPr>
              <a:t>$4900 </a:t>
            </a:r>
            <a:r>
              <a:rPr lang="en-US" sz="3200" dirty="0" smtClean="0">
                <a:solidFill>
                  <a:srgbClr val="0070C0"/>
                </a:solidFill>
              </a:rPr>
              <a:t>to help offset the costs of prescription medications for people on Medicare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8860" y="4002657"/>
            <a:ext cx="8177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Helps with the Part D premiums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Helps with Part D deductibles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Helps with medication copayments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Can eliminate RX donut hole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Can eliminate the late enrollment penalty</a:t>
            </a:r>
            <a:endParaRPr lang="en-US" sz="3200" dirty="0"/>
          </a:p>
        </p:txBody>
      </p:sp>
      <p:pic>
        <p:nvPicPr>
          <p:cNvPr id="7" name="Picture 6" descr="Image result for prescription med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60141"/>
            <a:ext cx="2276374" cy="25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14204" y="276294"/>
            <a:ext cx="470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Who Qualifies?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125" y="1508994"/>
            <a:ext cx="11297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Your annual income </a:t>
            </a:r>
            <a:r>
              <a:rPr lang="en-US" sz="2800" dirty="0"/>
              <a:t>must be limited to </a:t>
            </a:r>
            <a:r>
              <a:rPr lang="en-US" sz="2800" dirty="0">
                <a:solidFill>
                  <a:srgbClr val="0070C0"/>
                </a:solidFill>
              </a:rPr>
              <a:t>$</a:t>
            </a:r>
            <a:r>
              <a:rPr lang="en-US" sz="2800" dirty="0" smtClean="0">
                <a:solidFill>
                  <a:srgbClr val="0070C0"/>
                </a:solidFill>
              </a:rPr>
              <a:t>18,735 </a:t>
            </a:r>
            <a:r>
              <a:rPr lang="en-US" sz="2800" dirty="0"/>
              <a:t>for an individual or </a:t>
            </a:r>
            <a:r>
              <a:rPr lang="en-US" sz="2800" dirty="0">
                <a:solidFill>
                  <a:srgbClr val="0070C0"/>
                </a:solidFill>
              </a:rPr>
              <a:t>$</a:t>
            </a:r>
            <a:r>
              <a:rPr lang="en-US" sz="2800" dirty="0" smtClean="0">
                <a:solidFill>
                  <a:srgbClr val="0070C0"/>
                </a:solidFill>
              </a:rPr>
              <a:t>25,365 </a:t>
            </a:r>
            <a:r>
              <a:rPr lang="en-US" sz="2800" dirty="0"/>
              <a:t>for a married couple living together. Even if your annual income is higher, you still may be able to get some help.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131389"/>
            <a:ext cx="11205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Single:</a:t>
            </a:r>
            <a:r>
              <a:rPr lang="en-US" sz="2800" dirty="0" smtClean="0"/>
              <a:t> $</a:t>
            </a:r>
            <a:r>
              <a:rPr lang="en-US" sz="2800" dirty="0" smtClean="0"/>
              <a:t>1561.25 </a:t>
            </a:r>
            <a:r>
              <a:rPr lang="en-US" sz="2800" dirty="0" smtClean="0"/>
              <a:t>/ Month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Married:</a:t>
            </a:r>
            <a:r>
              <a:rPr lang="en-US" sz="2800" dirty="0" smtClean="0"/>
              <a:t> $</a:t>
            </a:r>
            <a:r>
              <a:rPr lang="en-US" sz="2800" dirty="0" smtClean="0"/>
              <a:t>2113.75 </a:t>
            </a:r>
            <a:r>
              <a:rPr lang="en-US" sz="2800" dirty="0" smtClean="0"/>
              <a:t>/ Month</a:t>
            </a:r>
            <a:endParaRPr lang="en-US" sz="2800" dirty="0"/>
          </a:p>
        </p:txBody>
      </p:sp>
      <p:pic>
        <p:nvPicPr>
          <p:cNvPr id="5122" name="Picture 2" descr="Image result for depen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4521304"/>
            <a:ext cx="3048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7275" y="4891975"/>
            <a:ext cx="7090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If the applicant has dependents, they can make more than the maximum amount of income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Image result for prescription med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4" y="4258499"/>
            <a:ext cx="2209910" cy="25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14204" y="276294"/>
            <a:ext cx="470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Who Qualifies?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125" y="1403352"/>
            <a:ext cx="116428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Resources:</a:t>
            </a:r>
            <a:r>
              <a:rPr lang="en-US" sz="3200" b="1" dirty="0"/>
              <a:t> </a:t>
            </a:r>
            <a:r>
              <a:rPr lang="en-US" sz="3200" dirty="0"/>
              <a:t>must be limited to </a:t>
            </a:r>
            <a:r>
              <a:rPr lang="en-US" sz="3200" dirty="0">
                <a:solidFill>
                  <a:srgbClr val="0070C0"/>
                </a:solidFill>
              </a:rPr>
              <a:t>$</a:t>
            </a:r>
            <a:r>
              <a:rPr lang="en-US" sz="3200" dirty="0" smtClean="0">
                <a:solidFill>
                  <a:srgbClr val="0070C0"/>
                </a:solidFill>
              </a:rPr>
              <a:t>14,390 </a:t>
            </a:r>
            <a:r>
              <a:rPr lang="en-US" sz="3200" dirty="0"/>
              <a:t>for an individual or </a:t>
            </a:r>
            <a:r>
              <a:rPr lang="en-US" sz="3200" dirty="0">
                <a:solidFill>
                  <a:srgbClr val="0070C0"/>
                </a:solidFill>
              </a:rPr>
              <a:t>$</a:t>
            </a:r>
            <a:r>
              <a:rPr lang="en-US" sz="3200" dirty="0" smtClean="0">
                <a:solidFill>
                  <a:srgbClr val="0070C0"/>
                </a:solidFill>
              </a:rPr>
              <a:t>28,720 </a:t>
            </a:r>
            <a:r>
              <a:rPr lang="en-US" sz="3200" dirty="0"/>
              <a:t>for a married couple living together. </a:t>
            </a:r>
          </a:p>
        </p:txBody>
      </p:sp>
      <p:pic>
        <p:nvPicPr>
          <p:cNvPr id="7" name="Picture 2" descr="Image result for ban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5" y="2840188"/>
            <a:ext cx="1458314" cy="14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143" y="4298502"/>
            <a:ext cx="20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Bank Account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" name="Picture 4" descr="Image result for stoc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97" y="2858482"/>
            <a:ext cx="1538203" cy="14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15890" y="4298502"/>
            <a:ext cx="20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Stocks &amp; Bonds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1" name="Picture 6" descr="Image result for stoc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35" y="2901942"/>
            <a:ext cx="1780395" cy="13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0723" y="4296104"/>
            <a:ext cx="20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Cash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Picture 8" descr="Image result for 401 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65" y="2929240"/>
            <a:ext cx="1930779" cy="13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21845" y="4303602"/>
            <a:ext cx="20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Investments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5" name="Picture 10" descr="Image result for 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85" y="4847934"/>
            <a:ext cx="1475567" cy="14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c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07" y="5391398"/>
            <a:ext cx="1864206" cy="9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ultiply 16"/>
          <p:cNvSpPr/>
          <p:nvPr/>
        </p:nvSpPr>
        <p:spPr>
          <a:xfrm>
            <a:off x="3134936" y="4910418"/>
            <a:ext cx="1178464" cy="115091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5740368" y="5203304"/>
            <a:ext cx="1178464" cy="115091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Image result for life insuran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90" y="4596714"/>
            <a:ext cx="1414402" cy="17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ultiply 20"/>
          <p:cNvSpPr/>
          <p:nvPr/>
        </p:nvSpPr>
        <p:spPr>
          <a:xfrm>
            <a:off x="7966941" y="5013062"/>
            <a:ext cx="1178464" cy="115091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76059" y="6313233"/>
            <a:ext cx="20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Home You Live In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1491" y="6323501"/>
            <a:ext cx="20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Personal Vehicle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3082" y="6354216"/>
            <a:ext cx="20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Life Insurance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7" grpId="0" animBg="1"/>
      <p:bldP spid="19" grpId="0" animBg="1"/>
      <p:bldP spid="21" grpId="0" animBg="1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349</Words>
  <Application>Microsoft Office PowerPoint</Application>
  <PresentationFormat>Custom</PresentationFormat>
  <Paragraphs>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Byram</dc:creator>
  <cp:lastModifiedBy>Jason Byram</cp:lastModifiedBy>
  <cp:revision>266</cp:revision>
  <cp:lastPrinted>2018-10-16T12:05:51Z</cp:lastPrinted>
  <dcterms:created xsi:type="dcterms:W3CDTF">2018-10-08T12:05:33Z</dcterms:created>
  <dcterms:modified xsi:type="dcterms:W3CDTF">2019-08-09T15:56:29Z</dcterms:modified>
</cp:coreProperties>
</file>