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3004800" cy="9753600"/>
  <p:notesSz cx="6858000" cy="9144000"/>
  <p:defaultTextStyle>
    <a:lvl1pPr algn="ctr" defTabSz="584200">
      <a:defRPr sz="3800">
        <a:solidFill>
          <a:srgbClr val="FFFFFF"/>
        </a:solidFill>
        <a:latin typeface="+mn-lt"/>
        <a:ea typeface="+mn-ea"/>
        <a:cs typeface="+mn-cs"/>
        <a:sym typeface="Helvetica Light"/>
      </a:defRPr>
    </a:lvl1pPr>
    <a:lvl2pPr indent="228600" algn="ctr" defTabSz="584200">
      <a:defRPr sz="3800">
        <a:solidFill>
          <a:srgbClr val="FFFFFF"/>
        </a:solidFill>
        <a:latin typeface="+mn-lt"/>
        <a:ea typeface="+mn-ea"/>
        <a:cs typeface="+mn-cs"/>
        <a:sym typeface="Helvetica Light"/>
      </a:defRPr>
    </a:lvl2pPr>
    <a:lvl3pPr indent="457200" algn="ctr" defTabSz="584200">
      <a:defRPr sz="3800">
        <a:solidFill>
          <a:srgbClr val="FFFFFF"/>
        </a:solidFill>
        <a:latin typeface="+mn-lt"/>
        <a:ea typeface="+mn-ea"/>
        <a:cs typeface="+mn-cs"/>
        <a:sym typeface="Helvetica Light"/>
      </a:defRPr>
    </a:lvl3pPr>
    <a:lvl4pPr indent="685800" algn="ctr" defTabSz="584200">
      <a:defRPr sz="3800">
        <a:solidFill>
          <a:srgbClr val="FFFFFF"/>
        </a:solidFill>
        <a:latin typeface="+mn-lt"/>
        <a:ea typeface="+mn-ea"/>
        <a:cs typeface="+mn-cs"/>
        <a:sym typeface="Helvetica Light"/>
      </a:defRPr>
    </a:lvl4pPr>
    <a:lvl5pPr indent="914400" algn="ctr" defTabSz="584200">
      <a:defRPr sz="3800">
        <a:solidFill>
          <a:srgbClr val="FFFFFF"/>
        </a:solidFill>
        <a:latin typeface="+mn-lt"/>
        <a:ea typeface="+mn-ea"/>
        <a:cs typeface="+mn-cs"/>
        <a:sym typeface="Helvetica Light"/>
      </a:defRPr>
    </a:lvl5pPr>
    <a:lvl6pPr indent="1143000" algn="ctr" defTabSz="584200">
      <a:defRPr sz="3800">
        <a:solidFill>
          <a:srgbClr val="FFFFFF"/>
        </a:solidFill>
        <a:latin typeface="+mn-lt"/>
        <a:ea typeface="+mn-ea"/>
        <a:cs typeface="+mn-cs"/>
        <a:sym typeface="Helvetica Light"/>
      </a:defRPr>
    </a:lvl6pPr>
    <a:lvl7pPr indent="1371600" algn="ctr" defTabSz="584200">
      <a:defRPr sz="3800">
        <a:solidFill>
          <a:srgbClr val="FFFFFF"/>
        </a:solidFill>
        <a:latin typeface="+mn-lt"/>
        <a:ea typeface="+mn-ea"/>
        <a:cs typeface="+mn-cs"/>
        <a:sym typeface="Helvetica Light"/>
      </a:defRPr>
    </a:lvl7pPr>
    <a:lvl8pPr indent="1600200" algn="ctr" defTabSz="584200">
      <a:defRPr sz="3800">
        <a:solidFill>
          <a:srgbClr val="FFFFFF"/>
        </a:solidFill>
        <a:latin typeface="+mn-lt"/>
        <a:ea typeface="+mn-ea"/>
        <a:cs typeface="+mn-cs"/>
        <a:sym typeface="Helvetica Light"/>
      </a:defRPr>
    </a:lvl8pPr>
    <a:lvl9pPr indent="1828800" algn="ctr" defTabSz="584200">
      <a:defRPr sz="3800">
        <a:solidFill>
          <a:srgbClr val="FFFFFF"/>
        </a:solidFill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F5F0C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7CED4">
              <a:alpha val="2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5DC123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89B1A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A433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A433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45761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270000" y="8191500"/>
            <a:ext cx="10464800" cy="1219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952500" y="762000"/>
            <a:ext cx="5334000" cy="40005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6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952500" y="5003800"/>
            <a:ext cx="5334000" cy="4000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One</a:t>
            </a:r>
            <a:endParaRPr sz="38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Two</a:t>
            </a:r>
            <a:endParaRPr sz="38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Three</a:t>
            </a:r>
            <a:endParaRPr sz="38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Four</a:t>
            </a:r>
            <a:endParaRPr sz="38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81000" indent="-381000">
              <a:spcBef>
                <a:spcPts val="3800"/>
              </a:spcBef>
              <a:defRPr sz="2800"/>
            </a:lvl1pPr>
            <a:lvl2pPr marL="762000" indent="-381000">
              <a:spcBef>
                <a:spcPts val="3800"/>
              </a:spcBef>
              <a:defRPr sz="2800"/>
            </a:lvl2pPr>
            <a:lvl3pPr marL="1143000" indent="-381000">
              <a:spcBef>
                <a:spcPts val="3800"/>
              </a:spcBef>
              <a:defRPr sz="2800"/>
            </a:lvl3pPr>
            <a:lvl4pPr marL="1524000" indent="-381000">
              <a:spcBef>
                <a:spcPts val="3800"/>
              </a:spcBef>
              <a:defRPr sz="2800"/>
            </a:lvl4pPr>
            <a:lvl5pPr marL="1905000" indent="-381000">
              <a:spcBef>
                <a:spcPts val="3800"/>
              </a:spcBef>
              <a:defRPr sz="2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Body Level One</a:t>
            </a:r>
            <a:endParaRPr sz="28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Body Level Two</a:t>
            </a:r>
            <a:endParaRPr sz="28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Body Level Three</a:t>
            </a:r>
            <a:endParaRPr sz="28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Body Level Four</a:t>
            </a:r>
            <a:endParaRPr sz="28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One</a:t>
            </a:r>
            <a:endParaRPr sz="38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Two</a:t>
            </a:r>
            <a:endParaRPr sz="38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Three</a:t>
            </a:r>
            <a:endParaRPr sz="38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Four</a:t>
            </a:r>
            <a:endParaRPr sz="38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406400"/>
            <a:ext cx="11099800" cy="2120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One</a:t>
            </a:r>
            <a:endParaRPr sz="38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Two</a:t>
            </a:r>
            <a:endParaRPr sz="38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Three</a:t>
            </a:r>
            <a:endParaRPr sz="38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Four</a:t>
            </a:r>
            <a:endParaRPr sz="38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spd="med" advClick="1"/>
  <p:txStyles>
    <p:titleStyle>
      <a:lvl1pPr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9pPr>
    </p:titleStyle>
    <p:bodyStyle>
      <a:lvl1pPr marL="4572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1pPr>
      <a:lvl2pPr marL="9144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2pPr>
      <a:lvl3pPr marL="13716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3pPr>
      <a:lvl4pPr marL="18288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4pPr>
      <a:lvl5pPr marL="22860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5pPr>
      <a:lvl6pPr marL="27432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6pPr>
      <a:lvl7pPr marL="32004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7pPr>
      <a:lvl8pPr marL="36576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8pPr>
      <a:lvl9pPr marL="41148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Clean Water Project</a:t>
            </a:r>
          </a:p>
        </p:txBody>
      </p:sp>
      <p:sp>
        <p:nvSpPr>
          <p:cNvPr id="33" name="Shape 3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Filtration Systems</a:t>
            </a:r>
            <a:endParaRPr sz="3200">
              <a:solidFill>
                <a:srgbClr val="FFFFF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Katie Clarke</a:t>
            </a:r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asted-image.tif"/>
          <p:cNvPicPr/>
          <p:nvPr/>
        </p:nvPicPr>
        <p:blipFill>
          <a:blip r:embed="rId2">
            <a:extLst/>
          </a:blip>
          <a:srcRect l="20303" t="0" r="20303" b="0"/>
          <a:stretch>
            <a:fillRect/>
          </a:stretch>
        </p:blipFill>
        <p:spPr>
          <a:xfrm>
            <a:off x="6959599" y="2590799"/>
            <a:ext cx="5334054" cy="6286565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Shape 3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Experiment</a:t>
            </a:r>
          </a:p>
        </p:txBody>
      </p:sp>
      <p:sp>
        <p:nvSpPr>
          <p:cNvPr id="37" name="Shape 3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Homemade Filter Column to purify water</a:t>
            </a:r>
            <a:endParaRPr sz="2800">
              <a:solidFill>
                <a:srgbClr val="FFFFF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Gravel</a:t>
            </a:r>
            <a:endParaRPr sz="2800">
              <a:solidFill>
                <a:srgbClr val="FFFFF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Sand</a:t>
            </a:r>
            <a:endParaRPr sz="2800">
              <a:solidFill>
                <a:srgbClr val="FFFFF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Carbon granules</a:t>
            </a:r>
            <a:endParaRPr sz="2800">
              <a:solidFill>
                <a:srgbClr val="FFFFF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Filter Paper</a:t>
            </a:r>
          </a:p>
        </p:txBody>
      </p: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Filters All Around Us</a:t>
            </a:r>
          </a:p>
        </p:txBody>
      </p:sp>
      <p:sp>
        <p:nvSpPr>
          <p:cNvPr id="40" name="Shape 4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Water purification Plants</a:t>
            </a:r>
            <a:endParaRPr sz="3800">
              <a:solidFill>
                <a:srgbClr val="FFFFF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Filter paper - coffee</a:t>
            </a:r>
            <a:endParaRPr sz="3800">
              <a:solidFill>
                <a:srgbClr val="FFFFF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Active Carbon - water, fuel, oil air</a:t>
            </a:r>
            <a:endParaRPr sz="3800">
              <a:solidFill>
                <a:srgbClr val="FFFFF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Brita Filters</a:t>
            </a:r>
          </a:p>
        </p:txBody>
      </p:sp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Brita Filter</a:t>
            </a:r>
          </a:p>
        </p:txBody>
      </p:sp>
      <p:sp>
        <p:nvSpPr>
          <p:cNvPr id="43" name="Shape 43"/>
          <p:cNvSpPr/>
          <p:nvPr>
            <p:ph type="body" idx="1"/>
          </p:nvPr>
        </p:nvSpPr>
        <p:spPr>
          <a:xfrm>
            <a:off x="1030451" y="6022400"/>
            <a:ext cx="10943898" cy="3247595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Ion Exchange Resin and Active Carbon</a:t>
            </a:r>
            <a:endParaRPr sz="2800">
              <a:solidFill>
                <a:srgbClr val="FFFFF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Contains inhibitor that prevents bacterial growth </a:t>
            </a:r>
          </a:p>
        </p:txBody>
      </p:sp>
      <p:pic>
        <p:nvPicPr>
          <p:cNvPr id="44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12731" y="2655288"/>
            <a:ext cx="6979338" cy="35893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theme/theme1.xml><?xml version="1.0" encoding="utf-8"?>
<a:theme xmlns:a="http://schemas.openxmlformats.org/drawingml/2006/main" xmlns:r="http://schemas.openxmlformats.org/officeDocument/2006/relationships" name="Gradient">
  <a:themeElements>
    <a:clrScheme name="Gradient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rgbClr val="0066C1"/>
            </a:gs>
            <a:gs pos="100000">
              <a:srgbClr val="094593"/>
            </a:gs>
          </a:gsLst>
          <a:lin ang="5400000" scaled="0"/>
        </a:gradFill>
        <a:ln w="12700" cap="flat">
          <a:noFill/>
          <a:miter lim="400000"/>
        </a:ln>
        <a:effectLst>
          <a:outerShdw sx="100000" sy="100000" kx="0" ky="0" algn="b" rotWithShape="0" blurRad="76200" dist="0" dir="18900000">
            <a:srgbClr val="000000">
              <a:alpha val="8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23998" dir="270000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Gradient">
  <a:themeElements>
    <a:clrScheme name="Gradient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rgbClr val="0066C1"/>
            </a:gs>
            <a:gs pos="100000">
              <a:srgbClr val="094593"/>
            </a:gs>
          </a:gsLst>
          <a:lin ang="5400000" scaled="0"/>
        </a:gradFill>
        <a:ln w="12700" cap="flat">
          <a:noFill/>
          <a:miter lim="400000"/>
        </a:ln>
        <a:effectLst>
          <a:outerShdw sx="100000" sy="100000" kx="0" ky="0" algn="b" rotWithShape="0" blurRad="76200" dist="0" dir="18900000">
            <a:srgbClr val="000000">
              <a:alpha val="8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23998" dir="270000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