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2" r:id="rId2"/>
  </p:sldMasterIdLst>
  <p:notesMasterIdLst>
    <p:notesMasterId r:id="rId20"/>
  </p:notesMasterIdLst>
  <p:handoutMasterIdLst>
    <p:handoutMasterId r:id="rId21"/>
  </p:handoutMasterIdLst>
  <p:sldIdLst>
    <p:sldId id="256" r:id="rId3"/>
    <p:sldId id="257" r:id="rId4"/>
    <p:sldId id="258" r:id="rId5"/>
    <p:sldId id="259" r:id="rId6"/>
    <p:sldId id="273" r:id="rId7"/>
    <p:sldId id="260" r:id="rId8"/>
    <p:sldId id="261" r:id="rId9"/>
    <p:sldId id="262" r:id="rId10"/>
    <p:sldId id="263" r:id="rId11"/>
    <p:sldId id="264" r:id="rId12"/>
    <p:sldId id="265" r:id="rId13"/>
    <p:sldId id="267" r:id="rId14"/>
    <p:sldId id="272" r:id="rId15"/>
    <p:sldId id="268" r:id="rId16"/>
    <p:sldId id="269" r:id="rId17"/>
    <p:sldId id="270" r:id="rId18"/>
    <p:sldId id="271" r:id="rId19"/>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945" userDrawn="1">
          <p15:clr>
            <a:srgbClr val="A4A3A4"/>
          </p15:clr>
        </p15:guide>
        <p15:guide id="3" orient="horz" pos="3888" userDrawn="1">
          <p15:clr>
            <a:srgbClr val="A4A3A4"/>
          </p15:clr>
        </p15:guide>
        <p15:guide id="4" orient="horz" pos="192" userDrawn="1">
          <p15:clr>
            <a:srgbClr val="A4A3A4"/>
          </p15:clr>
        </p15:guide>
        <p15:guide id="5" orient="horz" pos="1072" userDrawn="1">
          <p15:clr>
            <a:srgbClr val="A4A3A4"/>
          </p15:clr>
        </p15:guide>
        <p15:guide id="6" pos="3839" userDrawn="1">
          <p15:clr>
            <a:srgbClr val="A4A3A4"/>
          </p15:clr>
        </p15:guide>
        <p15:guide id="7" pos="704" userDrawn="1">
          <p15:clr>
            <a:srgbClr val="A4A3A4"/>
          </p15:clr>
        </p15:guide>
        <p15:guide id="8" pos="7102"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37757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9E0A5D-C62D-4AE4-9027-BDBBEC301DFA}" v="431" dt="2018-12-06T13:37:29.234"/>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13" autoAdjust="0"/>
    <p:restoredTop sz="76262" autoAdjust="0"/>
  </p:normalViewPr>
  <p:slideViewPr>
    <p:cSldViewPr snapToGrid="0">
      <p:cViewPr varScale="1">
        <p:scale>
          <a:sx n="55" d="100"/>
          <a:sy n="55" d="100"/>
        </p:scale>
        <p:origin x="294" y="66"/>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p:scale>
          <a:sx n="125" d="100"/>
          <a:sy n="125" d="100"/>
        </p:scale>
        <p:origin x="4932" y="22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92091" y="543522"/>
            <a:ext cx="1213802" cy="228799"/>
          </a:xfrm>
          <a:prstGeom prst="rect">
            <a:avLst/>
          </a:prstGeom>
        </p:spPr>
        <p:txBody>
          <a:bodyPr vert="horz" lIns="91440" tIns="45720" rIns="91440" bIns="45720" rtlCol="0"/>
          <a:lstStyle>
            <a:lvl1pPr algn="r">
              <a:defRPr sz="1200"/>
            </a:lvl1pPr>
          </a:lstStyle>
          <a:p>
            <a:fld id="{80F32549-2C89-4269-8488-3ECD946ABC33}" type="datetime1">
              <a:rPr lang="nb-NO" sz="1000" smtClean="0">
                <a:solidFill>
                  <a:schemeClr val="tx2">
                    <a:lumMod val="75000"/>
                    <a:lumOff val="25000"/>
                  </a:schemeClr>
                </a:solidFill>
                <a:latin typeface="Calibri Light" panose="020F0302020204030204" pitchFamily="34" charset="0"/>
                <a:cs typeface="Calibri Light" panose="020F0302020204030204" pitchFamily="34" charset="0"/>
              </a:rPr>
              <a:t>09.10.2019</a:t>
            </a:fld>
            <a:endParaRPr sz="1000" dirty="0">
              <a:solidFill>
                <a:schemeClr val="tx2">
                  <a:lumMod val="75000"/>
                  <a:lumOff val="25000"/>
                </a:schemeClr>
              </a:solidFill>
              <a:latin typeface="Calibri Light" panose="020F0302020204030204" pitchFamily="34" charset="0"/>
              <a:cs typeface="Calibri Light" panose="020F0302020204030204" pitchFamily="34" charset="0"/>
            </a:endParaRPr>
          </a:p>
        </p:txBody>
      </p:sp>
      <p:pic>
        <p:nvPicPr>
          <p:cNvPr id="6" name="Bild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10" y="123827"/>
            <a:ext cx="771951" cy="851103"/>
          </a:xfrm>
          <a:prstGeom prst="rect">
            <a:avLst/>
          </a:prstGeom>
        </p:spPr>
      </p:pic>
      <p:cxnSp>
        <p:nvCxnSpPr>
          <p:cNvPr id="7" name="Rett linje 6"/>
          <p:cNvCxnSpPr/>
          <p:nvPr/>
        </p:nvCxnSpPr>
        <p:spPr>
          <a:xfrm>
            <a:off x="1023461" y="151830"/>
            <a:ext cx="0" cy="819897"/>
          </a:xfrm>
          <a:prstGeom prst="line">
            <a:avLst/>
          </a:prstGeom>
          <a:ln>
            <a:solidFill>
              <a:srgbClr val="215E6B"/>
            </a:solidFill>
          </a:ln>
        </p:spPr>
        <p:style>
          <a:lnRef idx="1">
            <a:schemeClr val="accent1"/>
          </a:lnRef>
          <a:fillRef idx="0">
            <a:schemeClr val="accent1"/>
          </a:fillRef>
          <a:effectRef idx="0">
            <a:schemeClr val="accent1"/>
          </a:effectRef>
          <a:fontRef idx="minor">
            <a:schemeClr val="tx1"/>
          </a:fontRef>
        </p:style>
      </p:cxnSp>
      <p:sp>
        <p:nvSpPr>
          <p:cNvPr id="5" name="Plassholder for topptekst 4"/>
          <p:cNvSpPr>
            <a:spLocks noGrp="1"/>
          </p:cNvSpPr>
          <p:nvPr>
            <p:ph type="hdr" sz="quarter"/>
          </p:nvPr>
        </p:nvSpPr>
        <p:spPr>
          <a:xfrm>
            <a:off x="1023461" y="314128"/>
            <a:ext cx="2971800" cy="458788"/>
          </a:xfrm>
          <a:prstGeom prst="rect">
            <a:avLst/>
          </a:prstGeom>
        </p:spPr>
        <p:txBody>
          <a:bodyPr vert="horz" lIns="91440" tIns="45720" rIns="91440" bIns="45720" rtlCol="0"/>
          <a:lstStyle>
            <a:lvl1pPr algn="l">
              <a:defRPr sz="1200"/>
            </a:lvl1pPr>
          </a:lstStyle>
          <a:p>
            <a:r>
              <a:rPr lang="nb-NO" b="1" dirty="0">
                <a:solidFill>
                  <a:schemeClr val="tx2">
                    <a:lumMod val="75000"/>
                    <a:lumOff val="25000"/>
                  </a:schemeClr>
                </a:solidFill>
                <a:latin typeface="Calibri Light" panose="020F0302020204030204" pitchFamily="34" charset="0"/>
                <a:cs typeface="Calibri Light" panose="020F0302020204030204" pitchFamily="34" charset="0"/>
              </a:rPr>
              <a:t>Osloskolen</a:t>
            </a:r>
          </a:p>
          <a:p>
            <a:r>
              <a:rPr lang="nb-NO" sz="1050" dirty="0">
                <a:solidFill>
                  <a:schemeClr val="tx2">
                    <a:lumMod val="75000"/>
                    <a:lumOff val="25000"/>
                  </a:schemeClr>
                </a:solidFill>
                <a:latin typeface="Calibri Light" panose="020F0302020204030204" pitchFamily="34" charset="0"/>
                <a:cs typeface="Calibri Light" panose="020F0302020204030204" pitchFamily="34" charset="0"/>
              </a:rPr>
              <a:t>Oslo VO Skullerud</a:t>
            </a:r>
          </a:p>
        </p:txBody>
      </p:sp>
      <p:sp>
        <p:nvSpPr>
          <p:cNvPr id="9" name="Plassholder for bunntekst 8"/>
          <p:cNvSpPr>
            <a:spLocks noGrp="1"/>
          </p:cNvSpPr>
          <p:nvPr>
            <p:ph type="ftr" sz="quarter" idx="2"/>
          </p:nvPr>
        </p:nvSpPr>
        <p:spPr>
          <a:xfrm>
            <a:off x="259080" y="8471853"/>
            <a:ext cx="5334001" cy="458787"/>
          </a:xfrm>
          <a:prstGeom prst="rect">
            <a:avLst/>
          </a:prstGeom>
        </p:spPr>
        <p:txBody>
          <a:bodyPr vert="horz" lIns="91440" tIns="45720" rIns="91440" bIns="45720" rtlCol="0" anchor="b"/>
          <a:lstStyle>
            <a:lvl1pPr algn="l">
              <a:defRPr sz="1200"/>
            </a:lvl1pPr>
          </a:lstStyle>
          <a:p>
            <a:r>
              <a:rPr lang="nb-NO" sz="1000" dirty="0">
                <a:solidFill>
                  <a:schemeClr val="tx2">
                    <a:lumMod val="75000"/>
                    <a:lumOff val="25000"/>
                  </a:schemeClr>
                </a:solidFill>
                <a:latin typeface="Calibri Light" panose="020F0302020204030204" pitchFamily="34" charset="0"/>
                <a:cs typeface="Calibri Light" panose="020F0302020204030204" pitchFamily="34" charset="0"/>
              </a:rPr>
              <a:t>Utviklet av Oslo VO Skullerud, publisert med støtte fra IMDI                    www.språkstøtte.no</a:t>
            </a:r>
          </a:p>
        </p:txBody>
      </p:sp>
      <p:sp>
        <p:nvSpPr>
          <p:cNvPr id="10" name="Plassholder for lysbildenummer 9"/>
          <p:cNvSpPr>
            <a:spLocks noGrp="1"/>
          </p:cNvSpPr>
          <p:nvPr>
            <p:ph type="sldNum" sz="quarter" idx="3"/>
          </p:nvPr>
        </p:nvSpPr>
        <p:spPr>
          <a:xfrm>
            <a:off x="3534093" y="8471853"/>
            <a:ext cx="2971800" cy="458787"/>
          </a:xfrm>
          <a:prstGeom prst="rect">
            <a:avLst/>
          </a:prstGeom>
        </p:spPr>
        <p:txBody>
          <a:bodyPr vert="horz" lIns="91440" tIns="45720" rIns="91440" bIns="45720" rtlCol="0" anchor="b"/>
          <a:lstStyle>
            <a:lvl1pPr algn="r">
              <a:defRPr sz="1200"/>
            </a:lvl1pPr>
          </a:lstStyle>
          <a:p>
            <a:fld id="{01B6C64A-D38F-487A-BFC4-34161918813B}" type="slidenum">
              <a:rPr lang="nb-NO" sz="1000" smtClean="0">
                <a:solidFill>
                  <a:schemeClr val="tx2">
                    <a:lumMod val="75000"/>
                    <a:lumOff val="25000"/>
                  </a:schemeClr>
                </a:solidFill>
                <a:latin typeface="Calibri Light" panose="020F0302020204030204" pitchFamily="34" charset="0"/>
                <a:cs typeface="Calibri Light" panose="020F0302020204030204" pitchFamily="34" charset="0"/>
              </a:rPr>
              <a:t>‹#›</a:t>
            </a:fld>
            <a:endParaRPr lang="nb-NO" sz="1000">
              <a:solidFill>
                <a:schemeClr val="tx2">
                  <a:lumMod val="75000"/>
                  <a:lumOff val="2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714999" y="332475"/>
            <a:ext cx="1034733" cy="207750"/>
          </a:xfrm>
          <a:prstGeom prst="rect">
            <a:avLst/>
          </a:prstGeom>
        </p:spPr>
        <p:txBody>
          <a:bodyPr vert="horz" lIns="91440" tIns="45720" rIns="91440" bIns="45720" rtlCol="0"/>
          <a:lstStyle>
            <a:lvl1pPr algn="r">
              <a:defRPr sz="1000">
                <a:solidFill>
                  <a:schemeClr val="tx2">
                    <a:lumMod val="75000"/>
                    <a:lumOff val="25000"/>
                  </a:schemeClr>
                </a:solidFill>
                <a:latin typeface="Calibri Light" panose="020F0302020204030204" pitchFamily="34" charset="0"/>
                <a:cs typeface="Calibri Light" panose="020F0302020204030204" pitchFamily="34" charset="0"/>
              </a:defRPr>
            </a:lvl1pPr>
          </a:lstStyle>
          <a:p>
            <a:fld id="{6D52F09C-031A-46BC-96AA-3557D92CA009}" type="datetime1">
              <a:rPr lang="nb-NO" smtClean="0"/>
              <a:pPr/>
              <a:t>09.10.2019</a:t>
            </a:fld>
            <a:endParaRPr lang="nb-NO" dirty="0"/>
          </a:p>
        </p:txBody>
      </p:sp>
      <p:sp>
        <p:nvSpPr>
          <p:cNvPr id="4" name="Slide Image Placeholder 3"/>
          <p:cNvSpPr>
            <a:spLocks noGrp="1" noRot="1" noChangeAspect="1"/>
          </p:cNvSpPr>
          <p:nvPr>
            <p:ph type="sldImg" idx="2"/>
          </p:nvPr>
        </p:nvSpPr>
        <p:spPr>
          <a:xfrm>
            <a:off x="381000" y="1231262"/>
            <a:ext cx="6096000" cy="3498396"/>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5034458"/>
            <a:ext cx="5486400" cy="3423741"/>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381000" y="8762999"/>
            <a:ext cx="6096000" cy="310833"/>
          </a:xfrm>
          <a:prstGeom prst="rect">
            <a:avLst/>
          </a:prstGeom>
        </p:spPr>
        <p:txBody>
          <a:bodyPr vert="horz" lIns="91440" tIns="45720" rIns="91440" bIns="45720" rtlCol="0" anchor="t"/>
          <a:lstStyle>
            <a:lvl1pPr algn="l">
              <a:defRPr sz="1000">
                <a:solidFill>
                  <a:schemeClr val="tx2">
                    <a:lumMod val="75000"/>
                    <a:lumOff val="25000"/>
                  </a:schemeClr>
                </a:solidFill>
                <a:latin typeface="Calibri Light" panose="020F0302020204030204" pitchFamily="34" charset="0"/>
                <a:cs typeface="Calibri Light" panose="020F0302020204030204" pitchFamily="34" charset="0"/>
              </a:defRPr>
            </a:lvl1pPr>
          </a:lstStyle>
          <a:p>
            <a:r>
              <a:rPr lang="nb-NO"/>
              <a:t>Utviklet av Oslo VO Skullerud, publisert med støtte fra IMDI                    www.språkstøtte.no</a:t>
            </a:r>
            <a:endParaRPr lang="en-US" dirty="0"/>
          </a:p>
        </p:txBody>
      </p:sp>
      <p:pic>
        <p:nvPicPr>
          <p:cNvPr id="8" name="Bild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211" y="31648"/>
            <a:ext cx="802431" cy="851103"/>
          </a:xfrm>
          <a:prstGeom prst="rect">
            <a:avLst/>
          </a:prstGeom>
        </p:spPr>
      </p:pic>
      <p:cxnSp>
        <p:nvCxnSpPr>
          <p:cNvPr id="9" name="Rett linje 8"/>
          <p:cNvCxnSpPr/>
          <p:nvPr/>
        </p:nvCxnSpPr>
        <p:spPr>
          <a:xfrm>
            <a:off x="1027642" y="59651"/>
            <a:ext cx="0" cy="819897"/>
          </a:xfrm>
          <a:prstGeom prst="line">
            <a:avLst/>
          </a:prstGeom>
          <a:ln>
            <a:solidFill>
              <a:srgbClr val="215E6B"/>
            </a:solidFill>
          </a:ln>
        </p:spPr>
        <p:style>
          <a:lnRef idx="1">
            <a:schemeClr val="accent1"/>
          </a:lnRef>
          <a:fillRef idx="0">
            <a:schemeClr val="accent1"/>
          </a:fillRef>
          <a:effectRef idx="0">
            <a:schemeClr val="accent1"/>
          </a:effectRef>
          <a:fontRef idx="minor">
            <a:schemeClr val="tx1"/>
          </a:fontRef>
        </p:style>
      </p:cxnSp>
      <p:sp>
        <p:nvSpPr>
          <p:cNvPr id="7" name="Plassholder for lysbildenummer 6"/>
          <p:cNvSpPr>
            <a:spLocks noGrp="1"/>
          </p:cNvSpPr>
          <p:nvPr>
            <p:ph type="sldNum" sz="quarter" idx="5"/>
          </p:nvPr>
        </p:nvSpPr>
        <p:spPr>
          <a:xfrm>
            <a:off x="3840163" y="8707439"/>
            <a:ext cx="2865119" cy="295236"/>
          </a:xfrm>
          <a:prstGeom prst="rect">
            <a:avLst/>
          </a:prstGeom>
        </p:spPr>
        <p:txBody>
          <a:bodyPr vert="horz" lIns="91440" tIns="45720" rIns="91440" bIns="45720" rtlCol="0" anchor="b"/>
          <a:lstStyle>
            <a:lvl1pPr algn="r">
              <a:defRPr sz="1000">
                <a:solidFill>
                  <a:schemeClr val="tx2">
                    <a:lumMod val="75000"/>
                    <a:lumOff val="25000"/>
                  </a:schemeClr>
                </a:solidFill>
                <a:latin typeface="Calibri Light" panose="020F0302020204030204" pitchFamily="34" charset="0"/>
                <a:cs typeface="Calibri Light" panose="020F0302020204030204" pitchFamily="34" charset="0"/>
              </a:defRPr>
            </a:lvl1pPr>
          </a:lstStyle>
          <a:p>
            <a:fld id="{302B900C-A8F6-4A05-8928-B89FF3141A29}" type="slidenum">
              <a:rPr lang="nb-NO" smtClean="0"/>
              <a:pPr/>
              <a:t>‹#›</a:t>
            </a:fld>
            <a:endParaRPr lang="nb-NO"/>
          </a:p>
        </p:txBody>
      </p:sp>
      <p:sp>
        <p:nvSpPr>
          <p:cNvPr id="10" name="Plassholder for topptekst 9"/>
          <p:cNvSpPr>
            <a:spLocks noGrp="1"/>
          </p:cNvSpPr>
          <p:nvPr>
            <p:ph type="hdr" sz="quarter"/>
          </p:nvPr>
        </p:nvSpPr>
        <p:spPr>
          <a:xfrm>
            <a:off x="1046692" y="227805"/>
            <a:ext cx="2971800" cy="458788"/>
          </a:xfrm>
          <a:prstGeom prst="rect">
            <a:avLst/>
          </a:prstGeom>
        </p:spPr>
        <p:txBody>
          <a:bodyPr vert="horz" lIns="91440" tIns="45720" rIns="91440" bIns="45720" rtlCol="0"/>
          <a:lstStyle>
            <a:lvl1pPr algn="l">
              <a:defRPr sz="1200">
                <a:solidFill>
                  <a:schemeClr val="tx2">
                    <a:lumMod val="75000"/>
                    <a:lumOff val="25000"/>
                  </a:schemeClr>
                </a:solidFill>
                <a:latin typeface="Calibri Light" panose="020F0302020204030204" pitchFamily="34" charset="0"/>
                <a:cs typeface="Calibri Light" panose="020F0302020204030204" pitchFamily="34" charset="0"/>
              </a:defRPr>
            </a:lvl1pPr>
          </a:lstStyle>
          <a:p>
            <a:r>
              <a:rPr lang="nb-NO" b="1" dirty="0"/>
              <a:t>Osloskolen</a:t>
            </a:r>
          </a:p>
          <a:p>
            <a:r>
              <a:rPr lang="nb-NO" sz="1050" dirty="0"/>
              <a:t>Oslo VO Skullerud</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1</a:t>
            </a:fld>
            <a:endParaRPr lang="nb-NO"/>
          </a:p>
        </p:txBody>
      </p:sp>
    </p:spTree>
    <p:extLst>
      <p:ext uri="{BB962C8B-B14F-4D97-AF65-F5344CB8AC3E}">
        <p14:creationId xmlns:p14="http://schemas.microsoft.com/office/powerpoint/2010/main" val="193128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r>
              <a:rPr lang="nb-NO" dirty="0"/>
              <a:t>Begrunnelser og erfaringer</a:t>
            </a:r>
            <a:r>
              <a:rPr lang="nb-NO" baseline="0" dirty="0"/>
              <a:t> med bruk av morsmålet</a:t>
            </a:r>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11</a:t>
            </a:fld>
            <a:endParaRPr lang="nb-NO"/>
          </a:p>
        </p:txBody>
      </p:sp>
    </p:spTree>
    <p:extLst>
      <p:ext uri="{BB962C8B-B14F-4D97-AF65-F5344CB8AC3E}">
        <p14:creationId xmlns:p14="http://schemas.microsoft.com/office/powerpoint/2010/main" val="969318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12</a:t>
            </a:fld>
            <a:endParaRPr lang="nb-NO"/>
          </a:p>
        </p:txBody>
      </p:sp>
    </p:spTree>
    <p:extLst>
      <p:ext uri="{BB962C8B-B14F-4D97-AF65-F5344CB8AC3E}">
        <p14:creationId xmlns:p14="http://schemas.microsoft.com/office/powerpoint/2010/main" val="1799044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14</a:t>
            </a:fld>
            <a:endParaRPr lang="nb-NO"/>
          </a:p>
        </p:txBody>
      </p:sp>
    </p:spTree>
    <p:extLst>
      <p:ext uri="{BB962C8B-B14F-4D97-AF65-F5344CB8AC3E}">
        <p14:creationId xmlns:p14="http://schemas.microsoft.com/office/powerpoint/2010/main" val="1839079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A8DAC8F-4AA8-4574-8FAD-9B40B40523F8}" type="slidenum">
              <a:rPr lang="nb-NO" smtClean="0"/>
              <a:t>15</a:t>
            </a:fld>
            <a:endParaRPr lang="nb-NO"/>
          </a:p>
        </p:txBody>
      </p:sp>
    </p:spTree>
    <p:extLst>
      <p:ext uri="{BB962C8B-B14F-4D97-AF65-F5344CB8AC3E}">
        <p14:creationId xmlns:p14="http://schemas.microsoft.com/office/powerpoint/2010/main" val="4039649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r>
              <a:rPr lang="nb-NO" dirty="0"/>
              <a:t>Vi</a:t>
            </a:r>
            <a:r>
              <a:rPr lang="nb-NO" baseline="0" dirty="0"/>
              <a:t> velger å la Mariam fra Somalia få siste ordet.</a:t>
            </a:r>
          </a:p>
          <a:p>
            <a:r>
              <a:rPr lang="nb-NO" dirty="0"/>
              <a:t>Hennes utsagn uttrykker hovedbegrunnelsen for </a:t>
            </a:r>
            <a:r>
              <a:rPr lang="nb-NO" b="1" dirty="0"/>
              <a:t>morsmålsbasert</a:t>
            </a:r>
            <a:r>
              <a:rPr lang="nb-NO" dirty="0"/>
              <a:t> alfabetisering.</a:t>
            </a:r>
            <a:endParaRPr lang="nb-NO" b="1" dirty="0"/>
          </a:p>
          <a:p>
            <a:endParaRPr lang="nb-NO" b="1" dirty="0"/>
          </a:p>
          <a:p>
            <a:r>
              <a:rPr lang="nb-NO" b="1" dirty="0"/>
              <a:t>Forståelsen</a:t>
            </a:r>
            <a:r>
              <a:rPr lang="nb-NO" b="1" baseline="0" dirty="0"/>
              <a:t> og det å bygge det elevene kan fra før er sentral i alle pedagogiske sammenhenger i all læring. </a:t>
            </a:r>
            <a:endParaRPr lang="nb-NO" dirty="0"/>
          </a:p>
          <a:p>
            <a:r>
              <a:rPr lang="nb-NO" dirty="0"/>
              <a:t>Hvis du gikk på </a:t>
            </a:r>
            <a:r>
              <a:rPr lang="nb-NO" dirty="0" err="1"/>
              <a:t>tamilkurs</a:t>
            </a:r>
            <a:r>
              <a:rPr lang="nb-NO" dirty="0"/>
              <a:t> på Sri Lanka  tror jeg du ville vært svært takknemlig for morsmålsstøtte på norsk fra en tospråklig lærer</a:t>
            </a:r>
            <a:r>
              <a:rPr lang="nb-NO" baseline="0" dirty="0"/>
              <a:t> eller Språkhjelpere</a:t>
            </a:r>
            <a:endParaRPr lang="nb-NO" dirty="0"/>
          </a:p>
          <a:p>
            <a:r>
              <a:rPr lang="nb-NO" dirty="0"/>
              <a:t>som kunne hjelpe deg  å lære å lese og skrive på dette språket og forstå innholdet og budskapet i teksten. </a:t>
            </a:r>
          </a:p>
          <a:p>
            <a:r>
              <a:rPr lang="nb-NO" dirty="0"/>
              <a:t>Da ville du få vite at der står det:  </a:t>
            </a:r>
          </a:p>
          <a:p>
            <a:r>
              <a:rPr lang="nb-NO" b="1"/>
              <a:t>Takk for oppmerksomheten</a:t>
            </a:r>
            <a:r>
              <a:rPr lang="nb-NO"/>
              <a:t>! </a:t>
            </a:r>
          </a:p>
          <a:p>
            <a:r>
              <a:rPr lang="nb-NO"/>
              <a:t> </a:t>
            </a:r>
            <a:endParaRPr lang="nb-NO" dirty="0"/>
          </a:p>
        </p:txBody>
      </p:sp>
      <p:sp>
        <p:nvSpPr>
          <p:cNvPr id="4" name="Plassholder for lysbildenummer 3"/>
          <p:cNvSpPr>
            <a:spLocks noGrp="1"/>
          </p:cNvSpPr>
          <p:nvPr>
            <p:ph type="sldNum" sz="quarter" idx="10"/>
          </p:nvPr>
        </p:nvSpPr>
        <p:spPr/>
        <p:txBody>
          <a:bodyPr/>
          <a:lstStyle/>
          <a:p>
            <a:fld id="{983D7089-F193-42EB-891B-8229909EBBCC}" type="slidenum">
              <a:rPr lang="nb-NO" smtClean="0"/>
              <a:t>16</a:t>
            </a:fld>
            <a:endParaRPr lang="nb-NO"/>
          </a:p>
        </p:txBody>
      </p:sp>
    </p:spTree>
    <p:extLst>
      <p:ext uri="{BB962C8B-B14F-4D97-AF65-F5344CB8AC3E}">
        <p14:creationId xmlns:p14="http://schemas.microsoft.com/office/powerpoint/2010/main" val="2074773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17</a:t>
            </a:fld>
            <a:endParaRPr lang="nb-NO"/>
          </a:p>
        </p:txBody>
      </p:sp>
    </p:spTree>
    <p:extLst>
      <p:ext uri="{BB962C8B-B14F-4D97-AF65-F5344CB8AC3E}">
        <p14:creationId xmlns:p14="http://schemas.microsoft.com/office/powerpoint/2010/main" val="152802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2</a:t>
            </a:fld>
            <a:endParaRPr lang="nb-NO"/>
          </a:p>
        </p:txBody>
      </p:sp>
    </p:spTree>
    <p:extLst>
      <p:ext uri="{BB962C8B-B14F-4D97-AF65-F5344CB8AC3E}">
        <p14:creationId xmlns:p14="http://schemas.microsoft.com/office/powerpoint/2010/main" val="347249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A8DAC8F-4AA8-4574-8FAD-9B40B40523F8}" type="slidenum">
              <a:rPr lang="nb-NO" smtClean="0"/>
              <a:t>3</a:t>
            </a:fld>
            <a:endParaRPr lang="nb-NO"/>
          </a:p>
        </p:txBody>
      </p:sp>
    </p:spTree>
    <p:extLst>
      <p:ext uri="{BB962C8B-B14F-4D97-AF65-F5344CB8AC3E}">
        <p14:creationId xmlns:p14="http://schemas.microsoft.com/office/powerpoint/2010/main" val="151346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4</a:t>
            </a:fld>
            <a:endParaRPr lang="nb-NO"/>
          </a:p>
        </p:txBody>
      </p:sp>
    </p:spTree>
    <p:extLst>
      <p:ext uri="{BB962C8B-B14F-4D97-AF65-F5344CB8AC3E}">
        <p14:creationId xmlns:p14="http://schemas.microsoft.com/office/powerpoint/2010/main" val="1567523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6</a:t>
            </a:fld>
            <a:endParaRPr lang="nb-NO"/>
          </a:p>
        </p:txBody>
      </p:sp>
    </p:spTree>
    <p:extLst>
      <p:ext uri="{BB962C8B-B14F-4D97-AF65-F5344CB8AC3E}">
        <p14:creationId xmlns:p14="http://schemas.microsoft.com/office/powerpoint/2010/main" val="1740383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A8DAC8F-4AA8-4574-8FAD-9B40B40523F8}" type="slidenum">
              <a:rPr lang="nb-NO" smtClean="0"/>
              <a:t>7</a:t>
            </a:fld>
            <a:endParaRPr lang="nb-NO"/>
          </a:p>
        </p:txBody>
      </p:sp>
    </p:spTree>
    <p:extLst>
      <p:ext uri="{BB962C8B-B14F-4D97-AF65-F5344CB8AC3E}">
        <p14:creationId xmlns:p14="http://schemas.microsoft.com/office/powerpoint/2010/main" val="615508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8</a:t>
            </a:fld>
            <a:endParaRPr lang="nb-NO"/>
          </a:p>
        </p:txBody>
      </p:sp>
    </p:spTree>
    <p:extLst>
      <p:ext uri="{BB962C8B-B14F-4D97-AF65-F5344CB8AC3E}">
        <p14:creationId xmlns:p14="http://schemas.microsoft.com/office/powerpoint/2010/main" val="4159189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A8DAC8F-4AA8-4574-8FAD-9B40B40523F8}" type="slidenum">
              <a:rPr lang="nb-NO" smtClean="0"/>
              <a:t>9</a:t>
            </a:fld>
            <a:endParaRPr lang="nb-NO"/>
          </a:p>
        </p:txBody>
      </p:sp>
    </p:spTree>
    <p:extLst>
      <p:ext uri="{BB962C8B-B14F-4D97-AF65-F5344CB8AC3E}">
        <p14:creationId xmlns:p14="http://schemas.microsoft.com/office/powerpoint/2010/main" val="4182644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3" y="1231900"/>
            <a:ext cx="6213475" cy="3497263"/>
          </a:xfrm>
        </p:spPr>
      </p:sp>
      <p:sp>
        <p:nvSpPr>
          <p:cNvPr id="3" name="Plassholder for notater 2"/>
          <p:cNvSpPr>
            <a:spLocks noGrp="1"/>
          </p:cNvSpPr>
          <p:nvPr>
            <p:ph type="body" idx="1"/>
          </p:nvPr>
        </p:nvSpPr>
        <p:spPr/>
        <p:txBody>
          <a:bodyPr/>
          <a:lstStyle/>
          <a:p>
            <a:r>
              <a:rPr lang="nb-NO" dirty="0"/>
              <a:t>Rapporter fra kompetansenorge.no</a:t>
            </a:r>
          </a:p>
          <a:p>
            <a:r>
              <a:rPr lang="nb-NO" dirty="0"/>
              <a:t>Her benyttes fiktive navn på</a:t>
            </a:r>
            <a:r>
              <a:rPr lang="nb-NO" baseline="0" dirty="0"/>
              <a:t> deltakerne.</a:t>
            </a:r>
            <a:endParaRPr lang="nb-NO" dirty="0"/>
          </a:p>
          <a:p>
            <a:endParaRPr lang="nb-NO" dirty="0"/>
          </a:p>
          <a:p>
            <a:r>
              <a:rPr lang="nb-NO" dirty="0"/>
              <a:t>Masteroppgave 2013 ved Høgskolen</a:t>
            </a:r>
            <a:r>
              <a:rPr lang="nb-NO" baseline="0" dirty="0"/>
              <a:t> i Innlandet:</a:t>
            </a:r>
            <a:r>
              <a:rPr lang="nb-NO" dirty="0"/>
              <a:t> "</a:t>
            </a:r>
            <a:r>
              <a:rPr lang="nb-NO" dirty="0" err="1"/>
              <a:t>Litterasitetsutvikling</a:t>
            </a:r>
            <a:r>
              <a:rPr lang="nb-NO" dirty="0"/>
              <a:t> i en tospråklig kontekst" av</a:t>
            </a:r>
            <a:r>
              <a:rPr lang="nb-NO" baseline="0" dirty="0"/>
              <a:t> Unni Skadberg Isaksen, </a:t>
            </a:r>
            <a:endParaRPr lang="nb-NO" dirty="0"/>
          </a:p>
        </p:txBody>
      </p:sp>
      <p:sp>
        <p:nvSpPr>
          <p:cNvPr id="4" name="Plassholder for lysbildenummer 3"/>
          <p:cNvSpPr>
            <a:spLocks noGrp="1"/>
          </p:cNvSpPr>
          <p:nvPr>
            <p:ph type="sldNum" sz="quarter" idx="10"/>
          </p:nvPr>
        </p:nvSpPr>
        <p:spPr/>
        <p:txBody>
          <a:bodyPr/>
          <a:lstStyle/>
          <a:p>
            <a:fld id="{EA8DAC8F-4AA8-4574-8FAD-9B40B40523F8}" type="slidenum">
              <a:rPr lang="nb-NO" smtClean="0"/>
              <a:t>10</a:t>
            </a:fld>
            <a:endParaRPr lang="nb-NO"/>
          </a:p>
        </p:txBody>
      </p:sp>
    </p:spTree>
    <p:extLst>
      <p:ext uri="{BB962C8B-B14F-4D97-AF65-F5344CB8AC3E}">
        <p14:creationId xmlns:p14="http://schemas.microsoft.com/office/powerpoint/2010/main" val="2077870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4929554"/>
            <a:ext cx="12188825" cy="192844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667341" y="5177214"/>
            <a:ext cx="9225798" cy="675582"/>
          </a:xfrm>
        </p:spPr>
        <p:txBody>
          <a:bodyPr>
            <a:normAutofit/>
          </a:bodyPr>
          <a:lstStyle>
            <a:lvl1pPr marL="0" indent="0" algn="l">
              <a:buNone/>
              <a:defRPr sz="3200">
                <a:solidFill>
                  <a:schemeClr val="bg1"/>
                </a:solidFill>
                <a:latin typeface="+mj-lt"/>
              </a:defRPr>
            </a:lvl1pPr>
            <a:lvl2pPr marL="457063" indent="0" algn="ctr">
              <a:buNone/>
              <a:defRPr sz="2800"/>
            </a:lvl2pPr>
            <a:lvl3pPr marL="914126" indent="0" algn="ctr">
              <a:buNone/>
              <a:defRPr sz="2400"/>
            </a:lvl3pPr>
            <a:lvl4pPr marL="1371189" indent="0" algn="ctr">
              <a:buNone/>
              <a:defRPr sz="2000"/>
            </a:lvl4pPr>
            <a:lvl5pPr marL="1828249" indent="0" algn="ctr">
              <a:buNone/>
              <a:defRPr sz="2000"/>
            </a:lvl5pPr>
            <a:lvl6pPr marL="2285314" indent="0" algn="ctr">
              <a:buNone/>
              <a:defRPr sz="2000"/>
            </a:lvl6pPr>
            <a:lvl7pPr marL="2742377" indent="0" algn="ctr">
              <a:buNone/>
              <a:defRPr sz="2000"/>
            </a:lvl7pPr>
            <a:lvl8pPr marL="3199440" indent="0" algn="ctr">
              <a:buNone/>
              <a:defRPr sz="2000"/>
            </a:lvl8pPr>
            <a:lvl9pPr marL="3656503" indent="0" algn="ctr">
              <a:buNone/>
              <a:defRPr sz="2000"/>
            </a:lvl9pPr>
          </a:lstStyle>
          <a:p>
            <a:r>
              <a:rPr lang="nb-NO" dirty="0"/>
              <a:t>Klikk for å redigere undertittelstil i malen</a:t>
            </a:r>
            <a:endParaRPr lang="en-US" dirty="0"/>
          </a:p>
        </p:txBody>
      </p:sp>
      <p:sp>
        <p:nvSpPr>
          <p:cNvPr id="10" name="Title 1"/>
          <p:cNvSpPr>
            <a:spLocks noGrp="1"/>
          </p:cNvSpPr>
          <p:nvPr>
            <p:ph type="ctrTitle"/>
          </p:nvPr>
        </p:nvSpPr>
        <p:spPr>
          <a:xfrm>
            <a:off x="603504" y="1670702"/>
            <a:ext cx="10782300" cy="2919636"/>
          </a:xfrm>
        </p:spPr>
        <p:txBody>
          <a:bodyPr anchor="b">
            <a:noAutofit/>
          </a:bodyPr>
          <a:lstStyle>
            <a:lvl1pPr algn="l">
              <a:lnSpc>
                <a:spcPct val="80000"/>
              </a:lnSpc>
              <a:defRPr sz="9503" spc="-120" baseline="0">
                <a:solidFill>
                  <a:srgbClr val="37757F"/>
                </a:solidFill>
                <a:latin typeface="Century Gothic" panose="020B0502020202020204" pitchFamily="34" charset="0"/>
              </a:defRPr>
            </a:lvl1pPr>
          </a:lstStyle>
          <a:p>
            <a:r>
              <a:rPr lang="nb-NO" dirty="0"/>
              <a:t>Klikk for å redigere tittelstil</a:t>
            </a:r>
            <a:endParaRPr lang="en-US" dirty="0"/>
          </a:p>
        </p:txBody>
      </p:sp>
      <p:sp>
        <p:nvSpPr>
          <p:cNvPr id="11" name="Subtitle 2"/>
          <p:cNvSpPr txBox="1">
            <a:spLocks/>
          </p:cNvSpPr>
          <p:nvPr userDrawn="1"/>
        </p:nvSpPr>
        <p:spPr>
          <a:xfrm>
            <a:off x="1109599" y="374255"/>
            <a:ext cx="1869780" cy="470695"/>
          </a:xfrm>
          <a:prstGeom prst="rect">
            <a:avLst/>
          </a:prstGeom>
        </p:spPr>
        <p:txBody>
          <a:bodyPr vert="horz" lIns="91464" tIns="45732" rIns="91464" bIns="45732" rtlCol="0">
            <a:normAutofit lnSpcReduction="10000"/>
          </a:bodyPr>
          <a:lstStyle>
            <a:lvl1pPr marL="0" indent="0" algn="l" defTabSz="914126"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063" indent="0" algn="ctr" defTabSz="914126"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126" indent="0" algn="ctr" defTabSz="914126"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189" indent="0" algn="ctr" defTabSz="914126"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251" indent="0" algn="ctr" defTabSz="914126"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5314" indent="0" algn="ctr" defTabSz="914126"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2377" indent="0" algn="ctr" defTabSz="914126"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199440" indent="0" algn="ctr" defTabSz="914126"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6503" indent="0" algn="ctr" defTabSz="914126"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a:spcBef>
                <a:spcPts val="0"/>
              </a:spcBef>
            </a:pPr>
            <a:r>
              <a:rPr lang="nb-NO" sz="1600" b="1" dirty="0">
                <a:solidFill>
                  <a:schemeClr val="accent1">
                    <a:lumMod val="50000"/>
                  </a:schemeClr>
                </a:solidFill>
                <a:latin typeface="+mn-lt"/>
              </a:rPr>
              <a:t>Osloskolen</a:t>
            </a:r>
          </a:p>
          <a:p>
            <a:pPr>
              <a:spcBef>
                <a:spcPts val="0"/>
              </a:spcBef>
            </a:pPr>
            <a:r>
              <a:rPr lang="nb-NO" sz="1400" dirty="0">
                <a:solidFill>
                  <a:schemeClr val="accent1">
                    <a:lumMod val="50000"/>
                  </a:schemeClr>
                </a:solidFill>
                <a:latin typeface="+mn-lt"/>
              </a:rPr>
              <a:t>Oslo VO Skullerud</a:t>
            </a:r>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7762" y="151256"/>
            <a:ext cx="788557" cy="916688"/>
          </a:xfrm>
          <a:prstGeom prst="rect">
            <a:avLst/>
          </a:prstGeom>
        </p:spPr>
      </p:pic>
      <p:cxnSp>
        <p:nvCxnSpPr>
          <p:cNvPr id="13" name="Rett linje 12"/>
          <p:cNvCxnSpPr/>
          <p:nvPr userDrawn="1"/>
        </p:nvCxnSpPr>
        <p:spPr>
          <a:xfrm>
            <a:off x="1062959" y="203886"/>
            <a:ext cx="0" cy="864058"/>
          </a:xfrm>
          <a:prstGeom prst="line">
            <a:avLst/>
          </a:prstGeom>
          <a:ln w="6350">
            <a:solidFill>
              <a:srgbClr val="215E6B"/>
            </a:solidFill>
          </a:ln>
        </p:spPr>
        <p:style>
          <a:lnRef idx="1">
            <a:schemeClr val="accent1"/>
          </a:lnRef>
          <a:fillRef idx="0">
            <a:schemeClr val="accent1"/>
          </a:fillRef>
          <a:effectRef idx="0">
            <a:schemeClr val="accent1"/>
          </a:effectRef>
          <a:fontRef idx="minor">
            <a:schemeClr val="tx1"/>
          </a:fontRef>
        </p:style>
      </p:cxnSp>
      <p:sp>
        <p:nvSpPr>
          <p:cNvPr id="5" name="Plassholder for dato 4"/>
          <p:cNvSpPr>
            <a:spLocks noGrp="1"/>
          </p:cNvSpPr>
          <p:nvPr>
            <p:ph type="dt" sz="half" idx="10"/>
          </p:nvPr>
        </p:nvSpPr>
        <p:spPr>
          <a:xfrm>
            <a:off x="9236078" y="6489185"/>
            <a:ext cx="702424" cy="228600"/>
          </a:xfrm>
        </p:spPr>
        <p:txBody>
          <a:bodyPr/>
          <a:lstStyle>
            <a:lvl1pPr>
              <a:defRPr sz="1000">
                <a:solidFill>
                  <a:schemeClr val="bg1">
                    <a:alpha val="80000"/>
                  </a:schemeClr>
                </a:solidFill>
              </a:defRPr>
            </a:lvl1pPr>
          </a:lstStyle>
          <a:p>
            <a:r>
              <a:rPr lang="nb-NO"/>
              <a:t>2019</a:t>
            </a:r>
            <a:endParaRPr lang="nb-NO" dirty="0"/>
          </a:p>
        </p:txBody>
      </p:sp>
      <p:sp>
        <p:nvSpPr>
          <p:cNvPr id="6" name="Plassholder for bunntekst 5"/>
          <p:cNvSpPr>
            <a:spLocks noGrp="1"/>
          </p:cNvSpPr>
          <p:nvPr>
            <p:ph type="ftr" sz="quarter" idx="11"/>
          </p:nvPr>
        </p:nvSpPr>
        <p:spPr>
          <a:xfrm>
            <a:off x="622039" y="6489185"/>
            <a:ext cx="7222881" cy="228600"/>
          </a:xfrm>
        </p:spPr>
        <p:txBody>
          <a:bodyPr/>
          <a:lstStyle>
            <a:lvl1pPr>
              <a:defRPr sz="1000" cap="none" baseline="0">
                <a:solidFill>
                  <a:schemeClr val="bg1">
                    <a:alpha val="80000"/>
                  </a:schemeClr>
                </a:solidFill>
              </a:defRPr>
            </a:lvl1pPr>
          </a:lstStyle>
          <a:p>
            <a:r>
              <a:rPr lang="nb-NO" dirty="0"/>
              <a:t>Utviklet av Oslo VO Skullerud, publisert med støtte fra IMDI                                                                            www.språkstøtte.no</a:t>
            </a:r>
            <a:endParaRPr lang="en-US" dirty="0"/>
          </a:p>
        </p:txBody>
      </p:sp>
      <p:sp>
        <p:nvSpPr>
          <p:cNvPr id="16" name="Plassholder for lysbildenummer 15"/>
          <p:cNvSpPr>
            <a:spLocks noGrp="1"/>
          </p:cNvSpPr>
          <p:nvPr>
            <p:ph type="sldNum" sz="quarter" idx="12"/>
          </p:nvPr>
        </p:nvSpPr>
        <p:spPr>
          <a:xfrm>
            <a:off x="11139489" y="6489185"/>
            <a:ext cx="505556" cy="228600"/>
          </a:xfrm>
        </p:spPr>
        <p:txBody>
          <a:bodyPr/>
          <a:lstStyle>
            <a:lvl1pPr>
              <a:defRPr sz="1000">
                <a:solidFill>
                  <a:schemeClr val="bg1">
                    <a:alpha val="25000"/>
                  </a:schemeClr>
                </a:solidFill>
                <a:latin typeface="+mn-lt"/>
              </a:defRPr>
            </a:lvl1pPr>
          </a:lstStyle>
          <a:p>
            <a:fld id="{EB37DED6-D4C7-42EE-AB49-D2E39E64FDE4}" type="slidenum">
              <a:rPr lang="nb-NO" smtClean="0"/>
              <a:pPr/>
              <a:t>‹#›</a:t>
            </a:fld>
            <a:endParaRPr lang="nb-NO" dirty="0"/>
          </a:p>
        </p:txBody>
      </p:sp>
      <p:sp>
        <p:nvSpPr>
          <p:cNvPr id="17" name="TekstSylinder 16"/>
          <p:cNvSpPr txBox="1"/>
          <p:nvPr userDrawn="1"/>
        </p:nvSpPr>
        <p:spPr>
          <a:xfrm rot="5400000">
            <a:off x="10769232" y="1125752"/>
            <a:ext cx="2120959" cy="369332"/>
          </a:xfrm>
          <a:prstGeom prst="rect">
            <a:avLst/>
          </a:prstGeom>
          <a:noFill/>
        </p:spPr>
        <p:txBody>
          <a:bodyPr wrap="square" rtlCol="0">
            <a:spAutoFit/>
          </a:bodyPr>
          <a:lstStyle/>
          <a:p>
            <a:pPr algn="ctr"/>
            <a:r>
              <a:rPr lang="nb-NO" sz="1800" dirty="0">
                <a:solidFill>
                  <a:schemeClr val="accent1">
                    <a:lumMod val="50000"/>
                  </a:schemeClr>
                </a:solidFill>
              </a:rPr>
              <a:t>www.språkstøtte.no</a:t>
            </a:r>
          </a:p>
        </p:txBody>
      </p:sp>
    </p:spTree>
    <p:extLst>
      <p:ext uri="{BB962C8B-B14F-4D97-AF65-F5344CB8AC3E}">
        <p14:creationId xmlns:p14="http://schemas.microsoft.com/office/powerpoint/2010/main" val="20488887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057" y="5418672"/>
            <a:ext cx="10777969" cy="613283"/>
          </a:xfrm>
        </p:spPr>
        <p:txBody>
          <a:bodyPr anchor="b">
            <a:normAutofit/>
          </a:bodyPr>
          <a:lstStyle>
            <a:lvl1pPr>
              <a:defRPr sz="3200" b="0">
                <a:solidFill>
                  <a:srgbClr val="FFFFFF"/>
                </a:solidFill>
              </a:defRPr>
            </a:lvl1pPr>
          </a:lstStyle>
          <a:p>
            <a:r>
              <a:rPr lang="nb-NO"/>
              <a:t>Klikk for å redigere tittelstil</a:t>
            </a:r>
            <a:endParaRPr lang="en-US"/>
          </a:p>
        </p:txBody>
      </p:sp>
      <p:sp>
        <p:nvSpPr>
          <p:cNvPr id="3" name="Picture Placeholder 2"/>
          <p:cNvSpPr>
            <a:spLocks noGrp="1" noChangeAspect="1"/>
          </p:cNvSpPr>
          <p:nvPr>
            <p:ph type="pic" idx="1"/>
          </p:nvPr>
        </p:nvSpPr>
        <p:spPr>
          <a:xfrm>
            <a:off x="2" y="0"/>
            <a:ext cx="12188825"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063" indent="0">
              <a:buNone/>
              <a:defRPr sz="2800"/>
            </a:lvl2pPr>
            <a:lvl3pPr marL="914126" indent="0">
              <a:buNone/>
              <a:defRPr sz="2400"/>
            </a:lvl3pPr>
            <a:lvl4pPr marL="1371189" indent="0">
              <a:buNone/>
              <a:defRPr sz="2000"/>
            </a:lvl4pPr>
            <a:lvl5pPr marL="1828249" indent="0">
              <a:buNone/>
              <a:defRPr sz="2000"/>
            </a:lvl5pPr>
            <a:lvl6pPr marL="2285314" indent="0">
              <a:buNone/>
              <a:defRPr sz="2000"/>
            </a:lvl6pPr>
            <a:lvl7pPr marL="2742377" indent="0">
              <a:buNone/>
              <a:defRPr sz="2000"/>
            </a:lvl7pPr>
            <a:lvl8pPr marL="3199440" indent="0">
              <a:buNone/>
              <a:defRPr sz="2000"/>
            </a:lvl8pPr>
            <a:lvl9pPr marL="3656503" indent="0">
              <a:buNone/>
              <a:defRPr sz="2000"/>
            </a:lvl9pPr>
          </a:lstStyle>
          <a:p>
            <a:r>
              <a:rPr lang="nb-NO"/>
              <a:t>Klikk ikonet for å legge til et bilde</a:t>
            </a:r>
            <a:endParaRPr lang="en-US"/>
          </a:p>
        </p:txBody>
      </p:sp>
      <p:sp>
        <p:nvSpPr>
          <p:cNvPr id="4" name="Text Placeholder 3"/>
          <p:cNvSpPr>
            <a:spLocks noGrp="1"/>
          </p:cNvSpPr>
          <p:nvPr>
            <p:ph type="body" sz="half" idx="2"/>
          </p:nvPr>
        </p:nvSpPr>
        <p:spPr>
          <a:xfrm>
            <a:off x="676482" y="5909735"/>
            <a:ext cx="9226941" cy="533400"/>
          </a:xfrm>
        </p:spPr>
        <p:txBody>
          <a:bodyPr>
            <a:normAutofit/>
          </a:bodyPr>
          <a:lstStyle>
            <a:lvl1pPr marL="0" indent="0">
              <a:lnSpc>
                <a:spcPct val="90000"/>
              </a:lnSpc>
              <a:buNone/>
              <a:defRPr sz="1400">
                <a:solidFill>
                  <a:srgbClr val="262626"/>
                </a:solidFill>
              </a:defRPr>
            </a:lvl1pPr>
            <a:lvl2pPr marL="457063" indent="0">
              <a:buNone/>
              <a:defRPr sz="1200"/>
            </a:lvl2pPr>
            <a:lvl3pPr marL="914126" indent="0">
              <a:buNone/>
              <a:defRPr sz="1000"/>
            </a:lvl3pPr>
            <a:lvl4pPr marL="1371189" indent="0">
              <a:buNone/>
              <a:defRPr sz="900"/>
            </a:lvl4pPr>
            <a:lvl5pPr marL="1828249"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b-NO"/>
              <a:t>Klikk for å redigere tekststiler i malen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r>
              <a:rPr lang="nb-NO"/>
              <a:t>2019</a:t>
            </a: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r>
              <a:rPr lang="nb-NO"/>
              <a:t>Utviklet av Oslo VO Skullerud, publisert med støtte fra IMDI                                                                            www.språkstøtte.no</a:t>
            </a: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2DFBB78A-01B4-41F2-96B0-677A4A282832}" type="slidenum">
              <a:rPr lang="nb-NO"/>
              <a:t>‹#›</a:t>
            </a:fld>
            <a:endParaRPr lang="nb-NO"/>
          </a:p>
        </p:txBody>
      </p:sp>
    </p:spTree>
    <p:extLst>
      <p:ext uri="{BB962C8B-B14F-4D97-AF65-F5344CB8AC3E}">
        <p14:creationId xmlns:p14="http://schemas.microsoft.com/office/powerpoint/2010/main" val="30435570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r>
              <a:rPr lang="nb-NO"/>
              <a:t>2019</a:t>
            </a:r>
          </a:p>
        </p:txBody>
      </p:sp>
      <p:sp>
        <p:nvSpPr>
          <p:cNvPr id="5" name="Footer Placeholder 4"/>
          <p:cNvSpPr>
            <a:spLocks noGrp="1"/>
          </p:cNvSpPr>
          <p:nvPr>
            <p:ph type="ftr" sz="quarter" idx="11"/>
          </p:nvPr>
        </p:nvSpPr>
        <p:spPr/>
        <p:txBody>
          <a:bodyPr/>
          <a:lstStyle/>
          <a:p>
            <a:r>
              <a:rPr lang="nb-NO"/>
              <a:t>Utviklet av Oslo VO Skullerud, publisert med støtte fra IMDI                                                                            www.språkstøtte.no</a:t>
            </a:r>
          </a:p>
        </p:txBody>
      </p:sp>
      <p:sp>
        <p:nvSpPr>
          <p:cNvPr id="6" name="Slide Number Placeholder 5"/>
          <p:cNvSpPr>
            <a:spLocks noGrp="1"/>
          </p:cNvSpPr>
          <p:nvPr>
            <p:ph type="sldNum" sz="quarter" idx="12"/>
          </p:nvPr>
        </p:nvSpPr>
        <p:spPr/>
        <p:txBody>
          <a:bodyPr/>
          <a:lstStyle/>
          <a:p>
            <a:fld id="{591C5AD9-787D-40FA-8A4D-16A055B9AF81}" type="slidenum">
              <a:rPr lang="nb-NO"/>
              <a:t>‹#›</a:t>
            </a:fld>
            <a:endParaRPr lang="nb-NO"/>
          </a:p>
        </p:txBody>
      </p:sp>
    </p:spTree>
    <p:extLst>
      <p:ext uri="{BB962C8B-B14F-4D97-AF65-F5344CB8AC3E}">
        <p14:creationId xmlns:p14="http://schemas.microsoft.com/office/powerpoint/2010/main" val="217450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1673" y="695325"/>
            <a:ext cx="2628215" cy="4800600"/>
          </a:xfrm>
        </p:spPr>
        <p:txBody>
          <a:bodyPr vert="eaVert"/>
          <a:lstStyle/>
          <a:p>
            <a:r>
              <a:rPr lang="nb-NO"/>
              <a:t>Klikk for å redigere tittelstil</a:t>
            </a:r>
            <a:endParaRPr lang="en-US"/>
          </a:p>
        </p:txBody>
      </p:sp>
      <p:sp>
        <p:nvSpPr>
          <p:cNvPr id="3" name="Vertical Text Placeholder 2"/>
          <p:cNvSpPr>
            <a:spLocks noGrp="1"/>
          </p:cNvSpPr>
          <p:nvPr>
            <p:ph type="body" orient="vert" idx="1"/>
          </p:nvPr>
        </p:nvSpPr>
        <p:spPr>
          <a:xfrm>
            <a:off x="771324" y="714380"/>
            <a:ext cx="7732286" cy="540067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r>
              <a:rPr lang="nb-NO"/>
              <a:t>2019</a:t>
            </a:r>
          </a:p>
        </p:txBody>
      </p:sp>
      <p:sp>
        <p:nvSpPr>
          <p:cNvPr id="5" name="Footer Placeholder 4"/>
          <p:cNvSpPr>
            <a:spLocks noGrp="1"/>
          </p:cNvSpPr>
          <p:nvPr>
            <p:ph type="ftr" sz="quarter" idx="11"/>
          </p:nvPr>
        </p:nvSpPr>
        <p:spPr/>
        <p:txBody>
          <a:bodyPr/>
          <a:lstStyle/>
          <a:p>
            <a:r>
              <a:rPr lang="nb-NO"/>
              <a:t>Utviklet av Oslo VO Skullerud, publisert med støtte fra IMDI                                                                            www.språkstøtte.no</a:t>
            </a:r>
          </a:p>
        </p:txBody>
      </p:sp>
      <p:sp>
        <p:nvSpPr>
          <p:cNvPr id="6" name="Slide Number Placeholder 5"/>
          <p:cNvSpPr>
            <a:spLocks noGrp="1"/>
          </p:cNvSpPr>
          <p:nvPr>
            <p:ph type="sldNum" sz="quarter" idx="12"/>
          </p:nvPr>
        </p:nvSpPr>
        <p:spPr/>
        <p:txBody>
          <a:bodyPr/>
          <a:lstStyle/>
          <a:p>
            <a:fld id="{591C5AD9-787D-40FA-8A4D-16A055B9AF81}" type="slidenum">
              <a:rPr lang="nb-NO"/>
              <a:t>‹#›</a:t>
            </a:fld>
            <a:endParaRPr lang="nb-NO"/>
          </a:p>
        </p:txBody>
      </p:sp>
    </p:spTree>
    <p:extLst>
      <p:ext uri="{BB962C8B-B14F-4D97-AF65-F5344CB8AC3E}">
        <p14:creationId xmlns:p14="http://schemas.microsoft.com/office/powerpoint/2010/main" val="145641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a:xfrm>
            <a:off x="9562296" y="6505874"/>
            <a:ext cx="472179" cy="228600"/>
          </a:xfrm>
        </p:spPr>
        <p:txBody>
          <a:bodyPr/>
          <a:lstStyle/>
          <a:p>
            <a:r>
              <a:rPr lang="nb-NO" dirty="0"/>
              <a:t>2019</a:t>
            </a:r>
          </a:p>
        </p:txBody>
      </p:sp>
      <p:sp>
        <p:nvSpPr>
          <p:cNvPr id="5" name="Footer Placeholder 4"/>
          <p:cNvSpPr>
            <a:spLocks noGrp="1"/>
          </p:cNvSpPr>
          <p:nvPr>
            <p:ph type="ftr" sz="quarter" idx="11"/>
          </p:nvPr>
        </p:nvSpPr>
        <p:spPr>
          <a:xfrm>
            <a:off x="676482" y="6505874"/>
            <a:ext cx="7546812" cy="228600"/>
          </a:xfrm>
        </p:spPr>
        <p:txBody>
          <a:bodyPr/>
          <a:lstStyle>
            <a:lvl1pPr>
              <a:defRPr cap="none" baseline="0"/>
            </a:lvl1pPr>
          </a:lstStyle>
          <a:p>
            <a:r>
              <a:rPr lang="nb-NO" dirty="0"/>
              <a:t>Utviklet av Oslo VO Skullerud, publisert med støtte fra IMDI                                                                            www.språkstøtte.no</a:t>
            </a:r>
          </a:p>
        </p:txBody>
      </p:sp>
      <p:sp>
        <p:nvSpPr>
          <p:cNvPr id="6" name="Slide Number Placeholder 5"/>
          <p:cNvSpPr>
            <a:spLocks noGrp="1"/>
          </p:cNvSpPr>
          <p:nvPr>
            <p:ph type="sldNum" sz="quarter" idx="12"/>
          </p:nvPr>
        </p:nvSpPr>
        <p:spPr>
          <a:xfrm>
            <a:off x="10693126" y="6505874"/>
            <a:ext cx="733897" cy="228600"/>
          </a:xfrm>
        </p:spPr>
        <p:txBody>
          <a:bodyPr/>
          <a:lstStyle>
            <a:lvl1pPr>
              <a:defRPr sz="900">
                <a:solidFill>
                  <a:schemeClr val="tx2">
                    <a:lumMod val="75000"/>
                    <a:lumOff val="25000"/>
                    <a:alpha val="25000"/>
                  </a:schemeClr>
                </a:solidFill>
              </a:defRPr>
            </a:lvl1pPr>
          </a:lstStyle>
          <a:p>
            <a:fld id="{DA60BA0E-20D0-4E7C-B286-26C960A6788F}" type="slidenum">
              <a:rPr lang="nb-NO" smtClean="0"/>
              <a:pPr/>
              <a:t>‹#›</a:t>
            </a:fld>
            <a:endParaRPr lang="nb-NO"/>
          </a:p>
        </p:txBody>
      </p:sp>
    </p:spTree>
    <p:extLst>
      <p:ext uri="{BB962C8B-B14F-4D97-AF65-F5344CB8AC3E}">
        <p14:creationId xmlns:p14="http://schemas.microsoft.com/office/powerpoint/2010/main" val="140150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BildeOgTekst">
    <p:spTree>
      <p:nvGrpSpPr>
        <p:cNvPr id="1" name=""/>
        <p:cNvGrpSpPr/>
        <p:nvPr/>
      </p:nvGrpSpPr>
      <p:grpSpPr>
        <a:xfrm>
          <a:off x="0" y="0"/>
          <a:ext cx="0" cy="0"/>
          <a:chOff x="0" y="0"/>
          <a:chExt cx="0" cy="0"/>
        </a:xfrm>
      </p:grpSpPr>
      <p:sp>
        <p:nvSpPr>
          <p:cNvPr id="2" name="Title 1"/>
          <p:cNvSpPr>
            <a:spLocks noGrp="1"/>
          </p:cNvSpPr>
          <p:nvPr>
            <p:ph type="title"/>
          </p:nvPr>
        </p:nvSpPr>
        <p:spPr>
          <a:xfrm>
            <a:off x="6009763" y="499533"/>
            <a:ext cx="5417259" cy="1658198"/>
          </a:xfrm>
        </p:spPr>
        <p:txBody>
          <a:bodyPr/>
          <a:lstStyle/>
          <a:p>
            <a:r>
              <a:rPr lang="nb-NO"/>
              <a:t>Klikk for å redigere tittelstil</a:t>
            </a:r>
            <a:endParaRPr lang="en-US" dirty="0"/>
          </a:p>
        </p:txBody>
      </p:sp>
      <p:sp>
        <p:nvSpPr>
          <p:cNvPr id="3" name="Content Placeholder 2"/>
          <p:cNvSpPr>
            <a:spLocks noGrp="1"/>
          </p:cNvSpPr>
          <p:nvPr>
            <p:ph sz="half" idx="1"/>
          </p:nvPr>
        </p:nvSpPr>
        <p:spPr>
          <a:xfrm>
            <a:off x="676480" y="1072282"/>
            <a:ext cx="4662226" cy="46931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009764" y="2434014"/>
            <a:ext cx="4662226" cy="33314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a:xfrm>
            <a:off x="9308169" y="6521807"/>
            <a:ext cx="853728" cy="228600"/>
          </a:xfrm>
        </p:spPr>
        <p:txBody>
          <a:bodyPr/>
          <a:lstStyle/>
          <a:p>
            <a:r>
              <a:rPr lang="nb-NO">
                <a:solidFill>
                  <a:srgbClr val="37757F"/>
                </a:solidFill>
              </a:rPr>
              <a:t>2019</a:t>
            </a:r>
            <a:endParaRPr lang="nb-NO" dirty="0">
              <a:solidFill>
                <a:srgbClr val="37757F"/>
              </a:solidFill>
            </a:endParaRPr>
          </a:p>
        </p:txBody>
      </p:sp>
      <p:sp>
        <p:nvSpPr>
          <p:cNvPr id="6" name="Footer Placeholder 5"/>
          <p:cNvSpPr>
            <a:spLocks noGrp="1"/>
          </p:cNvSpPr>
          <p:nvPr>
            <p:ph type="ftr" sz="quarter" idx="11"/>
          </p:nvPr>
        </p:nvSpPr>
        <p:spPr/>
        <p:txBody>
          <a:bodyPr/>
          <a:lstStyle/>
          <a:p>
            <a:r>
              <a:rPr lang="nb-NO"/>
              <a:t>Utviklet av Oslo VO Skullerud, publisert med støtte fra IMDI                                                                            www.språkstøtte.no</a:t>
            </a:r>
          </a:p>
        </p:txBody>
      </p:sp>
      <p:sp>
        <p:nvSpPr>
          <p:cNvPr id="7" name="Slide Number Placeholder 6"/>
          <p:cNvSpPr>
            <a:spLocks noGrp="1"/>
          </p:cNvSpPr>
          <p:nvPr>
            <p:ph type="sldNum" sz="quarter" idx="12"/>
          </p:nvPr>
        </p:nvSpPr>
        <p:spPr/>
        <p:txBody>
          <a:bodyPr/>
          <a:lstStyle>
            <a:lvl1pPr>
              <a:defRPr sz="900">
                <a:solidFill>
                  <a:srgbClr val="37757F"/>
                </a:solidFill>
                <a:latin typeface="+mn-lt"/>
              </a:defRPr>
            </a:lvl1pPr>
          </a:lstStyle>
          <a:p>
            <a:fld id="{EB37DED6-D4C7-42EE-AB49-D2E39E64FDE4}" type="slidenum">
              <a:rPr lang="nb-NO" smtClean="0"/>
              <a:pPr/>
              <a:t>‹#›</a:t>
            </a:fld>
            <a:endParaRPr lang="nb-NO" dirty="0"/>
          </a:p>
        </p:txBody>
      </p:sp>
    </p:spTree>
    <p:extLst>
      <p:ext uri="{BB962C8B-B14F-4D97-AF65-F5344CB8AC3E}">
        <p14:creationId xmlns:p14="http://schemas.microsoft.com/office/powerpoint/2010/main" val="65604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kstOgBilde">
    <p:spTree>
      <p:nvGrpSpPr>
        <p:cNvPr id="1" name=""/>
        <p:cNvGrpSpPr/>
        <p:nvPr/>
      </p:nvGrpSpPr>
      <p:grpSpPr>
        <a:xfrm>
          <a:off x="0" y="0"/>
          <a:ext cx="0" cy="0"/>
          <a:chOff x="0" y="0"/>
          <a:chExt cx="0" cy="0"/>
        </a:xfrm>
      </p:grpSpPr>
      <p:sp>
        <p:nvSpPr>
          <p:cNvPr id="2" name="Title 1"/>
          <p:cNvSpPr>
            <a:spLocks noGrp="1"/>
          </p:cNvSpPr>
          <p:nvPr>
            <p:ph type="title"/>
          </p:nvPr>
        </p:nvSpPr>
        <p:spPr>
          <a:xfrm>
            <a:off x="838665" y="480615"/>
            <a:ext cx="6047704" cy="1658198"/>
          </a:xfrm>
        </p:spPr>
        <p:txBody>
          <a:bodyPr/>
          <a:lstStyle/>
          <a:p>
            <a:r>
              <a:rPr lang="nb-NO"/>
              <a:t>Klikk for å redigere tittelstil</a:t>
            </a:r>
            <a:endParaRPr lang="en-US" dirty="0"/>
          </a:p>
        </p:txBody>
      </p:sp>
      <p:sp>
        <p:nvSpPr>
          <p:cNvPr id="3" name="Content Placeholder 2"/>
          <p:cNvSpPr>
            <a:spLocks noGrp="1"/>
          </p:cNvSpPr>
          <p:nvPr>
            <p:ph sz="half" idx="1"/>
          </p:nvPr>
        </p:nvSpPr>
        <p:spPr>
          <a:xfrm>
            <a:off x="6894400" y="1015526"/>
            <a:ext cx="4662226" cy="46931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832416" y="2377258"/>
            <a:ext cx="5587297" cy="33314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r>
              <a:rPr lang="nb-NO"/>
              <a:t>2019</a:t>
            </a:r>
          </a:p>
        </p:txBody>
      </p:sp>
      <p:sp>
        <p:nvSpPr>
          <p:cNvPr id="6" name="Footer Placeholder 5"/>
          <p:cNvSpPr>
            <a:spLocks noGrp="1"/>
          </p:cNvSpPr>
          <p:nvPr>
            <p:ph type="ftr" sz="quarter" idx="11"/>
          </p:nvPr>
        </p:nvSpPr>
        <p:spPr/>
        <p:txBody>
          <a:bodyPr/>
          <a:lstStyle/>
          <a:p>
            <a:r>
              <a:rPr lang="nb-NO"/>
              <a:t>Utviklet av Oslo VO Skullerud, publisert med støtte fra IMDI                                                                            www.språkstøtte.no</a:t>
            </a:r>
          </a:p>
        </p:txBody>
      </p:sp>
      <p:sp>
        <p:nvSpPr>
          <p:cNvPr id="7" name="Slide Number Placeholder 6"/>
          <p:cNvSpPr>
            <a:spLocks noGrp="1"/>
          </p:cNvSpPr>
          <p:nvPr>
            <p:ph type="sldNum" sz="quarter" idx="12"/>
          </p:nvPr>
        </p:nvSpPr>
        <p:spPr/>
        <p:txBody>
          <a:bodyPr/>
          <a:lstStyle/>
          <a:p>
            <a:fld id="{EB37DED6-D4C7-42EE-AB49-D2E39E64FDE4}" type="slidenum">
              <a:rPr lang="nb-NO"/>
              <a:t>‹#›</a:t>
            </a:fld>
            <a:endParaRPr lang="nb-NO"/>
          </a:p>
        </p:txBody>
      </p:sp>
    </p:spTree>
    <p:extLst>
      <p:ext uri="{BB962C8B-B14F-4D97-AF65-F5344CB8AC3E}">
        <p14:creationId xmlns:p14="http://schemas.microsoft.com/office/powerpoint/2010/main" val="16122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argetFeltOgInnhold">
    <p:spTree>
      <p:nvGrpSpPr>
        <p:cNvPr id="1" name=""/>
        <p:cNvGrpSpPr/>
        <p:nvPr/>
      </p:nvGrpSpPr>
      <p:grpSpPr>
        <a:xfrm>
          <a:off x="0" y="0"/>
          <a:ext cx="0" cy="0"/>
          <a:chOff x="0" y="0"/>
          <a:chExt cx="0" cy="0"/>
        </a:xfrm>
      </p:grpSpPr>
      <p:sp>
        <p:nvSpPr>
          <p:cNvPr id="2" name="Rectangle 1"/>
          <p:cNvSpPr/>
          <p:nvPr/>
        </p:nvSpPr>
        <p:spPr>
          <a:xfrm>
            <a:off x="1" y="0"/>
            <a:ext cx="42314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458606" y="2099915"/>
            <a:ext cx="3382399" cy="1920240"/>
          </a:xfrm>
        </p:spPr>
        <p:txBody>
          <a:bodyPr anchor="ctr">
            <a:noAutofit/>
          </a:bodyPr>
          <a:lstStyle>
            <a:lvl1pPr>
              <a:lnSpc>
                <a:spcPct val="85000"/>
              </a:lnSpc>
              <a:defRPr sz="4000">
                <a:solidFill>
                  <a:srgbClr val="FFFFFF"/>
                </a:solidFill>
              </a:defRPr>
            </a:lvl1pPr>
          </a:lstStyle>
          <a:p>
            <a:r>
              <a:rPr lang="nb-NO"/>
              <a:t>Klikk for å redigere tittelstil</a:t>
            </a:r>
            <a:endParaRPr lang="en-US" dirty="0"/>
          </a:p>
        </p:txBody>
      </p:sp>
      <p:sp>
        <p:nvSpPr>
          <p:cNvPr id="3" name="Content Placeholder 2"/>
          <p:cNvSpPr>
            <a:spLocks noGrp="1"/>
          </p:cNvSpPr>
          <p:nvPr>
            <p:ph idx="1"/>
          </p:nvPr>
        </p:nvSpPr>
        <p:spPr>
          <a:xfrm>
            <a:off x="5183703" y="794583"/>
            <a:ext cx="6496762" cy="52026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r>
              <a:rPr lang="nb-NO"/>
              <a:t>2019</a:t>
            </a:r>
          </a:p>
        </p:txBody>
      </p:sp>
      <p:sp>
        <p:nvSpPr>
          <p:cNvPr id="6" name="Footer Placeholder 5"/>
          <p:cNvSpPr>
            <a:spLocks noGrp="1"/>
          </p:cNvSpPr>
          <p:nvPr>
            <p:ph type="ftr" sz="quarter" idx="11"/>
          </p:nvPr>
        </p:nvSpPr>
        <p:spPr/>
        <p:txBody>
          <a:bodyPr/>
          <a:lstStyle/>
          <a:p>
            <a:r>
              <a:rPr lang="nb-NO"/>
              <a:t>Utviklet av Oslo VO Skullerud, publisert med støtte fra IMDI                                                                            www.språkstøtte.no</a:t>
            </a: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DFBB78A-01B4-41F2-96B0-677A4A282832}" type="slidenum">
              <a:rPr lang="nb-NO"/>
              <a:t>‹#›</a:t>
            </a:fld>
            <a:endParaRPr lang="nb-NO"/>
          </a:p>
        </p:txBody>
      </p:sp>
    </p:spTree>
    <p:extLst>
      <p:ext uri="{BB962C8B-B14F-4D97-AF65-F5344CB8AC3E}">
        <p14:creationId xmlns:p14="http://schemas.microsoft.com/office/powerpoint/2010/main" val="375666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676480" y="1998134"/>
            <a:ext cx="4662226"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6009764" y="1998134"/>
            <a:ext cx="4662226"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r>
              <a:rPr lang="nb-NO"/>
              <a:t>2019</a:t>
            </a:r>
          </a:p>
        </p:txBody>
      </p:sp>
      <p:sp>
        <p:nvSpPr>
          <p:cNvPr id="6" name="Footer Placeholder 5"/>
          <p:cNvSpPr>
            <a:spLocks noGrp="1"/>
          </p:cNvSpPr>
          <p:nvPr>
            <p:ph type="ftr" sz="quarter" idx="11"/>
          </p:nvPr>
        </p:nvSpPr>
        <p:spPr/>
        <p:txBody>
          <a:bodyPr/>
          <a:lstStyle/>
          <a:p>
            <a:r>
              <a:rPr lang="nb-NO"/>
              <a:t>Utviklet av Oslo VO Skullerud, publisert med støtte fra IMDI                                                                            www.språkstøtte.no</a:t>
            </a:r>
          </a:p>
        </p:txBody>
      </p:sp>
      <p:sp>
        <p:nvSpPr>
          <p:cNvPr id="7" name="Slide Number Placeholder 6"/>
          <p:cNvSpPr>
            <a:spLocks noGrp="1"/>
          </p:cNvSpPr>
          <p:nvPr>
            <p:ph type="sldNum" sz="quarter" idx="12"/>
          </p:nvPr>
        </p:nvSpPr>
        <p:spPr/>
        <p:txBody>
          <a:bodyPr/>
          <a:lstStyle/>
          <a:p>
            <a:fld id="{EB37DED6-D4C7-42EE-AB49-D2E39E64FDE4}" type="slidenum">
              <a:rPr lang="nb-NO"/>
              <a:t>‹#›</a:t>
            </a:fld>
            <a:endParaRPr lang="nb-NO"/>
          </a:p>
        </p:txBody>
      </p:sp>
    </p:spTree>
    <p:extLst>
      <p:ext uri="{BB962C8B-B14F-4D97-AF65-F5344CB8AC3E}">
        <p14:creationId xmlns:p14="http://schemas.microsoft.com/office/powerpoint/2010/main" val="2497273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a:t>Klikk for å redigere tittelstil</a:t>
            </a:r>
            <a:endParaRPr lang="en-US"/>
          </a:p>
        </p:txBody>
      </p:sp>
      <p:sp>
        <p:nvSpPr>
          <p:cNvPr id="3" name="Text Placeholder 2"/>
          <p:cNvSpPr>
            <a:spLocks noGrp="1"/>
          </p:cNvSpPr>
          <p:nvPr>
            <p:ph type="body" idx="1"/>
          </p:nvPr>
        </p:nvSpPr>
        <p:spPr>
          <a:xfrm>
            <a:off x="676480" y="2040467"/>
            <a:ext cx="4662226"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063" indent="0">
              <a:buNone/>
              <a:defRPr sz="2000" b="1"/>
            </a:lvl2pPr>
            <a:lvl3pPr marL="914126" indent="0">
              <a:buNone/>
              <a:defRPr sz="1800" b="1"/>
            </a:lvl3pPr>
            <a:lvl4pPr marL="1371189" indent="0">
              <a:buNone/>
              <a:defRPr sz="1600" b="1"/>
            </a:lvl4pPr>
            <a:lvl5pPr marL="1828249"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76480" y="2753084"/>
            <a:ext cx="4662226"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6006043" y="2038435"/>
            <a:ext cx="4662226"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063" indent="0">
              <a:buNone/>
              <a:defRPr sz="2000" b="1"/>
            </a:lvl2pPr>
            <a:lvl3pPr marL="914126" indent="0">
              <a:buNone/>
              <a:defRPr sz="1800" b="1"/>
            </a:lvl3pPr>
            <a:lvl4pPr marL="1371189" indent="0">
              <a:buNone/>
              <a:defRPr sz="1600" b="1"/>
            </a:lvl4pPr>
            <a:lvl5pPr marL="1828249"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006043" y="2750990"/>
            <a:ext cx="4662226"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6"/>
          <p:cNvSpPr>
            <a:spLocks noGrp="1"/>
          </p:cNvSpPr>
          <p:nvPr>
            <p:ph type="dt" sz="half" idx="10"/>
          </p:nvPr>
        </p:nvSpPr>
        <p:spPr/>
        <p:txBody>
          <a:bodyPr/>
          <a:lstStyle/>
          <a:p>
            <a:r>
              <a:rPr lang="nb-NO"/>
              <a:t>2019</a:t>
            </a:r>
          </a:p>
        </p:txBody>
      </p:sp>
      <p:sp>
        <p:nvSpPr>
          <p:cNvPr id="8" name="Footer Placeholder 7"/>
          <p:cNvSpPr>
            <a:spLocks noGrp="1"/>
          </p:cNvSpPr>
          <p:nvPr>
            <p:ph type="ftr" sz="quarter" idx="11"/>
          </p:nvPr>
        </p:nvSpPr>
        <p:spPr/>
        <p:txBody>
          <a:bodyPr/>
          <a:lstStyle/>
          <a:p>
            <a:r>
              <a:rPr lang="nb-NO"/>
              <a:t>Utviklet av Oslo VO Skullerud, publisert med støtte fra IMDI                                                                            www.språkstøtte.no</a:t>
            </a:r>
          </a:p>
        </p:txBody>
      </p:sp>
      <p:sp>
        <p:nvSpPr>
          <p:cNvPr id="9" name="Slide Number Placeholder 8"/>
          <p:cNvSpPr>
            <a:spLocks noGrp="1"/>
          </p:cNvSpPr>
          <p:nvPr>
            <p:ph type="sldNum" sz="quarter" idx="12"/>
          </p:nvPr>
        </p:nvSpPr>
        <p:spPr/>
        <p:txBody>
          <a:bodyPr/>
          <a:lstStyle/>
          <a:p>
            <a:fld id="{EB37DED6-D4C7-42EE-AB49-D2E39E64FDE4}" type="slidenum">
              <a:rPr lang="nb-NO"/>
              <a:t>‹#›</a:t>
            </a:fld>
            <a:endParaRPr lang="nb-NO"/>
          </a:p>
        </p:txBody>
      </p:sp>
    </p:spTree>
    <p:extLst>
      <p:ext uri="{BB962C8B-B14F-4D97-AF65-F5344CB8AC3E}">
        <p14:creationId xmlns:p14="http://schemas.microsoft.com/office/powerpoint/2010/main" val="71150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b-NO"/>
              <a:t>Klikk for å redigere tittelstil</a:t>
            </a:r>
            <a:endParaRPr lang="en-US"/>
          </a:p>
        </p:txBody>
      </p:sp>
      <p:sp>
        <p:nvSpPr>
          <p:cNvPr id="3" name="Date Placeholder 2"/>
          <p:cNvSpPr>
            <a:spLocks noGrp="1"/>
          </p:cNvSpPr>
          <p:nvPr>
            <p:ph type="dt" sz="half" idx="10"/>
          </p:nvPr>
        </p:nvSpPr>
        <p:spPr/>
        <p:txBody>
          <a:bodyPr/>
          <a:lstStyle/>
          <a:p>
            <a:r>
              <a:rPr lang="nb-NO"/>
              <a:t>2019</a:t>
            </a:r>
          </a:p>
        </p:txBody>
      </p:sp>
      <p:sp>
        <p:nvSpPr>
          <p:cNvPr id="4" name="Footer Placeholder 3"/>
          <p:cNvSpPr>
            <a:spLocks noGrp="1"/>
          </p:cNvSpPr>
          <p:nvPr>
            <p:ph type="ftr" sz="quarter" idx="11"/>
          </p:nvPr>
        </p:nvSpPr>
        <p:spPr/>
        <p:txBody>
          <a:bodyPr/>
          <a:lstStyle/>
          <a:p>
            <a:r>
              <a:rPr lang="nb-NO"/>
              <a:t>Utviklet av Oslo VO Skullerud, publisert med støtte fra IMDI                                                                            www.språkstøtte.no</a:t>
            </a:r>
          </a:p>
        </p:txBody>
      </p:sp>
      <p:sp>
        <p:nvSpPr>
          <p:cNvPr id="5" name="Slide Number Placeholder 4"/>
          <p:cNvSpPr>
            <a:spLocks noGrp="1"/>
          </p:cNvSpPr>
          <p:nvPr>
            <p:ph type="sldNum" sz="quarter" idx="12"/>
          </p:nvPr>
        </p:nvSpPr>
        <p:spPr/>
        <p:txBody>
          <a:bodyPr/>
          <a:lstStyle/>
          <a:p>
            <a:fld id="{EB37DED6-D4C7-42EE-AB49-D2E39E64FDE4}" type="slidenum">
              <a:rPr lang="nb-NO"/>
              <a:t>‹#›</a:t>
            </a:fld>
            <a:endParaRPr lang="nb-NO"/>
          </a:p>
        </p:txBody>
      </p:sp>
    </p:spTree>
    <p:extLst>
      <p:ext uri="{BB962C8B-B14F-4D97-AF65-F5344CB8AC3E}">
        <p14:creationId xmlns:p14="http://schemas.microsoft.com/office/powerpoint/2010/main" val="196183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b-NO"/>
              <a:t>2019</a:t>
            </a:r>
          </a:p>
        </p:txBody>
      </p:sp>
      <p:sp>
        <p:nvSpPr>
          <p:cNvPr id="3" name="Footer Placeholder 2"/>
          <p:cNvSpPr>
            <a:spLocks noGrp="1"/>
          </p:cNvSpPr>
          <p:nvPr>
            <p:ph type="ftr" sz="quarter" idx="11"/>
          </p:nvPr>
        </p:nvSpPr>
        <p:spPr/>
        <p:txBody>
          <a:bodyPr/>
          <a:lstStyle/>
          <a:p>
            <a:r>
              <a:rPr lang="nb-NO"/>
              <a:t>Utviklet av Oslo VO Skullerud, publisert med støtte fra IMDI                                                                            www.språkstøtte.no</a:t>
            </a:r>
          </a:p>
        </p:txBody>
      </p:sp>
      <p:sp>
        <p:nvSpPr>
          <p:cNvPr id="4" name="Slide Number Placeholder 3"/>
          <p:cNvSpPr>
            <a:spLocks noGrp="1"/>
          </p:cNvSpPr>
          <p:nvPr>
            <p:ph type="sldNum" sz="quarter" idx="12"/>
          </p:nvPr>
        </p:nvSpPr>
        <p:spPr/>
        <p:txBody>
          <a:bodyPr/>
          <a:lstStyle/>
          <a:p>
            <a:fld id="{EB37DED6-D4C7-42EE-AB49-D2E39E64FDE4}" type="slidenum">
              <a:rPr lang="nb-NO"/>
              <a:t>‹#›</a:t>
            </a:fld>
            <a:endParaRPr lang="nb-NO"/>
          </a:p>
        </p:txBody>
      </p:sp>
    </p:spTree>
    <p:extLst>
      <p:ext uri="{BB962C8B-B14F-4D97-AF65-F5344CB8AC3E}">
        <p14:creationId xmlns:p14="http://schemas.microsoft.com/office/powerpoint/2010/main" val="178504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053" y="499533"/>
            <a:ext cx="10769970" cy="1658198"/>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Text Placeholder 2"/>
          <p:cNvSpPr>
            <a:spLocks noGrp="1"/>
          </p:cNvSpPr>
          <p:nvPr>
            <p:ph type="body" idx="1"/>
          </p:nvPr>
        </p:nvSpPr>
        <p:spPr>
          <a:xfrm>
            <a:off x="676482" y="2011680"/>
            <a:ext cx="10750925" cy="3766185"/>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8995471" y="6521807"/>
            <a:ext cx="853728" cy="228600"/>
          </a:xfrm>
          <a:prstGeom prst="rect">
            <a:avLst/>
          </a:prstGeom>
        </p:spPr>
        <p:txBody>
          <a:bodyPr vert="horz" lIns="91440" tIns="45720" rIns="91440" bIns="45720" rtlCol="0" anchor="ctr"/>
          <a:lstStyle>
            <a:lvl1pPr algn="r">
              <a:defRPr sz="900">
                <a:solidFill>
                  <a:schemeClr val="tx2">
                    <a:lumMod val="75000"/>
                    <a:lumOff val="25000"/>
                    <a:alpha val="80000"/>
                  </a:schemeClr>
                </a:solidFill>
              </a:defRPr>
            </a:lvl1pPr>
          </a:lstStyle>
          <a:p>
            <a:r>
              <a:rPr lang="nb-NO"/>
              <a:t>2019</a:t>
            </a:r>
          </a:p>
        </p:txBody>
      </p:sp>
      <p:sp>
        <p:nvSpPr>
          <p:cNvPr id="5" name="Footer Placeholder 4"/>
          <p:cNvSpPr>
            <a:spLocks noGrp="1"/>
          </p:cNvSpPr>
          <p:nvPr>
            <p:ph type="ftr" sz="quarter" idx="3"/>
          </p:nvPr>
        </p:nvSpPr>
        <p:spPr>
          <a:xfrm>
            <a:off x="685621" y="6521807"/>
            <a:ext cx="6534985" cy="228600"/>
          </a:xfrm>
          <a:prstGeom prst="rect">
            <a:avLst/>
          </a:prstGeom>
        </p:spPr>
        <p:txBody>
          <a:bodyPr vert="horz" lIns="91440" tIns="45720" rIns="91440" bIns="45720" rtlCol="0" anchor="ctr"/>
          <a:lstStyle>
            <a:lvl1pPr algn="l">
              <a:defRPr sz="900" cap="none" baseline="0">
                <a:solidFill>
                  <a:schemeClr val="tx2">
                    <a:lumMod val="75000"/>
                    <a:lumOff val="25000"/>
                    <a:alpha val="80000"/>
                  </a:schemeClr>
                </a:solidFill>
              </a:defRPr>
            </a:lvl1pPr>
          </a:lstStyle>
          <a:p>
            <a:r>
              <a:rPr lang="nb-NO" dirty="0"/>
              <a:t>Utviklet av Oslo VO Skullerud, publisert med støtte fra IMDI                                                                            www.språkstøtte.no</a:t>
            </a:r>
          </a:p>
        </p:txBody>
      </p:sp>
      <p:sp>
        <p:nvSpPr>
          <p:cNvPr id="6" name="Slide Number Placeholder 5"/>
          <p:cNvSpPr>
            <a:spLocks noGrp="1"/>
          </p:cNvSpPr>
          <p:nvPr>
            <p:ph type="sldNum" sz="quarter" idx="4"/>
          </p:nvPr>
        </p:nvSpPr>
        <p:spPr>
          <a:xfrm>
            <a:off x="10988842" y="6517554"/>
            <a:ext cx="438181" cy="232853"/>
          </a:xfrm>
          <a:prstGeom prst="rect">
            <a:avLst/>
          </a:prstGeom>
        </p:spPr>
        <p:txBody>
          <a:bodyPr vert="horz" lIns="91440" tIns="45720" rIns="91440" bIns="45720" rtlCol="0" anchor="b"/>
          <a:lstStyle>
            <a:lvl1pPr algn="r">
              <a:defRPr sz="900" b="0">
                <a:ln>
                  <a:noFill/>
                </a:ln>
                <a:solidFill>
                  <a:schemeClr val="accent1">
                    <a:lumMod val="50000"/>
                    <a:alpha val="25000"/>
                  </a:schemeClr>
                </a:solidFill>
                <a:latin typeface="+mn-lt"/>
              </a:defRPr>
            </a:lvl1pPr>
          </a:lstStyle>
          <a:p>
            <a:fld id="{EB37DED6-D4C7-42EE-AB49-D2E39E64FDE4}" type="slidenum">
              <a:rPr lang="nb-NO" smtClean="0"/>
              <a:pPr/>
              <a:t>‹#›</a:t>
            </a:fld>
            <a:endParaRPr lang="nb-NO"/>
          </a:p>
        </p:txBody>
      </p:sp>
    </p:spTree>
    <p:extLst>
      <p:ext uri="{BB962C8B-B14F-4D97-AF65-F5344CB8AC3E}">
        <p14:creationId xmlns:p14="http://schemas.microsoft.com/office/powerpoint/2010/main" val="45520669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704" r:id="rId3"/>
    <p:sldLayoutId id="2147483706" r:id="rId4"/>
    <p:sldLayoutId id="2147483705" r:id="rId5"/>
    <p:sldLayoutId id="2147483696" r:id="rId6"/>
    <p:sldLayoutId id="2147483697" r:id="rId7"/>
    <p:sldLayoutId id="2147483698" r:id="rId8"/>
    <p:sldLayoutId id="2147483699" r:id="rId9"/>
    <p:sldLayoutId id="2147483701" r:id="rId10"/>
    <p:sldLayoutId id="2147483702" r:id="rId11"/>
    <p:sldLayoutId id="214748370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126"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13" indent="-91413" algn="l" defTabSz="914126"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368" indent="-342797" algn="l" defTabSz="914126"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475" indent="-548475" algn="l" defTabSz="914126"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713" indent="-822713"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6951" indent="-109695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19964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39958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59952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79946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126" rtl="0" eaLnBrk="1" latinLnBrk="0" hangingPunct="1">
        <a:defRPr sz="1800" kern="1200">
          <a:solidFill>
            <a:schemeClr val="tx1"/>
          </a:solidFill>
          <a:latin typeface="+mn-lt"/>
          <a:ea typeface="+mn-ea"/>
          <a:cs typeface="+mn-cs"/>
        </a:defRPr>
      </a:lvl1pPr>
      <a:lvl2pPr marL="457063" algn="l" defTabSz="914126" rtl="0" eaLnBrk="1" latinLnBrk="0" hangingPunct="1">
        <a:defRPr sz="1800" kern="1200">
          <a:solidFill>
            <a:schemeClr val="tx1"/>
          </a:solidFill>
          <a:latin typeface="+mn-lt"/>
          <a:ea typeface="+mn-ea"/>
          <a:cs typeface="+mn-cs"/>
        </a:defRPr>
      </a:lvl2pPr>
      <a:lvl3pPr marL="914126" algn="l" defTabSz="914126" rtl="0" eaLnBrk="1" latinLnBrk="0" hangingPunct="1">
        <a:defRPr sz="1800" kern="1200">
          <a:solidFill>
            <a:schemeClr val="tx1"/>
          </a:solidFill>
          <a:latin typeface="+mn-lt"/>
          <a:ea typeface="+mn-ea"/>
          <a:cs typeface="+mn-cs"/>
        </a:defRPr>
      </a:lvl3pPr>
      <a:lvl4pPr marL="1371189" algn="l" defTabSz="914126" rtl="0" eaLnBrk="1" latinLnBrk="0" hangingPunct="1">
        <a:defRPr sz="1800" kern="1200">
          <a:solidFill>
            <a:schemeClr val="tx1"/>
          </a:solidFill>
          <a:latin typeface="+mn-lt"/>
          <a:ea typeface="+mn-ea"/>
          <a:cs typeface="+mn-cs"/>
        </a:defRPr>
      </a:lvl4pPr>
      <a:lvl5pPr marL="1828249" algn="l" defTabSz="914126" rtl="0" eaLnBrk="1" latinLnBrk="0" hangingPunct="1">
        <a:defRPr sz="1800" kern="1200">
          <a:solidFill>
            <a:schemeClr val="tx1"/>
          </a:solidFill>
          <a:latin typeface="+mn-lt"/>
          <a:ea typeface="+mn-ea"/>
          <a:cs typeface="+mn-cs"/>
        </a:defRPr>
      </a:lvl5pPr>
      <a:lvl6pPr marL="2285314" algn="l" defTabSz="914126" rtl="0" eaLnBrk="1" latinLnBrk="0" hangingPunct="1">
        <a:defRPr sz="1800" kern="1200">
          <a:solidFill>
            <a:schemeClr val="tx1"/>
          </a:solidFill>
          <a:latin typeface="+mn-lt"/>
          <a:ea typeface="+mn-ea"/>
          <a:cs typeface="+mn-cs"/>
        </a:defRPr>
      </a:lvl6pPr>
      <a:lvl7pPr marL="2742377" algn="l" defTabSz="914126" rtl="0" eaLnBrk="1" latinLnBrk="0" hangingPunct="1">
        <a:defRPr sz="1800" kern="1200">
          <a:solidFill>
            <a:schemeClr val="tx1"/>
          </a:solidFill>
          <a:latin typeface="+mn-lt"/>
          <a:ea typeface="+mn-ea"/>
          <a:cs typeface="+mn-cs"/>
        </a:defRPr>
      </a:lvl7pPr>
      <a:lvl8pPr marL="3199440" algn="l" defTabSz="914126" rtl="0" eaLnBrk="1" latinLnBrk="0" hangingPunct="1">
        <a:defRPr sz="1800" kern="1200">
          <a:solidFill>
            <a:schemeClr val="tx1"/>
          </a:solidFill>
          <a:latin typeface="+mn-lt"/>
          <a:ea typeface="+mn-ea"/>
          <a:cs typeface="+mn-cs"/>
        </a:defRPr>
      </a:lvl8pPr>
      <a:lvl9pPr marL="3656503" algn="l" defTabSz="91412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dertittel 7"/>
          <p:cNvSpPr>
            <a:spLocks noGrp="1"/>
          </p:cNvSpPr>
          <p:nvPr>
            <p:ph type="subTitle" idx="1"/>
          </p:nvPr>
        </p:nvSpPr>
        <p:spPr/>
        <p:txBody>
          <a:bodyPr/>
          <a:lstStyle/>
          <a:p>
            <a:endParaRPr lang="nb-NO"/>
          </a:p>
        </p:txBody>
      </p:sp>
      <p:sp>
        <p:nvSpPr>
          <p:cNvPr id="2" name="Tittel 1"/>
          <p:cNvSpPr>
            <a:spLocks noGrp="1"/>
          </p:cNvSpPr>
          <p:nvPr>
            <p:ph type="ctrTitle"/>
          </p:nvPr>
        </p:nvSpPr>
        <p:spPr/>
        <p:txBody>
          <a:bodyPr/>
          <a:lstStyle/>
          <a:p>
            <a:r>
              <a:rPr lang="nb-NO" dirty="0"/>
              <a:t>Informasjon til språkhjelpere</a:t>
            </a:r>
          </a:p>
        </p:txBody>
      </p:sp>
      <p:sp>
        <p:nvSpPr>
          <p:cNvPr id="5" name="Plassholder for bunntekst 4"/>
          <p:cNvSpPr>
            <a:spLocks noGrp="1"/>
          </p:cNvSpPr>
          <p:nvPr>
            <p:ph type="ftr" sz="quarter" idx="11"/>
          </p:nvPr>
        </p:nvSpPr>
        <p:spPr/>
        <p:txBody>
          <a:bodyPr/>
          <a:lstStyle/>
          <a:p>
            <a:r>
              <a:rPr lang="nb-NO" dirty="0"/>
              <a:t>Utviklet av Oslo VO Skullerud, publisert med støtte fra IMDI                                                                            www.språkstøtte.no</a:t>
            </a:r>
          </a:p>
        </p:txBody>
      </p:sp>
    </p:spTree>
    <p:extLst>
      <p:ext uri="{BB962C8B-B14F-4D97-AF65-F5344CB8AC3E}">
        <p14:creationId xmlns:p14="http://schemas.microsoft.com/office/powerpoint/2010/main" val="2660153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Erfaringer fra Bergen</a:t>
            </a:r>
          </a:p>
        </p:txBody>
      </p:sp>
      <p:sp>
        <p:nvSpPr>
          <p:cNvPr id="2" name="Plassholder for innhold 1"/>
          <p:cNvSpPr>
            <a:spLocks noGrp="1"/>
          </p:cNvSpPr>
          <p:nvPr>
            <p:ph idx="1"/>
          </p:nvPr>
        </p:nvSpPr>
        <p:spPr>
          <a:xfrm>
            <a:off x="676482" y="1706880"/>
            <a:ext cx="10750925" cy="4798994"/>
          </a:xfrm>
        </p:spPr>
        <p:txBody>
          <a:bodyPr>
            <a:normAutofit/>
          </a:bodyPr>
          <a:lstStyle/>
          <a:p>
            <a:r>
              <a:rPr lang="nb-NO" dirty="0"/>
              <a:t>Rapporter ligger på kompetansenorge.no</a:t>
            </a:r>
          </a:p>
          <a:p>
            <a:r>
              <a:rPr lang="nb-NO" dirty="0"/>
              <a:t>Masteroppgave 2013: Intervju med 12 damer fra Somalia</a:t>
            </a:r>
            <a:endParaRPr lang="nb-NO" sz="3000" dirty="0">
              <a:solidFill>
                <a:schemeClr val="accent1"/>
              </a:solidFill>
            </a:endParaRPr>
          </a:p>
          <a:p>
            <a:pPr marL="0" indent="0">
              <a:buNone/>
            </a:pPr>
            <a:r>
              <a:rPr lang="nb-NO" sz="3000" dirty="0">
                <a:solidFill>
                  <a:schemeClr val="accent1"/>
                </a:solidFill>
              </a:rPr>
              <a:t>Sitater fra deltakere i masterstudiet:</a:t>
            </a:r>
          </a:p>
          <a:p>
            <a:r>
              <a:rPr lang="nb-NO" dirty="0" err="1"/>
              <a:t>Ifrah</a:t>
            </a:r>
            <a:r>
              <a:rPr lang="nb-NO" dirty="0"/>
              <a:t>: «Da jeg kom til Norge jeg kunne ikke skrive et ord, og nå kan jeg skrive mitt navn, min fars navn og jeg skulle gjerne lære å lese og skrive. Det er en veldig viktig del av mitt liv. Og da jeg kom til Norge og søkte pass kunne jeg ikke skrive under, så jeg måtte bruke tommelfinger, men da jeg søkte om bankkort, de kunne ikke gi meg bankkort, uten å skrive under. </a:t>
            </a:r>
          </a:p>
          <a:p>
            <a:r>
              <a:rPr lang="nb-NO" dirty="0"/>
              <a:t>Amina: … fordi det er veldig viktig at man kan lese og skrive sitt språk før man begynner å lære andre språk generelt.»</a:t>
            </a:r>
          </a:p>
          <a:p>
            <a:r>
              <a:rPr lang="nb-NO" dirty="0" err="1"/>
              <a:t>Rukiyo</a:t>
            </a:r>
            <a:r>
              <a:rPr lang="nb-NO" dirty="0"/>
              <a:t>: «Ja, fordi hvis du kan lese og skrive, du kan sjekke ordboka hva ordene betyr, så du kan lese og lære fortere.»</a:t>
            </a:r>
          </a:p>
          <a:p>
            <a:endParaRPr lang="nb-NO" dirty="0"/>
          </a:p>
          <a:p>
            <a:endParaRPr lang="nb-NO" dirty="0"/>
          </a:p>
          <a:p>
            <a:endParaRPr lang="nb-NO" dirty="0"/>
          </a:p>
          <a:p>
            <a:endParaRPr lang="nb-NO" dirty="0"/>
          </a:p>
          <a:p>
            <a:endParaRPr lang="nb-NO" dirty="0"/>
          </a:p>
          <a:p>
            <a:endParaRPr lang="nb-NO" dirty="0"/>
          </a:p>
        </p:txBody>
      </p:sp>
      <p:sp>
        <p:nvSpPr>
          <p:cNvPr id="4" name="Plassholder for bunntekst 3"/>
          <p:cNvSpPr>
            <a:spLocks noGrp="1"/>
          </p:cNvSpPr>
          <p:nvPr>
            <p:ph type="ftr" sz="quarter" idx="11"/>
          </p:nvPr>
        </p:nvSpPr>
        <p:spPr/>
        <p:txBody>
          <a:bodyPr/>
          <a:lstStyle/>
          <a:p>
            <a:r>
              <a:rPr lang="nb-NO" dirty="0"/>
              <a:t>Utviklet av Oslo VO Skullerud, publisert med støtte fra IMDI                                                                            www.språkstøtte.no</a:t>
            </a:r>
          </a:p>
        </p:txBody>
      </p:sp>
    </p:spTree>
    <p:extLst>
      <p:ext uri="{BB962C8B-B14F-4D97-AF65-F5344CB8AC3E}">
        <p14:creationId xmlns:p14="http://schemas.microsoft.com/office/powerpoint/2010/main" val="168930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a:xfrm>
            <a:off x="657437" y="0"/>
            <a:ext cx="10769970" cy="1658198"/>
          </a:xfrm>
        </p:spPr>
        <p:txBody>
          <a:bodyPr>
            <a:normAutofit/>
          </a:bodyPr>
          <a:lstStyle/>
          <a:p>
            <a:r>
              <a:rPr lang="nb-NO" sz="4000" dirty="0"/>
              <a:t>Flere sitater fra deltakere:</a:t>
            </a:r>
          </a:p>
        </p:txBody>
      </p:sp>
      <p:sp>
        <p:nvSpPr>
          <p:cNvPr id="2" name="Plassholder for innhold 1"/>
          <p:cNvSpPr>
            <a:spLocks noGrp="1"/>
          </p:cNvSpPr>
          <p:nvPr>
            <p:ph idx="1"/>
          </p:nvPr>
        </p:nvSpPr>
        <p:spPr>
          <a:xfrm>
            <a:off x="676482" y="1723292"/>
            <a:ext cx="10750925" cy="4328606"/>
          </a:xfrm>
        </p:spPr>
        <p:txBody>
          <a:bodyPr>
            <a:normAutofit/>
          </a:bodyPr>
          <a:lstStyle/>
          <a:p>
            <a:r>
              <a:rPr lang="nb-NO" dirty="0" err="1"/>
              <a:t>Anab</a:t>
            </a:r>
            <a:r>
              <a:rPr lang="nb-NO" dirty="0"/>
              <a:t>: «For eksempel når du skriver «mann» på somali, det heter «</a:t>
            </a:r>
            <a:r>
              <a:rPr lang="nb-NO" dirty="0" err="1"/>
              <a:t>nin</a:t>
            </a:r>
            <a:r>
              <a:rPr lang="nb-NO" dirty="0"/>
              <a:t>», sant? Det forstår jeg hvordan man kan skrive det.»</a:t>
            </a:r>
          </a:p>
          <a:p>
            <a:r>
              <a:rPr lang="nb-NO" dirty="0"/>
              <a:t>«Fordi på somali det fins ikke et ord som inneholder mange konsonanter samtidig, så det må komme konsonant og vokal, konsonant og vokal og sånn. Det er vårt språk, så det er jo lettere.»</a:t>
            </a:r>
          </a:p>
          <a:p>
            <a:r>
              <a:rPr lang="nb-NO" dirty="0" err="1"/>
              <a:t>Anab</a:t>
            </a:r>
            <a:r>
              <a:rPr lang="nb-NO" dirty="0"/>
              <a:t>: «Vi lærer f.eks. teknikker hvordan vi kan dele ord og lese… for eks. de leser opp, og vi prøver så det er veldig bra.» «Men det er viktig at de kommer og hjelper oss, fordi de kommer bare en gang i uken, så vi kunne tenke om de kunne komme tre dager.» «Jeg kunne tenke meg fem dager!»</a:t>
            </a:r>
          </a:p>
          <a:p>
            <a:endParaRPr lang="nb-NO" dirty="0"/>
          </a:p>
          <a:p>
            <a:r>
              <a:rPr lang="nb-NO" dirty="0"/>
              <a:t>Mariam: «Fordi når du forstår, det gjør det lettere.» </a:t>
            </a:r>
          </a:p>
          <a:p>
            <a:endParaRPr lang="nb-NO" dirty="0"/>
          </a:p>
        </p:txBody>
      </p:sp>
      <p:sp>
        <p:nvSpPr>
          <p:cNvPr id="3" name="Plassholder for bunntekst 2"/>
          <p:cNvSpPr>
            <a:spLocks noGrp="1"/>
          </p:cNvSpPr>
          <p:nvPr>
            <p:ph type="ftr" sz="quarter" idx="11"/>
          </p:nvPr>
        </p:nvSpPr>
        <p:spPr/>
        <p:txBody>
          <a:bodyPr/>
          <a:lstStyle/>
          <a:p>
            <a:r>
              <a:rPr lang="nb-NO" dirty="0"/>
              <a:t>Utviklet av Oslo VO Skullerud, publisert med støtte fra IMDI                                                                            www.språkstøtte.no</a:t>
            </a:r>
          </a:p>
        </p:txBody>
      </p:sp>
      <p:pic>
        <p:nvPicPr>
          <p:cNvPr id="5" name="Picture 4" descr="C:\Users\Unni\AppData\Local\Microsoft\Windows\Temporary Internet Files\Content.IE5\KVAH05CR\MC90042982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4224" y="4845925"/>
            <a:ext cx="1358140" cy="1659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29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57053" y="257175"/>
            <a:ext cx="10769970" cy="1381125"/>
          </a:xfrm>
        </p:spPr>
        <p:txBody>
          <a:bodyPr>
            <a:normAutofit fontScale="90000"/>
          </a:bodyPr>
          <a:lstStyle/>
          <a:p>
            <a:br>
              <a:rPr lang="nb-NO" dirty="0"/>
            </a:br>
            <a:r>
              <a:rPr lang="nb-NO" sz="4400" dirty="0"/>
              <a:t>Hva er språkhjelpernes oppgaver?</a:t>
            </a:r>
            <a:br>
              <a:rPr lang="nb-NO" sz="3100" dirty="0"/>
            </a:br>
            <a:br>
              <a:rPr lang="nb-NO" dirty="0"/>
            </a:br>
            <a:endParaRPr lang="nb-NO" dirty="0"/>
          </a:p>
        </p:txBody>
      </p:sp>
      <p:sp>
        <p:nvSpPr>
          <p:cNvPr id="2" name="Plassholder for bunntekst 1"/>
          <p:cNvSpPr>
            <a:spLocks noGrp="1"/>
          </p:cNvSpPr>
          <p:nvPr>
            <p:ph type="ftr" sz="quarter" idx="11"/>
          </p:nvPr>
        </p:nvSpPr>
        <p:spPr/>
        <p:txBody>
          <a:bodyPr/>
          <a:lstStyle/>
          <a:p>
            <a:r>
              <a:rPr lang="nb-NO" dirty="0"/>
              <a:t>Lotte Stensrud/Unni Skadberg Isaksen 2017</a:t>
            </a:r>
          </a:p>
        </p:txBody>
      </p:sp>
      <p:sp>
        <p:nvSpPr>
          <p:cNvPr id="8" name="Plassholder for innhold 7"/>
          <p:cNvSpPr>
            <a:spLocks noGrp="1"/>
          </p:cNvSpPr>
          <p:nvPr>
            <p:ph idx="1"/>
          </p:nvPr>
        </p:nvSpPr>
        <p:spPr>
          <a:xfrm>
            <a:off x="676482" y="1133476"/>
            <a:ext cx="10750925" cy="5372398"/>
          </a:xfrm>
        </p:spPr>
        <p:txBody>
          <a:bodyPr anchor="t">
            <a:normAutofit fontScale="70000" lnSpcReduction="20000"/>
          </a:bodyPr>
          <a:lstStyle/>
          <a:p>
            <a:pPr marL="344313" indent="-342900">
              <a:lnSpc>
                <a:spcPct val="120000"/>
              </a:lnSpc>
              <a:buFont typeface="Arial" panose="020B0604020202020204" pitchFamily="34" charset="0"/>
              <a:buChar char="•"/>
            </a:pPr>
            <a:r>
              <a:rPr lang="nb-NO" sz="3100" dirty="0"/>
              <a:t>assistere norsklærerne i muntlig opplæring samt grunnleggende lese- og skriveopplæring </a:t>
            </a:r>
            <a:br>
              <a:rPr lang="nb-NO" sz="3100" dirty="0"/>
            </a:br>
            <a:r>
              <a:rPr lang="nb-NO" sz="3100" dirty="0"/>
              <a:t> på morsmålet og på norsk</a:t>
            </a:r>
          </a:p>
          <a:p>
            <a:pPr>
              <a:lnSpc>
                <a:spcPct val="120000"/>
              </a:lnSpc>
              <a:buFont typeface="Arial" panose="020B0604020202020204" pitchFamily="34" charset="0"/>
              <a:buChar char="•"/>
            </a:pPr>
            <a:endParaRPr lang="nb-NO" sz="3100" dirty="0"/>
          </a:p>
          <a:p>
            <a:pPr marL="344313" indent="-342900">
              <a:lnSpc>
                <a:spcPct val="120000"/>
              </a:lnSpc>
              <a:buFont typeface="Arial" panose="020B0604020202020204" pitchFamily="34" charset="0"/>
              <a:buChar char="•"/>
            </a:pPr>
            <a:r>
              <a:rPr lang="nb-NO" sz="3100" dirty="0"/>
              <a:t>hjelpe deltakere med forklaringer og oversettelser på morsmålet</a:t>
            </a:r>
            <a:br>
              <a:rPr lang="nb-NO" sz="3100" dirty="0"/>
            </a:br>
            <a:endParaRPr lang="nb-NO" sz="3100" dirty="0"/>
          </a:p>
          <a:p>
            <a:pPr marL="344313" indent="-342900">
              <a:lnSpc>
                <a:spcPct val="120000"/>
              </a:lnSpc>
              <a:buFont typeface="Arial" panose="020B0604020202020204" pitchFamily="34" charset="0"/>
              <a:buChar char="•"/>
            </a:pPr>
            <a:r>
              <a:rPr lang="nb-NO" sz="3100" dirty="0"/>
              <a:t>oversette og lære bort bruk av ordbok, Google translate</a:t>
            </a:r>
            <a:br>
              <a:rPr lang="nb-NO" sz="3100" dirty="0"/>
            </a:br>
            <a:endParaRPr lang="nb-NO" sz="3100" dirty="0"/>
          </a:p>
          <a:p>
            <a:pPr marL="344313" indent="-342900">
              <a:lnSpc>
                <a:spcPct val="120000"/>
              </a:lnSpc>
              <a:buFont typeface="Arial" panose="020B0604020202020204" pitchFamily="34" charset="0"/>
              <a:buChar char="•"/>
            </a:pPr>
            <a:r>
              <a:rPr lang="nb-NO" sz="3100" dirty="0"/>
              <a:t>høytlesing av tekster på morsmålet og på norsk</a:t>
            </a:r>
            <a:br>
              <a:rPr lang="nb-NO" sz="3100" dirty="0"/>
            </a:br>
            <a:endParaRPr lang="nb-NO" sz="3100" dirty="0"/>
          </a:p>
          <a:p>
            <a:pPr marL="344313" indent="-342900">
              <a:lnSpc>
                <a:spcPct val="120000"/>
              </a:lnSpc>
              <a:buFont typeface="Arial" panose="020B0604020202020204" pitchFamily="34" charset="0"/>
              <a:buChar char="•"/>
            </a:pPr>
            <a:r>
              <a:rPr lang="nb-NO" sz="3100" dirty="0"/>
              <a:t>Du trenger ikke å kunne/vite alt. Norsklærer har hovedansvaret - det er bare å spørre,</a:t>
            </a:r>
            <a:br>
              <a:rPr lang="nb-NO" sz="3100" dirty="0"/>
            </a:br>
            <a:r>
              <a:rPr lang="nb-NO" sz="3100" dirty="0"/>
              <a:t> hvis det er noe du er usikker på.</a:t>
            </a:r>
          </a:p>
          <a:p>
            <a:pPr marL="0" indent="0">
              <a:buNone/>
            </a:pPr>
            <a:endParaRPr lang="nb-NO" dirty="0"/>
          </a:p>
          <a:p>
            <a:endParaRPr lang="nb-NO" dirty="0"/>
          </a:p>
        </p:txBody>
      </p:sp>
    </p:spTree>
    <p:extLst>
      <p:ext uri="{BB962C8B-B14F-4D97-AF65-F5344CB8AC3E}">
        <p14:creationId xmlns:p14="http://schemas.microsoft.com/office/powerpoint/2010/main" val="325566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r>
              <a:rPr lang="nb-NO"/>
              <a:t>2019</a:t>
            </a:r>
          </a:p>
        </p:txBody>
      </p:sp>
      <p:sp>
        <p:nvSpPr>
          <p:cNvPr id="4" name="Plassholder for bunntekst 3"/>
          <p:cNvSpPr>
            <a:spLocks noGrp="1"/>
          </p:cNvSpPr>
          <p:nvPr>
            <p:ph type="ftr" sz="quarter" idx="11"/>
          </p:nvPr>
        </p:nvSpPr>
        <p:spPr/>
        <p:txBody>
          <a:bodyPr/>
          <a:lstStyle/>
          <a:p>
            <a:r>
              <a:rPr lang="nb-NO"/>
              <a:t>Utviklet av Oslo VO Skullerud, publisert med støtte fra IMDI                                                                            www.språkstøtte.no</a:t>
            </a:r>
          </a:p>
        </p:txBody>
      </p:sp>
      <p:sp>
        <p:nvSpPr>
          <p:cNvPr id="5" name="Plassholder for lysbildenummer 4"/>
          <p:cNvSpPr>
            <a:spLocks noGrp="1"/>
          </p:cNvSpPr>
          <p:nvPr>
            <p:ph type="sldNum" sz="quarter" idx="12"/>
          </p:nvPr>
        </p:nvSpPr>
        <p:spPr/>
        <p:txBody>
          <a:bodyPr/>
          <a:lstStyle/>
          <a:p>
            <a:fld id="{EB37DED6-D4C7-42EE-AB49-D2E39E64FDE4}" type="slidenum">
              <a:rPr lang="nb-NO" smtClean="0"/>
              <a:t>13</a:t>
            </a:fld>
            <a:endParaRPr lang="nb-NO"/>
          </a:p>
        </p:txBody>
      </p:sp>
      <p:sp>
        <p:nvSpPr>
          <p:cNvPr id="6" name="Tittel 1"/>
          <p:cNvSpPr txBox="1">
            <a:spLocks/>
          </p:cNvSpPr>
          <p:nvPr/>
        </p:nvSpPr>
        <p:spPr>
          <a:xfrm>
            <a:off x="1379335" y="778270"/>
            <a:ext cx="6859786" cy="1144556"/>
          </a:xfrm>
          <a:prstGeom prst="rect">
            <a:avLst/>
          </a:prstGeom>
        </p:spPr>
        <p:txBody>
          <a:bodyPr vert="horz" lIns="91440" tIns="45720" rIns="91440" bIns="45720" rtlCol="0" anchor="ctr">
            <a:normAutofit/>
          </a:bodyPr>
          <a:lstStyle>
            <a:lvl1pPr algn="l" defTabSz="914126"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nb-NO" sz="4000" dirty="0"/>
              <a:t>Taushetsplikt</a:t>
            </a:r>
          </a:p>
        </p:txBody>
      </p:sp>
      <p:sp>
        <p:nvSpPr>
          <p:cNvPr id="7" name="Plassholder for innhold 8"/>
          <p:cNvSpPr txBox="1">
            <a:spLocks/>
          </p:cNvSpPr>
          <p:nvPr/>
        </p:nvSpPr>
        <p:spPr>
          <a:xfrm>
            <a:off x="1213628" y="2306604"/>
            <a:ext cx="4994027" cy="3421887"/>
          </a:xfrm>
          <a:prstGeom prst="rect">
            <a:avLst/>
          </a:prstGeom>
        </p:spPr>
        <p:txBody>
          <a:bodyPr/>
          <a:lstStyle>
            <a:lvl1pPr marL="91413" indent="-91413" algn="l" defTabSz="914126"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368" indent="-342797" algn="l" defTabSz="914126"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475" indent="-548475" algn="l" defTabSz="914126"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713" indent="-822713"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6951" indent="-109695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19964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39958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59952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799460" indent="-228531" algn="l" defTabSz="914126"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nb-NO" sz="2800" dirty="0"/>
              <a:t>Det er ikke lov å fortelle om personlig informasjon til andre.</a:t>
            </a:r>
            <a:br>
              <a:rPr lang="nb-NO" sz="2800" dirty="0"/>
            </a:br>
            <a:endParaRPr lang="nb-NO" sz="2800" dirty="0"/>
          </a:p>
          <a:p>
            <a:r>
              <a:rPr lang="nb-NO" sz="2800" dirty="0"/>
              <a:t>Språkhjelpere må underskrive på at de har taushetsplikt.</a:t>
            </a:r>
          </a:p>
        </p:txBody>
      </p:sp>
      <p:sp>
        <p:nvSpPr>
          <p:cNvPr id="8" name="Plassholder for bunntekst 3"/>
          <p:cNvSpPr txBox="1">
            <a:spLocks/>
          </p:cNvSpPr>
          <p:nvPr/>
        </p:nvSpPr>
        <p:spPr>
          <a:xfrm>
            <a:off x="685621" y="6521807"/>
            <a:ext cx="6534985" cy="228600"/>
          </a:xfrm>
          <a:prstGeom prst="rect">
            <a:avLst/>
          </a:prstGeom>
        </p:spPr>
        <p:txBody>
          <a:bodyPr vert="horz" lIns="91440" tIns="45720" rIns="91440" bIns="45720" rtlCol="0" anchor="ctr"/>
          <a:lstStyle>
            <a:defPPr>
              <a:defRPr lang="en-US"/>
            </a:defPPr>
            <a:lvl1pPr marL="0" algn="l" defTabSz="1218987" rtl="0" eaLnBrk="1" latinLnBrk="0" hangingPunct="1">
              <a:defRPr sz="900" kern="1200" cap="none" baseline="0">
                <a:solidFill>
                  <a:schemeClr val="tx2">
                    <a:lumMod val="75000"/>
                    <a:lumOff val="25000"/>
                    <a:alpha val="8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nb-NO"/>
              <a:t>Utviklet av Oslo VO Skullerud, publisert med støtte fra IMDI                                                                            www.språkstøtte.no</a:t>
            </a:r>
          </a:p>
        </p:txBody>
      </p:sp>
      <p:sp>
        <p:nvSpPr>
          <p:cNvPr id="9" name="Plassholder for dato 9"/>
          <p:cNvSpPr txBox="1">
            <a:spLocks/>
          </p:cNvSpPr>
          <p:nvPr/>
        </p:nvSpPr>
        <p:spPr>
          <a:xfrm>
            <a:off x="9308169" y="6521807"/>
            <a:ext cx="853728" cy="228600"/>
          </a:xfrm>
          <a:prstGeom prst="rect">
            <a:avLst/>
          </a:prstGeom>
        </p:spPr>
        <p:txBody>
          <a:bodyPr vert="horz" lIns="91440" tIns="45720" rIns="91440" bIns="45720" rtlCol="0" anchor="ctr"/>
          <a:lstStyle>
            <a:defPPr>
              <a:defRPr lang="en-US"/>
            </a:defPPr>
            <a:lvl1pPr marL="0" algn="r" defTabSz="1218987" rtl="0" eaLnBrk="1" latinLnBrk="0" hangingPunct="1">
              <a:defRPr sz="900" kern="1200">
                <a:solidFill>
                  <a:schemeClr val="tx2">
                    <a:lumMod val="75000"/>
                    <a:lumOff val="25000"/>
                    <a:alpha val="80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nb-NO"/>
              <a:t>2019</a:t>
            </a:r>
          </a:p>
        </p:txBody>
      </p:sp>
      <p:sp>
        <p:nvSpPr>
          <p:cNvPr id="10" name="Plassholder for lysbildenummer 2"/>
          <p:cNvSpPr txBox="1">
            <a:spLocks/>
          </p:cNvSpPr>
          <p:nvPr/>
        </p:nvSpPr>
        <p:spPr>
          <a:xfrm>
            <a:off x="10988842" y="6517554"/>
            <a:ext cx="438181" cy="232853"/>
          </a:xfrm>
          <a:prstGeom prst="rect">
            <a:avLst/>
          </a:prstGeom>
        </p:spPr>
        <p:txBody>
          <a:bodyPr vert="horz" lIns="91440" tIns="45720" rIns="91440" bIns="45720" rtlCol="0" anchor="b"/>
          <a:lstStyle>
            <a:defPPr>
              <a:defRPr lang="en-US"/>
            </a:defPPr>
            <a:lvl1pPr marL="0" algn="r" defTabSz="1218987" rtl="0" eaLnBrk="1" latinLnBrk="0" hangingPunct="1">
              <a:defRPr sz="900" b="0" kern="1200">
                <a:ln>
                  <a:noFill/>
                </a:ln>
                <a:solidFill>
                  <a:schemeClr val="accent1">
                    <a:lumMod val="50000"/>
                    <a:alpha val="25000"/>
                  </a:schemeClr>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EB37DED6-D4C7-42EE-AB49-D2E39E64FDE4}" type="slidenum">
              <a:rPr lang="nb-NO" smtClean="0"/>
              <a:pPr/>
              <a:t>13</a:t>
            </a:fld>
            <a:endParaRPr lang="nb-NO"/>
          </a:p>
        </p:txBody>
      </p:sp>
      <p:pic>
        <p:nvPicPr>
          <p:cNvPr id="11" name="Bilde 5" descr="Et bilde som inneholder klær, kvinne, person, innendørs&#10;&#10;Beskrivelse som er generert med høy visshet">
            <a:extLst>
              <a:ext uri="{FF2B5EF4-FFF2-40B4-BE49-F238E27FC236}">
                <a16:creationId xmlns:a16="http://schemas.microsoft.com/office/drawing/2014/main" id="{189DF6F2-4FFF-440B-8B92-77F28107ED63}"/>
              </a:ext>
            </a:extLst>
          </p:cNvPr>
          <p:cNvPicPr>
            <a:picLocks noChangeAspect="1"/>
          </p:cNvPicPr>
          <p:nvPr/>
        </p:nvPicPr>
        <p:blipFill rotWithShape="1">
          <a:blip r:embed="rId2"/>
          <a:srcRect r="34557" b="-1"/>
          <a:stretch/>
        </p:blipFill>
        <p:spPr>
          <a:xfrm>
            <a:off x="6895173" y="1225251"/>
            <a:ext cx="3648428" cy="3709924"/>
          </a:xfrm>
          <a:prstGeom prst="rect">
            <a:avLst/>
          </a:prstGeom>
        </p:spPr>
      </p:pic>
    </p:spTree>
    <p:extLst>
      <p:ext uri="{BB962C8B-B14F-4D97-AF65-F5344CB8AC3E}">
        <p14:creationId xmlns:p14="http://schemas.microsoft.com/office/powerpoint/2010/main" val="270008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a:t>Kurs for språkhjelpere</a:t>
            </a:r>
            <a:endParaRPr lang="nb-NO" dirty="0"/>
          </a:p>
        </p:txBody>
      </p:sp>
      <p:sp>
        <p:nvSpPr>
          <p:cNvPr id="2" name="Plassholder for innhold 1"/>
          <p:cNvSpPr>
            <a:spLocks noGrp="1"/>
          </p:cNvSpPr>
          <p:nvPr>
            <p:ph idx="1"/>
          </p:nvPr>
        </p:nvSpPr>
        <p:spPr>
          <a:xfrm>
            <a:off x="676482" y="1666874"/>
            <a:ext cx="10750925" cy="4714876"/>
          </a:xfrm>
        </p:spPr>
        <p:txBody>
          <a:bodyPr>
            <a:normAutofit fontScale="92500" lnSpcReduction="10000"/>
          </a:bodyPr>
          <a:lstStyle/>
          <a:p>
            <a:pPr marL="0" indent="0">
              <a:buNone/>
            </a:pPr>
            <a:endParaRPr lang="nb-NO" sz="2800" dirty="0"/>
          </a:p>
          <a:p>
            <a:pPr marL="0" indent="0">
              <a:buNone/>
            </a:pPr>
            <a:r>
              <a:rPr lang="nb-NO" sz="2800" dirty="0"/>
              <a:t>6-7 ganger kl.12.30-14.00 på mandager eller tirsdager  </a:t>
            </a:r>
          </a:p>
          <a:p>
            <a:r>
              <a:rPr lang="nb-NO" sz="2800" dirty="0"/>
              <a:t>   </a:t>
            </a:r>
            <a:r>
              <a:rPr lang="nb-NO" sz="2800" b="1" dirty="0"/>
              <a:t>Dette vil du lære noe om :</a:t>
            </a:r>
          </a:p>
          <a:p>
            <a:pPr lvl="1">
              <a:buFont typeface="Arial" panose="020B0604020202020204" pitchFamily="34" charset="0"/>
              <a:buChar char="•"/>
            </a:pPr>
            <a:r>
              <a:rPr lang="nb-NO" sz="2800" dirty="0"/>
              <a:t>pedagogiske tradisjoner i Norge</a:t>
            </a:r>
          </a:p>
          <a:p>
            <a:pPr lvl="1">
              <a:buFont typeface="Arial" panose="020B0604020202020204" pitchFamily="34" charset="0"/>
              <a:buChar char="•"/>
            </a:pPr>
            <a:r>
              <a:rPr lang="nb-NO" sz="2800" dirty="0"/>
              <a:t>muntlig norskopplæring</a:t>
            </a:r>
          </a:p>
          <a:p>
            <a:pPr lvl="1">
              <a:buFont typeface="Arial" panose="020B0604020202020204" pitchFamily="34" charset="0"/>
              <a:buChar char="•"/>
            </a:pPr>
            <a:r>
              <a:rPr lang="nb-NO" sz="2800" dirty="0"/>
              <a:t>grunnleggende lese- og skriveopplæring</a:t>
            </a:r>
          </a:p>
          <a:p>
            <a:pPr lvl="1">
              <a:buFont typeface="Arial" panose="020B0604020202020204" pitchFamily="34" charset="0"/>
              <a:buChar char="•"/>
            </a:pPr>
            <a:r>
              <a:rPr lang="nb-NO" sz="2800" dirty="0"/>
              <a:t>undervisningsmetoder</a:t>
            </a:r>
          </a:p>
          <a:p>
            <a:pPr lvl="1">
              <a:buFont typeface="Arial" panose="020B0604020202020204" pitchFamily="34" charset="0"/>
              <a:buChar char="•"/>
            </a:pPr>
            <a:r>
              <a:rPr lang="nb-NO" sz="2800" dirty="0"/>
              <a:t>læringsstrategier (gode måter å lære på)</a:t>
            </a:r>
          </a:p>
          <a:p>
            <a:pPr lvl="1">
              <a:buFont typeface="Arial" panose="020B0604020202020204" pitchFamily="34" charset="0"/>
              <a:buChar char="•"/>
            </a:pPr>
            <a:r>
              <a:rPr lang="nb-NO" sz="2800" dirty="0"/>
              <a:t>presentasjon av lærebøker og eksempler på lesetekster og arbeidsoppgaver på norsk</a:t>
            </a:r>
          </a:p>
          <a:p>
            <a:pPr lvl="1">
              <a:buFont typeface="Arial" panose="020B0604020202020204" pitchFamily="34" charset="0"/>
              <a:buChar char="•"/>
            </a:pPr>
            <a:r>
              <a:rPr lang="nb-NO" sz="2800" dirty="0"/>
              <a:t>organisering av opplæringen</a:t>
            </a:r>
          </a:p>
          <a:p>
            <a:pPr lvl="1">
              <a:buFont typeface="Arial" panose="020B0604020202020204" pitchFamily="34" charset="0"/>
              <a:buChar char="•"/>
            </a:pPr>
            <a:r>
              <a:rPr lang="nb-NO" sz="2800" dirty="0"/>
              <a:t>oversettelse</a:t>
            </a:r>
          </a:p>
          <a:p>
            <a:endParaRPr lang="nb-NO" dirty="0"/>
          </a:p>
        </p:txBody>
      </p:sp>
      <p:sp>
        <p:nvSpPr>
          <p:cNvPr id="4" name="Plassholder for bunntekst 3"/>
          <p:cNvSpPr>
            <a:spLocks noGrp="1"/>
          </p:cNvSpPr>
          <p:nvPr>
            <p:ph type="ftr" sz="quarter" idx="11"/>
          </p:nvPr>
        </p:nvSpPr>
        <p:spPr/>
        <p:txBody>
          <a:bodyPr/>
          <a:lstStyle/>
          <a:p>
            <a:r>
              <a:rPr lang="nb-NO" dirty="0"/>
              <a:t>Utviklet av Oslo VO Skullerud, publisert med støtte fra IMDI                                                                            www.språkstøtte.no</a:t>
            </a:r>
          </a:p>
        </p:txBody>
      </p:sp>
      <p:pic>
        <p:nvPicPr>
          <p:cNvPr id="5" name="Bilde 4"/>
          <p:cNvPicPr>
            <a:picLocks noChangeAspect="1"/>
          </p:cNvPicPr>
          <p:nvPr/>
        </p:nvPicPr>
        <p:blipFill>
          <a:blip r:embed="rId3"/>
          <a:stretch>
            <a:fillRect/>
          </a:stretch>
        </p:blipFill>
        <p:spPr>
          <a:xfrm>
            <a:off x="7710825" y="499533"/>
            <a:ext cx="4120644" cy="3384529"/>
          </a:xfrm>
          <a:prstGeom prst="rect">
            <a:avLst/>
          </a:prstGeom>
        </p:spPr>
      </p:pic>
    </p:spTree>
    <p:extLst>
      <p:ext uri="{BB962C8B-B14F-4D97-AF65-F5344CB8AC3E}">
        <p14:creationId xmlns:p14="http://schemas.microsoft.com/office/powerpoint/2010/main" val="198768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a:t>Samarbeid og kommunikasjon</a:t>
            </a:r>
            <a:endParaRPr lang="nb-NO" dirty="0"/>
          </a:p>
        </p:txBody>
      </p:sp>
      <p:sp>
        <p:nvSpPr>
          <p:cNvPr id="2" name="Plassholder for innhold 1"/>
          <p:cNvSpPr>
            <a:spLocks noGrp="1"/>
          </p:cNvSpPr>
          <p:nvPr>
            <p:ph idx="1"/>
          </p:nvPr>
        </p:nvSpPr>
        <p:spPr>
          <a:xfrm>
            <a:off x="456816" y="1667199"/>
            <a:ext cx="10970207" cy="4617590"/>
          </a:xfrm>
        </p:spPr>
        <p:txBody>
          <a:bodyPr>
            <a:noAutofit/>
          </a:bodyPr>
          <a:lstStyle/>
          <a:p>
            <a:pPr lvl="1">
              <a:buFont typeface="Arial" panose="020B0604020202020204" pitchFamily="34" charset="0"/>
              <a:buChar char="•"/>
            </a:pPr>
            <a:endParaRPr lang="nb-NO" sz="3200" dirty="0"/>
          </a:p>
          <a:p>
            <a:pPr lvl="1">
              <a:buFont typeface="Arial" panose="020B0604020202020204" pitchFamily="34" charset="0"/>
              <a:buChar char="•"/>
            </a:pPr>
            <a:r>
              <a:rPr lang="nb-NO" sz="3200" dirty="0"/>
              <a:t>Kommunikasjon og samarbeid mellom alle som deltar i opplæringen er viktig.</a:t>
            </a:r>
          </a:p>
          <a:p>
            <a:pPr lvl="1">
              <a:buFont typeface="Arial" panose="020B0604020202020204" pitchFamily="34" charset="0"/>
              <a:buChar char="•"/>
            </a:pPr>
            <a:r>
              <a:rPr lang="nb-NO" sz="3200" dirty="0"/>
              <a:t>språkhjelpere med norsklærere</a:t>
            </a:r>
          </a:p>
          <a:p>
            <a:pPr lvl="1">
              <a:buFont typeface="Arial" panose="020B0604020202020204" pitchFamily="34" charset="0"/>
              <a:buChar char="•"/>
            </a:pPr>
            <a:r>
              <a:rPr lang="nb-NO" sz="3200" dirty="0"/>
              <a:t>spor 1-deltakere og språkhjelpere</a:t>
            </a:r>
          </a:p>
          <a:p>
            <a:pPr lvl="1">
              <a:buFont typeface="Arial" panose="020B0604020202020204" pitchFamily="34" charset="0"/>
              <a:buChar char="•"/>
            </a:pPr>
            <a:r>
              <a:rPr lang="nb-NO" sz="3200" dirty="0"/>
              <a:t>norsklærerne </a:t>
            </a:r>
          </a:p>
          <a:p>
            <a:pPr lvl="1">
              <a:buFont typeface="Arial" panose="020B0604020202020204" pitchFamily="34" charset="0"/>
              <a:buChar char="•"/>
            </a:pPr>
            <a:r>
              <a:rPr lang="nb-NO" sz="3200" dirty="0"/>
              <a:t>lærere og ledere</a:t>
            </a:r>
          </a:p>
          <a:p>
            <a:pPr lvl="1">
              <a:buFont typeface="Arial" panose="020B0604020202020204" pitchFamily="34" charset="0"/>
              <a:buChar char="•"/>
            </a:pPr>
            <a:r>
              <a:rPr lang="nb-NO" sz="3200" dirty="0"/>
              <a:t> avdelingsledere og rektor</a:t>
            </a:r>
          </a:p>
          <a:p>
            <a:pPr lvl="1">
              <a:buFont typeface="Arial" panose="020B0604020202020204" pitchFamily="34" charset="0"/>
              <a:buChar char="•"/>
            </a:pPr>
            <a:r>
              <a:rPr lang="nb-NO" sz="3200" dirty="0"/>
              <a:t>programrådgivere i NAV</a:t>
            </a:r>
          </a:p>
        </p:txBody>
      </p:sp>
      <p:sp>
        <p:nvSpPr>
          <p:cNvPr id="5" name="Plassholder for bunntekst 4"/>
          <p:cNvSpPr>
            <a:spLocks noGrp="1"/>
          </p:cNvSpPr>
          <p:nvPr>
            <p:ph type="ftr" sz="quarter" idx="11"/>
          </p:nvPr>
        </p:nvSpPr>
        <p:spPr/>
        <p:txBody>
          <a:bodyPr/>
          <a:lstStyle/>
          <a:p>
            <a:r>
              <a:rPr lang="nb-NO" dirty="0"/>
              <a:t>Utviklet av Oslo VO Skullerud, publisert med støtte fra IMDI                                                                            www.språkstøtte.no</a:t>
            </a:r>
          </a:p>
        </p:txBody>
      </p:sp>
      <p:pic>
        <p:nvPicPr>
          <p:cNvPr id="4" name="Bilde 3" descr="https://www.feide.no/sites/feide.no/files/samarbeid.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4401" y="3428999"/>
            <a:ext cx="2942937" cy="2549769"/>
          </a:xfrm>
          <a:prstGeom prst="rect">
            <a:avLst/>
          </a:prstGeom>
          <a:noFill/>
          <a:ln>
            <a:noFill/>
          </a:ln>
        </p:spPr>
      </p:pic>
    </p:spTree>
    <p:extLst>
      <p:ext uri="{BB962C8B-B14F-4D97-AF65-F5344CB8AC3E}">
        <p14:creationId xmlns:p14="http://schemas.microsoft.com/office/powerpoint/2010/main" val="66248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295775" y="794583"/>
            <a:ext cx="7384690" cy="5202620"/>
          </a:xfrm>
        </p:spPr>
        <p:txBody>
          <a:bodyPr/>
          <a:lstStyle/>
          <a:p>
            <a:pPr marL="0" indent="0">
              <a:buNone/>
            </a:pPr>
            <a:r>
              <a:rPr lang="nb-NO" dirty="0"/>
              <a:t> </a:t>
            </a:r>
          </a:p>
          <a:p>
            <a:pPr marL="0" indent="0">
              <a:buNone/>
            </a:pPr>
            <a:r>
              <a:rPr lang="nb-NO" sz="4800" dirty="0"/>
              <a:t>«Fordi når du forstår, </a:t>
            </a:r>
          </a:p>
          <a:p>
            <a:r>
              <a:rPr lang="nb-NO" sz="4800" dirty="0"/>
              <a:t> det gjør det lettere.»</a:t>
            </a:r>
          </a:p>
          <a:p>
            <a:r>
              <a:rPr lang="nb-NO" sz="4800" dirty="0"/>
              <a:t> </a:t>
            </a:r>
          </a:p>
          <a:p>
            <a:pPr marL="0" indent="0">
              <a:buNone/>
            </a:pPr>
            <a:endParaRPr lang="nb-NO" dirty="0"/>
          </a:p>
          <a:p>
            <a:r>
              <a:rPr lang="ta-IN" dirty="0"/>
              <a:t>உங்கள் கவனத்திற்கு நன்றி</a:t>
            </a:r>
            <a:endParaRPr lang="nb-NO" dirty="0"/>
          </a:p>
          <a:p>
            <a:endParaRPr lang="nb-NO" dirty="0"/>
          </a:p>
        </p:txBody>
      </p:sp>
      <p:sp>
        <p:nvSpPr>
          <p:cNvPr id="3" name="Plassholder for bunntekst 2"/>
          <p:cNvSpPr>
            <a:spLocks noGrp="1"/>
          </p:cNvSpPr>
          <p:nvPr>
            <p:ph type="ftr" sz="quarter" idx="11"/>
          </p:nvPr>
        </p:nvSpPr>
        <p:spPr/>
        <p:txBody>
          <a:bodyPr/>
          <a:lstStyle/>
          <a:p>
            <a:r>
              <a:rPr lang="nb-NO" dirty="0">
                <a:solidFill>
                  <a:schemeClr val="bg1">
                    <a:alpha val="80000"/>
                  </a:schemeClr>
                </a:solidFill>
              </a:rPr>
              <a:t>Utviklet av Oslo VO Skullerud, publisert med støtte fra IMDI                                                                            </a:t>
            </a:r>
            <a:r>
              <a:rPr lang="nb-NO" dirty="0"/>
              <a:t>www.språkstøtte.no</a:t>
            </a:r>
          </a:p>
        </p:txBody>
      </p:sp>
      <p:pic>
        <p:nvPicPr>
          <p:cNvPr id="5" name="Picture 4" descr="C:\Users\Unni\AppData\Local\Microsoft\Windows\Temporary Internet Files\Content.IE5\KVAH05CR\MC90042982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160" y="1889760"/>
            <a:ext cx="1691515" cy="2067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37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type="subTitle" idx="1"/>
          </p:nvPr>
        </p:nvSpPr>
        <p:spPr>
          <a:xfrm>
            <a:off x="553041" y="1891088"/>
            <a:ext cx="9225798" cy="4267760"/>
          </a:xfrm>
        </p:spPr>
        <p:txBody>
          <a:bodyPr>
            <a:normAutofit fontScale="40000" lnSpcReduction="20000"/>
          </a:bodyPr>
          <a:lstStyle/>
          <a:p>
            <a:endParaRPr lang="nb-NO" dirty="0"/>
          </a:p>
          <a:p>
            <a:pPr lvl="1" algn="l">
              <a:buFont typeface="Arial" panose="020B0604020202020204" pitchFamily="34" charset="0"/>
              <a:buChar char="•"/>
            </a:pPr>
            <a:r>
              <a:rPr lang="nb-NO" sz="8000" dirty="0"/>
              <a:t> Har dere noen spørsmål?</a:t>
            </a:r>
          </a:p>
          <a:p>
            <a:pPr lvl="1" algn="l">
              <a:buFont typeface="Arial" panose="020B0604020202020204" pitchFamily="34" charset="0"/>
              <a:buChar char="•"/>
            </a:pPr>
            <a:endParaRPr lang="nb-NO" sz="8000" dirty="0"/>
          </a:p>
          <a:p>
            <a:pPr lvl="1" algn="l">
              <a:buFont typeface="Arial" panose="020B0604020202020204" pitchFamily="34" charset="0"/>
              <a:buChar char="•"/>
            </a:pPr>
            <a:r>
              <a:rPr lang="nb-NO" sz="8000" dirty="0"/>
              <a:t> Kunne dere tenke dere å være språkhjelpere?</a:t>
            </a:r>
          </a:p>
          <a:p>
            <a:pPr lvl="1" algn="l">
              <a:buFont typeface="Arial" panose="020B0604020202020204" pitchFamily="34" charset="0"/>
              <a:buChar char="•"/>
            </a:pPr>
            <a:endParaRPr lang="nb-NO" sz="8000" dirty="0"/>
          </a:p>
          <a:p>
            <a:pPr lvl="1" algn="l">
              <a:buFont typeface="Arial" panose="020B0604020202020204" pitchFamily="34" charset="0"/>
              <a:buChar char="•"/>
            </a:pPr>
            <a:r>
              <a:rPr lang="nb-NO" sz="8000" dirty="0"/>
              <a:t> Vil du tenke litt på det?</a:t>
            </a:r>
          </a:p>
          <a:p>
            <a:pPr lvl="1" algn="l">
              <a:buFont typeface="Arial" panose="020B0604020202020204" pitchFamily="34" charset="0"/>
              <a:buChar char="•"/>
            </a:pPr>
            <a:endParaRPr lang="nb-NO" sz="8000" dirty="0"/>
          </a:p>
          <a:p>
            <a:pPr lvl="1" algn="l">
              <a:buFont typeface="Arial" panose="020B0604020202020204" pitchFamily="34" charset="0"/>
              <a:buChar char="•"/>
            </a:pPr>
            <a:r>
              <a:rPr lang="nb-NO" sz="8000" dirty="0"/>
              <a:t> Påmelding nå eller til lærer senere</a:t>
            </a:r>
          </a:p>
          <a:p>
            <a:endParaRPr lang="nb-NO" dirty="0"/>
          </a:p>
          <a:p>
            <a:r>
              <a:rPr lang="nb-NO" dirty="0"/>
              <a:t> </a:t>
            </a:r>
          </a:p>
          <a:p>
            <a:r>
              <a:rPr lang="nb-NO" dirty="0"/>
              <a:t>   </a:t>
            </a:r>
          </a:p>
          <a:p>
            <a:r>
              <a:rPr lang="nb-NO" dirty="0"/>
              <a:t>   </a:t>
            </a:r>
          </a:p>
          <a:p>
            <a:endParaRPr lang="nb-NO" dirty="0"/>
          </a:p>
          <a:p>
            <a:endParaRPr lang="nb-NO" dirty="0"/>
          </a:p>
        </p:txBody>
      </p:sp>
      <p:sp>
        <p:nvSpPr>
          <p:cNvPr id="3" name="Tittel 2"/>
          <p:cNvSpPr>
            <a:spLocks noGrp="1"/>
          </p:cNvSpPr>
          <p:nvPr>
            <p:ph type="ctrTitle"/>
          </p:nvPr>
        </p:nvSpPr>
        <p:spPr>
          <a:xfrm>
            <a:off x="1041654" y="699152"/>
            <a:ext cx="10782300" cy="1120123"/>
          </a:xfrm>
        </p:spPr>
        <p:txBody>
          <a:bodyPr/>
          <a:lstStyle/>
          <a:p>
            <a:r>
              <a:rPr lang="nb-NO" sz="5400" dirty="0"/>
              <a:t>Spørsmål? Kommentarer?</a:t>
            </a:r>
          </a:p>
        </p:txBody>
      </p:sp>
      <p:sp>
        <p:nvSpPr>
          <p:cNvPr id="4" name="Plassholder for bunntekst 3"/>
          <p:cNvSpPr>
            <a:spLocks noGrp="1"/>
          </p:cNvSpPr>
          <p:nvPr>
            <p:ph type="ftr" sz="quarter" idx="11"/>
          </p:nvPr>
        </p:nvSpPr>
        <p:spPr/>
        <p:txBody>
          <a:bodyPr/>
          <a:lstStyle/>
          <a:p>
            <a:r>
              <a:rPr lang="nb-NO" dirty="0"/>
              <a:t>Utviklet av Oslo VO Skullerud, publisert med støtte fra IMDI                                                                            www.språkstøtte.no</a:t>
            </a:r>
          </a:p>
        </p:txBody>
      </p:sp>
    </p:spTree>
    <p:extLst>
      <p:ext uri="{BB962C8B-B14F-4D97-AF65-F5344CB8AC3E}">
        <p14:creationId xmlns:p14="http://schemas.microsoft.com/office/powerpoint/2010/main" val="10590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a:t>Hvorfor trenger vi språkhjelpere?</a:t>
            </a:r>
            <a:endParaRPr lang="nb-NO" dirty="0"/>
          </a:p>
        </p:txBody>
      </p:sp>
      <p:sp>
        <p:nvSpPr>
          <p:cNvPr id="2" name="Plassholder for innhold 1"/>
          <p:cNvSpPr>
            <a:spLocks noGrp="1"/>
          </p:cNvSpPr>
          <p:nvPr>
            <p:ph idx="1"/>
          </p:nvPr>
        </p:nvSpPr>
        <p:spPr>
          <a:xfrm>
            <a:off x="507151" y="2012444"/>
            <a:ext cx="10815508" cy="4107327"/>
          </a:xfrm>
        </p:spPr>
        <p:txBody>
          <a:bodyPr>
            <a:normAutofit/>
          </a:bodyPr>
          <a:lstStyle/>
          <a:p>
            <a:pPr>
              <a:buFont typeface="Arial" panose="020B0604020202020204" pitchFamily="34" charset="0"/>
              <a:buChar char="•"/>
            </a:pPr>
            <a:r>
              <a:rPr lang="nb-NO" sz="3200" dirty="0"/>
              <a:t>Deltakere på spor 1 har liten eller ingen skolebakgrunn fra hjemlandet.</a:t>
            </a:r>
          </a:p>
          <a:p>
            <a:pPr marL="0" indent="0">
              <a:buNone/>
            </a:pPr>
            <a:r>
              <a:rPr lang="nb-NO" sz="3200" dirty="0"/>
              <a:t>begrensede norskkunnskaper – norsklærer og deltakere mangler et felles</a:t>
            </a:r>
          </a:p>
          <a:p>
            <a:pPr marL="0" indent="0">
              <a:buNone/>
            </a:pPr>
            <a:r>
              <a:rPr lang="nb-NO" sz="3200" dirty="0"/>
              <a:t>   kommunikasjonsspråk</a:t>
            </a:r>
          </a:p>
          <a:p>
            <a:pPr>
              <a:buFont typeface="Arial" panose="020B0604020202020204" pitchFamily="34" charset="0"/>
              <a:buChar char="•"/>
            </a:pPr>
            <a:r>
              <a:rPr lang="nb-NO" sz="3200" dirty="0"/>
              <a:t>Å lære å lese og skrive på et språk du ikke forstår tar lang tid og er svært    krevende.</a:t>
            </a:r>
          </a:p>
          <a:p>
            <a:pPr>
              <a:buFont typeface="Arial" panose="020B0604020202020204" pitchFamily="34" charset="0"/>
              <a:buChar char="•"/>
            </a:pPr>
            <a:r>
              <a:rPr lang="nb-NO" sz="3200" dirty="0"/>
              <a:t> Forskning viser at bruk av morsmålet hjelper.</a:t>
            </a:r>
            <a:endParaRPr lang="nb-NO" sz="3200" dirty="0">
              <a:ln w="0"/>
              <a:solidFill>
                <a:schemeClr val="tx1"/>
              </a:solidFill>
              <a:effectLst>
                <a:outerShdw blurRad="38100" dist="19050" dir="2700000" algn="tl" rotWithShape="0">
                  <a:schemeClr val="dk1">
                    <a:alpha val="40000"/>
                  </a:schemeClr>
                </a:outerShdw>
              </a:effectLst>
            </a:endParaRPr>
          </a:p>
          <a:p>
            <a:pPr marL="1570929" lvl="8" indent="0">
              <a:buNone/>
            </a:pPr>
            <a:endParaRPr lang="nb-NO" sz="2800" dirty="0"/>
          </a:p>
          <a:p>
            <a:endParaRPr lang="nb-NO" dirty="0"/>
          </a:p>
          <a:p>
            <a:endParaRPr lang="nb-NO" dirty="0"/>
          </a:p>
        </p:txBody>
      </p:sp>
      <p:sp>
        <p:nvSpPr>
          <p:cNvPr id="6" name="Plassholder for bunntekst 5"/>
          <p:cNvSpPr>
            <a:spLocks noGrp="1"/>
          </p:cNvSpPr>
          <p:nvPr>
            <p:ph type="ftr" sz="quarter" idx="11"/>
          </p:nvPr>
        </p:nvSpPr>
        <p:spPr/>
        <p:txBody>
          <a:bodyPr/>
          <a:lstStyle/>
          <a:p>
            <a:r>
              <a:rPr lang="nb-NO" dirty="0"/>
              <a:t>Utviklet av Oslo VO Skullerud, publisert med støtte fra IMDI                                                                            www.språkstøtte.no</a:t>
            </a:r>
          </a:p>
        </p:txBody>
      </p:sp>
      <p:pic>
        <p:nvPicPr>
          <p:cNvPr id="4" name="Bilde 3" descr="http://thumbs.dreamstime.com/z/ondervraging-emoticon-31763633.jpg"/>
          <p:cNvPicPr/>
          <p:nvPr/>
        </p:nvPicPr>
        <p:blipFill rotWithShape="1">
          <a:blip r:embed="rId3" cstate="print">
            <a:extLst>
              <a:ext uri="{28A0092B-C50C-407E-A947-70E740481C1C}">
                <a14:useLocalDpi xmlns:a14="http://schemas.microsoft.com/office/drawing/2010/main" val="0"/>
              </a:ext>
            </a:extLst>
          </a:blip>
          <a:srcRect b="7018"/>
          <a:stretch/>
        </p:blipFill>
        <p:spPr bwMode="auto">
          <a:xfrm>
            <a:off x="9636369" y="60675"/>
            <a:ext cx="2045305" cy="2044301"/>
          </a:xfrm>
          <a:prstGeom prst="rect">
            <a:avLst/>
          </a:prstGeom>
          <a:noFill/>
          <a:ln>
            <a:noFill/>
          </a:ln>
          <a:extLst>
            <a:ext uri="{53640926-AAD7-44D8-BBD7-CCE9431645EC}">
              <a14:shadowObscured xmlns:a14="http://schemas.microsoft.com/office/drawing/2010/main"/>
            </a:ext>
          </a:extLst>
        </p:spPr>
      </p:pic>
      <p:pic>
        <p:nvPicPr>
          <p:cNvPr id="5" name="Picture 3" descr="C:\Users\Unni\AppData\Local\Microsoft\Windows\Temporary Internet Files\Content.IE5\GXHV3L4B\MC900441708[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13216" y="5024644"/>
            <a:ext cx="1381368" cy="1381368"/>
          </a:xfrm>
          <a:prstGeom prst="rect">
            <a:avLst/>
          </a:prstGeom>
          <a:noFill/>
          <a:extLst>
            <a:ext uri="{909E8E84-426E-40DD-AFC4-6F175D3DCCD1}">
              <a14:hiddenFill xmlns:a14="http://schemas.microsoft.com/office/drawing/2010/main">
                <a:solidFill>
                  <a:srgbClr val="FFFFFF"/>
                </a:solidFill>
              </a14:hiddenFill>
            </a:ext>
          </a:extLst>
        </p:spPr>
      </p:pic>
      <p:sp>
        <p:nvSpPr>
          <p:cNvPr id="10" name="Rektangel 9"/>
          <p:cNvSpPr/>
          <p:nvPr/>
        </p:nvSpPr>
        <p:spPr>
          <a:xfrm>
            <a:off x="9004438" y="5339562"/>
            <a:ext cx="904414" cy="923330"/>
          </a:xfrm>
          <a:prstGeom prst="rect">
            <a:avLst/>
          </a:prstGeom>
          <a:noFill/>
        </p:spPr>
        <p:txBody>
          <a:bodyPr wrap="none" lIns="91440" tIns="45720" rIns="91440" bIns="45720">
            <a:spAutoFit/>
          </a:bodyPr>
          <a:lstStyle/>
          <a:p>
            <a:pPr algn="ctr"/>
            <a:r>
              <a:rPr lang="nb-NO" sz="5400" b="0" cap="none" spc="0" dirty="0">
                <a:ln w="0"/>
                <a:solidFill>
                  <a:schemeClr val="tx1"/>
                </a:solidFill>
                <a:effectLst>
                  <a:outerShdw blurRad="38100" dist="19050" dir="2700000" algn="tl" rotWithShape="0">
                    <a:schemeClr val="dk1">
                      <a:alpha val="40000"/>
                    </a:schemeClr>
                  </a:outerShdw>
                </a:effectLst>
              </a:rPr>
              <a:t>T </a:t>
            </a:r>
            <a:r>
              <a:rPr lang="nb-NO" sz="5400" b="0" cap="none" spc="0" dirty="0" err="1">
                <a:ln w="0"/>
                <a:solidFill>
                  <a:schemeClr val="tx1"/>
                </a:solidFill>
                <a:effectLst>
                  <a:outerShdw blurRad="38100" dist="19050" dir="2700000" algn="tl" rotWithShape="0">
                    <a:schemeClr val="dk1">
                      <a:alpha val="40000"/>
                    </a:schemeClr>
                  </a:outerShdw>
                </a:effectLst>
              </a:rPr>
              <a:t>t</a:t>
            </a:r>
            <a:endParaRPr lang="nb-NO"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62422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Hvem er deltakerne på spor 1 ?</a:t>
            </a:r>
          </a:p>
        </p:txBody>
      </p:sp>
      <p:sp>
        <p:nvSpPr>
          <p:cNvPr id="2" name="Plassholder for innhold 1"/>
          <p:cNvSpPr>
            <a:spLocks noGrp="1"/>
          </p:cNvSpPr>
          <p:nvPr>
            <p:ph idx="1"/>
          </p:nvPr>
        </p:nvSpPr>
        <p:spPr>
          <a:xfrm>
            <a:off x="676482" y="2011680"/>
            <a:ext cx="11210718" cy="4213274"/>
          </a:xfrm>
        </p:spPr>
        <p:txBody>
          <a:bodyPr>
            <a:normAutofit fontScale="77500" lnSpcReduction="20000"/>
          </a:bodyPr>
          <a:lstStyle/>
          <a:p>
            <a:r>
              <a:rPr lang="nb-NO" dirty="0"/>
              <a:t> </a:t>
            </a:r>
          </a:p>
          <a:p>
            <a:pPr>
              <a:buFont typeface="Arial" panose="020B0604020202020204" pitchFamily="34" charset="0"/>
              <a:buChar char="•"/>
            </a:pPr>
            <a:r>
              <a:rPr lang="nb-NO" sz="2600" dirty="0"/>
              <a:t> </a:t>
            </a:r>
            <a:r>
              <a:rPr lang="nb-NO" sz="3300" dirty="0"/>
              <a:t>liten eller ingen skolebakgrunn fra hjemlandet</a:t>
            </a:r>
          </a:p>
          <a:p>
            <a:pPr>
              <a:buFont typeface="Arial" panose="020B0604020202020204" pitchFamily="34" charset="0"/>
              <a:buChar char="•"/>
            </a:pPr>
            <a:endParaRPr lang="nb-NO" sz="3300" dirty="0"/>
          </a:p>
          <a:p>
            <a:pPr>
              <a:buFont typeface="Arial" panose="020B0604020202020204" pitchFamily="34" charset="0"/>
              <a:buChar char="•"/>
            </a:pPr>
            <a:r>
              <a:rPr lang="nb-NO" sz="3300" dirty="0"/>
              <a:t> langsom progresjon</a:t>
            </a:r>
          </a:p>
          <a:p>
            <a:pPr>
              <a:buFont typeface="Arial" panose="020B0604020202020204" pitchFamily="34" charset="0"/>
              <a:buChar char="•"/>
            </a:pPr>
            <a:endParaRPr lang="nb-NO" sz="3300" dirty="0"/>
          </a:p>
          <a:p>
            <a:pPr>
              <a:buFont typeface="Arial" panose="020B0604020202020204" pitchFamily="34" charset="0"/>
              <a:buChar char="•"/>
            </a:pPr>
            <a:r>
              <a:rPr lang="nb-NO" sz="3300" dirty="0"/>
              <a:t> ikke felles kommunikasjonsspråk med lærerne</a:t>
            </a:r>
          </a:p>
          <a:p>
            <a:pPr>
              <a:buFont typeface="Arial" panose="020B0604020202020204" pitchFamily="34" charset="0"/>
              <a:buChar char="•"/>
            </a:pPr>
            <a:endParaRPr lang="nb-NO" sz="3300" dirty="0"/>
          </a:p>
          <a:p>
            <a:pPr>
              <a:buFont typeface="Arial" panose="020B0604020202020204" pitchFamily="34" charset="0"/>
              <a:buChar char="•"/>
            </a:pPr>
            <a:r>
              <a:rPr lang="nb-NO" sz="3300" dirty="0"/>
              <a:t> felles kommunikasjonsspråk? Arabisk? Tigrinja?</a:t>
            </a:r>
          </a:p>
          <a:p>
            <a:pPr>
              <a:buFont typeface="Arial" panose="020B0604020202020204" pitchFamily="34" charset="0"/>
              <a:buChar char="•"/>
            </a:pPr>
            <a:endParaRPr lang="nb-NO" sz="3300" dirty="0"/>
          </a:p>
          <a:p>
            <a:pPr>
              <a:buFont typeface="Arial" panose="020B0604020202020204" pitchFamily="34" charset="0"/>
              <a:buChar char="•"/>
            </a:pPr>
            <a:r>
              <a:rPr lang="nb-NO" sz="3300" dirty="0"/>
              <a:t> Eritrea,  Etiopia, Marokko, Syria, Irak…</a:t>
            </a:r>
          </a:p>
          <a:p>
            <a:pPr>
              <a:buFont typeface="Arial" panose="020B0604020202020204" pitchFamily="34" charset="0"/>
              <a:buChar char="•"/>
            </a:pPr>
            <a:endParaRPr lang="nb-NO" sz="2600" dirty="0"/>
          </a:p>
        </p:txBody>
      </p:sp>
      <p:sp>
        <p:nvSpPr>
          <p:cNvPr id="4" name="Plassholder for bunntekst 3"/>
          <p:cNvSpPr>
            <a:spLocks noGrp="1"/>
          </p:cNvSpPr>
          <p:nvPr>
            <p:ph type="ftr" sz="quarter" idx="11"/>
          </p:nvPr>
        </p:nvSpPr>
        <p:spPr/>
        <p:txBody>
          <a:bodyPr/>
          <a:lstStyle/>
          <a:p>
            <a:r>
              <a:rPr lang="nb-NO" dirty="0"/>
              <a:t>Utviklet av Oslo VO Skullerud, publisert med støtte fra IMDI                                                                            www.språkstøtte.no</a:t>
            </a:r>
          </a:p>
        </p:txBody>
      </p:sp>
    </p:spTree>
    <p:extLst>
      <p:ext uri="{BB962C8B-B14F-4D97-AF65-F5344CB8AC3E}">
        <p14:creationId xmlns:p14="http://schemas.microsoft.com/office/powerpoint/2010/main" val="261449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339540" y="251036"/>
            <a:ext cx="10769970" cy="1658198"/>
          </a:xfrm>
        </p:spPr>
        <p:txBody>
          <a:bodyPr/>
          <a:lstStyle/>
          <a:p>
            <a:r>
              <a:rPr lang="nb-NO" dirty="0"/>
              <a:t>  Hvem kan være språkhjelpere? </a:t>
            </a:r>
          </a:p>
        </p:txBody>
      </p:sp>
      <p:sp>
        <p:nvSpPr>
          <p:cNvPr id="2" name="Plassholder for innhold 1"/>
          <p:cNvSpPr>
            <a:spLocks noGrp="1"/>
          </p:cNvSpPr>
          <p:nvPr>
            <p:ph idx="1"/>
          </p:nvPr>
        </p:nvSpPr>
        <p:spPr>
          <a:xfrm>
            <a:off x="667164" y="1545907"/>
            <a:ext cx="8867714" cy="3766185"/>
          </a:xfrm>
        </p:spPr>
        <p:txBody>
          <a:bodyPr>
            <a:noAutofit/>
          </a:bodyPr>
          <a:lstStyle/>
          <a:p>
            <a:pPr>
              <a:buFont typeface="Arial" panose="020B0604020202020204" pitchFamily="34" charset="0"/>
              <a:buChar char="•"/>
            </a:pPr>
            <a:r>
              <a:rPr lang="nb-NO" sz="2800" dirty="0"/>
              <a:t> skolebakgrunn - fullført grunnskole er en fordel</a:t>
            </a:r>
          </a:p>
          <a:p>
            <a:pPr marL="0" indent="0">
              <a:buNone/>
            </a:pPr>
            <a:endParaRPr lang="nb-NO" sz="2800" dirty="0"/>
          </a:p>
          <a:p>
            <a:pPr>
              <a:buFont typeface="Arial" panose="020B0604020202020204" pitchFamily="34" charset="0"/>
              <a:buChar char="•"/>
            </a:pPr>
            <a:r>
              <a:rPr lang="nb-NO" sz="2800" dirty="0"/>
              <a:t> kan lese og skrive på morsmålet</a:t>
            </a:r>
          </a:p>
          <a:p>
            <a:pPr marL="0" indent="0">
              <a:buNone/>
            </a:pPr>
            <a:r>
              <a:rPr lang="nb-NO" sz="2800" dirty="0"/>
              <a:t> </a:t>
            </a:r>
          </a:p>
          <a:p>
            <a:pPr>
              <a:buFont typeface="Arial" panose="020B0604020202020204" pitchFamily="34" charset="0"/>
              <a:buChar char="•"/>
            </a:pPr>
            <a:r>
              <a:rPr lang="nb-NO" sz="2800" dirty="0"/>
              <a:t> erfaring med lese – og skriveopplæring på norsk</a:t>
            </a:r>
          </a:p>
          <a:p>
            <a:pPr marL="0" indent="0">
              <a:buNone/>
            </a:pPr>
            <a:endParaRPr lang="nb-NO" sz="2800" dirty="0"/>
          </a:p>
          <a:p>
            <a:pPr>
              <a:buFont typeface="Arial" panose="020B0604020202020204" pitchFamily="34" charset="0"/>
              <a:buChar char="•"/>
            </a:pPr>
            <a:r>
              <a:rPr lang="nb-NO" sz="2800" dirty="0"/>
              <a:t> gode norskkunnskaper for samtaler og refleksjon</a:t>
            </a:r>
          </a:p>
          <a:p>
            <a:endParaRPr lang="nb-NO" sz="2800" dirty="0"/>
          </a:p>
          <a:p>
            <a:endParaRPr lang="nb-NO" sz="2800" dirty="0"/>
          </a:p>
          <a:p>
            <a:endParaRPr lang="nb-NO" sz="2800" dirty="0"/>
          </a:p>
          <a:p>
            <a:endParaRPr lang="nb-NO" sz="2800" dirty="0"/>
          </a:p>
          <a:p>
            <a:endParaRPr lang="nb-NO" sz="2800" dirty="0"/>
          </a:p>
          <a:p>
            <a:endParaRPr lang="nb-NO" sz="2800" dirty="0"/>
          </a:p>
          <a:p>
            <a:endParaRPr lang="nb-NO" sz="2800" dirty="0"/>
          </a:p>
        </p:txBody>
      </p:sp>
      <p:sp>
        <p:nvSpPr>
          <p:cNvPr id="5" name="Plassholder for bunntekst 4"/>
          <p:cNvSpPr>
            <a:spLocks noGrp="1"/>
          </p:cNvSpPr>
          <p:nvPr>
            <p:ph type="ftr" sz="quarter" idx="11"/>
          </p:nvPr>
        </p:nvSpPr>
        <p:spPr/>
        <p:txBody>
          <a:bodyPr/>
          <a:lstStyle/>
          <a:p>
            <a:r>
              <a:rPr lang="nb-NO" dirty="0"/>
              <a:t>Utviklet av Oslo VO Skullerud, publisert med støtte fra IMDI                                                                            www.språkstøtte.no</a:t>
            </a:r>
          </a:p>
        </p:txBody>
      </p:sp>
      <p:pic>
        <p:nvPicPr>
          <p:cNvPr id="4" name="Picture 2" descr="C:\Users\Unni\AppData\Local\Microsoft\Windows\Temporary Internet Files\Content.IE5\KVAH05CR\MM900395783[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704492" y="1960449"/>
            <a:ext cx="2593966" cy="2593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657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9C396B-B808-47B1-B812-1C61EA739700}"/>
              </a:ext>
            </a:extLst>
          </p:cNvPr>
          <p:cNvSpPr>
            <a:spLocks noGrp="1"/>
          </p:cNvSpPr>
          <p:nvPr>
            <p:ph type="title"/>
          </p:nvPr>
        </p:nvSpPr>
        <p:spPr/>
        <p:txBody>
          <a:bodyPr/>
          <a:lstStyle/>
          <a:p>
            <a:r>
              <a:rPr lang="nb-NO" dirty="0"/>
              <a:t>Hvem kan være språkhjelpere fortsetter </a:t>
            </a:r>
          </a:p>
        </p:txBody>
      </p:sp>
      <p:sp>
        <p:nvSpPr>
          <p:cNvPr id="3" name="Plassholder for innhold 2">
            <a:extLst>
              <a:ext uri="{FF2B5EF4-FFF2-40B4-BE49-F238E27FC236}">
                <a16:creationId xmlns:a16="http://schemas.microsoft.com/office/drawing/2014/main" id="{BF82D4C9-6F84-43E4-B54E-AD12576F45C8}"/>
              </a:ext>
            </a:extLst>
          </p:cNvPr>
          <p:cNvSpPr>
            <a:spLocks noGrp="1"/>
          </p:cNvSpPr>
          <p:nvPr>
            <p:ph idx="1"/>
          </p:nvPr>
        </p:nvSpPr>
        <p:spPr/>
        <p:txBody>
          <a:bodyPr/>
          <a:lstStyle/>
          <a:p>
            <a:pPr>
              <a:buFont typeface="Arial" panose="020B0604020202020204" pitchFamily="34" charset="0"/>
              <a:buChar char="•"/>
            </a:pPr>
            <a:r>
              <a:rPr lang="nb-NO" sz="3200" dirty="0"/>
              <a:t> muntlig nivå A2 – B1</a:t>
            </a:r>
          </a:p>
          <a:p>
            <a:endParaRPr lang="nb-NO" sz="3200" dirty="0"/>
          </a:p>
          <a:p>
            <a:pPr>
              <a:buFont typeface="Arial" panose="020B0604020202020204" pitchFamily="34" charset="0"/>
              <a:buChar char="•"/>
            </a:pPr>
            <a:r>
              <a:rPr lang="nb-NO" sz="3200" dirty="0"/>
              <a:t> interesse og motivasjon for oppgaven</a:t>
            </a:r>
          </a:p>
          <a:p>
            <a:endParaRPr lang="nb-NO" sz="3200" dirty="0"/>
          </a:p>
          <a:p>
            <a:pPr>
              <a:buFont typeface="Arial" panose="020B0604020202020204" pitchFamily="34" charset="0"/>
              <a:buChar char="•"/>
            </a:pPr>
            <a:r>
              <a:rPr lang="nb-NO" sz="3200" dirty="0"/>
              <a:t> kan delta mandager</a:t>
            </a:r>
            <a:r>
              <a:rPr lang="nb-NO" sz="2800" dirty="0"/>
              <a:t> (tigrinja)     tirsdager (arabisk)</a:t>
            </a:r>
          </a:p>
          <a:p>
            <a:pPr>
              <a:buFont typeface="Arial" panose="020B0604020202020204" pitchFamily="34" charset="0"/>
              <a:buChar char="•"/>
            </a:pPr>
            <a:r>
              <a:rPr lang="nb-NO" sz="2800" dirty="0"/>
              <a:t> kl.12.30 – 14.00  begge dager</a:t>
            </a:r>
            <a:endParaRPr lang="en-US" sz="2800" dirty="0"/>
          </a:p>
          <a:p>
            <a:endParaRPr lang="nb-NO" dirty="0"/>
          </a:p>
        </p:txBody>
      </p:sp>
      <p:sp>
        <p:nvSpPr>
          <p:cNvPr id="4" name="Plassholder for dato 3">
            <a:extLst>
              <a:ext uri="{FF2B5EF4-FFF2-40B4-BE49-F238E27FC236}">
                <a16:creationId xmlns:a16="http://schemas.microsoft.com/office/drawing/2014/main" id="{82A4B234-FB1B-43F4-9E37-6D66C0A2A92D}"/>
              </a:ext>
            </a:extLst>
          </p:cNvPr>
          <p:cNvSpPr>
            <a:spLocks noGrp="1"/>
          </p:cNvSpPr>
          <p:nvPr>
            <p:ph type="dt" sz="half" idx="10"/>
          </p:nvPr>
        </p:nvSpPr>
        <p:spPr/>
        <p:txBody>
          <a:bodyPr/>
          <a:lstStyle/>
          <a:p>
            <a:r>
              <a:rPr lang="nb-NO"/>
              <a:t>2019</a:t>
            </a:r>
            <a:endParaRPr lang="nb-NO" dirty="0"/>
          </a:p>
        </p:txBody>
      </p:sp>
      <p:sp>
        <p:nvSpPr>
          <p:cNvPr id="5" name="Plassholder for bunntekst 4">
            <a:extLst>
              <a:ext uri="{FF2B5EF4-FFF2-40B4-BE49-F238E27FC236}">
                <a16:creationId xmlns:a16="http://schemas.microsoft.com/office/drawing/2014/main" id="{4C248C11-8FA2-481C-831D-9A1A6726F806}"/>
              </a:ext>
            </a:extLst>
          </p:cNvPr>
          <p:cNvSpPr>
            <a:spLocks noGrp="1"/>
          </p:cNvSpPr>
          <p:nvPr>
            <p:ph type="ftr" sz="quarter" idx="11"/>
          </p:nvPr>
        </p:nvSpPr>
        <p:spPr/>
        <p:txBody>
          <a:bodyPr/>
          <a:lstStyle/>
          <a:p>
            <a:r>
              <a:rPr lang="nb-NO"/>
              <a:t>Utviklet av Oslo VO Skullerud, publisert med støtte fra IMDI                                                                            www.språkstøtte.no</a:t>
            </a:r>
            <a:endParaRPr lang="nb-NO" dirty="0"/>
          </a:p>
        </p:txBody>
      </p:sp>
      <p:sp>
        <p:nvSpPr>
          <p:cNvPr id="6" name="Plassholder for lysbildenummer 5">
            <a:extLst>
              <a:ext uri="{FF2B5EF4-FFF2-40B4-BE49-F238E27FC236}">
                <a16:creationId xmlns:a16="http://schemas.microsoft.com/office/drawing/2014/main" id="{0F223E0B-1658-4839-BFF0-9FE4DA643B4A}"/>
              </a:ext>
            </a:extLst>
          </p:cNvPr>
          <p:cNvSpPr>
            <a:spLocks noGrp="1"/>
          </p:cNvSpPr>
          <p:nvPr>
            <p:ph type="sldNum" sz="quarter" idx="12"/>
          </p:nvPr>
        </p:nvSpPr>
        <p:spPr/>
        <p:txBody>
          <a:bodyPr/>
          <a:lstStyle/>
          <a:p>
            <a:fld id="{DA60BA0E-20D0-4E7C-B286-26C960A6788F}" type="slidenum">
              <a:rPr lang="nb-NO" smtClean="0"/>
              <a:pPr/>
              <a:t>5</a:t>
            </a:fld>
            <a:endParaRPr lang="nb-NO"/>
          </a:p>
        </p:txBody>
      </p:sp>
    </p:spTree>
    <p:extLst>
      <p:ext uri="{BB962C8B-B14F-4D97-AF65-F5344CB8AC3E}">
        <p14:creationId xmlns:p14="http://schemas.microsoft.com/office/powerpoint/2010/main" val="223803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a:t>Personlige egenskaper</a:t>
            </a:r>
            <a:endParaRPr lang="nb-NO" dirty="0"/>
          </a:p>
        </p:txBody>
      </p:sp>
      <p:sp>
        <p:nvSpPr>
          <p:cNvPr id="2" name="Plassholder for innhold 1"/>
          <p:cNvSpPr>
            <a:spLocks noGrp="1"/>
          </p:cNvSpPr>
          <p:nvPr>
            <p:ph idx="1"/>
          </p:nvPr>
        </p:nvSpPr>
        <p:spPr>
          <a:xfrm>
            <a:off x="676482" y="1633170"/>
            <a:ext cx="5988087" cy="4725297"/>
          </a:xfrm>
        </p:spPr>
        <p:txBody>
          <a:bodyPr>
            <a:noAutofit/>
          </a:bodyPr>
          <a:lstStyle/>
          <a:p>
            <a:pPr marL="0" indent="0">
              <a:buNone/>
            </a:pPr>
            <a:r>
              <a:rPr lang="nb-NO" dirty="0"/>
              <a:t> </a:t>
            </a:r>
          </a:p>
          <a:p>
            <a:pPr marL="0" indent="0">
              <a:buNone/>
            </a:pPr>
            <a:endParaRPr lang="nb-NO" dirty="0"/>
          </a:p>
          <a:p>
            <a:pPr>
              <a:buFont typeface="Arial" panose="020B0604020202020204" pitchFamily="34" charset="0"/>
              <a:buChar char="•"/>
            </a:pPr>
            <a:r>
              <a:rPr lang="nb-NO" dirty="0"/>
              <a:t>  motivasjon</a:t>
            </a:r>
          </a:p>
          <a:p>
            <a:pPr>
              <a:buFont typeface="Arial" panose="020B0604020202020204" pitchFamily="34" charset="0"/>
              <a:buChar char="•"/>
            </a:pPr>
            <a:r>
              <a:rPr lang="nb-NO" dirty="0"/>
              <a:t>  møte hver gang – presis</a:t>
            </a:r>
          </a:p>
          <a:p>
            <a:pPr>
              <a:buFont typeface="Arial" panose="020B0604020202020204" pitchFamily="34" charset="0"/>
              <a:buChar char="•"/>
            </a:pPr>
            <a:r>
              <a:rPr lang="nb-NO" dirty="0"/>
              <a:t>  gi beskjed om fravær</a:t>
            </a:r>
          </a:p>
          <a:p>
            <a:pPr>
              <a:buFont typeface="Arial" panose="020B0604020202020204" pitchFamily="34" charset="0"/>
              <a:buChar char="•"/>
            </a:pPr>
            <a:r>
              <a:rPr lang="nb-NO" dirty="0"/>
              <a:t>  pliktoppfyllende</a:t>
            </a:r>
          </a:p>
          <a:p>
            <a:pPr>
              <a:buFont typeface="Arial" panose="020B0604020202020204" pitchFamily="34" charset="0"/>
              <a:buChar char="•"/>
            </a:pPr>
            <a:r>
              <a:rPr lang="nb-NO" dirty="0"/>
              <a:t>  tålmodig og hjelpsom</a:t>
            </a:r>
          </a:p>
          <a:p>
            <a:pPr>
              <a:buFont typeface="Arial" panose="020B0604020202020204" pitchFamily="34" charset="0"/>
              <a:buChar char="•"/>
            </a:pPr>
            <a:r>
              <a:rPr lang="nb-NO" dirty="0"/>
              <a:t>  blid, vennlig og positiv</a:t>
            </a:r>
          </a:p>
        </p:txBody>
      </p:sp>
      <p:sp>
        <p:nvSpPr>
          <p:cNvPr id="5" name="Plassholder for bunntekst 4"/>
          <p:cNvSpPr>
            <a:spLocks noGrp="1"/>
          </p:cNvSpPr>
          <p:nvPr>
            <p:ph type="ftr" sz="quarter" idx="11"/>
          </p:nvPr>
        </p:nvSpPr>
        <p:spPr/>
        <p:txBody>
          <a:bodyPr/>
          <a:lstStyle/>
          <a:p>
            <a:r>
              <a:rPr lang="nb-NO" dirty="0"/>
              <a:t>Utviklet av Oslo VO Skullerud, publisert med støtte fra IMDI                                                                            www.språkstøtte.no</a:t>
            </a:r>
          </a:p>
        </p:txBody>
      </p:sp>
      <p:pic>
        <p:nvPicPr>
          <p:cNvPr id="1031" name="Picture 7" descr="C:\Users\unni2210\AppData\Local\Microsoft\Windows\Temporary Internet Files\Content.IE5\R111UZ9I\smil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7128" y="3608556"/>
            <a:ext cx="1983351" cy="19833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www.cavemancircus.com/wp-content/uploads/images/2013/august/monday_motivation/motivational_quotes_22.jpg"/>
          <p:cNvPicPr>
            <a:picLocks noChangeAspect="1" noChangeArrowheads="1"/>
          </p:cNvPicPr>
          <p:nvPr/>
        </p:nvPicPr>
        <p:blipFill rotWithShape="1">
          <a:blip r:embed="rId4">
            <a:extLst>
              <a:ext uri="{28A0092B-C50C-407E-A947-70E740481C1C}">
                <a14:useLocalDpi xmlns:a14="http://schemas.microsoft.com/office/drawing/2010/main" val="0"/>
              </a:ext>
            </a:extLst>
          </a:blip>
          <a:srcRect b="18734"/>
          <a:stretch/>
        </p:blipFill>
        <p:spPr bwMode="auto">
          <a:xfrm>
            <a:off x="7384578" y="684331"/>
            <a:ext cx="3932436" cy="2411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45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57054" y="-61363"/>
            <a:ext cx="10769970" cy="1658198"/>
          </a:xfrm>
        </p:spPr>
        <p:txBody>
          <a:bodyPr/>
          <a:lstStyle/>
          <a:p>
            <a:r>
              <a:rPr lang="nb-NO" dirty="0"/>
              <a:t>Utbytte for språkhjelperne</a:t>
            </a:r>
          </a:p>
        </p:txBody>
      </p:sp>
      <p:sp>
        <p:nvSpPr>
          <p:cNvPr id="2" name="Plassholder for innhold 1"/>
          <p:cNvSpPr>
            <a:spLocks noGrp="1"/>
          </p:cNvSpPr>
          <p:nvPr>
            <p:ph idx="1"/>
          </p:nvPr>
        </p:nvSpPr>
        <p:spPr>
          <a:xfrm>
            <a:off x="657054" y="1670538"/>
            <a:ext cx="10770354" cy="4687929"/>
          </a:xfrm>
        </p:spPr>
        <p:txBody>
          <a:bodyPr>
            <a:noAutofit/>
          </a:bodyPr>
          <a:lstStyle/>
          <a:p>
            <a:pPr>
              <a:buFont typeface="Arial" panose="020B0604020202020204" pitchFamily="34" charset="0"/>
              <a:buChar char="•"/>
            </a:pPr>
            <a:r>
              <a:rPr lang="nb-NO" sz="2000" dirty="0"/>
              <a:t> opplæring gjennom kurs.</a:t>
            </a:r>
          </a:p>
          <a:p>
            <a:pPr>
              <a:buFont typeface="Arial" panose="020B0604020202020204" pitchFamily="34" charset="0"/>
              <a:buChar char="•"/>
            </a:pPr>
            <a:endParaRPr lang="nb-NO" sz="2000" dirty="0"/>
          </a:p>
          <a:p>
            <a:pPr>
              <a:buFont typeface="Arial" panose="020B0604020202020204" pitchFamily="34" charset="0"/>
              <a:buChar char="•"/>
            </a:pPr>
            <a:r>
              <a:rPr lang="nb-NO" sz="2000" dirty="0"/>
              <a:t> praksis og assistenterfaring.</a:t>
            </a:r>
          </a:p>
          <a:p>
            <a:pPr>
              <a:buFont typeface="Arial" panose="020B0604020202020204" pitchFamily="34" charset="0"/>
              <a:buChar char="•"/>
            </a:pPr>
            <a:endParaRPr lang="nb-NO" sz="2000" dirty="0"/>
          </a:p>
          <a:p>
            <a:pPr>
              <a:buFont typeface="Arial" panose="020B0604020202020204" pitchFamily="34" charset="0"/>
              <a:buChar char="•"/>
            </a:pPr>
            <a:r>
              <a:rPr lang="nb-NO" sz="2000" dirty="0"/>
              <a:t> styrke og utvikle egne norskferdigheter gjennom å oversette og forklare på norsk.</a:t>
            </a:r>
          </a:p>
          <a:p>
            <a:pPr>
              <a:buFont typeface="Arial" panose="020B0604020202020204" pitchFamily="34" charset="0"/>
              <a:buChar char="•"/>
            </a:pPr>
            <a:endParaRPr lang="nb-NO" sz="2000" dirty="0"/>
          </a:p>
          <a:p>
            <a:pPr>
              <a:buFont typeface="Arial" panose="020B0604020202020204" pitchFamily="34" charset="0"/>
              <a:buChar char="•"/>
            </a:pPr>
            <a:r>
              <a:rPr lang="nb-NO" sz="2000" dirty="0"/>
              <a:t> bevisstgjøring om egne ressurser og egen læring.</a:t>
            </a:r>
          </a:p>
          <a:p>
            <a:pPr>
              <a:buFont typeface="Arial" panose="020B0604020202020204" pitchFamily="34" charset="0"/>
              <a:buChar char="•"/>
            </a:pPr>
            <a:endParaRPr lang="nb-NO" sz="2000" dirty="0"/>
          </a:p>
          <a:p>
            <a:pPr>
              <a:buFont typeface="Arial" panose="020B0604020202020204" pitchFamily="34" charset="0"/>
              <a:buChar char="•"/>
            </a:pPr>
            <a:r>
              <a:rPr lang="nb-NO" sz="2000" dirty="0"/>
              <a:t> attest og referansepersoner for CV.</a:t>
            </a:r>
          </a:p>
          <a:p>
            <a:pPr>
              <a:buFont typeface="Arial" panose="020B0604020202020204" pitchFamily="34" charset="0"/>
              <a:buChar char="•"/>
            </a:pPr>
            <a:endParaRPr lang="nb-NO" sz="2000" dirty="0"/>
          </a:p>
          <a:p>
            <a:pPr>
              <a:buFont typeface="Arial" panose="020B0604020202020204" pitchFamily="34" charset="0"/>
              <a:buChar char="•"/>
            </a:pPr>
            <a:r>
              <a:rPr lang="nb-NO" sz="2000" dirty="0"/>
              <a:t> glede ved å være en ressursperson til hjelp og nytte for andre deltakere. </a:t>
            </a:r>
          </a:p>
          <a:p>
            <a:endParaRPr lang="nb-NO" sz="2000" dirty="0"/>
          </a:p>
        </p:txBody>
      </p:sp>
      <p:sp>
        <p:nvSpPr>
          <p:cNvPr id="4" name="Plassholder for bunntekst 3"/>
          <p:cNvSpPr>
            <a:spLocks noGrp="1"/>
          </p:cNvSpPr>
          <p:nvPr>
            <p:ph type="ftr" sz="quarter" idx="11"/>
          </p:nvPr>
        </p:nvSpPr>
        <p:spPr/>
        <p:txBody>
          <a:bodyPr/>
          <a:lstStyle/>
          <a:p>
            <a:r>
              <a:rPr lang="nb-NO" dirty="0"/>
              <a:t>Utviklet av Oslo VO Skullerud, publisert med støtte fra IMDI                                                                            www.språkstøtte.no</a:t>
            </a:r>
          </a:p>
        </p:txBody>
      </p:sp>
    </p:spTree>
    <p:extLst>
      <p:ext uri="{BB962C8B-B14F-4D97-AF65-F5344CB8AC3E}">
        <p14:creationId xmlns:p14="http://schemas.microsoft.com/office/powerpoint/2010/main" val="16190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Forskning </a:t>
            </a:r>
          </a:p>
        </p:txBody>
      </p:sp>
      <p:sp>
        <p:nvSpPr>
          <p:cNvPr id="2" name="Plassholder for innhold 1"/>
          <p:cNvSpPr>
            <a:spLocks noGrp="1"/>
          </p:cNvSpPr>
          <p:nvPr>
            <p:ph idx="1"/>
          </p:nvPr>
        </p:nvSpPr>
        <p:spPr>
          <a:xfrm>
            <a:off x="657053" y="1688232"/>
            <a:ext cx="11405993" cy="4674468"/>
          </a:xfrm>
        </p:spPr>
        <p:txBody>
          <a:bodyPr>
            <a:normAutofit fontScale="92500" lnSpcReduction="10000"/>
          </a:bodyPr>
          <a:lstStyle/>
          <a:p>
            <a:pPr>
              <a:buFont typeface="Arial" panose="020B0604020202020204" pitchFamily="34" charset="0"/>
              <a:buChar char="•"/>
            </a:pPr>
            <a:r>
              <a:rPr lang="nb-NO" sz="2600" dirty="0"/>
              <a:t> UNESCO: minimum 4 års undervisning på full tid kreves   for å utvikle funksjonelle lese- og </a:t>
            </a:r>
          </a:p>
          <a:p>
            <a:pPr marL="0" indent="0">
              <a:buNone/>
            </a:pPr>
            <a:r>
              <a:rPr lang="nb-NO" sz="2600" dirty="0"/>
              <a:t>  skriveferdigheter for voksne analfabeter -  vel å merke når opplæringen foregår på </a:t>
            </a:r>
          </a:p>
          <a:p>
            <a:pPr marL="0" indent="0">
              <a:buNone/>
            </a:pPr>
            <a:r>
              <a:rPr lang="nb-NO" sz="2600" dirty="0"/>
              <a:t>  morsmålet.</a:t>
            </a:r>
          </a:p>
          <a:p>
            <a:pPr>
              <a:buFont typeface="Arial" panose="020B0604020202020204" pitchFamily="34" charset="0"/>
              <a:buChar char="•"/>
            </a:pPr>
            <a:endParaRPr lang="nb-NO" sz="2600" dirty="0"/>
          </a:p>
          <a:p>
            <a:pPr>
              <a:buFont typeface="Arial" panose="020B0604020202020204" pitchFamily="34" charset="0"/>
              <a:buChar char="•"/>
            </a:pPr>
            <a:r>
              <a:rPr lang="nb-NO" sz="2600" dirty="0"/>
              <a:t> Når den foregår på et språk de ikke forstår, vil det selvfølgelig ta mye lenger tid.</a:t>
            </a:r>
          </a:p>
          <a:p>
            <a:pPr>
              <a:buFont typeface="Arial" panose="020B0604020202020204" pitchFamily="34" charset="0"/>
              <a:buChar char="•"/>
            </a:pPr>
            <a:endParaRPr lang="nb-NO" sz="2600" dirty="0"/>
          </a:p>
          <a:p>
            <a:pPr>
              <a:buFont typeface="Arial" panose="020B0604020202020204" pitchFamily="34" charset="0"/>
              <a:buChar char="•"/>
            </a:pPr>
            <a:r>
              <a:rPr lang="nb-NO" sz="2600" dirty="0"/>
              <a:t> internasjonal enighet blant forskere om at lese- og skriveopplæring på morsmålet går </a:t>
            </a:r>
          </a:p>
          <a:p>
            <a:pPr marL="0" indent="0">
              <a:buNone/>
            </a:pPr>
            <a:r>
              <a:rPr lang="nb-NO" sz="2600" dirty="0"/>
              <a:t>  raskere…</a:t>
            </a:r>
          </a:p>
          <a:p>
            <a:pPr marL="0" indent="0">
              <a:buNone/>
            </a:pPr>
            <a:endParaRPr lang="nb-NO" sz="2600" dirty="0"/>
          </a:p>
          <a:p>
            <a:pPr>
              <a:buFont typeface="Arial" panose="020B0604020202020204" pitchFamily="34" charset="0"/>
              <a:buChar char="•"/>
            </a:pPr>
            <a:r>
              <a:rPr lang="nb-NO" sz="2600" dirty="0"/>
              <a:t> Morsmålsstøtte i lese- og skriveopplæringen  gjør innlæringen lettere  og det   går fortere</a:t>
            </a:r>
          </a:p>
          <a:p>
            <a:endParaRPr lang="nb-NO" dirty="0"/>
          </a:p>
        </p:txBody>
      </p:sp>
      <p:sp>
        <p:nvSpPr>
          <p:cNvPr id="5" name="Plassholder for bunntekst 4"/>
          <p:cNvSpPr>
            <a:spLocks noGrp="1"/>
          </p:cNvSpPr>
          <p:nvPr>
            <p:ph type="ftr" sz="quarter" idx="11"/>
          </p:nvPr>
        </p:nvSpPr>
        <p:spPr/>
        <p:txBody>
          <a:bodyPr/>
          <a:lstStyle/>
          <a:p>
            <a:r>
              <a:rPr lang="nb-NO" dirty="0"/>
              <a:t>Utviklet av Oslo VO Skullerud, publisert med støtte fra IMDI                                                                            www.språkstøtte.no</a:t>
            </a:r>
          </a:p>
        </p:txBody>
      </p:sp>
      <p:pic>
        <p:nvPicPr>
          <p:cNvPr id="4" name="Picture 2" descr="C:\Users\Unni\AppData\Local\Microsoft\Windows\Temporary Internet Files\Content.IE5\KVAH05CR\MC9003333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5496" y="2603934"/>
            <a:ext cx="790127" cy="1421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85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a:t>Erfaringer fra Norge</a:t>
            </a:r>
            <a:endParaRPr lang="nb-NO" dirty="0"/>
          </a:p>
        </p:txBody>
      </p:sp>
      <p:sp>
        <p:nvSpPr>
          <p:cNvPr id="2" name="Plassholder for innhold 1"/>
          <p:cNvSpPr>
            <a:spLocks noGrp="1"/>
          </p:cNvSpPr>
          <p:nvPr>
            <p:ph idx="1"/>
          </p:nvPr>
        </p:nvSpPr>
        <p:spPr>
          <a:xfrm>
            <a:off x="676482" y="1776046"/>
            <a:ext cx="10750925" cy="4582421"/>
          </a:xfrm>
        </p:spPr>
        <p:txBody>
          <a:bodyPr>
            <a:normAutofit fontScale="77500" lnSpcReduction="20000"/>
          </a:bodyPr>
          <a:lstStyle/>
          <a:p>
            <a:pPr>
              <a:buFont typeface="Arial" panose="020B0604020202020204" pitchFamily="34" charset="0"/>
              <a:buChar char="•"/>
            </a:pPr>
            <a:r>
              <a:rPr lang="nb-NO" dirty="0"/>
              <a:t> </a:t>
            </a:r>
            <a:r>
              <a:rPr lang="nb-NO" sz="2800" dirty="0"/>
              <a:t>Bruk av språkhjelpere og støtte på morsmålet i alfabetiseringen foregår flere steder i Norge.</a:t>
            </a:r>
          </a:p>
          <a:p>
            <a:pPr>
              <a:buFont typeface="Arial" panose="020B0604020202020204" pitchFamily="34" charset="0"/>
              <a:buChar char="•"/>
            </a:pPr>
            <a:endParaRPr lang="nb-NO" sz="2800" dirty="0"/>
          </a:p>
          <a:p>
            <a:pPr>
              <a:buFont typeface="Arial" panose="020B0604020202020204" pitchFamily="34" charset="0"/>
              <a:buChar char="•"/>
            </a:pPr>
            <a:r>
              <a:rPr lang="nb-NO" sz="2800" dirty="0"/>
              <a:t> Bergen, Levanger, Arendal og Oslo</a:t>
            </a:r>
          </a:p>
          <a:p>
            <a:pPr>
              <a:buFont typeface="Arial" panose="020B0604020202020204" pitchFamily="34" charset="0"/>
              <a:buChar char="•"/>
            </a:pPr>
            <a:endParaRPr lang="nb-NO" sz="2800" dirty="0"/>
          </a:p>
          <a:p>
            <a:pPr>
              <a:buFont typeface="Arial" panose="020B0604020202020204" pitchFamily="34" charset="0"/>
              <a:buChar char="•"/>
            </a:pPr>
            <a:r>
              <a:rPr lang="nb-NO" sz="2800" dirty="0"/>
              <a:t> Dette er et satsningsområde for Kompetanse Norge og foregår i hele Norden.</a:t>
            </a:r>
          </a:p>
          <a:p>
            <a:pPr>
              <a:buFont typeface="Arial" panose="020B0604020202020204" pitchFamily="34" charset="0"/>
              <a:buChar char="•"/>
            </a:pPr>
            <a:endParaRPr lang="nb-NO" sz="2800" dirty="0"/>
          </a:p>
          <a:p>
            <a:pPr>
              <a:buFont typeface="Arial" panose="020B0604020202020204" pitchFamily="34" charset="0"/>
              <a:buChar char="•"/>
            </a:pPr>
            <a:r>
              <a:rPr lang="nb-NO" sz="2800" dirty="0"/>
              <a:t> Noen steder har de ansatt morsmålslærere/tospråklige lærere og bruker språkhjelpere på mange språk, Eks: Malmø i Sverige</a:t>
            </a:r>
          </a:p>
          <a:p>
            <a:pPr>
              <a:buFont typeface="Arial" panose="020B0604020202020204" pitchFamily="34" charset="0"/>
              <a:buChar char="•"/>
            </a:pPr>
            <a:endParaRPr lang="nb-NO" sz="2800" dirty="0"/>
          </a:p>
          <a:p>
            <a:pPr>
              <a:buFont typeface="Arial" panose="020B0604020202020204" pitchFamily="34" charset="0"/>
              <a:buChar char="•"/>
            </a:pPr>
            <a:r>
              <a:rPr lang="nb-NO" sz="2800" dirty="0"/>
              <a:t> Skullerud VO har hatt morsmålsstøtte med språkhjelpere siden skoleåret 2014/2015.</a:t>
            </a:r>
          </a:p>
          <a:p>
            <a:pPr>
              <a:buFont typeface="Arial" panose="020B0604020202020204" pitchFamily="34" charset="0"/>
              <a:buChar char="•"/>
            </a:pPr>
            <a:endParaRPr lang="nb-NO" sz="2800" dirty="0"/>
          </a:p>
          <a:p>
            <a:pPr>
              <a:buFont typeface="Arial" panose="020B0604020202020204" pitchFamily="34" charset="0"/>
              <a:buChar char="•"/>
            </a:pPr>
            <a:r>
              <a:rPr lang="nb-NO" sz="2800" dirty="0"/>
              <a:t> Vi samarbeider med Oslo VO Rosenhof som også har morsmålsstøtte på flere språk.</a:t>
            </a:r>
          </a:p>
          <a:p>
            <a:endParaRPr lang="nb-NO" dirty="0"/>
          </a:p>
        </p:txBody>
      </p:sp>
      <p:sp>
        <p:nvSpPr>
          <p:cNvPr id="4" name="Plassholder for bunntekst 3"/>
          <p:cNvSpPr>
            <a:spLocks noGrp="1"/>
          </p:cNvSpPr>
          <p:nvPr>
            <p:ph type="ftr" sz="quarter" idx="11"/>
          </p:nvPr>
        </p:nvSpPr>
        <p:spPr/>
        <p:txBody>
          <a:bodyPr/>
          <a:lstStyle/>
          <a:p>
            <a:r>
              <a:rPr lang="nb-NO" dirty="0"/>
              <a:t>Utviklet av Oslo VO Skullerud, publisert med støtte fra IMDI                                                                            www.språkstøtte.no</a:t>
            </a:r>
          </a:p>
        </p:txBody>
      </p:sp>
    </p:spTree>
    <p:extLst>
      <p:ext uri="{BB962C8B-B14F-4D97-AF65-F5344CB8AC3E}">
        <p14:creationId xmlns:p14="http://schemas.microsoft.com/office/powerpoint/2010/main" val="11578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tropolitt">
  <a:themeElements>
    <a:clrScheme name="Metropolitt">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t">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ros_RosenhofHvit.potx" id="{9DF9796B-4B02-48DF-8290-A16A7F86B292}" vid="{8B5A9523-C102-4E83-BF14-EFB4D1866013}"/>
    </a:ext>
  </a:ext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Books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Books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7F97639-FC6E-4259-AE35-3C2DBBE636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ros_RosenhofHvit</Template>
  <TotalTime>0</TotalTime>
  <Words>1226</Words>
  <Application>Microsoft Office PowerPoint</Application>
  <PresentationFormat>Egendefinert</PresentationFormat>
  <Paragraphs>204</Paragraphs>
  <Slides>17</Slides>
  <Notes>15</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17</vt:i4>
      </vt:variant>
    </vt:vector>
  </HeadingPairs>
  <TitlesOfParts>
    <vt:vector size="21" baseType="lpstr">
      <vt:lpstr>Arial</vt:lpstr>
      <vt:lpstr>Calibri Light</vt:lpstr>
      <vt:lpstr>Century Gothic</vt:lpstr>
      <vt:lpstr>Metropolitt</vt:lpstr>
      <vt:lpstr>Informasjon til språkhjelpere</vt:lpstr>
      <vt:lpstr>Hvorfor trenger vi språkhjelpere?</vt:lpstr>
      <vt:lpstr>Hvem er deltakerne på spor 1 ?</vt:lpstr>
      <vt:lpstr>  Hvem kan være språkhjelpere? </vt:lpstr>
      <vt:lpstr>Hvem kan være språkhjelpere fortsetter </vt:lpstr>
      <vt:lpstr>Personlige egenskaper</vt:lpstr>
      <vt:lpstr>Utbytte for språkhjelperne</vt:lpstr>
      <vt:lpstr>Forskning </vt:lpstr>
      <vt:lpstr>Erfaringer fra Norge</vt:lpstr>
      <vt:lpstr>Erfaringer fra Bergen</vt:lpstr>
      <vt:lpstr>Flere sitater fra deltakere:</vt:lpstr>
      <vt:lpstr> Hva er språkhjelpernes oppgaver?  </vt:lpstr>
      <vt:lpstr>PowerPoint-presentasjon</vt:lpstr>
      <vt:lpstr>Kurs for språkhjelpere</vt:lpstr>
      <vt:lpstr>Samarbeid og kommunikasjon</vt:lpstr>
      <vt:lpstr>PowerPoint-presentasjon</vt:lpstr>
      <vt:lpstr>Spørsmål? Kommentarer?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2019-01-28T11:06:03Z</dcterms:created>
  <dcterms:modified xsi:type="dcterms:W3CDTF">2019-10-09T12:55:03Z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TC027879409991</vt:lpwstr>
  </property>
</Properties>
</file>