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7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8" r:id="rId23"/>
    <p:sldId id="277"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8D967-735C-4A3A-B2B5-CC8815A236B0}" v="4495" dt="2019-09-27T21:12:24.175"/>
    <p1510:client id="{824D62A2-BC96-47A3-8432-7501E558AA1A}" v="5262" dt="2019-09-28T01:41:53.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552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72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01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450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896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72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53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629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21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484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1041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506651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bslearningmedia.org/resource/thnkgard.sci.ess.water/think-garden-the-importance-of-water/" TargetMode="External"/><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hyperlink" Target="https://www.groundwater.org/action/home/raingarden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garden.org/nga/zipzon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96" y="4571216"/>
            <a:ext cx="10906008" cy="1115415"/>
          </a:xfrm>
        </p:spPr>
        <p:txBody>
          <a:bodyPr>
            <a:normAutofit/>
          </a:bodyPr>
          <a:lstStyle/>
          <a:p>
            <a:r>
              <a:rPr lang="en-US">
                <a:latin typeface="Century Gothic"/>
                <a:cs typeface="Calibri Light"/>
              </a:rPr>
              <a:t>Gardening 101</a:t>
            </a:r>
            <a:endParaRPr lang="en-US">
              <a:latin typeface="Century Gothic"/>
            </a:endParaRPr>
          </a:p>
        </p:txBody>
      </p:sp>
      <p:sp>
        <p:nvSpPr>
          <p:cNvPr id="3" name="Subtitle 2"/>
          <p:cNvSpPr>
            <a:spLocks noGrp="1"/>
          </p:cNvSpPr>
          <p:nvPr>
            <p:ph type="subTitle" idx="1"/>
          </p:nvPr>
        </p:nvSpPr>
        <p:spPr>
          <a:xfrm>
            <a:off x="642996" y="5859140"/>
            <a:ext cx="10906008" cy="497210"/>
          </a:xfrm>
        </p:spPr>
        <p:txBody>
          <a:bodyPr vert="horz" lIns="91440" tIns="45720" rIns="91440" bIns="45720" rtlCol="0">
            <a:noAutofit/>
          </a:bodyPr>
          <a:lstStyle/>
          <a:p>
            <a:r>
              <a:rPr lang="en-US" sz="3600" dirty="0">
                <a:latin typeface="Franklin Gothic Medium"/>
                <a:cs typeface="Calibri"/>
              </a:rPr>
              <a:t>The Revolution is Green</a:t>
            </a:r>
          </a:p>
        </p:txBody>
      </p:sp>
      <p:pic>
        <p:nvPicPr>
          <p:cNvPr id="6" name="Picture 6" descr="A green plant in a garden&#10;&#10;Description generated with very high confidence">
            <a:extLst>
              <a:ext uri="{FF2B5EF4-FFF2-40B4-BE49-F238E27FC236}">
                <a16:creationId xmlns:a16="http://schemas.microsoft.com/office/drawing/2014/main" id="{2FA23E5A-66EE-44FF-A2C1-A8BB58406E22}"/>
              </a:ext>
            </a:extLst>
          </p:cNvPr>
          <p:cNvPicPr>
            <a:picLocks noChangeAspect="1"/>
          </p:cNvPicPr>
          <p:nvPr/>
        </p:nvPicPr>
        <p:blipFill rotWithShape="1">
          <a:blip r:embed="rId2"/>
          <a:srcRect r="27114" b="-4"/>
          <a:stretch/>
        </p:blipFill>
        <p:spPr>
          <a:xfrm>
            <a:off x="321628" y="320511"/>
            <a:ext cx="3794760" cy="3930978"/>
          </a:xfrm>
          <a:prstGeom prst="rect">
            <a:avLst/>
          </a:prstGeom>
        </p:spPr>
      </p:pic>
      <p:pic>
        <p:nvPicPr>
          <p:cNvPr id="8" name="Picture 8" descr="A vase of flowers on a table&#10;&#10;Description generated with very high confidence">
            <a:extLst>
              <a:ext uri="{FF2B5EF4-FFF2-40B4-BE49-F238E27FC236}">
                <a16:creationId xmlns:a16="http://schemas.microsoft.com/office/drawing/2014/main" id="{003E3FEB-D6D9-48B8-BD88-1BC6F99D07BC}"/>
              </a:ext>
            </a:extLst>
          </p:cNvPr>
          <p:cNvPicPr>
            <a:picLocks noChangeAspect="1"/>
          </p:cNvPicPr>
          <p:nvPr/>
        </p:nvPicPr>
        <p:blipFill rotWithShape="1">
          <a:blip r:embed="rId3"/>
          <a:srcRect l="6890" r="28914" b="-1"/>
          <a:stretch/>
        </p:blipFill>
        <p:spPr>
          <a:xfrm>
            <a:off x="4198385" y="320511"/>
            <a:ext cx="3794760" cy="3930978"/>
          </a:xfrm>
          <a:prstGeom prst="rect">
            <a:avLst/>
          </a:prstGeom>
        </p:spPr>
      </p:pic>
      <p:pic>
        <p:nvPicPr>
          <p:cNvPr id="4" name="Picture 4" descr="A pot on the side of a flower garden&#10;&#10;Description generated with very high confidence">
            <a:extLst>
              <a:ext uri="{FF2B5EF4-FFF2-40B4-BE49-F238E27FC236}">
                <a16:creationId xmlns:a16="http://schemas.microsoft.com/office/drawing/2014/main" id="{21CC5132-F648-45BE-8D74-6122B4B73848}"/>
              </a:ext>
            </a:extLst>
          </p:cNvPr>
          <p:cNvPicPr>
            <a:picLocks noChangeAspect="1"/>
          </p:cNvPicPr>
          <p:nvPr/>
        </p:nvPicPr>
        <p:blipFill rotWithShape="1">
          <a:blip r:embed="rId4"/>
          <a:srcRect l="9059" r="26506" b="2"/>
          <a:stretch/>
        </p:blipFill>
        <p:spPr>
          <a:xfrm>
            <a:off x="8075142" y="320511"/>
            <a:ext cx="3794760" cy="393097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443B-CD50-4B76-9434-B8333AFA86A4}"/>
              </a:ext>
            </a:extLst>
          </p:cNvPr>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6000"/>
              <a:t>Composting</a:t>
            </a:r>
          </a:p>
        </p:txBody>
      </p:sp>
      <p:pic>
        <p:nvPicPr>
          <p:cNvPr id="3" name="Picture 3" descr="A picture containing grass, outdoor, person, ground&#10;&#10;Description generated with very high confidence">
            <a:extLst>
              <a:ext uri="{FF2B5EF4-FFF2-40B4-BE49-F238E27FC236}">
                <a16:creationId xmlns:a16="http://schemas.microsoft.com/office/drawing/2014/main" id="{B03AF056-B7DD-4C06-9A1F-44AF4B8C885F}"/>
              </a:ext>
            </a:extLst>
          </p:cNvPr>
          <p:cNvPicPr>
            <a:picLocks noChangeAspect="1"/>
          </p:cNvPicPr>
          <p:nvPr/>
        </p:nvPicPr>
        <p:blipFill rotWithShape="1">
          <a:blip r:embed="rId2"/>
          <a:srcRect t="15197" b="18570"/>
          <a:stretch/>
        </p:blipFill>
        <p:spPr>
          <a:xfrm>
            <a:off x="20" y="1"/>
            <a:ext cx="12191979" cy="4239482"/>
          </a:xfrm>
          <a:prstGeom prst="rect">
            <a:avLst/>
          </a:prstGeom>
        </p:spPr>
      </p:pic>
    </p:spTree>
    <p:extLst>
      <p:ext uri="{BB962C8B-B14F-4D97-AF65-F5344CB8AC3E}">
        <p14:creationId xmlns:p14="http://schemas.microsoft.com/office/powerpoint/2010/main" val="224742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789048-32EE-491B-8CBF-558344FD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DD2F41E-8948-4BFB-A2A3-CA8BA8ED97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538FA4D-DEC6-4B1A-9500-35FBD3795448}"/>
              </a:ext>
            </a:extLst>
          </p:cNvPr>
          <p:cNvSpPr>
            <a:spLocks noGrp="1"/>
          </p:cNvSpPr>
          <p:nvPr>
            <p:ph type="title"/>
          </p:nvPr>
        </p:nvSpPr>
        <p:spPr>
          <a:xfrm>
            <a:off x="4935628" y="161284"/>
            <a:ext cx="4481477" cy="743311"/>
          </a:xfrm>
        </p:spPr>
        <p:txBody>
          <a:bodyPr vert="horz" lIns="91440" tIns="45720" rIns="91440" bIns="45720" rtlCol="0" anchor="t">
            <a:normAutofit fontScale="90000"/>
          </a:bodyPr>
          <a:lstStyle/>
          <a:p>
            <a:r>
              <a:rPr lang="en-US" sz="4800" kern="1200">
                <a:solidFill>
                  <a:srgbClr val="000000"/>
                </a:solidFill>
                <a:latin typeface="+mj-lt"/>
                <a:ea typeface="+mj-ea"/>
                <a:cs typeface="+mj-cs"/>
              </a:rPr>
              <a:t>Making your bin </a:t>
            </a:r>
          </a:p>
        </p:txBody>
      </p:sp>
      <p:sp>
        <p:nvSpPr>
          <p:cNvPr id="16" name="Freeform 67">
            <a:extLst>
              <a:ext uri="{FF2B5EF4-FFF2-40B4-BE49-F238E27FC236}">
                <a16:creationId xmlns:a16="http://schemas.microsoft.com/office/drawing/2014/main" id="{07500BEA-8A07-45E9-9219-40FBEECD5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F006ACBB-A8A7-4C1B-9832-A4BFEDD2E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5">
            <a:extLst>
              <a:ext uri="{FF2B5EF4-FFF2-40B4-BE49-F238E27FC236}">
                <a16:creationId xmlns:a16="http://schemas.microsoft.com/office/drawing/2014/main" id="{46664683-CA82-4BDA-BCF2-58145807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sitting, next, indoor, container&#10;&#10;Description generated with very high confidence">
            <a:extLst>
              <a:ext uri="{FF2B5EF4-FFF2-40B4-BE49-F238E27FC236}">
                <a16:creationId xmlns:a16="http://schemas.microsoft.com/office/drawing/2014/main" id="{FBF5D2A9-B70D-477A-86EA-83030D29D444}"/>
              </a:ext>
            </a:extLst>
          </p:cNvPr>
          <p:cNvPicPr>
            <a:picLocks noChangeAspect="1"/>
          </p:cNvPicPr>
          <p:nvPr/>
        </p:nvPicPr>
        <p:blipFill rotWithShape="1">
          <a:blip r:embed="rId3">
            <a:alphaModFix/>
          </a:blip>
          <a:srcRect t="5490" r="4" b="11907"/>
          <a:stretch/>
        </p:blipFill>
        <p:spPr>
          <a:xfrm>
            <a:off x="20" y="43109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7" name="Picture 7" descr="A picture containing tool&#10;&#10;Description generated with very high confidence">
            <a:extLst>
              <a:ext uri="{FF2B5EF4-FFF2-40B4-BE49-F238E27FC236}">
                <a16:creationId xmlns:a16="http://schemas.microsoft.com/office/drawing/2014/main" id="{0C13B2FC-1BED-456B-9976-E2AAB834F2C5}"/>
              </a:ext>
            </a:extLst>
          </p:cNvPr>
          <p:cNvPicPr>
            <a:picLocks noChangeAspect="1"/>
          </p:cNvPicPr>
          <p:nvPr/>
        </p:nvPicPr>
        <p:blipFill rotWithShape="1">
          <a:blip r:embed="rId4">
            <a:alphaModFix/>
          </a:blip>
          <a:srcRect l="33562" r="1189" b="2"/>
          <a:stretch/>
        </p:blipFill>
        <p:spPr>
          <a:xfrm>
            <a:off x="3532736" y="2984162"/>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3" name="Picture 3" descr="A blue container&#10;&#10;Description generated with high confidence">
            <a:extLst>
              <a:ext uri="{FF2B5EF4-FFF2-40B4-BE49-F238E27FC236}">
                <a16:creationId xmlns:a16="http://schemas.microsoft.com/office/drawing/2014/main" id="{9B6CA595-48C2-4364-810C-22393E5A9F03}"/>
              </a:ext>
            </a:extLst>
          </p:cNvPr>
          <p:cNvPicPr>
            <a:picLocks noChangeAspect="1"/>
          </p:cNvPicPr>
          <p:nvPr/>
        </p:nvPicPr>
        <p:blipFill rotWithShape="1">
          <a:blip r:embed="rId5">
            <a:alphaModFix/>
          </a:blip>
          <a:srcRect t="1351" r="1" b="7488"/>
          <a:stretch/>
        </p:blipFill>
        <p:spPr>
          <a:xfrm>
            <a:off x="1" y="1"/>
            <a:ext cx="3943111"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11" name="TextBox 10">
            <a:extLst>
              <a:ext uri="{FF2B5EF4-FFF2-40B4-BE49-F238E27FC236}">
                <a16:creationId xmlns:a16="http://schemas.microsoft.com/office/drawing/2014/main" id="{32B20AA2-B5FB-483B-8D1C-A50BFD0844D7}"/>
              </a:ext>
            </a:extLst>
          </p:cNvPr>
          <p:cNvSpPr txBox="1"/>
          <p:nvPr/>
        </p:nvSpPr>
        <p:spPr>
          <a:xfrm>
            <a:off x="6909758" y="914400"/>
            <a:ext cx="451161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2400">
                <a:cs typeface="Calibri"/>
              </a:rPr>
              <a:t>Get an opaque tote with a lid, a drill gun and something to elevate the tote; safely drill holes in the sides and bottom of your tote. </a:t>
            </a:r>
          </a:p>
          <a:p>
            <a:pPr marL="342900" indent="-342900">
              <a:buAutoNum type="arabicPeriod"/>
            </a:pPr>
            <a:r>
              <a:rPr lang="en-US" sz="2400">
                <a:cs typeface="Calibri"/>
              </a:rPr>
              <a:t>Place your tote in a safe space preferably elevated over grass as to feed it the compost tea that drips from the holes in the bin. Raised bins keep rodents out. </a:t>
            </a:r>
          </a:p>
          <a:p>
            <a:pPr marL="342900" indent="-342900">
              <a:buAutoNum type="arabicPeriod"/>
            </a:pPr>
            <a:r>
              <a:rPr lang="en-US" sz="2400">
                <a:cs typeface="Calibri"/>
              </a:rPr>
              <a:t>Be sure to periodically stir your bins content to keep air circulating. </a:t>
            </a:r>
          </a:p>
        </p:txBody>
      </p:sp>
    </p:spTree>
    <p:extLst>
      <p:ext uri="{BB962C8B-B14F-4D97-AF65-F5344CB8AC3E}">
        <p14:creationId xmlns:p14="http://schemas.microsoft.com/office/powerpoint/2010/main" val="117122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B895-8CA0-413A-AE82-1F2701931FD1}"/>
              </a:ext>
            </a:extLst>
          </p:cNvPr>
          <p:cNvSpPr>
            <a:spLocks noGrp="1"/>
          </p:cNvSpPr>
          <p:nvPr>
            <p:ph type="title"/>
          </p:nvPr>
        </p:nvSpPr>
        <p:spPr>
          <a:xfrm>
            <a:off x="332627" y="183568"/>
            <a:ext cx="5127031" cy="641434"/>
          </a:xfrm>
        </p:spPr>
        <p:txBody>
          <a:bodyPr>
            <a:normAutofit fontScale="90000"/>
          </a:bodyPr>
          <a:lstStyle/>
          <a:p>
            <a:r>
              <a:rPr lang="en-US">
                <a:cs typeface="Calibri Light"/>
              </a:rPr>
              <a:t>Compost layering </a:t>
            </a:r>
            <a:endParaRPr lang="en-US"/>
          </a:p>
        </p:txBody>
      </p:sp>
      <p:sp>
        <p:nvSpPr>
          <p:cNvPr id="8" name="Content Placeholder 7">
            <a:extLst>
              <a:ext uri="{FF2B5EF4-FFF2-40B4-BE49-F238E27FC236}">
                <a16:creationId xmlns:a16="http://schemas.microsoft.com/office/drawing/2014/main" id="{E6325A70-389C-4D57-A4D4-6C87E88A6978}"/>
              </a:ext>
            </a:extLst>
          </p:cNvPr>
          <p:cNvSpPr>
            <a:spLocks noGrp="1"/>
          </p:cNvSpPr>
          <p:nvPr>
            <p:ph idx="1"/>
          </p:nvPr>
        </p:nvSpPr>
        <p:spPr>
          <a:xfrm>
            <a:off x="332628" y="813759"/>
            <a:ext cx="5127029" cy="5827003"/>
          </a:xfrm>
        </p:spPr>
        <p:txBody>
          <a:bodyPr vert="horz" lIns="91440" tIns="45720" rIns="91440" bIns="45720" rtlCol="0" anchor="t">
            <a:normAutofit fontScale="92500" lnSpcReduction="10000"/>
          </a:bodyPr>
          <a:lstStyle/>
          <a:p>
            <a:pPr marL="457200" indent="-457200">
              <a:buAutoNum type="arabicPeriod"/>
            </a:pPr>
            <a:r>
              <a:rPr lang="en-US" sz="2000">
                <a:cs typeface="Calibri" panose="020F0502020204030204"/>
              </a:rPr>
              <a:t>You need 2 ingredients to create compost and they are carbon and nitrogen. </a:t>
            </a:r>
          </a:p>
          <a:p>
            <a:pPr marL="457200" indent="-457200">
              <a:buAutoNum type="arabicPeriod"/>
            </a:pPr>
            <a:r>
              <a:rPr lang="en-US" sz="2000">
                <a:cs typeface="Calibri" panose="020F0502020204030204"/>
              </a:rPr>
              <a:t>These 2 ingredients can be found in things all around you; paper and dry natural items like leaves add carbon while fresh leaves and produce scraps add nitrogen.</a:t>
            </a:r>
          </a:p>
          <a:p>
            <a:pPr marL="457200" indent="-457200">
              <a:buAutoNum type="arabicPeriod"/>
            </a:pPr>
            <a:r>
              <a:rPr lang="en-US" sz="2000">
                <a:cs typeface="Calibri" panose="020F0502020204030204"/>
              </a:rPr>
              <a:t>If you get a stinky smell from your compost that could mean that you need more carbon items so just add some paper or cardboard but not laminated or glazed paper.</a:t>
            </a:r>
          </a:p>
          <a:p>
            <a:pPr marL="457200" indent="-457200">
              <a:buAutoNum type="arabicPeriod"/>
            </a:pPr>
            <a:r>
              <a:rPr lang="en-US" sz="2000">
                <a:cs typeface="Calibri" panose="020F0502020204030204"/>
              </a:rPr>
              <a:t>Keep it simple and turn your compost once a week.</a:t>
            </a:r>
          </a:p>
          <a:p>
            <a:pPr marL="457200" indent="-457200">
              <a:buAutoNum type="arabicPeriod"/>
            </a:pPr>
            <a:r>
              <a:rPr lang="en-US" sz="2000">
                <a:cs typeface="Calibri" panose="020F0502020204030204"/>
              </a:rPr>
              <a:t>If you see flies in your bin pour some boiling hot water into it and place the lid on and the steam will kill flies and larvae and eggs repeat if needed. </a:t>
            </a:r>
          </a:p>
          <a:p>
            <a:pPr marL="457200" indent="-457200">
              <a:buAutoNum type="arabicPeriod"/>
            </a:pPr>
            <a:r>
              <a:rPr lang="en-US" sz="2000">
                <a:cs typeface="Calibri" panose="020F0502020204030204"/>
              </a:rPr>
              <a:t>Worms and maggots help to break down the contents of the bin so if you see maggots don't panic. Just don't use it in the garden while it has maggots in it they will eat the roots of your plants. </a:t>
            </a:r>
          </a:p>
          <a:p>
            <a:pPr marL="457200" indent="-457200">
              <a:buAutoNum type="arabicPeriod"/>
            </a:pPr>
            <a:endParaRPr lang="en-US" sz="2000">
              <a:cs typeface="Calibri" panose="020F0502020204030204"/>
            </a:endParaRPr>
          </a:p>
        </p:txBody>
      </p:sp>
      <p:pic>
        <p:nvPicPr>
          <p:cNvPr id="4" name="Picture 4">
            <a:extLst>
              <a:ext uri="{FF2B5EF4-FFF2-40B4-BE49-F238E27FC236}">
                <a16:creationId xmlns:a16="http://schemas.microsoft.com/office/drawing/2014/main" id="{9D589F0A-2573-4B8C-9871-6D13F1A0E1C9}"/>
              </a:ext>
            </a:extLst>
          </p:cNvPr>
          <p:cNvPicPr>
            <a:picLocks noChangeAspect="1"/>
          </p:cNvPicPr>
          <p:nvPr/>
        </p:nvPicPr>
        <p:blipFill rotWithShape="1">
          <a:blip r:embed="rId2"/>
          <a:srcRect l="80" t="14706" r="390" b="-210"/>
          <a:stretch/>
        </p:blipFill>
        <p:spPr>
          <a:xfrm>
            <a:off x="5621039" y="186916"/>
            <a:ext cx="6437115" cy="6525234"/>
          </a:xfrm>
          <a:prstGeom prst="rect">
            <a:avLst/>
          </a:prstGeom>
          <a:effectLst/>
        </p:spPr>
      </p:pic>
    </p:spTree>
    <p:extLst>
      <p:ext uri="{BB962C8B-B14F-4D97-AF65-F5344CB8AC3E}">
        <p14:creationId xmlns:p14="http://schemas.microsoft.com/office/powerpoint/2010/main" val="225555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878C3-B1A9-487A-B4A3-DB23E433530C}"/>
              </a:ext>
            </a:extLst>
          </p:cNvPr>
          <p:cNvSpPr>
            <a:spLocks noGrp="1"/>
          </p:cNvSpPr>
          <p:nvPr>
            <p:ph type="title"/>
          </p:nvPr>
        </p:nvSpPr>
        <p:spPr>
          <a:xfrm>
            <a:off x="655320" y="2671011"/>
            <a:ext cx="5257803" cy="2427120"/>
          </a:xfrm>
        </p:spPr>
        <p:txBody>
          <a:bodyPr vert="horz" lIns="91440" tIns="45720" rIns="91440" bIns="45720" rtlCol="0" anchor="t">
            <a:normAutofit/>
          </a:bodyPr>
          <a:lstStyle/>
          <a:p>
            <a:r>
              <a:rPr lang="en-US" sz="6000">
                <a:cs typeface="Calibri Light"/>
              </a:rPr>
              <a:t>Lasagna Gardening</a:t>
            </a:r>
            <a:endParaRPr lang="en-US" sz="6000"/>
          </a:p>
        </p:txBody>
      </p:sp>
      <p:cxnSp>
        <p:nvCxnSpPr>
          <p:cNvPr id="6" name="Straight Arrow Connector 10">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4" descr="A picture containing person, ground, outdoor, man&#10;&#10;Description generated with very high confidence">
            <a:extLst>
              <a:ext uri="{FF2B5EF4-FFF2-40B4-BE49-F238E27FC236}">
                <a16:creationId xmlns:a16="http://schemas.microsoft.com/office/drawing/2014/main" id="{86230D36-29B5-48E1-9598-92A77B080327}"/>
              </a:ext>
            </a:extLst>
          </p:cNvPr>
          <p:cNvPicPr>
            <a:picLocks noGrp="1" noChangeAspect="1"/>
          </p:cNvPicPr>
          <p:nvPr>
            <p:ph idx="1"/>
          </p:nvPr>
        </p:nvPicPr>
        <p:blipFill rotWithShape="1">
          <a:blip r:embed="rId2"/>
          <a:srcRect t="13431" b="25130"/>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119695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BC24-9DAC-4893-BF47-1AD1CCE4D3F7}"/>
              </a:ext>
            </a:extLst>
          </p:cNvPr>
          <p:cNvSpPr>
            <a:spLocks noGrp="1"/>
          </p:cNvSpPr>
          <p:nvPr>
            <p:ph type="title"/>
          </p:nvPr>
        </p:nvSpPr>
        <p:spPr>
          <a:xfrm>
            <a:off x="648929" y="643643"/>
            <a:ext cx="3667039" cy="900226"/>
          </a:xfrm>
        </p:spPr>
        <p:txBody>
          <a:bodyPr vert="horz" lIns="91440" tIns="45720" rIns="91440" bIns="45720" rtlCol="0" anchor="ctr">
            <a:normAutofit/>
          </a:bodyPr>
          <a:lstStyle/>
          <a:p>
            <a:r>
              <a:rPr lang="en-US" sz="3200">
                <a:cs typeface="Calibri Light"/>
              </a:rPr>
              <a:t>Lasagna Gardening</a:t>
            </a:r>
            <a:endParaRPr lang="en-US" sz="3200"/>
          </a:p>
        </p:txBody>
      </p:sp>
      <p:sp>
        <p:nvSpPr>
          <p:cNvPr id="3" name="Content Placeholder 2">
            <a:extLst>
              <a:ext uri="{FF2B5EF4-FFF2-40B4-BE49-F238E27FC236}">
                <a16:creationId xmlns:a16="http://schemas.microsoft.com/office/drawing/2014/main" id="{58FA3ED3-B665-4CF3-A7BB-316DC55E04FA}"/>
              </a:ext>
            </a:extLst>
          </p:cNvPr>
          <p:cNvSpPr>
            <a:spLocks noGrp="1"/>
          </p:cNvSpPr>
          <p:nvPr>
            <p:ph sz="half" idx="1"/>
          </p:nvPr>
        </p:nvSpPr>
        <p:spPr>
          <a:xfrm>
            <a:off x="648930" y="1331344"/>
            <a:ext cx="3667037" cy="4878098"/>
          </a:xfrm>
        </p:spPr>
        <p:txBody>
          <a:bodyPr vert="horz" lIns="91440" tIns="45720" rIns="91440" bIns="45720" rtlCol="0" anchor="t">
            <a:normAutofit/>
          </a:bodyPr>
          <a:lstStyle/>
          <a:p>
            <a:pPr marL="342900" indent="-342900">
              <a:buAutoNum type="arabicPeriod"/>
            </a:pPr>
            <a:r>
              <a:rPr lang="en-US" sz="1800">
                <a:cs typeface="Calibri" panose="020F0502020204030204"/>
              </a:rPr>
              <a:t>Is one method of no till gardening where you build on top of the soil much in the fashion that nature does.</a:t>
            </a:r>
            <a:endParaRPr lang="en-US">
              <a:cs typeface="Calibri" panose="020F0502020204030204"/>
            </a:endParaRPr>
          </a:p>
          <a:p>
            <a:pPr marL="342900" indent="-342900">
              <a:buAutoNum type="arabicPeriod"/>
            </a:pPr>
            <a:r>
              <a:rPr lang="en-US" sz="1800">
                <a:cs typeface="Calibri" panose="020F0502020204030204"/>
              </a:rPr>
              <a:t>This method keeps one from disturbing the beneficial microbes that live in the soil and add to the soils health.</a:t>
            </a:r>
          </a:p>
          <a:p>
            <a:pPr marL="342900" indent="-342900">
              <a:buAutoNum type="arabicPeriod"/>
            </a:pPr>
            <a:r>
              <a:rPr lang="en-US" sz="1800">
                <a:cs typeface="Calibri" panose="020F0502020204030204"/>
              </a:rPr>
              <a:t>It reduces the unwelcomed flowers in the garden also known as "weeds"</a:t>
            </a:r>
          </a:p>
          <a:p>
            <a:pPr marL="342900" indent="-342900">
              <a:buAutoNum type="arabicPeriod"/>
            </a:pPr>
            <a:r>
              <a:rPr lang="en-US" sz="1800">
                <a:cs typeface="Calibri" panose="020F0502020204030204"/>
              </a:rPr>
              <a:t>Using this method lessons the amount of woodchips you need in the garden.</a:t>
            </a:r>
          </a:p>
          <a:p>
            <a:pPr marL="342900" indent="-342900">
              <a:buAutoNum type="arabicPeriod"/>
            </a:pPr>
            <a:r>
              <a:rPr lang="en-US" sz="1800">
                <a:cs typeface="Calibri" panose="020F0502020204030204"/>
              </a:rPr>
              <a:t>Nutrients become available to the plants as the breakdown process is completed. </a:t>
            </a:r>
          </a:p>
        </p:txBody>
      </p:sp>
      <p:pic>
        <p:nvPicPr>
          <p:cNvPr id="5" name="Picture 5">
            <a:extLst>
              <a:ext uri="{FF2B5EF4-FFF2-40B4-BE49-F238E27FC236}">
                <a16:creationId xmlns:a16="http://schemas.microsoft.com/office/drawing/2014/main" id="{AEAA9FC3-8169-49B7-8591-E11B1C88F308}"/>
              </a:ext>
            </a:extLst>
          </p:cNvPr>
          <p:cNvPicPr>
            <a:picLocks noGrp="1" noChangeAspect="1"/>
          </p:cNvPicPr>
          <p:nvPr>
            <p:ph sz="half" idx="2"/>
          </p:nvPr>
        </p:nvPicPr>
        <p:blipFill rotWithShape="1">
          <a:blip r:embed="rId2"/>
          <a:srcRect t="94" r="-2" b="-2"/>
          <a:stretch/>
        </p:blipFill>
        <p:spPr>
          <a:xfrm>
            <a:off x="4636008" y="640082"/>
            <a:ext cx="6916329" cy="5577837"/>
          </a:xfrm>
          <a:prstGeom prst="rect">
            <a:avLst/>
          </a:prstGeom>
          <a:effectLst/>
        </p:spPr>
      </p:pic>
    </p:spTree>
    <p:extLst>
      <p:ext uri="{BB962C8B-B14F-4D97-AF65-F5344CB8AC3E}">
        <p14:creationId xmlns:p14="http://schemas.microsoft.com/office/powerpoint/2010/main" val="107027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67CD-11E8-4EA2-83DF-FE4ACCE26426}"/>
              </a:ext>
            </a:extLst>
          </p:cNvPr>
          <p:cNvSpPr>
            <a:spLocks noGrp="1"/>
          </p:cNvSpPr>
          <p:nvPr>
            <p:ph type="title"/>
          </p:nvPr>
        </p:nvSpPr>
        <p:spPr>
          <a:xfrm>
            <a:off x="109707" y="4766760"/>
            <a:ext cx="4846166" cy="723086"/>
          </a:xfrm>
        </p:spPr>
        <p:txBody>
          <a:bodyPr vert="horz" lIns="91440" tIns="45720" rIns="91440" bIns="45720" rtlCol="0" anchor="ctr">
            <a:normAutofit/>
          </a:bodyPr>
          <a:lstStyle/>
          <a:p>
            <a:r>
              <a:rPr lang="en-US" sz="3600">
                <a:cs typeface="Calibri Light"/>
              </a:rPr>
              <a:t>Growing food from Food </a:t>
            </a:r>
            <a:endParaRPr lang="en-US" sz="3600" kern="1200">
              <a:solidFill>
                <a:schemeClr val="tx1"/>
              </a:solidFill>
              <a:latin typeface="+mj-lt"/>
              <a:ea typeface="+mj-ea"/>
              <a:cs typeface="+mj-cs"/>
            </a:endParaRPr>
          </a:p>
        </p:txBody>
      </p:sp>
      <p:pic>
        <p:nvPicPr>
          <p:cNvPr id="5" name="Picture 5" descr="A picture containing vegetable, bean&#10;&#10;Description generated with very high confidence">
            <a:extLst>
              <a:ext uri="{FF2B5EF4-FFF2-40B4-BE49-F238E27FC236}">
                <a16:creationId xmlns:a16="http://schemas.microsoft.com/office/drawing/2014/main" id="{5CAC2636-C82D-4A0E-BAA4-7E35480D41AF}"/>
              </a:ext>
            </a:extLst>
          </p:cNvPr>
          <p:cNvPicPr>
            <a:picLocks noChangeAspect="1"/>
          </p:cNvPicPr>
          <p:nvPr/>
        </p:nvPicPr>
        <p:blipFill rotWithShape="1">
          <a:blip r:embed="rId2"/>
          <a:srcRect l="221" t="29070" r="215" b="13178"/>
          <a:stretch/>
        </p:blipFill>
        <p:spPr>
          <a:xfrm>
            <a:off x="0" y="2271622"/>
            <a:ext cx="2425504" cy="2301780"/>
          </a:xfrm>
          <a:prstGeom prst="rect">
            <a:avLst/>
          </a:prstGeom>
        </p:spPr>
      </p:pic>
      <p:pic>
        <p:nvPicPr>
          <p:cNvPr id="15" name="Picture 15" descr="A picture containing ground, outdoor, plant, window&#10;&#10;Description generated with very high confidence">
            <a:extLst>
              <a:ext uri="{FF2B5EF4-FFF2-40B4-BE49-F238E27FC236}">
                <a16:creationId xmlns:a16="http://schemas.microsoft.com/office/drawing/2014/main" id="{04471B2F-66CF-45E8-8BB2-C364F3202EB3}"/>
              </a:ext>
            </a:extLst>
          </p:cNvPr>
          <p:cNvPicPr>
            <a:picLocks noChangeAspect="1"/>
          </p:cNvPicPr>
          <p:nvPr/>
        </p:nvPicPr>
        <p:blipFill rotWithShape="1">
          <a:blip r:embed="rId3"/>
          <a:srcRect l="21707" r="15146" b="-5"/>
          <a:stretch/>
        </p:blipFill>
        <p:spPr>
          <a:xfrm>
            <a:off x="5078792" y="1"/>
            <a:ext cx="2450592" cy="2183053"/>
          </a:xfrm>
          <a:prstGeom prst="rect">
            <a:avLst/>
          </a:prstGeom>
        </p:spPr>
      </p:pic>
      <p:pic>
        <p:nvPicPr>
          <p:cNvPr id="11" name="Picture 11" descr="A pile of fruit&#10;&#10;Description generated with very high confidence">
            <a:extLst>
              <a:ext uri="{FF2B5EF4-FFF2-40B4-BE49-F238E27FC236}">
                <a16:creationId xmlns:a16="http://schemas.microsoft.com/office/drawing/2014/main" id="{65F96F67-D7C3-404C-A683-8FF10079A4C4}"/>
              </a:ext>
            </a:extLst>
          </p:cNvPr>
          <p:cNvPicPr>
            <a:picLocks noChangeAspect="1"/>
          </p:cNvPicPr>
          <p:nvPr/>
        </p:nvPicPr>
        <p:blipFill rotWithShape="1">
          <a:blip r:embed="rId4"/>
          <a:srcRect t="26531" r="4" b="6660"/>
          <a:stretch/>
        </p:blipFill>
        <p:spPr>
          <a:xfrm>
            <a:off x="113216" y="1"/>
            <a:ext cx="2450592" cy="2183053"/>
          </a:xfrm>
          <a:prstGeom prst="rect">
            <a:avLst/>
          </a:prstGeom>
        </p:spPr>
      </p:pic>
      <p:pic>
        <p:nvPicPr>
          <p:cNvPr id="9" name="Picture 9" descr="A bowl of broccoli&#10;&#10;Description generated with very high confidence">
            <a:extLst>
              <a:ext uri="{FF2B5EF4-FFF2-40B4-BE49-F238E27FC236}">
                <a16:creationId xmlns:a16="http://schemas.microsoft.com/office/drawing/2014/main" id="{30E94A7C-2B18-4A1D-8052-C4F983AA7129}"/>
              </a:ext>
            </a:extLst>
          </p:cNvPr>
          <p:cNvPicPr>
            <a:picLocks noChangeAspect="1"/>
          </p:cNvPicPr>
          <p:nvPr/>
        </p:nvPicPr>
        <p:blipFill rotWithShape="1">
          <a:blip r:embed="rId5"/>
          <a:srcRect l="20463" t="33237" b="21676"/>
          <a:stretch/>
        </p:blipFill>
        <p:spPr>
          <a:xfrm>
            <a:off x="2433490" y="2274490"/>
            <a:ext cx="2818333" cy="2296383"/>
          </a:xfrm>
          <a:prstGeom prst="rect">
            <a:avLst/>
          </a:prstGeom>
        </p:spPr>
      </p:pic>
      <p:pic>
        <p:nvPicPr>
          <p:cNvPr id="13" name="Picture 13" descr="A plate of food on a table&#10;&#10;Description generated with very high confidence">
            <a:extLst>
              <a:ext uri="{FF2B5EF4-FFF2-40B4-BE49-F238E27FC236}">
                <a16:creationId xmlns:a16="http://schemas.microsoft.com/office/drawing/2014/main" id="{B81E23B3-56C6-45B8-82E8-033A905CD1C0}"/>
              </a:ext>
            </a:extLst>
          </p:cNvPr>
          <p:cNvPicPr>
            <a:picLocks noChangeAspect="1"/>
          </p:cNvPicPr>
          <p:nvPr/>
        </p:nvPicPr>
        <p:blipFill rotWithShape="1">
          <a:blip r:embed="rId6"/>
          <a:srcRect t="31128" r="-1" b="35275"/>
          <a:stretch/>
        </p:blipFill>
        <p:spPr>
          <a:xfrm>
            <a:off x="2631077" y="6636"/>
            <a:ext cx="2366401" cy="2164344"/>
          </a:xfrm>
          <a:prstGeom prst="rect">
            <a:avLst/>
          </a:prstGeom>
        </p:spPr>
      </p:pic>
      <p:pic>
        <p:nvPicPr>
          <p:cNvPr id="7" name="Picture 7" descr="A bowl of food with broccoli&#10;&#10;Description generated with very high confidence">
            <a:extLst>
              <a:ext uri="{FF2B5EF4-FFF2-40B4-BE49-F238E27FC236}">
                <a16:creationId xmlns:a16="http://schemas.microsoft.com/office/drawing/2014/main" id="{82F8DDCE-E87A-4B81-A441-BE062896D897}"/>
              </a:ext>
            </a:extLst>
          </p:cNvPr>
          <p:cNvPicPr>
            <a:picLocks noGrp="1" noChangeAspect="1"/>
          </p:cNvPicPr>
          <p:nvPr>
            <p:ph sz="half" idx="2"/>
          </p:nvPr>
        </p:nvPicPr>
        <p:blipFill rotWithShape="1">
          <a:blip r:embed="rId7"/>
          <a:srcRect l="112" t="24348" r="22093" b="12464"/>
          <a:stretch/>
        </p:blipFill>
        <p:spPr>
          <a:xfrm>
            <a:off x="5369964" y="2216981"/>
            <a:ext cx="2173462" cy="2356026"/>
          </a:xfrm>
          <a:prstGeom prst="rect">
            <a:avLst/>
          </a:prstGeom>
        </p:spPr>
      </p:pic>
      <p:pic>
        <p:nvPicPr>
          <p:cNvPr id="18" name="Picture 19" descr="A picture containing ground, outdoor, black&#10;&#10;Description generated with very high confidence">
            <a:extLst>
              <a:ext uri="{FF2B5EF4-FFF2-40B4-BE49-F238E27FC236}">
                <a16:creationId xmlns:a16="http://schemas.microsoft.com/office/drawing/2014/main" id="{7102DA30-322A-4D46-90BA-DAEDCF17AE57}"/>
              </a:ext>
            </a:extLst>
          </p:cNvPr>
          <p:cNvPicPr>
            <a:picLocks noGrp="1" noChangeAspect="1"/>
          </p:cNvPicPr>
          <p:nvPr>
            <p:ph sz="half" idx="1"/>
          </p:nvPr>
        </p:nvPicPr>
        <p:blipFill rotWithShape="1">
          <a:blip r:embed="rId8"/>
          <a:srcRect l="12255" t="30369" r="12255" b="14760"/>
          <a:stretch/>
        </p:blipFill>
        <p:spPr>
          <a:xfrm>
            <a:off x="7618251" y="-7188"/>
            <a:ext cx="2367638" cy="2213205"/>
          </a:xfrm>
          <a:prstGeom prst="rect">
            <a:avLst/>
          </a:prstGeom>
        </p:spPr>
      </p:pic>
      <p:sp>
        <p:nvSpPr>
          <p:cNvPr id="17" name="TextBox 16">
            <a:extLst>
              <a:ext uri="{FF2B5EF4-FFF2-40B4-BE49-F238E27FC236}">
                <a16:creationId xmlns:a16="http://schemas.microsoft.com/office/drawing/2014/main" id="{2831C4F5-B1D3-473B-B59E-F21A2E5FF2D2}"/>
              </a:ext>
            </a:extLst>
          </p:cNvPr>
          <p:cNvSpPr txBox="1"/>
          <p:nvPr/>
        </p:nvSpPr>
        <p:spPr>
          <a:xfrm>
            <a:off x="109268" y="5414513"/>
            <a:ext cx="76171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What is better than buy one get one? Can you imagine going to the store taking your food home and growing more? Well that's exactly what you can do, trust what I am telling you. I've done it and so can you, just look the pictures above as evidence </a:t>
            </a:r>
          </a:p>
        </p:txBody>
      </p:sp>
      <p:sp>
        <p:nvSpPr>
          <p:cNvPr id="21" name="TextBox 20">
            <a:extLst>
              <a:ext uri="{FF2B5EF4-FFF2-40B4-BE49-F238E27FC236}">
                <a16:creationId xmlns:a16="http://schemas.microsoft.com/office/drawing/2014/main" id="{3D9220CE-67DB-43DB-A32A-0D1D8A6281BA}"/>
              </a:ext>
            </a:extLst>
          </p:cNvPr>
          <p:cNvSpPr txBox="1"/>
          <p:nvPr/>
        </p:nvSpPr>
        <p:spPr>
          <a:xfrm>
            <a:off x="7713992" y="2279350"/>
            <a:ext cx="4094672"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Foods to regrow</a:t>
            </a:r>
            <a:r>
              <a:rPr lang="en-US">
                <a:cs typeface="Calibri"/>
              </a:rPr>
              <a:t> </a:t>
            </a:r>
          </a:p>
          <a:p>
            <a:pPr marL="285750" indent="-285750">
              <a:buFont typeface="Arial"/>
              <a:buChar char="•"/>
            </a:pPr>
            <a:r>
              <a:rPr lang="en-US" sz="1600" b="1">
                <a:cs typeface="Calibri"/>
              </a:rPr>
              <a:t>Potato</a:t>
            </a:r>
          </a:p>
          <a:p>
            <a:r>
              <a:rPr lang="en-US" sz="1600">
                <a:cs typeface="Calibri"/>
              </a:rPr>
              <a:t>Cut off spuds place in water once rooted place in soil and allow to grow until the leaves turn brown then harvest. </a:t>
            </a:r>
          </a:p>
          <a:p>
            <a:pPr marL="285750" indent="-285750">
              <a:buFont typeface="Arial"/>
              <a:buChar char="•"/>
            </a:pPr>
            <a:r>
              <a:rPr lang="en-US" sz="1600" b="1">
                <a:cs typeface="Calibri"/>
              </a:rPr>
              <a:t>Carrots </a:t>
            </a:r>
          </a:p>
          <a:p>
            <a:r>
              <a:rPr lang="en-US" sz="1600">
                <a:cs typeface="Calibri"/>
              </a:rPr>
              <a:t>Cut off the tops with a quarter inch of orange skin left sow water and enjoy carrot greens. Galic and onion can work the same way.  </a:t>
            </a:r>
          </a:p>
          <a:p>
            <a:pPr marL="285750" indent="-285750">
              <a:buFont typeface="Arial"/>
              <a:buChar char="•"/>
            </a:pPr>
            <a:r>
              <a:rPr lang="en-US" sz="1600" b="1">
                <a:cs typeface="Calibri"/>
              </a:rPr>
              <a:t>Lettuce</a:t>
            </a:r>
          </a:p>
          <a:p>
            <a:r>
              <a:rPr lang="en-US" sz="1600">
                <a:cs typeface="Calibri"/>
              </a:rPr>
              <a:t>Cut the greens of off a head of romaine lettuce and plant the base without covering water regularly and you will get about 3 inches of baby leaves perfect for side salads and sandwiches. </a:t>
            </a:r>
          </a:p>
        </p:txBody>
      </p:sp>
    </p:spTree>
    <p:extLst>
      <p:ext uri="{BB962C8B-B14F-4D97-AF65-F5344CB8AC3E}">
        <p14:creationId xmlns:p14="http://schemas.microsoft.com/office/powerpoint/2010/main" val="330984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56EB-0DE7-4A9F-B7B7-279D9E0E7EA7}"/>
              </a:ext>
            </a:extLst>
          </p:cNvPr>
          <p:cNvSpPr>
            <a:spLocks noGrp="1"/>
          </p:cNvSpPr>
          <p:nvPr>
            <p:ph type="title"/>
          </p:nvPr>
        </p:nvSpPr>
        <p:spPr>
          <a:xfrm>
            <a:off x="838200" y="1040861"/>
            <a:ext cx="4290204" cy="577941"/>
          </a:xfrm>
        </p:spPr>
        <p:txBody>
          <a:bodyPr>
            <a:normAutofit fontScale="90000"/>
          </a:bodyPr>
          <a:lstStyle/>
          <a:p>
            <a:r>
              <a:rPr lang="en-US">
                <a:cs typeface="Calibri Light"/>
              </a:rPr>
              <a:t>Sun Soil &amp; Water </a:t>
            </a:r>
            <a:endParaRPr lang="en-US"/>
          </a:p>
        </p:txBody>
      </p:sp>
      <p:pic>
        <p:nvPicPr>
          <p:cNvPr id="3" name="Picture 3" descr="A close up of text on a white background&#10;&#10;Description generated with very high confidence">
            <a:extLst>
              <a:ext uri="{FF2B5EF4-FFF2-40B4-BE49-F238E27FC236}">
                <a16:creationId xmlns:a16="http://schemas.microsoft.com/office/drawing/2014/main" id="{A7055E8E-3251-4BCA-8A45-566FD59BC3FF}"/>
              </a:ext>
            </a:extLst>
          </p:cNvPr>
          <p:cNvPicPr>
            <a:picLocks noChangeAspect="1"/>
          </p:cNvPicPr>
          <p:nvPr/>
        </p:nvPicPr>
        <p:blipFill>
          <a:blip r:embed="rId2"/>
          <a:stretch>
            <a:fillRect/>
          </a:stretch>
        </p:blipFill>
        <p:spPr>
          <a:xfrm>
            <a:off x="5457646" y="362777"/>
            <a:ext cx="5762444" cy="6003049"/>
          </a:xfrm>
          <a:prstGeom prst="rect">
            <a:avLst/>
          </a:prstGeom>
        </p:spPr>
      </p:pic>
      <p:sp>
        <p:nvSpPr>
          <p:cNvPr id="5" name="TextBox 4">
            <a:extLst>
              <a:ext uri="{FF2B5EF4-FFF2-40B4-BE49-F238E27FC236}">
                <a16:creationId xmlns:a16="http://schemas.microsoft.com/office/drawing/2014/main" id="{301775CF-0F81-47C4-81C8-45B8F01D4CF1}"/>
              </a:ext>
            </a:extLst>
          </p:cNvPr>
          <p:cNvSpPr txBox="1"/>
          <p:nvPr/>
        </p:nvSpPr>
        <p:spPr>
          <a:xfrm>
            <a:off x="842513" y="1877683"/>
            <a:ext cx="431033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Soil</a:t>
            </a:r>
            <a:r>
              <a:rPr lang="en-US" sz="2400">
                <a:ea typeface="+mn-lt"/>
                <a:cs typeface="+mn-lt"/>
              </a:rPr>
              <a:t> also helps a plant to grow by giving it </a:t>
            </a:r>
            <a:r>
              <a:rPr lang="en-US" sz="2400" b="1">
                <a:ea typeface="+mn-lt"/>
                <a:cs typeface="+mn-lt"/>
              </a:rPr>
              <a:t>water</a:t>
            </a:r>
            <a:r>
              <a:rPr lang="en-US" sz="2400">
                <a:ea typeface="+mn-lt"/>
                <a:cs typeface="+mn-lt"/>
              </a:rPr>
              <a:t> and nutrients. Plants use the rays from the </a:t>
            </a:r>
            <a:r>
              <a:rPr lang="en-US" sz="2400" b="1">
                <a:ea typeface="+mn-lt"/>
                <a:cs typeface="+mn-lt"/>
              </a:rPr>
              <a:t>sun</a:t>
            </a:r>
            <a:r>
              <a:rPr lang="en-US" sz="2400">
                <a:ea typeface="+mn-lt"/>
                <a:cs typeface="+mn-lt"/>
              </a:rPr>
              <a:t> to keep them warm and to supply them with energy. Plants need just the right amount of </a:t>
            </a:r>
            <a:r>
              <a:rPr lang="en-US" sz="2400" b="1">
                <a:ea typeface="+mn-lt"/>
                <a:cs typeface="+mn-lt"/>
              </a:rPr>
              <a:t>sunshine</a:t>
            </a:r>
            <a:r>
              <a:rPr lang="en-US" sz="2400">
                <a:ea typeface="+mn-lt"/>
                <a:cs typeface="+mn-lt"/>
              </a:rPr>
              <a:t>. Too much can dry the </a:t>
            </a:r>
            <a:r>
              <a:rPr lang="en-US" sz="2400" b="1">
                <a:ea typeface="+mn-lt"/>
                <a:cs typeface="+mn-lt"/>
              </a:rPr>
              <a:t>soil</a:t>
            </a:r>
            <a:r>
              <a:rPr lang="en-US" sz="2400">
                <a:ea typeface="+mn-lt"/>
                <a:cs typeface="+mn-lt"/>
              </a:rPr>
              <a:t> and prevent them from surviving.</a:t>
            </a:r>
            <a:r>
              <a:rPr lang="en-US" sz="2400">
                <a:cs typeface="Calibri"/>
              </a:rPr>
              <a:t> </a:t>
            </a:r>
          </a:p>
        </p:txBody>
      </p:sp>
    </p:spTree>
    <p:extLst>
      <p:ext uri="{BB962C8B-B14F-4D97-AF65-F5344CB8AC3E}">
        <p14:creationId xmlns:p14="http://schemas.microsoft.com/office/powerpoint/2010/main" val="402755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9566-71D2-4E92-899C-9D1D47A45FBC}"/>
              </a:ext>
            </a:extLst>
          </p:cNvPr>
          <p:cNvSpPr>
            <a:spLocks noGrp="1"/>
          </p:cNvSpPr>
          <p:nvPr>
            <p:ph type="title"/>
          </p:nvPr>
        </p:nvSpPr>
        <p:spPr>
          <a:xfrm>
            <a:off x="6100313" y="365125"/>
            <a:ext cx="5253487" cy="1339940"/>
          </a:xfrm>
        </p:spPr>
        <p:txBody>
          <a:bodyPr/>
          <a:lstStyle/>
          <a:p>
            <a:r>
              <a:rPr lang="en-US">
                <a:cs typeface="Calibri Light"/>
              </a:rPr>
              <a:t>Sun </a:t>
            </a:r>
            <a:endParaRPr lang="en-US"/>
          </a:p>
        </p:txBody>
      </p:sp>
      <p:pic>
        <p:nvPicPr>
          <p:cNvPr id="3" name="Picture 3" descr="A screenshot of a cell phone&#10;&#10;Description generated with high confidence">
            <a:extLst>
              <a:ext uri="{FF2B5EF4-FFF2-40B4-BE49-F238E27FC236}">
                <a16:creationId xmlns:a16="http://schemas.microsoft.com/office/drawing/2014/main" id="{1C44F2AC-3E9F-47EC-BB87-B7952B64DE72}"/>
              </a:ext>
            </a:extLst>
          </p:cNvPr>
          <p:cNvPicPr>
            <a:picLocks noChangeAspect="1"/>
          </p:cNvPicPr>
          <p:nvPr/>
        </p:nvPicPr>
        <p:blipFill>
          <a:blip r:embed="rId2"/>
          <a:stretch>
            <a:fillRect/>
          </a:stretch>
        </p:blipFill>
        <p:spPr>
          <a:xfrm>
            <a:off x="439947" y="368024"/>
            <a:ext cx="5417388" cy="6308855"/>
          </a:xfrm>
          <a:prstGeom prst="rect">
            <a:avLst/>
          </a:prstGeom>
        </p:spPr>
      </p:pic>
      <p:sp>
        <p:nvSpPr>
          <p:cNvPr id="5" name="TextBox 4">
            <a:extLst>
              <a:ext uri="{FF2B5EF4-FFF2-40B4-BE49-F238E27FC236}">
                <a16:creationId xmlns:a16="http://schemas.microsoft.com/office/drawing/2014/main" id="{AA779DDE-88B1-46B3-BCF4-4F6824E7DE9A}"/>
              </a:ext>
            </a:extLst>
          </p:cNvPr>
          <p:cNvSpPr txBox="1"/>
          <p:nvPr/>
        </p:nvSpPr>
        <p:spPr>
          <a:xfrm>
            <a:off x="6104626" y="1360098"/>
            <a:ext cx="442535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The sun provides energy for plants </a:t>
            </a:r>
            <a:endParaRPr lang="en-US"/>
          </a:p>
          <a:p>
            <a:pPr marL="285750" indent="-285750">
              <a:buFont typeface="Arial"/>
              <a:buChar char="•"/>
            </a:pPr>
            <a:r>
              <a:rPr lang="en-US">
                <a:ea typeface="+mn-lt"/>
                <a:cs typeface="+mn-lt"/>
              </a:rPr>
              <a:t>The molecules of chlorophyll contained in the chloroplasts absorb energy in the form of light from the sun</a:t>
            </a:r>
          </a:p>
          <a:p>
            <a:pPr marL="285750" indent="-285750">
              <a:buFont typeface="Arial"/>
              <a:buChar char="•"/>
            </a:pPr>
            <a:r>
              <a:rPr lang="en-US">
                <a:ea typeface="+mn-lt"/>
                <a:cs typeface="+mn-lt"/>
              </a:rPr>
              <a:t>Energy from the sun splits the water molecules into hydrogen and oxygen. </a:t>
            </a:r>
          </a:p>
          <a:p>
            <a:pPr marL="285750" indent="-285750">
              <a:buFont typeface="Arial"/>
              <a:buChar char="•"/>
            </a:pPr>
            <a:r>
              <a:rPr lang="en-US">
                <a:ea typeface="+mn-lt"/>
                <a:cs typeface="+mn-lt"/>
              </a:rPr>
              <a:t>The oxygen molecules are given off by the plant and emitted into the atmosphere. </a:t>
            </a:r>
          </a:p>
          <a:p>
            <a:pPr marL="285750" indent="-285750">
              <a:buFont typeface="Arial"/>
              <a:buChar char="•"/>
            </a:pPr>
            <a:r>
              <a:rPr lang="en-US">
                <a:ea typeface="+mn-lt"/>
                <a:cs typeface="+mn-lt"/>
              </a:rPr>
              <a:t>Molecules of ATP are created within the plant cell. </a:t>
            </a:r>
          </a:p>
          <a:p>
            <a:pPr marL="285750" indent="-285750">
              <a:buFont typeface="Arial"/>
              <a:buChar char="•"/>
            </a:pPr>
            <a:r>
              <a:rPr lang="en-US">
                <a:ea typeface="+mn-lt"/>
                <a:cs typeface="+mn-lt"/>
              </a:rPr>
              <a:t>These reactions are called </a:t>
            </a:r>
            <a:r>
              <a:rPr lang="en-US" i="1">
                <a:ea typeface="+mn-lt"/>
                <a:cs typeface="+mn-lt"/>
              </a:rPr>
              <a:t>photochemical</a:t>
            </a:r>
            <a:r>
              <a:rPr lang="en-US">
                <a:ea typeface="+mn-lt"/>
                <a:cs typeface="+mn-lt"/>
              </a:rPr>
              <a:t> or </a:t>
            </a:r>
            <a:r>
              <a:rPr lang="en-US" i="1">
                <a:ea typeface="+mn-lt"/>
                <a:cs typeface="+mn-lt"/>
              </a:rPr>
              <a:t>light reactions</a:t>
            </a:r>
            <a:r>
              <a:rPr lang="en-US">
                <a:ea typeface="+mn-lt"/>
                <a:cs typeface="+mn-lt"/>
              </a:rPr>
              <a:t> because they require light to occur.</a:t>
            </a:r>
            <a:endParaRPr lang="en-US">
              <a:cs typeface="Calibri"/>
            </a:endParaRPr>
          </a:p>
        </p:txBody>
      </p:sp>
    </p:spTree>
    <p:extLst>
      <p:ext uri="{BB962C8B-B14F-4D97-AF65-F5344CB8AC3E}">
        <p14:creationId xmlns:p14="http://schemas.microsoft.com/office/powerpoint/2010/main" val="260166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high confidence">
            <a:extLst>
              <a:ext uri="{FF2B5EF4-FFF2-40B4-BE49-F238E27FC236}">
                <a16:creationId xmlns:a16="http://schemas.microsoft.com/office/drawing/2014/main" id="{ADA3D000-F0DF-4EB0-8538-26A0BE9636C4}"/>
              </a:ext>
            </a:extLst>
          </p:cNvPr>
          <p:cNvPicPr>
            <a:picLocks noChangeAspect="1"/>
          </p:cNvPicPr>
          <p:nvPr/>
        </p:nvPicPr>
        <p:blipFill>
          <a:blip r:embed="rId2"/>
          <a:stretch>
            <a:fillRect/>
          </a:stretch>
        </p:blipFill>
        <p:spPr>
          <a:xfrm>
            <a:off x="5040702" y="128678"/>
            <a:ext cx="7157049" cy="6730040"/>
          </a:xfrm>
          <a:prstGeom prst="rect">
            <a:avLst/>
          </a:prstGeom>
        </p:spPr>
      </p:pic>
      <p:sp>
        <p:nvSpPr>
          <p:cNvPr id="2" name="Title 1">
            <a:extLst>
              <a:ext uri="{FF2B5EF4-FFF2-40B4-BE49-F238E27FC236}">
                <a16:creationId xmlns:a16="http://schemas.microsoft.com/office/drawing/2014/main" id="{AF2301E5-C5FC-4572-ADF9-5434409FD52A}"/>
              </a:ext>
            </a:extLst>
          </p:cNvPr>
          <p:cNvSpPr>
            <a:spLocks noGrp="1"/>
          </p:cNvSpPr>
          <p:nvPr>
            <p:ph type="title"/>
          </p:nvPr>
        </p:nvSpPr>
        <p:spPr>
          <a:xfrm>
            <a:off x="795068" y="5691"/>
            <a:ext cx="5253487" cy="736091"/>
          </a:xfrm>
        </p:spPr>
        <p:txBody>
          <a:bodyPr/>
          <a:lstStyle/>
          <a:p>
            <a:r>
              <a:rPr lang="en-US">
                <a:cs typeface="Calibri Light"/>
              </a:rPr>
              <a:t>Soil</a:t>
            </a:r>
            <a:endParaRPr lang="en-US"/>
          </a:p>
        </p:txBody>
      </p:sp>
      <p:sp>
        <p:nvSpPr>
          <p:cNvPr id="4" name="TextBox 3">
            <a:extLst>
              <a:ext uri="{FF2B5EF4-FFF2-40B4-BE49-F238E27FC236}">
                <a16:creationId xmlns:a16="http://schemas.microsoft.com/office/drawing/2014/main" id="{0EA07C3A-27A7-4A71-95C9-BDDE2737383D}"/>
              </a:ext>
            </a:extLst>
          </p:cNvPr>
          <p:cNvSpPr txBox="1"/>
          <p:nvPr/>
        </p:nvSpPr>
        <p:spPr>
          <a:xfrm>
            <a:off x="799381" y="669985"/>
            <a:ext cx="510108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It's</a:t>
            </a:r>
            <a:r>
              <a:rPr lang="en-US">
                <a:ea typeface="+mn-lt"/>
                <a:cs typeface="+mn-lt"/>
              </a:rPr>
              <a:t> all about the molecules baby</a:t>
            </a:r>
            <a:br>
              <a:rPr lang="en-US" dirty="0">
                <a:ea typeface="+mn-lt"/>
                <a:cs typeface="+mn-lt"/>
              </a:rPr>
            </a:br>
            <a:r>
              <a:rPr lang="en-US" dirty="0">
                <a:ea typeface="+mn-lt"/>
                <a:cs typeface="+mn-lt"/>
              </a:rPr>
              <a:t> The bigger the molecule the easier roots, air and water can pass through. </a:t>
            </a:r>
          </a:p>
          <a:p>
            <a:pPr marL="285750" indent="-285750">
              <a:buFont typeface="Arial"/>
              <a:buChar char="•"/>
            </a:pPr>
            <a:endParaRPr lang="en-US" dirty="0">
              <a:ea typeface="+mn-lt"/>
              <a:cs typeface="+mn-lt"/>
            </a:endParaRPr>
          </a:p>
          <a:p>
            <a:pPr marL="285750" indent="-285750">
              <a:buFont typeface="Arial"/>
              <a:buChar char="•"/>
            </a:pPr>
            <a:r>
              <a:rPr lang="en-US">
                <a:ea typeface="+mn-lt"/>
                <a:cs typeface="+mn-lt"/>
              </a:rPr>
              <a:t>The smaller the molecule the harder </a:t>
            </a:r>
            <a:r>
              <a:rPr lang="en-US" dirty="0">
                <a:ea typeface="+mn-lt"/>
                <a:cs typeface="+mn-lt"/>
              </a:rPr>
              <a:t>it is for roots, air and water to pass through.</a:t>
            </a:r>
            <a:endParaRPr lang="en-US">
              <a:cs typeface="Calibri" panose="020F0502020204030204"/>
            </a:endParaRPr>
          </a:p>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Sand has large molecules so water passes through </a:t>
            </a:r>
            <a:r>
              <a:rPr lang="en-US">
                <a:ea typeface="+mn-lt"/>
                <a:cs typeface="+mn-lt"/>
              </a:rPr>
              <a:t>quickly and clay is compact so it is hard for water or air to move through.</a:t>
            </a:r>
          </a:p>
          <a:p>
            <a:pPr marL="285750" indent="-285750">
              <a:buFont typeface="Arial"/>
              <a:buChar char="•"/>
            </a:pPr>
            <a:endParaRPr lang="en-US" dirty="0">
              <a:ea typeface="+mn-lt"/>
              <a:cs typeface="+mn-lt"/>
            </a:endParaRPr>
          </a:p>
          <a:p>
            <a:pPr marL="285750" indent="-285750">
              <a:buFont typeface="Arial"/>
              <a:buChar char="•"/>
            </a:pPr>
            <a:r>
              <a:rPr lang="en-US">
                <a:ea typeface="+mn-lt"/>
                <a:cs typeface="+mn-lt"/>
              </a:rPr>
              <a:t>This is why Loam is preferred, it has just enough of each soil type to </a:t>
            </a:r>
            <a:r>
              <a:rPr lang="en-US" dirty="0">
                <a:ea typeface="+mn-lt"/>
                <a:cs typeface="+mn-lt"/>
              </a:rPr>
              <a:t>create an even flow of water and air to nourish the roots as they grow. </a:t>
            </a:r>
            <a:endParaRPr lang="en-US">
              <a:cs typeface="Calibri" panose="020F0502020204030204"/>
            </a:endParaRPr>
          </a:p>
          <a:p>
            <a:pPr marL="285750" indent="-285750">
              <a:buFont typeface="Arial"/>
              <a:buChar char="•"/>
            </a:pPr>
            <a:endParaRPr lang="en-US" dirty="0">
              <a:ea typeface="+mn-lt"/>
              <a:cs typeface="+mn-lt"/>
            </a:endParaRPr>
          </a:p>
          <a:p>
            <a:pPr marL="285750" indent="-285750">
              <a:buFont typeface="Arial"/>
              <a:buChar char="•"/>
            </a:pPr>
            <a:r>
              <a:rPr lang="en-US">
                <a:ea typeface="+mn-lt"/>
                <a:cs typeface="+mn-lt"/>
              </a:rPr>
              <a:t>This is also why you MUST be sure to use potting soil when </a:t>
            </a:r>
            <a:r>
              <a:rPr lang="en-US" dirty="0">
                <a:ea typeface="+mn-lt"/>
                <a:cs typeface="+mn-lt"/>
              </a:rPr>
              <a:t>using pots unless the plant you are growing says differently. </a:t>
            </a:r>
            <a:endParaRPr lang="en-US">
              <a:ea typeface="+mn-lt"/>
              <a:cs typeface="+mn-lt"/>
            </a:endParaRPr>
          </a:p>
          <a:p>
            <a:pPr marL="285750" indent="-285750">
              <a:buFont typeface="Arial"/>
              <a:buChar char="•"/>
            </a:pPr>
            <a:endParaRPr lang="en-US" dirty="0">
              <a:ea typeface="+mn-lt"/>
              <a:cs typeface="+mn-lt"/>
            </a:endParaRPr>
          </a:p>
          <a:p>
            <a:pPr marL="285750" indent="-285750">
              <a:buFont typeface="Arial"/>
              <a:buChar char="•"/>
            </a:pPr>
            <a:r>
              <a:rPr lang="en-US">
                <a:ea typeface="+mn-lt"/>
                <a:cs typeface="+mn-lt"/>
              </a:rPr>
              <a:t>Garden soil is closer to clay and will compact and be too heavy for your plants roots to grow in.</a:t>
            </a:r>
            <a:endParaRPr lang="en-US">
              <a:cs typeface="Calibri"/>
            </a:endParaRPr>
          </a:p>
        </p:txBody>
      </p:sp>
    </p:spTree>
    <p:extLst>
      <p:ext uri="{BB962C8B-B14F-4D97-AF65-F5344CB8AC3E}">
        <p14:creationId xmlns:p14="http://schemas.microsoft.com/office/powerpoint/2010/main" val="212900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A picture containing text&#10;&#10;Description generated with very high confidence">
            <a:extLst>
              <a:ext uri="{FF2B5EF4-FFF2-40B4-BE49-F238E27FC236}">
                <a16:creationId xmlns:a16="http://schemas.microsoft.com/office/drawing/2014/main" id="{B438D958-4607-4555-87D0-0640021C69E3}"/>
              </a:ext>
            </a:extLst>
          </p:cNvPr>
          <p:cNvPicPr>
            <a:picLocks noChangeAspect="1"/>
          </p:cNvPicPr>
          <p:nvPr/>
        </p:nvPicPr>
        <p:blipFill>
          <a:blip r:embed="rId2"/>
          <a:stretch>
            <a:fillRect/>
          </a:stretch>
        </p:blipFill>
        <p:spPr>
          <a:xfrm>
            <a:off x="6967269" y="532925"/>
            <a:ext cx="4799161" cy="5806529"/>
          </a:xfrm>
          <a:prstGeom prst="rect">
            <a:avLst/>
          </a:prstGeom>
        </p:spPr>
      </p:pic>
      <p:sp>
        <p:nvSpPr>
          <p:cNvPr id="2" name="Title 1">
            <a:extLst>
              <a:ext uri="{FF2B5EF4-FFF2-40B4-BE49-F238E27FC236}">
                <a16:creationId xmlns:a16="http://schemas.microsoft.com/office/drawing/2014/main" id="{68AC0CC0-1723-4B5A-9BBC-36DA7B83BDE5}"/>
              </a:ext>
            </a:extLst>
          </p:cNvPr>
          <p:cNvSpPr>
            <a:spLocks noGrp="1"/>
          </p:cNvSpPr>
          <p:nvPr>
            <p:ph type="title"/>
          </p:nvPr>
        </p:nvSpPr>
        <p:spPr>
          <a:xfrm>
            <a:off x="838200" y="293238"/>
            <a:ext cx="10515600" cy="563563"/>
          </a:xfrm>
        </p:spPr>
        <p:txBody>
          <a:bodyPr>
            <a:normAutofit fontScale="90000"/>
          </a:bodyPr>
          <a:lstStyle/>
          <a:p>
            <a:r>
              <a:rPr lang="en-US">
                <a:cs typeface="Calibri Light"/>
              </a:rPr>
              <a:t>Water</a:t>
            </a:r>
            <a:endParaRPr lang="en-US"/>
          </a:p>
        </p:txBody>
      </p:sp>
      <p:sp>
        <p:nvSpPr>
          <p:cNvPr id="5" name="TextBox 4">
            <a:extLst>
              <a:ext uri="{FF2B5EF4-FFF2-40B4-BE49-F238E27FC236}">
                <a16:creationId xmlns:a16="http://schemas.microsoft.com/office/drawing/2014/main" id="{39B35FF8-5536-47C3-A830-CA0A4FBEB319}"/>
              </a:ext>
            </a:extLst>
          </p:cNvPr>
          <p:cNvSpPr txBox="1"/>
          <p:nvPr/>
        </p:nvSpPr>
        <p:spPr>
          <a:xfrm>
            <a:off x="842513" y="1000665"/>
            <a:ext cx="65100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The unique function of plants in making their own food depends upon regular access to water. The very structure of the plant from root to leaf allows for the entry, movement, and processing of water.</a:t>
            </a:r>
          </a:p>
        </p:txBody>
      </p:sp>
      <p:sp>
        <p:nvSpPr>
          <p:cNvPr id="7" name="Title 1">
            <a:extLst>
              <a:ext uri="{FF2B5EF4-FFF2-40B4-BE49-F238E27FC236}">
                <a16:creationId xmlns:a16="http://schemas.microsoft.com/office/drawing/2014/main" id="{1CA49511-9ECE-48B9-A357-0420AE7CC13E}"/>
              </a:ext>
            </a:extLst>
          </p:cNvPr>
          <p:cNvSpPr txBox="1">
            <a:spLocks/>
          </p:cNvSpPr>
          <p:nvPr/>
        </p:nvSpPr>
        <p:spPr>
          <a:xfrm>
            <a:off x="832449" y="2257185"/>
            <a:ext cx="7338205" cy="6066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dirty="0">
                <a:ea typeface="+mj-lt"/>
                <a:cs typeface="+mj-lt"/>
                <a:hlinkClick r:id="rId3"/>
              </a:rPr>
              <a:t>https://www.pbslearningmedia.org/resource/thnkgard.sci.ess.water/think-garden-the-importance-of-water/</a:t>
            </a:r>
            <a:r>
              <a:rPr lang="en-US" sz="1200" dirty="0">
                <a:ea typeface="+mj-lt"/>
                <a:cs typeface="+mj-lt"/>
              </a:rPr>
              <a:t> </a:t>
            </a:r>
            <a:endParaRPr lang="en-US" sz="1200"/>
          </a:p>
        </p:txBody>
      </p:sp>
      <p:sp>
        <p:nvSpPr>
          <p:cNvPr id="8" name="TextBox 7">
            <a:extLst>
              <a:ext uri="{FF2B5EF4-FFF2-40B4-BE49-F238E27FC236}">
                <a16:creationId xmlns:a16="http://schemas.microsoft.com/office/drawing/2014/main" id="{E5AE6496-1E73-44FE-A286-1B1AAC7D8184}"/>
              </a:ext>
            </a:extLst>
          </p:cNvPr>
          <p:cNvSpPr txBox="1"/>
          <p:nvPr/>
        </p:nvSpPr>
        <p:spPr>
          <a:xfrm>
            <a:off x="841615" y="4234672"/>
            <a:ext cx="613625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Rain gardens are effective in removing up to 90% of nutrients and chemicals and up to 80% of sediments from the rainwater runoff. Compared to a conventional lawn, rain gardens allow for 30% more water to soak into the ground. A rain garden</a:t>
            </a:r>
            <a:r>
              <a:rPr lang="en-US" dirty="0">
                <a:ea typeface="+mn-lt"/>
                <a:cs typeface="+mn-lt"/>
              </a:rPr>
              <a:t> </a:t>
            </a:r>
            <a:r>
              <a:rPr lang="en-US">
                <a:ea typeface="+mn-lt"/>
                <a:cs typeface="+mn-lt"/>
              </a:rPr>
              <a:t>is not a water garden. ... Conversely, a rain garden is dry most of the time.</a:t>
            </a:r>
          </a:p>
          <a:p>
            <a:r>
              <a:rPr lang="en-US">
                <a:cs typeface="Calibri"/>
              </a:rPr>
              <a:t>~ </a:t>
            </a:r>
            <a:r>
              <a:rPr lang="en-US" dirty="0">
                <a:ea typeface="+mn-lt"/>
                <a:cs typeface="+mn-lt"/>
                <a:hlinkClick r:id="rId4"/>
              </a:rPr>
              <a:t>https://www.groundwater.org/action/home/raingardens.html</a:t>
            </a:r>
            <a:r>
              <a:rPr lang="en-US" dirty="0">
                <a:ea typeface="+mn-lt"/>
                <a:cs typeface="+mn-lt"/>
              </a:rPr>
              <a:t> </a:t>
            </a:r>
            <a:endParaRPr lang="en-US" dirty="0">
              <a:cs typeface="Calibri"/>
            </a:endParaRPr>
          </a:p>
        </p:txBody>
      </p:sp>
      <p:sp>
        <p:nvSpPr>
          <p:cNvPr id="12" name="Title 1">
            <a:extLst>
              <a:ext uri="{FF2B5EF4-FFF2-40B4-BE49-F238E27FC236}">
                <a16:creationId xmlns:a16="http://schemas.microsoft.com/office/drawing/2014/main" id="{94FFE857-F513-4098-8775-B7504061F093}"/>
              </a:ext>
            </a:extLst>
          </p:cNvPr>
          <p:cNvSpPr txBox="1">
            <a:spLocks/>
          </p:cNvSpPr>
          <p:nvPr/>
        </p:nvSpPr>
        <p:spPr>
          <a:xfrm>
            <a:off x="846826" y="3579902"/>
            <a:ext cx="3370053" cy="563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Rain Water</a:t>
            </a:r>
            <a:endParaRPr lang="en-US" dirty="0">
              <a:cs typeface="Calibri Light"/>
            </a:endParaRPr>
          </a:p>
        </p:txBody>
      </p:sp>
    </p:spTree>
    <p:extLst>
      <p:ext uri="{BB962C8B-B14F-4D97-AF65-F5344CB8AC3E}">
        <p14:creationId xmlns:p14="http://schemas.microsoft.com/office/powerpoint/2010/main" val="306340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D6BDA6-A46A-4CF4-9D37-4F6ADCB84FA0}"/>
              </a:ext>
            </a:extLst>
          </p:cNvPr>
          <p:cNvSpPr txBox="1"/>
          <p:nvPr/>
        </p:nvSpPr>
        <p:spPr>
          <a:xfrm>
            <a:off x="650449" y="4559523"/>
            <a:ext cx="10901471" cy="1236440"/>
          </a:xfrm>
          <a:prstGeom prst="ellipse">
            <a:avLst/>
          </a:prstGeom>
          <a:noFill/>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5600">
                <a:latin typeface="Century Gothic"/>
                <a:ea typeface="+mj-ea"/>
                <a:cs typeface="+mj-cs"/>
              </a:rPr>
              <a:t>First Considerations</a:t>
            </a:r>
          </a:p>
        </p:txBody>
      </p:sp>
      <p:pic>
        <p:nvPicPr>
          <p:cNvPr id="3" name="Picture 3" descr="A vase of flowers on a table&#10;&#10;Description generated with high confidence">
            <a:extLst>
              <a:ext uri="{FF2B5EF4-FFF2-40B4-BE49-F238E27FC236}">
                <a16:creationId xmlns:a16="http://schemas.microsoft.com/office/drawing/2014/main" id="{5105D2DC-E536-44D3-8789-C3101591F007}"/>
              </a:ext>
            </a:extLst>
          </p:cNvPr>
          <p:cNvPicPr>
            <a:picLocks noChangeAspect="1"/>
          </p:cNvPicPr>
          <p:nvPr/>
        </p:nvPicPr>
        <p:blipFill rotWithShape="1">
          <a:blip r:embed="rId2"/>
          <a:srcRect t="38058" b="25626"/>
          <a:stretch/>
        </p:blipFill>
        <p:spPr>
          <a:xfrm>
            <a:off x="20" y="1"/>
            <a:ext cx="12191979" cy="4239482"/>
          </a:xfrm>
          <a:prstGeom prst="rect">
            <a:avLst/>
          </a:prstGeom>
        </p:spPr>
      </p:pic>
    </p:spTree>
    <p:extLst>
      <p:ext uri="{BB962C8B-B14F-4D97-AF65-F5344CB8AC3E}">
        <p14:creationId xmlns:p14="http://schemas.microsoft.com/office/powerpoint/2010/main" val="210136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91B7-6E38-4621-8A96-2108BDB439CE}"/>
              </a:ext>
            </a:extLst>
          </p:cNvPr>
          <p:cNvSpPr>
            <a:spLocks noGrp="1"/>
          </p:cNvSpPr>
          <p:nvPr>
            <p:ph type="title"/>
          </p:nvPr>
        </p:nvSpPr>
        <p:spPr>
          <a:xfrm>
            <a:off x="4849482" y="940220"/>
            <a:ext cx="6303034" cy="764846"/>
          </a:xfrm>
        </p:spPr>
        <p:txBody>
          <a:bodyPr>
            <a:noAutofit/>
          </a:bodyPr>
          <a:lstStyle/>
          <a:p>
            <a:r>
              <a:rPr lang="en-US" sz="3200">
                <a:cs typeface="Calibri Light"/>
              </a:rPr>
              <a:t>IPM Insect and Pest Management  </a:t>
            </a:r>
          </a:p>
        </p:txBody>
      </p:sp>
      <p:pic>
        <p:nvPicPr>
          <p:cNvPr id="3" name="Picture 3" descr="A picture containing ground, outdoor, piece, sitting&#10;&#10;Description generated with very high confidence">
            <a:extLst>
              <a:ext uri="{FF2B5EF4-FFF2-40B4-BE49-F238E27FC236}">
                <a16:creationId xmlns:a16="http://schemas.microsoft.com/office/drawing/2014/main" id="{49D72D82-B37C-49F0-B67C-530F118F9CA1}"/>
              </a:ext>
            </a:extLst>
          </p:cNvPr>
          <p:cNvPicPr>
            <a:picLocks noChangeAspect="1"/>
          </p:cNvPicPr>
          <p:nvPr/>
        </p:nvPicPr>
        <p:blipFill>
          <a:blip r:embed="rId2"/>
          <a:stretch>
            <a:fillRect/>
          </a:stretch>
        </p:blipFill>
        <p:spPr>
          <a:xfrm>
            <a:off x="281798" y="478767"/>
            <a:ext cx="4396595" cy="6044240"/>
          </a:xfrm>
          <a:prstGeom prst="rect">
            <a:avLst/>
          </a:prstGeom>
        </p:spPr>
      </p:pic>
      <p:sp>
        <p:nvSpPr>
          <p:cNvPr id="5" name="Arrow: Right 4">
            <a:extLst>
              <a:ext uri="{FF2B5EF4-FFF2-40B4-BE49-F238E27FC236}">
                <a16:creationId xmlns:a16="http://schemas.microsoft.com/office/drawing/2014/main" id="{032DF89D-E32E-44BE-A4C1-DBD59D41FA68}"/>
              </a:ext>
            </a:extLst>
          </p:cNvPr>
          <p:cNvSpPr/>
          <p:nvPr/>
        </p:nvSpPr>
        <p:spPr>
          <a:xfrm rot="4200000">
            <a:off x="1380181" y="2052429"/>
            <a:ext cx="1437735" cy="96328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01A452-F7CB-4625-8C8D-90A44C8401D7}"/>
              </a:ext>
            </a:extLst>
          </p:cNvPr>
          <p:cNvSpPr txBox="1"/>
          <p:nvPr/>
        </p:nvSpPr>
        <p:spPr>
          <a:xfrm rot="-1200000">
            <a:off x="-458829" y="1004502"/>
            <a:ext cx="45835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solidFill>
                  <a:srgbClr val="FFFF00"/>
                </a:solidFill>
                <a:latin typeface="Arial Black"/>
                <a:cs typeface="Calibri"/>
              </a:rPr>
              <a:t>Pest Party</a:t>
            </a:r>
            <a:endParaRPr lang="en-US" sz="4400" dirty="0">
              <a:solidFill>
                <a:srgbClr val="FFFF00"/>
              </a:solidFill>
              <a:latin typeface="Arial Black"/>
              <a:cs typeface="Calibri"/>
            </a:endParaRPr>
          </a:p>
        </p:txBody>
      </p:sp>
      <p:sp>
        <p:nvSpPr>
          <p:cNvPr id="7" name="TextBox 6">
            <a:extLst>
              <a:ext uri="{FF2B5EF4-FFF2-40B4-BE49-F238E27FC236}">
                <a16:creationId xmlns:a16="http://schemas.microsoft.com/office/drawing/2014/main" id="{8CC8E115-0692-4715-9851-EB3F2D8329D7}"/>
              </a:ext>
            </a:extLst>
          </p:cNvPr>
          <p:cNvSpPr txBox="1"/>
          <p:nvPr/>
        </p:nvSpPr>
        <p:spPr>
          <a:xfrm>
            <a:off x="4837621" y="1502074"/>
            <a:ext cx="609312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Certain infections, insects and pest can cause a great amount of damage to plants, fruits, compost, beds. Being able to identify the IPM needs for your garden are crucisal to preventative measures. In the following slides I will show you a </a:t>
            </a:r>
            <a:r>
              <a:rPr lang="en-US" sz="2000">
                <a:cs typeface="Calibri"/>
              </a:rPr>
              <a:t>few "good" guys and "bad" guys of the garden. </a:t>
            </a:r>
            <a:endParaRPr lang="en-US" sz="2000" dirty="0">
              <a:cs typeface="Calibri"/>
            </a:endParaRPr>
          </a:p>
        </p:txBody>
      </p:sp>
      <p:sp>
        <p:nvSpPr>
          <p:cNvPr id="10" name="Title 1">
            <a:extLst>
              <a:ext uri="{FF2B5EF4-FFF2-40B4-BE49-F238E27FC236}">
                <a16:creationId xmlns:a16="http://schemas.microsoft.com/office/drawing/2014/main" id="{E6607A78-77E0-4BFB-8099-9E6CFAF7CDFC}"/>
              </a:ext>
            </a:extLst>
          </p:cNvPr>
          <p:cNvSpPr txBox="1">
            <a:spLocks/>
          </p:cNvSpPr>
          <p:nvPr/>
        </p:nvSpPr>
        <p:spPr>
          <a:xfrm>
            <a:off x="4843731" y="3579902"/>
            <a:ext cx="5684809" cy="462922"/>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Biodiversity  </a:t>
            </a:r>
            <a:endParaRPr lang="en-US"/>
          </a:p>
        </p:txBody>
      </p:sp>
      <p:sp>
        <p:nvSpPr>
          <p:cNvPr id="11" name="TextBox 10">
            <a:extLst>
              <a:ext uri="{FF2B5EF4-FFF2-40B4-BE49-F238E27FC236}">
                <a16:creationId xmlns:a16="http://schemas.microsoft.com/office/drawing/2014/main" id="{5E61079E-7371-4B2F-9722-897D0D4A1527}"/>
              </a:ext>
            </a:extLst>
          </p:cNvPr>
          <p:cNvSpPr txBox="1"/>
          <p:nvPr/>
        </p:nvSpPr>
        <p:spPr>
          <a:xfrm>
            <a:off x="4835825" y="4088202"/>
            <a:ext cx="596372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variety of life in the world or in a particular habitat or ecosystem.</a:t>
            </a:r>
            <a:endParaRPr lang="en-US" sz="2000" dirty="0">
              <a:ea typeface="+mn-lt"/>
              <a:cs typeface="+mn-lt"/>
            </a:endParaRPr>
          </a:p>
          <a:p>
            <a:r>
              <a:rPr lang="en-US" sz="2000" dirty="0">
                <a:ea typeface="+mn-lt"/>
                <a:cs typeface="+mn-lt"/>
              </a:rPr>
              <a:t>With biodiversity you can create a natural defense and lessen the amount of work you have to do in protecting you garden from uninvuted lunch guest. YOu can do this by adding bird feeders and baths as well as planting pollinator plants that will attract predator insects that </a:t>
            </a:r>
            <a:r>
              <a:rPr lang="en-US" sz="2000">
                <a:ea typeface="+mn-lt"/>
                <a:cs typeface="+mn-lt"/>
              </a:rPr>
              <a:t>will have the invasive insects for nourishment. </a:t>
            </a:r>
            <a:endParaRPr lang="en-US" sz="2000" dirty="0">
              <a:ea typeface="+mn-lt"/>
              <a:cs typeface="+mn-lt"/>
            </a:endParaRPr>
          </a:p>
        </p:txBody>
      </p:sp>
    </p:spTree>
    <p:extLst>
      <p:ext uri="{BB962C8B-B14F-4D97-AF65-F5344CB8AC3E}">
        <p14:creationId xmlns:p14="http://schemas.microsoft.com/office/powerpoint/2010/main" val="290525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close up of a green leaf&#10;&#10;Description generated with high confidence">
            <a:extLst>
              <a:ext uri="{FF2B5EF4-FFF2-40B4-BE49-F238E27FC236}">
                <a16:creationId xmlns:a16="http://schemas.microsoft.com/office/drawing/2014/main" id="{7E93A0E5-0D4E-4B0C-8A8E-8BB9829B60E5}"/>
              </a:ext>
            </a:extLst>
          </p:cNvPr>
          <p:cNvPicPr>
            <a:picLocks noChangeAspect="1"/>
          </p:cNvPicPr>
          <p:nvPr/>
        </p:nvPicPr>
        <p:blipFill>
          <a:blip r:embed="rId2"/>
          <a:stretch>
            <a:fillRect/>
          </a:stretch>
        </p:blipFill>
        <p:spPr>
          <a:xfrm>
            <a:off x="5630175" y="2247180"/>
            <a:ext cx="2455653" cy="3240657"/>
          </a:xfrm>
          <a:prstGeom prst="rect">
            <a:avLst/>
          </a:prstGeom>
        </p:spPr>
      </p:pic>
      <p:sp>
        <p:nvSpPr>
          <p:cNvPr id="2" name="Title 1">
            <a:extLst>
              <a:ext uri="{FF2B5EF4-FFF2-40B4-BE49-F238E27FC236}">
                <a16:creationId xmlns:a16="http://schemas.microsoft.com/office/drawing/2014/main" id="{A6945139-86AD-43B6-A432-301BADAF67B8}"/>
              </a:ext>
            </a:extLst>
          </p:cNvPr>
          <p:cNvSpPr>
            <a:spLocks noGrp="1"/>
          </p:cNvSpPr>
          <p:nvPr>
            <p:ph type="title"/>
          </p:nvPr>
        </p:nvSpPr>
        <p:spPr>
          <a:xfrm>
            <a:off x="838200" y="365125"/>
            <a:ext cx="10515600" cy="491677"/>
          </a:xfrm>
        </p:spPr>
        <p:txBody>
          <a:bodyPr>
            <a:normAutofit fontScale="90000"/>
          </a:bodyPr>
          <a:lstStyle/>
          <a:p>
            <a:r>
              <a:rPr lang="en-US" dirty="0">
                <a:cs typeface="Calibri Light"/>
              </a:rPr>
              <a:t>IPM Insect &amp; Pest Management| Bad Guys</a:t>
            </a:r>
            <a:endParaRPr lang="en-US" dirty="0"/>
          </a:p>
        </p:txBody>
      </p:sp>
      <p:pic>
        <p:nvPicPr>
          <p:cNvPr id="3" name="Picture 3" descr="A close up of a garden&#10;&#10;Description generated with very high confidence">
            <a:extLst>
              <a:ext uri="{FF2B5EF4-FFF2-40B4-BE49-F238E27FC236}">
                <a16:creationId xmlns:a16="http://schemas.microsoft.com/office/drawing/2014/main" id="{8DBBBFF7-BF7E-44E2-8AA4-DE38FEF50005}"/>
              </a:ext>
            </a:extLst>
          </p:cNvPr>
          <p:cNvPicPr>
            <a:picLocks noChangeAspect="1"/>
          </p:cNvPicPr>
          <p:nvPr/>
        </p:nvPicPr>
        <p:blipFill>
          <a:blip r:embed="rId3"/>
          <a:stretch>
            <a:fillRect/>
          </a:stretch>
        </p:blipFill>
        <p:spPr>
          <a:xfrm>
            <a:off x="842513" y="1010728"/>
            <a:ext cx="2743200" cy="3657600"/>
          </a:xfrm>
          <a:prstGeom prst="rect">
            <a:avLst/>
          </a:prstGeom>
        </p:spPr>
      </p:pic>
      <p:pic>
        <p:nvPicPr>
          <p:cNvPr id="5" name="Picture 5" descr="A plant in a garden&#10;&#10;Description generated with very high confidence">
            <a:extLst>
              <a:ext uri="{FF2B5EF4-FFF2-40B4-BE49-F238E27FC236}">
                <a16:creationId xmlns:a16="http://schemas.microsoft.com/office/drawing/2014/main" id="{B8C8F0C6-AD03-46EF-87A5-CC0613A310BA}"/>
              </a:ext>
            </a:extLst>
          </p:cNvPr>
          <p:cNvPicPr>
            <a:picLocks noChangeAspect="1"/>
          </p:cNvPicPr>
          <p:nvPr/>
        </p:nvPicPr>
        <p:blipFill rotWithShape="1">
          <a:blip r:embed="rId4"/>
          <a:srcRect l="16438" t="28093" r="19863" b="25258"/>
          <a:stretch/>
        </p:blipFill>
        <p:spPr>
          <a:xfrm>
            <a:off x="2395268" y="3418936"/>
            <a:ext cx="2686736" cy="2626551"/>
          </a:xfrm>
          <a:prstGeom prst="rect">
            <a:avLst/>
          </a:prstGeom>
        </p:spPr>
      </p:pic>
      <p:sp>
        <p:nvSpPr>
          <p:cNvPr id="7" name="Oval 6">
            <a:extLst>
              <a:ext uri="{FF2B5EF4-FFF2-40B4-BE49-F238E27FC236}">
                <a16:creationId xmlns:a16="http://schemas.microsoft.com/office/drawing/2014/main" id="{82DAE4A0-7291-4160-9297-45C78E8569FD}"/>
              </a:ext>
            </a:extLst>
          </p:cNvPr>
          <p:cNvSpPr/>
          <p:nvPr/>
        </p:nvSpPr>
        <p:spPr>
          <a:xfrm>
            <a:off x="3209027" y="4452668"/>
            <a:ext cx="920150" cy="920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8" name="Picture 8" descr="A close up of a flower&#10;&#10;Description generated with high confidence">
            <a:extLst>
              <a:ext uri="{FF2B5EF4-FFF2-40B4-BE49-F238E27FC236}">
                <a16:creationId xmlns:a16="http://schemas.microsoft.com/office/drawing/2014/main" id="{0E96DDA3-D963-4BE3-A4DB-86B0C6471E94}"/>
              </a:ext>
            </a:extLst>
          </p:cNvPr>
          <p:cNvPicPr>
            <a:picLocks noChangeAspect="1"/>
          </p:cNvPicPr>
          <p:nvPr/>
        </p:nvPicPr>
        <p:blipFill rotWithShape="1">
          <a:blip r:embed="rId5"/>
          <a:srcRect t="32677" r="46597" b="9252"/>
          <a:stretch/>
        </p:blipFill>
        <p:spPr>
          <a:xfrm>
            <a:off x="3804249" y="1068238"/>
            <a:ext cx="2083183" cy="3029779"/>
          </a:xfrm>
          <a:prstGeom prst="rect">
            <a:avLst/>
          </a:prstGeom>
        </p:spPr>
      </p:pic>
      <p:sp>
        <p:nvSpPr>
          <p:cNvPr id="10" name="Oval 9">
            <a:extLst>
              <a:ext uri="{FF2B5EF4-FFF2-40B4-BE49-F238E27FC236}">
                <a16:creationId xmlns:a16="http://schemas.microsoft.com/office/drawing/2014/main" id="{2988A6D4-451E-4ACA-B7DE-B21D64C17E0F}"/>
              </a:ext>
            </a:extLst>
          </p:cNvPr>
          <p:cNvSpPr/>
          <p:nvPr/>
        </p:nvSpPr>
        <p:spPr>
          <a:xfrm>
            <a:off x="3899140" y="1490932"/>
            <a:ext cx="1480866" cy="1523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3" name="Picture 13" descr="A close up of a tree&#10;&#10;Description generated with very high confidence">
            <a:extLst>
              <a:ext uri="{FF2B5EF4-FFF2-40B4-BE49-F238E27FC236}">
                <a16:creationId xmlns:a16="http://schemas.microsoft.com/office/drawing/2014/main" id="{9C72B60D-E388-4B14-AA2E-4391A242CD94}"/>
              </a:ext>
            </a:extLst>
          </p:cNvPr>
          <p:cNvPicPr>
            <a:picLocks noChangeAspect="1"/>
          </p:cNvPicPr>
          <p:nvPr/>
        </p:nvPicPr>
        <p:blipFill>
          <a:blip r:embed="rId6"/>
          <a:stretch>
            <a:fillRect/>
          </a:stretch>
        </p:blipFill>
        <p:spPr>
          <a:xfrm>
            <a:off x="8218098" y="1068237"/>
            <a:ext cx="2743200" cy="3657600"/>
          </a:xfrm>
          <a:prstGeom prst="rect">
            <a:avLst/>
          </a:prstGeom>
        </p:spPr>
      </p:pic>
      <p:sp>
        <p:nvSpPr>
          <p:cNvPr id="15" name="TextBox 14">
            <a:extLst>
              <a:ext uri="{FF2B5EF4-FFF2-40B4-BE49-F238E27FC236}">
                <a16:creationId xmlns:a16="http://schemas.microsoft.com/office/drawing/2014/main" id="{E37E9AA5-90F2-4102-8ACF-0492FA1F9484}"/>
              </a:ext>
            </a:extLst>
          </p:cNvPr>
          <p:cNvSpPr txBox="1"/>
          <p:nvPr/>
        </p:nvSpPr>
        <p:spPr>
          <a:xfrm>
            <a:off x="741872" y="4724400"/>
            <a:ext cx="183742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Catepillars will eat entire leaves in a day.</a:t>
            </a:r>
          </a:p>
          <a:p>
            <a:r>
              <a:rPr lang="en-US" sz="1600">
                <a:cs typeface="Calibri"/>
              </a:rPr>
              <a:t>They come from butterflies laying tehir eggs on the under side of leaves</a:t>
            </a:r>
          </a:p>
        </p:txBody>
      </p:sp>
      <p:sp>
        <p:nvSpPr>
          <p:cNvPr id="16" name="TextBox 15">
            <a:extLst>
              <a:ext uri="{FF2B5EF4-FFF2-40B4-BE49-F238E27FC236}">
                <a16:creationId xmlns:a16="http://schemas.microsoft.com/office/drawing/2014/main" id="{6743C744-0E43-4641-AC7E-7EC30D1C7BE8}"/>
              </a:ext>
            </a:extLst>
          </p:cNvPr>
          <p:cNvSpPr txBox="1"/>
          <p:nvPr/>
        </p:nvSpPr>
        <p:spPr>
          <a:xfrm>
            <a:off x="5801803" y="971011"/>
            <a:ext cx="24268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Blossom end rot prevents the fruit from growing. It is a calcium deficiency. </a:t>
            </a:r>
            <a:endParaRPr lang="en-US" dirty="0">
              <a:cs typeface="Calibri"/>
            </a:endParaRPr>
          </a:p>
        </p:txBody>
      </p:sp>
      <p:sp>
        <p:nvSpPr>
          <p:cNvPr id="17" name="TextBox 16">
            <a:extLst>
              <a:ext uri="{FF2B5EF4-FFF2-40B4-BE49-F238E27FC236}">
                <a16:creationId xmlns:a16="http://schemas.microsoft.com/office/drawing/2014/main" id="{F4F0BB56-A05C-4627-8DAF-2FCDA1BB7947}"/>
              </a:ext>
            </a:extLst>
          </p:cNvPr>
          <p:cNvSpPr txBox="1"/>
          <p:nvPr/>
        </p:nvSpPr>
        <p:spPr>
          <a:xfrm>
            <a:off x="5125169" y="5498980"/>
            <a:ext cx="30882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Squash bugs will literally suck the life out of your plants. Get some soapy </a:t>
            </a:r>
            <a:r>
              <a:rPr lang="en-US">
                <a:cs typeface="Calibri"/>
              </a:rPr>
              <a:t>water and drop the bugd in, they will drown. </a:t>
            </a:r>
            <a:endParaRPr lang="en-US" dirty="0">
              <a:cs typeface="Calibri"/>
            </a:endParaRPr>
          </a:p>
        </p:txBody>
      </p:sp>
      <p:sp>
        <p:nvSpPr>
          <p:cNvPr id="18" name="TextBox 17">
            <a:extLst>
              <a:ext uri="{FF2B5EF4-FFF2-40B4-BE49-F238E27FC236}">
                <a16:creationId xmlns:a16="http://schemas.microsoft.com/office/drawing/2014/main" id="{5AEB9038-3E12-4BD3-9E5C-2BC0FB18AB7C}"/>
              </a:ext>
            </a:extLst>
          </p:cNvPr>
          <p:cNvSpPr txBox="1"/>
          <p:nvPr/>
        </p:nvSpPr>
        <p:spPr>
          <a:xfrm>
            <a:off x="8143515" y="4779214"/>
            <a:ext cx="370648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cs typeface="Calibri"/>
              </a:rPr>
              <a:t>Powdery mildew means that there is too much water in the soil and it loves cooler temperatures. To manage you can purchase copper treatments other wise try removing the damaged leaves and allowing the soil to dry out </a:t>
            </a:r>
            <a:r>
              <a:rPr lang="en-US" sz="1500">
                <a:cs typeface="Calibri"/>
              </a:rPr>
              <a:t>between waterings, this may help. Do not compost these leaves burn them or throw them away.</a:t>
            </a:r>
            <a:endParaRPr lang="en-US" sz="1500" dirty="0">
              <a:cs typeface="Calibri"/>
            </a:endParaRPr>
          </a:p>
        </p:txBody>
      </p:sp>
    </p:spTree>
    <p:extLst>
      <p:ext uri="{BB962C8B-B14F-4D97-AF65-F5344CB8AC3E}">
        <p14:creationId xmlns:p14="http://schemas.microsoft.com/office/powerpoint/2010/main" val="258752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C3CC-19E1-48C6-9E95-1ED411D474F6}"/>
              </a:ext>
            </a:extLst>
          </p:cNvPr>
          <p:cNvSpPr>
            <a:spLocks noGrp="1"/>
          </p:cNvSpPr>
          <p:nvPr>
            <p:ph type="title"/>
          </p:nvPr>
        </p:nvSpPr>
        <p:spPr/>
        <p:txBody>
          <a:bodyPr>
            <a:normAutofit/>
          </a:bodyPr>
          <a:lstStyle/>
          <a:p>
            <a:r>
              <a:rPr lang="en-US" sz="4000" dirty="0"/>
              <a:t>IPM Insect and Pest Management | Good Guys </a:t>
            </a:r>
          </a:p>
        </p:txBody>
      </p:sp>
      <p:pic>
        <p:nvPicPr>
          <p:cNvPr id="5" name="Picture 5" descr="A close up of a bug&#10;&#10;Description generated with high confidence">
            <a:extLst>
              <a:ext uri="{FF2B5EF4-FFF2-40B4-BE49-F238E27FC236}">
                <a16:creationId xmlns:a16="http://schemas.microsoft.com/office/drawing/2014/main" id="{1D6A910D-B2B4-47AB-B0CC-68B02F0353E9}"/>
              </a:ext>
            </a:extLst>
          </p:cNvPr>
          <p:cNvPicPr>
            <a:picLocks noChangeAspect="1"/>
          </p:cNvPicPr>
          <p:nvPr/>
        </p:nvPicPr>
        <p:blipFill>
          <a:blip r:embed="rId2"/>
          <a:stretch>
            <a:fillRect/>
          </a:stretch>
        </p:blipFill>
        <p:spPr>
          <a:xfrm>
            <a:off x="838200" y="4859203"/>
            <a:ext cx="2575936" cy="1463788"/>
          </a:xfrm>
          <a:prstGeom prst="rect">
            <a:avLst/>
          </a:prstGeom>
        </p:spPr>
      </p:pic>
      <p:pic>
        <p:nvPicPr>
          <p:cNvPr id="7" name="Picture 7" descr="A close up of a green plant&#10;&#10;Description generated with very high confidence">
            <a:extLst>
              <a:ext uri="{FF2B5EF4-FFF2-40B4-BE49-F238E27FC236}">
                <a16:creationId xmlns:a16="http://schemas.microsoft.com/office/drawing/2014/main" id="{E98EE49E-4FA9-45E0-B80E-5E73CBB7E47E}"/>
              </a:ext>
            </a:extLst>
          </p:cNvPr>
          <p:cNvPicPr>
            <a:picLocks noChangeAspect="1"/>
          </p:cNvPicPr>
          <p:nvPr/>
        </p:nvPicPr>
        <p:blipFill>
          <a:blip r:embed="rId3"/>
          <a:stretch>
            <a:fillRect/>
          </a:stretch>
        </p:blipFill>
        <p:spPr>
          <a:xfrm>
            <a:off x="838200" y="1279443"/>
            <a:ext cx="2173360" cy="1564560"/>
          </a:xfrm>
          <a:prstGeom prst="rect">
            <a:avLst/>
          </a:prstGeom>
        </p:spPr>
      </p:pic>
      <p:pic>
        <p:nvPicPr>
          <p:cNvPr id="3" name="Picture 3" descr="A insect on the ground&#10;&#10;Description generated with very high confidence">
            <a:extLst>
              <a:ext uri="{FF2B5EF4-FFF2-40B4-BE49-F238E27FC236}">
                <a16:creationId xmlns:a16="http://schemas.microsoft.com/office/drawing/2014/main" id="{95DE83E5-0108-4734-9AF2-3892273A9F8D}"/>
              </a:ext>
            </a:extLst>
          </p:cNvPr>
          <p:cNvPicPr>
            <a:picLocks noChangeAspect="1"/>
          </p:cNvPicPr>
          <p:nvPr/>
        </p:nvPicPr>
        <p:blipFill>
          <a:blip r:embed="rId4"/>
          <a:stretch>
            <a:fillRect/>
          </a:stretch>
        </p:blipFill>
        <p:spPr>
          <a:xfrm>
            <a:off x="838200" y="2978229"/>
            <a:ext cx="2085069" cy="1746748"/>
          </a:xfrm>
          <a:prstGeom prst="rect">
            <a:avLst/>
          </a:prstGeom>
        </p:spPr>
      </p:pic>
      <p:pic>
        <p:nvPicPr>
          <p:cNvPr id="9" name="Picture 9" descr="A small insect on a flower&#10;&#10;Description generated with very high confidence">
            <a:extLst>
              <a:ext uri="{FF2B5EF4-FFF2-40B4-BE49-F238E27FC236}">
                <a16:creationId xmlns:a16="http://schemas.microsoft.com/office/drawing/2014/main" id="{BED303C1-E9AB-4252-A548-717FE7D5E2A6}"/>
              </a:ext>
            </a:extLst>
          </p:cNvPr>
          <p:cNvPicPr>
            <a:picLocks noChangeAspect="1"/>
          </p:cNvPicPr>
          <p:nvPr/>
        </p:nvPicPr>
        <p:blipFill rotWithShape="1">
          <a:blip r:embed="rId5"/>
          <a:srcRect l="16867" r="522" b="-709"/>
          <a:stretch/>
        </p:blipFill>
        <p:spPr>
          <a:xfrm>
            <a:off x="8394434" y="1439962"/>
            <a:ext cx="2955053" cy="2044697"/>
          </a:xfrm>
          <a:prstGeom prst="rect">
            <a:avLst/>
          </a:prstGeom>
        </p:spPr>
      </p:pic>
      <p:pic>
        <p:nvPicPr>
          <p:cNvPr id="11" name="Picture 11" descr="A green insect on a white background&#10;&#10;Description generated with very high confidence">
            <a:extLst>
              <a:ext uri="{FF2B5EF4-FFF2-40B4-BE49-F238E27FC236}">
                <a16:creationId xmlns:a16="http://schemas.microsoft.com/office/drawing/2014/main" id="{4E221D5F-054C-4F55-8AFF-D80109A112B5}"/>
              </a:ext>
            </a:extLst>
          </p:cNvPr>
          <p:cNvPicPr>
            <a:picLocks noChangeAspect="1"/>
          </p:cNvPicPr>
          <p:nvPr/>
        </p:nvPicPr>
        <p:blipFill>
          <a:blip r:embed="rId6"/>
          <a:stretch>
            <a:fillRect/>
          </a:stretch>
        </p:blipFill>
        <p:spPr>
          <a:xfrm>
            <a:off x="8606287" y="3640643"/>
            <a:ext cx="2743200" cy="2743200"/>
          </a:xfrm>
          <a:prstGeom prst="rect">
            <a:avLst/>
          </a:prstGeom>
        </p:spPr>
      </p:pic>
      <p:sp>
        <p:nvSpPr>
          <p:cNvPr id="6" name="TextBox 5">
            <a:extLst>
              <a:ext uri="{FF2B5EF4-FFF2-40B4-BE49-F238E27FC236}">
                <a16:creationId xmlns:a16="http://schemas.microsoft.com/office/drawing/2014/main" id="{232F5D05-E25C-4AC6-AF57-8BF67CF8F488}"/>
              </a:ext>
            </a:extLst>
          </p:cNvPr>
          <p:cNvSpPr txBox="1"/>
          <p:nvPr/>
        </p:nvSpPr>
        <p:spPr>
          <a:xfrm>
            <a:off x="359232" y="4410084"/>
            <a:ext cx="3226482" cy="584775"/>
          </a:xfrm>
          <a:prstGeom prst="rect">
            <a:avLst/>
          </a:prstGeom>
          <a:noFill/>
        </p:spPr>
        <p:txBody>
          <a:bodyPr wrap="square" rtlCol="0">
            <a:spAutoFit/>
          </a:bodyPr>
          <a:lstStyle/>
          <a:p>
            <a:pPr algn="ctr"/>
            <a:r>
              <a:rPr lang="en-US" sz="3200" dirty="0">
                <a:latin typeface="Brush Script MT" panose="03060802040406070304" pitchFamily="66" charset="0"/>
              </a:rPr>
              <a:t>Lacewing Butterfly</a:t>
            </a:r>
          </a:p>
        </p:txBody>
      </p:sp>
      <p:sp>
        <p:nvSpPr>
          <p:cNvPr id="8" name="TextBox 7">
            <a:extLst>
              <a:ext uri="{FF2B5EF4-FFF2-40B4-BE49-F238E27FC236}">
                <a16:creationId xmlns:a16="http://schemas.microsoft.com/office/drawing/2014/main" id="{B4107124-7B99-4787-934E-EE639FD1BED9}"/>
              </a:ext>
            </a:extLst>
          </p:cNvPr>
          <p:cNvSpPr txBox="1"/>
          <p:nvPr/>
        </p:nvSpPr>
        <p:spPr>
          <a:xfrm>
            <a:off x="8743285" y="2659559"/>
            <a:ext cx="2257349" cy="769441"/>
          </a:xfrm>
          <a:prstGeom prst="rect">
            <a:avLst/>
          </a:prstGeom>
          <a:noFill/>
        </p:spPr>
        <p:txBody>
          <a:bodyPr wrap="none" rtlCol="0">
            <a:spAutoFit/>
          </a:bodyPr>
          <a:lstStyle/>
          <a:p>
            <a:r>
              <a:rPr lang="en-US" sz="4400" dirty="0">
                <a:latin typeface="Brush Script MT" panose="03060802040406070304" pitchFamily="66" charset="0"/>
              </a:rPr>
              <a:t>Lady Bug </a:t>
            </a:r>
          </a:p>
        </p:txBody>
      </p:sp>
      <p:sp>
        <p:nvSpPr>
          <p:cNvPr id="10" name="TextBox 9">
            <a:extLst>
              <a:ext uri="{FF2B5EF4-FFF2-40B4-BE49-F238E27FC236}">
                <a16:creationId xmlns:a16="http://schemas.microsoft.com/office/drawing/2014/main" id="{64258074-374D-4298-A927-B385B544D7CD}"/>
              </a:ext>
            </a:extLst>
          </p:cNvPr>
          <p:cNvSpPr txBox="1"/>
          <p:nvPr/>
        </p:nvSpPr>
        <p:spPr>
          <a:xfrm>
            <a:off x="9600034" y="3684089"/>
            <a:ext cx="1537600" cy="769441"/>
          </a:xfrm>
          <a:prstGeom prst="rect">
            <a:avLst/>
          </a:prstGeom>
          <a:noFill/>
        </p:spPr>
        <p:txBody>
          <a:bodyPr wrap="none" rtlCol="0">
            <a:spAutoFit/>
          </a:bodyPr>
          <a:lstStyle/>
          <a:p>
            <a:r>
              <a:rPr lang="en-US" sz="4400" dirty="0">
                <a:latin typeface="Brush Script MT" panose="03060802040406070304" pitchFamily="66" charset="0"/>
              </a:rPr>
              <a:t>Mantis</a:t>
            </a:r>
          </a:p>
        </p:txBody>
      </p:sp>
      <p:sp>
        <p:nvSpPr>
          <p:cNvPr id="12" name="TextBox 11">
            <a:extLst>
              <a:ext uri="{FF2B5EF4-FFF2-40B4-BE49-F238E27FC236}">
                <a16:creationId xmlns:a16="http://schemas.microsoft.com/office/drawing/2014/main" id="{91691639-35D5-4F1E-AC9C-6B99A56E15DA}"/>
              </a:ext>
            </a:extLst>
          </p:cNvPr>
          <p:cNvSpPr txBox="1"/>
          <p:nvPr/>
        </p:nvSpPr>
        <p:spPr>
          <a:xfrm>
            <a:off x="3445261" y="1279443"/>
            <a:ext cx="4989448" cy="5355312"/>
          </a:xfrm>
          <a:prstGeom prst="rect">
            <a:avLst/>
          </a:prstGeom>
          <a:noFill/>
        </p:spPr>
        <p:txBody>
          <a:bodyPr wrap="square" rtlCol="0">
            <a:spAutoFit/>
          </a:bodyPr>
          <a:lstStyle/>
          <a:p>
            <a:r>
              <a:rPr lang="en-US" dirty="0"/>
              <a:t>The green lacewing larvae are a voracious feeder and can consume up to 200 aphids or other prey per week. In addition to aphids, it will eat mites and a wide variety of soft-bodied insects, including insect eggs, </a:t>
            </a:r>
            <a:r>
              <a:rPr lang="en-US" dirty="0" err="1"/>
              <a:t>thrips</a:t>
            </a:r>
            <a:r>
              <a:rPr lang="en-US" dirty="0"/>
              <a:t>, mealybugs, immature whiteflies, and small caterpillars.</a:t>
            </a:r>
          </a:p>
          <a:p>
            <a:endParaRPr lang="en-US" dirty="0"/>
          </a:p>
          <a:p>
            <a:r>
              <a:rPr lang="en-US" dirty="0"/>
              <a:t>Lady bug larvae eat aphids; they also eat other insects that have soft bodies, like mites, white flies, and scale insects – all of which are pests of plants. Ladybugs mainly eat aphids, so farmers and gardeners love ladybugs.</a:t>
            </a:r>
          </a:p>
          <a:p>
            <a:endParaRPr lang="en-US" dirty="0"/>
          </a:p>
          <a:p>
            <a:r>
              <a:rPr lang="en-US" dirty="0"/>
              <a:t>Mantis have enormous appetites, eating various aphids, leafhoppers, mosquitoes, caterpillars and other soft-bodied insects when young. Later they will eat larger insects, beetles, grasshoppers, crickets, and other pest insects. These ferocious-looking praying mantises actually make great pets.</a:t>
            </a:r>
          </a:p>
        </p:txBody>
      </p:sp>
    </p:spTree>
    <p:extLst>
      <p:ext uri="{BB962C8B-B14F-4D97-AF65-F5344CB8AC3E}">
        <p14:creationId xmlns:p14="http://schemas.microsoft.com/office/powerpoint/2010/main" val="1154011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F2D6-458C-4E5E-91AB-51A2F4F8D1A1}"/>
              </a:ext>
            </a:extLst>
          </p:cNvPr>
          <p:cNvSpPr>
            <a:spLocks noGrp="1"/>
          </p:cNvSpPr>
          <p:nvPr>
            <p:ph type="title"/>
          </p:nvPr>
        </p:nvSpPr>
        <p:spPr>
          <a:xfrm>
            <a:off x="838200" y="365125"/>
            <a:ext cx="4350809" cy="621073"/>
          </a:xfrm>
        </p:spPr>
        <p:txBody>
          <a:bodyPr>
            <a:normAutofit fontScale="90000"/>
          </a:bodyPr>
          <a:lstStyle/>
          <a:p>
            <a:r>
              <a:rPr lang="en-US" dirty="0">
                <a:cs typeface="Calibri Light"/>
              </a:rPr>
              <a:t>IPM | Tips </a:t>
            </a:r>
            <a:endParaRPr lang="en-US" dirty="0"/>
          </a:p>
        </p:txBody>
      </p:sp>
      <p:pic>
        <p:nvPicPr>
          <p:cNvPr id="3" name="Picture 3" descr="A red and yellow flower&#10;&#10;Description generated with very high confidence">
            <a:extLst>
              <a:ext uri="{FF2B5EF4-FFF2-40B4-BE49-F238E27FC236}">
                <a16:creationId xmlns:a16="http://schemas.microsoft.com/office/drawing/2014/main" id="{34A5C877-37F8-48EE-968C-38789ECFF4BE}"/>
              </a:ext>
            </a:extLst>
          </p:cNvPr>
          <p:cNvPicPr>
            <a:picLocks noChangeAspect="1"/>
          </p:cNvPicPr>
          <p:nvPr/>
        </p:nvPicPr>
        <p:blipFill>
          <a:blip r:embed="rId2"/>
          <a:stretch>
            <a:fillRect/>
          </a:stretch>
        </p:blipFill>
        <p:spPr>
          <a:xfrm>
            <a:off x="885092" y="3780692"/>
            <a:ext cx="1662692" cy="2216922"/>
          </a:xfrm>
          <a:prstGeom prst="rect">
            <a:avLst/>
          </a:prstGeom>
        </p:spPr>
      </p:pic>
      <p:pic>
        <p:nvPicPr>
          <p:cNvPr id="5" name="Picture 5" descr="A hand holding a bottle&#10;&#10;Description generated with very high confidence">
            <a:extLst>
              <a:ext uri="{FF2B5EF4-FFF2-40B4-BE49-F238E27FC236}">
                <a16:creationId xmlns:a16="http://schemas.microsoft.com/office/drawing/2014/main" id="{C6F258A1-C4E9-479F-B27A-535961E8A8DB}"/>
              </a:ext>
            </a:extLst>
          </p:cNvPr>
          <p:cNvPicPr>
            <a:picLocks noChangeAspect="1"/>
          </p:cNvPicPr>
          <p:nvPr/>
        </p:nvPicPr>
        <p:blipFill>
          <a:blip r:embed="rId3"/>
          <a:stretch>
            <a:fillRect/>
          </a:stretch>
        </p:blipFill>
        <p:spPr>
          <a:xfrm>
            <a:off x="838200" y="1212078"/>
            <a:ext cx="1662692" cy="2216922"/>
          </a:xfrm>
          <a:prstGeom prst="rect">
            <a:avLst/>
          </a:prstGeom>
        </p:spPr>
      </p:pic>
      <p:pic>
        <p:nvPicPr>
          <p:cNvPr id="7" name="Picture 7" descr="A bowl of food&#10;&#10;Description generated with very high confidence">
            <a:extLst>
              <a:ext uri="{FF2B5EF4-FFF2-40B4-BE49-F238E27FC236}">
                <a16:creationId xmlns:a16="http://schemas.microsoft.com/office/drawing/2014/main" id="{57A86229-4795-4F5A-9467-6E8B32BFBDDD}"/>
              </a:ext>
            </a:extLst>
          </p:cNvPr>
          <p:cNvPicPr>
            <a:picLocks noChangeAspect="1"/>
          </p:cNvPicPr>
          <p:nvPr/>
        </p:nvPicPr>
        <p:blipFill>
          <a:blip r:embed="rId4"/>
          <a:stretch>
            <a:fillRect/>
          </a:stretch>
        </p:blipFill>
        <p:spPr>
          <a:xfrm>
            <a:off x="2874434" y="1572396"/>
            <a:ext cx="2314575" cy="4114800"/>
          </a:xfrm>
          <a:prstGeom prst="rect">
            <a:avLst/>
          </a:prstGeom>
        </p:spPr>
      </p:pic>
      <p:sp>
        <p:nvSpPr>
          <p:cNvPr id="4" name="TextBox 3">
            <a:extLst>
              <a:ext uri="{FF2B5EF4-FFF2-40B4-BE49-F238E27FC236}">
                <a16:creationId xmlns:a16="http://schemas.microsoft.com/office/drawing/2014/main" id="{769B2E37-6CCE-4859-AABA-91FC793D1A0B}"/>
              </a:ext>
            </a:extLst>
          </p:cNvPr>
          <p:cNvSpPr txBox="1"/>
          <p:nvPr/>
        </p:nvSpPr>
        <p:spPr>
          <a:xfrm>
            <a:off x="5189009" y="919301"/>
            <a:ext cx="6164791" cy="5078313"/>
          </a:xfrm>
          <a:prstGeom prst="rect">
            <a:avLst/>
          </a:prstGeom>
          <a:noFill/>
        </p:spPr>
        <p:txBody>
          <a:bodyPr wrap="square" rtlCol="0">
            <a:spAutoFit/>
          </a:bodyPr>
          <a:lstStyle/>
          <a:p>
            <a:pPr marL="342900" indent="-342900">
              <a:buFont typeface="+mj-lt"/>
              <a:buAutoNum type="arabicPeriod"/>
            </a:pPr>
            <a:r>
              <a:rPr lang="en-US" dirty="0"/>
              <a:t>Aphids love nitrogen rich plants, and will attack plants that are nitrogen loving like tomatoes.</a:t>
            </a:r>
          </a:p>
          <a:p>
            <a:pPr marL="342900" indent="-342900">
              <a:buFont typeface="+mj-lt"/>
              <a:buAutoNum type="arabicPeriod"/>
            </a:pPr>
            <a:r>
              <a:rPr lang="en-US" dirty="0"/>
              <a:t>Plant beneficial flowers and herbs like cilantro, dill, fennel, geraniums, cosmos to attract beneficial bugs or good guys. </a:t>
            </a:r>
          </a:p>
          <a:p>
            <a:pPr marL="342900" indent="-342900">
              <a:buFont typeface="+mj-lt"/>
              <a:buAutoNum type="arabicPeriod"/>
            </a:pPr>
            <a:r>
              <a:rPr lang="en-US" dirty="0"/>
              <a:t>Cracked nut shells sprinkled across soil will deter snails and slugs because they do not like the sharp edges.</a:t>
            </a:r>
          </a:p>
          <a:p>
            <a:pPr marL="342900" indent="-342900">
              <a:buFont typeface="+mj-lt"/>
              <a:buAutoNum type="arabicPeriod"/>
            </a:pPr>
            <a:r>
              <a:rPr lang="en-US" dirty="0"/>
              <a:t>Mantis will eat other good bugs too.</a:t>
            </a:r>
          </a:p>
          <a:p>
            <a:pPr marL="342900" indent="-342900">
              <a:buFont typeface="+mj-lt"/>
              <a:buAutoNum type="arabicPeriod"/>
            </a:pPr>
            <a:r>
              <a:rPr lang="en-US" dirty="0"/>
              <a:t>Essential oils help a great deal with repelling insects: geranium, citronella, peppermint, cedar, and lemongrass. </a:t>
            </a:r>
          </a:p>
          <a:p>
            <a:pPr marL="342900" indent="-342900">
              <a:buFont typeface="+mj-lt"/>
              <a:buAutoNum type="arabicPeriod"/>
            </a:pPr>
            <a:r>
              <a:rPr lang="en-US" dirty="0"/>
              <a:t>Basil repels aphids and does especially well with tomato.</a:t>
            </a:r>
          </a:p>
          <a:p>
            <a:pPr marL="342900" indent="-342900">
              <a:buFont typeface="+mj-lt"/>
              <a:buAutoNum type="arabicPeriod"/>
            </a:pPr>
            <a:r>
              <a:rPr lang="en-US" dirty="0"/>
              <a:t>Use old orange bags or tulle to create coverings for your plants. Cut a soda bottle in half cover the top with the mesh and then cover your seedling to protect it while it is young.</a:t>
            </a:r>
          </a:p>
          <a:p>
            <a:pPr marL="342900" indent="-342900">
              <a:buFont typeface="+mj-lt"/>
              <a:buAutoNum type="arabicPeriod"/>
            </a:pPr>
            <a:r>
              <a:rPr lang="en-US" dirty="0"/>
              <a:t>You can also use fake lady bugs and butterflies to scare off bad bugs.</a:t>
            </a:r>
          </a:p>
          <a:p>
            <a:pPr marL="342900" indent="-342900">
              <a:buFont typeface="+mj-lt"/>
              <a:buAutoNum type="arabicPeriod"/>
            </a:pPr>
            <a:r>
              <a:rPr lang="en-US" dirty="0"/>
              <a:t>If you find that you have lots of flies around your compost boil some water and pour it in your bin then cover it. The heat will kill flies eggs and larvae.  </a:t>
            </a:r>
          </a:p>
        </p:txBody>
      </p:sp>
    </p:spTree>
    <p:extLst>
      <p:ext uri="{BB962C8B-B14F-4D97-AF65-F5344CB8AC3E}">
        <p14:creationId xmlns:p14="http://schemas.microsoft.com/office/powerpoint/2010/main" val="244637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1610-A75F-448A-9773-6991EFD935A2}"/>
              </a:ext>
            </a:extLst>
          </p:cNvPr>
          <p:cNvSpPr>
            <a:spLocks noGrp="1"/>
          </p:cNvSpPr>
          <p:nvPr>
            <p:ph type="title"/>
          </p:nvPr>
        </p:nvSpPr>
        <p:spPr/>
        <p:txBody>
          <a:bodyPr>
            <a:normAutofit fontScale="90000"/>
          </a:bodyPr>
          <a:lstStyle/>
          <a:p>
            <a:r>
              <a:rPr lang="en-US" dirty="0"/>
              <a:t>Gardening is the most therapeutic and defiant act you can do. Plus you get strawberries. ~ Ron Finely</a:t>
            </a:r>
          </a:p>
        </p:txBody>
      </p:sp>
      <p:sp>
        <p:nvSpPr>
          <p:cNvPr id="3" name="TextBox 2">
            <a:extLst>
              <a:ext uri="{FF2B5EF4-FFF2-40B4-BE49-F238E27FC236}">
                <a16:creationId xmlns:a16="http://schemas.microsoft.com/office/drawing/2014/main" id="{F144B851-5C44-4C9A-82DD-EA1383F95756}"/>
              </a:ext>
            </a:extLst>
          </p:cNvPr>
          <p:cNvSpPr txBox="1"/>
          <p:nvPr/>
        </p:nvSpPr>
        <p:spPr>
          <a:xfrm>
            <a:off x="838200" y="1690688"/>
            <a:ext cx="5374887" cy="4524315"/>
          </a:xfrm>
          <a:prstGeom prst="rect">
            <a:avLst/>
          </a:prstGeom>
          <a:noFill/>
        </p:spPr>
        <p:txBody>
          <a:bodyPr wrap="square" rtlCol="0">
            <a:spAutoFit/>
          </a:bodyPr>
          <a:lstStyle/>
          <a:p>
            <a:r>
              <a:rPr lang="en-US" dirty="0"/>
              <a:t>ONE LAST THING………</a:t>
            </a:r>
          </a:p>
          <a:p>
            <a:r>
              <a:rPr lang="en-US" dirty="0"/>
              <a:t>In a society where there are so many concerns about food safety the only way to ensure the quality of your food is to grow it yourself or at least know and visit your grower. When living consciously you cannot ignore the self reliance side of sovereignty it and nothing shows the sovereignty of conscious living like gardening.  </a:t>
            </a:r>
          </a:p>
          <a:p>
            <a:r>
              <a:rPr lang="en-US" dirty="0"/>
              <a:t>Before using any essential oils always be sure to get educated especially on the precautions as to avoid any accidents. </a:t>
            </a:r>
          </a:p>
          <a:p>
            <a:r>
              <a:rPr lang="en-US" dirty="0"/>
              <a:t>Thank you for viewing this power point be sure to check out the video too; and continue to grow in conscious living. </a:t>
            </a:r>
          </a:p>
          <a:p>
            <a:r>
              <a:rPr lang="en-US" dirty="0"/>
              <a:t>If you have any questions feel free to email me or fill out the contact form on the contact us page.  </a:t>
            </a:r>
          </a:p>
        </p:txBody>
      </p:sp>
      <p:pic>
        <p:nvPicPr>
          <p:cNvPr id="9" name="Picture 8">
            <a:extLst>
              <a:ext uri="{FF2B5EF4-FFF2-40B4-BE49-F238E27FC236}">
                <a16:creationId xmlns:a16="http://schemas.microsoft.com/office/drawing/2014/main" id="{DBF0F6CC-2619-40B6-9C4E-9B455CAC4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087" y="1913416"/>
            <a:ext cx="4899530" cy="4078859"/>
          </a:xfrm>
          <a:prstGeom prst="rect">
            <a:avLst/>
          </a:prstGeom>
        </p:spPr>
      </p:pic>
    </p:spTree>
    <p:extLst>
      <p:ext uri="{BB962C8B-B14F-4D97-AF65-F5344CB8AC3E}">
        <p14:creationId xmlns:p14="http://schemas.microsoft.com/office/powerpoint/2010/main" val="21722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7EAB-C3B6-476F-A96C-2148405C8BC0}"/>
              </a:ext>
            </a:extLst>
          </p:cNvPr>
          <p:cNvSpPr>
            <a:spLocks noGrp="1"/>
          </p:cNvSpPr>
          <p:nvPr>
            <p:ph type="title"/>
          </p:nvPr>
        </p:nvSpPr>
        <p:spPr>
          <a:xfrm>
            <a:off x="782279" y="989162"/>
            <a:ext cx="3932237" cy="579408"/>
          </a:xfrm>
        </p:spPr>
        <p:txBody>
          <a:bodyPr/>
          <a:lstStyle/>
          <a:p>
            <a:r>
              <a:rPr lang="en-US">
                <a:cs typeface="Calibri Light"/>
              </a:rPr>
              <a:t>First considerations</a:t>
            </a:r>
            <a:endParaRPr lang="en-US"/>
          </a:p>
        </p:txBody>
      </p:sp>
      <p:sp>
        <p:nvSpPr>
          <p:cNvPr id="3" name="Content Placeholder 2">
            <a:extLst>
              <a:ext uri="{FF2B5EF4-FFF2-40B4-BE49-F238E27FC236}">
                <a16:creationId xmlns:a16="http://schemas.microsoft.com/office/drawing/2014/main" id="{378261E9-8CDF-429C-9044-C43C47DD54B3}"/>
              </a:ext>
            </a:extLst>
          </p:cNvPr>
          <p:cNvSpPr>
            <a:spLocks noGrp="1"/>
          </p:cNvSpPr>
          <p:nvPr>
            <p:ph idx="1"/>
          </p:nvPr>
        </p:nvSpPr>
        <p:spPr/>
        <p:txBody>
          <a:bodyPr vert="horz" lIns="91440" tIns="45720" rIns="91440" bIns="45720" rtlCol="0" anchor="t">
            <a:normAutofit lnSpcReduction="10000"/>
          </a:bodyPr>
          <a:lstStyle/>
          <a:p>
            <a:pPr marL="0" indent="0">
              <a:buNone/>
            </a:pPr>
            <a:r>
              <a:rPr lang="en-US" sz="1600">
                <a:ea typeface="+mn-lt"/>
                <a:cs typeface="+mn-lt"/>
              </a:rPr>
              <a:t>A </a:t>
            </a:r>
            <a:r>
              <a:rPr lang="en-US" sz="1600" b="1">
                <a:ea typeface="+mn-lt"/>
                <a:cs typeface="+mn-lt"/>
              </a:rPr>
              <a:t>hardiness zone</a:t>
            </a:r>
            <a:r>
              <a:rPr lang="en-US" sz="1600">
                <a:ea typeface="+mn-lt"/>
                <a:cs typeface="+mn-lt"/>
              </a:rPr>
              <a:t> is a geographically-</a:t>
            </a:r>
            <a:r>
              <a:rPr lang="en-US" sz="1600" b="1">
                <a:ea typeface="+mn-lt"/>
                <a:cs typeface="+mn-lt"/>
              </a:rPr>
              <a:t>defined zone</a:t>
            </a:r>
            <a:r>
              <a:rPr lang="en-US" sz="1600">
                <a:ea typeface="+mn-lt"/>
                <a:cs typeface="+mn-lt"/>
              </a:rPr>
              <a:t> in which a specific category of plant life is capable of </a:t>
            </a:r>
            <a:r>
              <a:rPr lang="en-US" sz="1600" b="1">
                <a:ea typeface="+mn-lt"/>
                <a:cs typeface="+mn-lt"/>
              </a:rPr>
              <a:t>growing</a:t>
            </a:r>
            <a:r>
              <a:rPr lang="en-US" sz="1600">
                <a:ea typeface="+mn-lt"/>
                <a:cs typeface="+mn-lt"/>
              </a:rPr>
              <a:t>, as </a:t>
            </a:r>
            <a:r>
              <a:rPr lang="en-US" sz="1600" b="1">
                <a:ea typeface="+mn-lt"/>
                <a:cs typeface="+mn-lt"/>
              </a:rPr>
              <a:t>defined</a:t>
            </a:r>
            <a:r>
              <a:rPr lang="en-US" sz="1600">
                <a:ea typeface="+mn-lt"/>
                <a:cs typeface="+mn-lt"/>
              </a:rPr>
              <a:t> by temperature </a:t>
            </a:r>
            <a:r>
              <a:rPr lang="en-US" sz="1600" b="1">
                <a:ea typeface="+mn-lt"/>
                <a:cs typeface="+mn-lt"/>
              </a:rPr>
              <a:t>hardiness</a:t>
            </a:r>
            <a:r>
              <a:rPr lang="en-US" sz="1600">
                <a:ea typeface="+mn-lt"/>
                <a:cs typeface="+mn-lt"/>
              </a:rPr>
              <a:t>, or ability to withstand the minimum temperatures of the </a:t>
            </a:r>
            <a:r>
              <a:rPr lang="en-US" sz="1600" b="1">
                <a:ea typeface="+mn-lt"/>
                <a:cs typeface="+mn-lt"/>
              </a:rPr>
              <a:t>zone</a:t>
            </a:r>
            <a:r>
              <a:rPr lang="en-US" sz="1600">
                <a:ea typeface="+mn-lt"/>
                <a:cs typeface="+mn-lt"/>
              </a:rPr>
              <a:t>.</a:t>
            </a:r>
            <a:endParaRPr lang="en-US" sz="1600">
              <a:cs typeface="Calibri" panose="020F0502020204030204"/>
            </a:endParaRPr>
          </a:p>
          <a:p>
            <a:pPr marL="0" indent="0">
              <a:buNone/>
            </a:pPr>
            <a:r>
              <a:rPr lang="en-US" sz="1600">
                <a:ea typeface="+mn-lt"/>
                <a:cs typeface="+mn-lt"/>
              </a:rPr>
              <a:t>Find your hardiness zone | </a:t>
            </a:r>
            <a:r>
              <a:rPr lang="en-US" sz="1600">
                <a:ea typeface="+mn-lt"/>
                <a:cs typeface="+mn-lt"/>
                <a:hlinkClick r:id="rId2"/>
              </a:rPr>
              <a:t>https://garden.org/nga/zipzone/</a:t>
            </a:r>
            <a:endParaRPr lang="en-US" sz="1600">
              <a:ea typeface="+mn-lt"/>
              <a:cs typeface="+mn-lt"/>
            </a:endParaRPr>
          </a:p>
          <a:p>
            <a:pPr marL="0" indent="0">
              <a:buNone/>
            </a:pPr>
            <a:r>
              <a:rPr lang="en-US" sz="1600">
                <a:cs typeface="Calibri"/>
              </a:rPr>
              <a:t>Deciding on "Indoor or Outdoor" is all about knowing where your sun is coming from. Sun is everything when it comes to growing a healthy garden so knowing if you are doing it indoor or outdoor is a crucial first step. </a:t>
            </a:r>
          </a:p>
          <a:p>
            <a:pPr marL="0" indent="0">
              <a:buNone/>
            </a:pPr>
            <a:r>
              <a:rPr lang="en-US" sz="1600">
                <a:cs typeface="Calibri"/>
              </a:rPr>
              <a:t>In pots or in ground is all about preparation for the plants. How you will prep the ground or a garden bed is totally different from how you will prep the pots. </a:t>
            </a:r>
          </a:p>
          <a:p>
            <a:pPr marL="0" indent="0">
              <a:buNone/>
            </a:pPr>
            <a:r>
              <a:rPr lang="en-US" sz="1600">
                <a:cs typeface="Calibri"/>
              </a:rPr>
              <a:t>Having some familiarity with the insects, small animals and birds helps you know how tyo protect your garden or how to prepare to share your garden,  making some things easily and peacfully accessable to wild life.</a:t>
            </a:r>
          </a:p>
          <a:p>
            <a:pPr marL="0" indent="0">
              <a:buNone/>
            </a:pPr>
            <a:r>
              <a:rPr lang="en-US" sz="1600">
                <a:cs typeface="Calibri"/>
              </a:rPr>
              <a:t>Location means where you are in regards to the sun and where the south facing side of your property is no matter how small. This does not mean that if you have no access to south sun that you cannot garden it just means that you will have to be mindful of what you grow. </a:t>
            </a:r>
          </a:p>
        </p:txBody>
      </p:sp>
      <p:sp>
        <p:nvSpPr>
          <p:cNvPr id="4" name="Text Placeholder 3">
            <a:extLst>
              <a:ext uri="{FF2B5EF4-FFF2-40B4-BE49-F238E27FC236}">
                <a16:creationId xmlns:a16="http://schemas.microsoft.com/office/drawing/2014/main" id="{F6566B15-4AEC-4BD2-A5AC-731F4F16FB1D}"/>
              </a:ext>
            </a:extLst>
          </p:cNvPr>
          <p:cNvSpPr>
            <a:spLocks noGrp="1"/>
          </p:cNvSpPr>
          <p:nvPr>
            <p:ph type="body" sz="half" idx="2"/>
          </p:nvPr>
        </p:nvSpPr>
        <p:spPr>
          <a:xfrm>
            <a:off x="782279" y="1827362"/>
            <a:ext cx="3932237" cy="3811588"/>
          </a:xfrm>
        </p:spPr>
        <p:txBody>
          <a:bodyPr vert="horz" lIns="91440" tIns="45720" rIns="91440" bIns="45720" rtlCol="0" anchor="t">
            <a:normAutofit/>
          </a:bodyPr>
          <a:lstStyle/>
          <a:p>
            <a:pPr marL="285750" indent="-285750">
              <a:buChar char="•"/>
            </a:pPr>
            <a:r>
              <a:rPr lang="en-US" sz="2800">
                <a:cs typeface="Calibri"/>
              </a:rPr>
              <a:t>Hardiness Zone </a:t>
            </a:r>
          </a:p>
          <a:p>
            <a:pPr marL="285750" indent="-285750">
              <a:buChar char="•"/>
            </a:pPr>
            <a:r>
              <a:rPr lang="en-US" sz="2800">
                <a:cs typeface="Calibri"/>
              </a:rPr>
              <a:t>Indoor or Outdoor </a:t>
            </a:r>
          </a:p>
          <a:p>
            <a:pPr marL="285750" indent="-285750">
              <a:buChar char="•"/>
            </a:pPr>
            <a:r>
              <a:rPr lang="en-US" sz="2800">
                <a:cs typeface="Calibri"/>
              </a:rPr>
              <a:t>In pots or In ground </a:t>
            </a:r>
          </a:p>
          <a:p>
            <a:pPr marL="285750" indent="-285750">
              <a:buChar char="•"/>
            </a:pPr>
            <a:r>
              <a:rPr lang="en-US" sz="2800">
                <a:cs typeface="Calibri"/>
              </a:rPr>
              <a:t>IPM insect and pest management </a:t>
            </a:r>
          </a:p>
          <a:p>
            <a:pPr marL="285750" indent="-285750">
              <a:buChar char="•"/>
            </a:pPr>
            <a:r>
              <a:rPr lang="en-US" sz="2800">
                <a:cs typeface="Calibri"/>
              </a:rPr>
              <a:t>Location </a:t>
            </a:r>
          </a:p>
          <a:p>
            <a:endParaRPr lang="en-US">
              <a:cs typeface="Calibri"/>
            </a:endParaRPr>
          </a:p>
        </p:txBody>
      </p:sp>
    </p:spTree>
    <p:extLst>
      <p:ext uri="{BB962C8B-B14F-4D97-AF65-F5344CB8AC3E}">
        <p14:creationId xmlns:p14="http://schemas.microsoft.com/office/powerpoint/2010/main" val="183340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7333-CE81-4037-8E67-E11532C0FF23}"/>
              </a:ext>
            </a:extLst>
          </p:cNvPr>
          <p:cNvSpPr>
            <a:spLocks noGrp="1"/>
          </p:cNvSpPr>
          <p:nvPr>
            <p:ph type="title"/>
          </p:nvPr>
        </p:nvSpPr>
        <p:spPr>
          <a:xfrm>
            <a:off x="651294" y="365125"/>
            <a:ext cx="6072996" cy="606695"/>
          </a:xfrm>
        </p:spPr>
        <p:txBody>
          <a:bodyPr>
            <a:normAutofit fontScale="90000"/>
          </a:bodyPr>
          <a:lstStyle/>
          <a:p>
            <a:r>
              <a:rPr lang="en-US">
                <a:cs typeface="Calibri Light"/>
              </a:rPr>
              <a:t>Hardiness Zone Resources</a:t>
            </a:r>
            <a:endParaRPr lang="en-US"/>
          </a:p>
        </p:txBody>
      </p:sp>
      <p:pic>
        <p:nvPicPr>
          <p:cNvPr id="5" name="Picture 5" descr="A close up of a map&#10;&#10;Description generated with high confidence">
            <a:extLst>
              <a:ext uri="{FF2B5EF4-FFF2-40B4-BE49-F238E27FC236}">
                <a16:creationId xmlns:a16="http://schemas.microsoft.com/office/drawing/2014/main" id="{858C4836-14F1-452D-85FF-453C5BD15D10}"/>
              </a:ext>
            </a:extLst>
          </p:cNvPr>
          <p:cNvPicPr>
            <a:picLocks noGrp="1" noChangeAspect="1"/>
          </p:cNvPicPr>
          <p:nvPr>
            <p:ph sz="half" idx="1"/>
          </p:nvPr>
        </p:nvPicPr>
        <p:blipFill>
          <a:blip r:embed="rId2"/>
          <a:stretch>
            <a:fillRect/>
          </a:stretch>
        </p:blipFill>
        <p:spPr>
          <a:xfrm>
            <a:off x="464389" y="1263314"/>
            <a:ext cx="7223183" cy="4943998"/>
          </a:xfrm>
          <a:prstGeom prst="rect">
            <a:avLst/>
          </a:prstGeom>
        </p:spPr>
      </p:pic>
      <p:pic>
        <p:nvPicPr>
          <p:cNvPr id="7" name="Picture 7" descr="A close up of a sign&#10;&#10;Description generated with very high confidence">
            <a:extLst>
              <a:ext uri="{FF2B5EF4-FFF2-40B4-BE49-F238E27FC236}">
                <a16:creationId xmlns:a16="http://schemas.microsoft.com/office/drawing/2014/main" id="{D8A8D7FF-9452-4548-BA52-F9826EEF81EC}"/>
              </a:ext>
            </a:extLst>
          </p:cNvPr>
          <p:cNvPicPr>
            <a:picLocks noGrp="1" noChangeAspect="1"/>
          </p:cNvPicPr>
          <p:nvPr>
            <p:ph sz="half" idx="2"/>
          </p:nvPr>
        </p:nvPicPr>
        <p:blipFill rotWithShape="1">
          <a:blip r:embed="rId3"/>
          <a:srcRect l="3175" t="95" r="529"/>
          <a:stretch/>
        </p:blipFill>
        <p:spPr>
          <a:xfrm>
            <a:off x="8064176" y="365125"/>
            <a:ext cx="3051465" cy="6487580"/>
          </a:xfrm>
          <a:prstGeom prst="rect">
            <a:avLst/>
          </a:prstGeom>
        </p:spPr>
      </p:pic>
    </p:spTree>
    <p:extLst>
      <p:ext uri="{BB962C8B-B14F-4D97-AF65-F5344CB8AC3E}">
        <p14:creationId xmlns:p14="http://schemas.microsoft.com/office/powerpoint/2010/main" val="227325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38C3D97-1423-464E-B532-FC5182B7EC8F}"/>
              </a:ext>
            </a:extLst>
          </p:cNvPr>
          <p:cNvPicPr>
            <a:picLocks noChangeAspect="1"/>
          </p:cNvPicPr>
          <p:nvPr/>
        </p:nvPicPr>
        <p:blipFill rotWithShape="1">
          <a:blip r:embed="rId2"/>
          <a:srcRect t="20984" b="22766"/>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E3583-D597-498B-B3DC-5AFAF2B97B09}"/>
              </a:ext>
            </a:extLst>
          </p:cNvPr>
          <p:cNvSpPr>
            <a:spLocks noGrp="1"/>
          </p:cNvSpPr>
          <p:nvPr>
            <p:ph type="title"/>
          </p:nvPr>
        </p:nvSpPr>
        <p:spPr>
          <a:xfrm>
            <a:off x="495120" y="5331617"/>
            <a:ext cx="11210925" cy="802346"/>
          </a:xfrm>
        </p:spPr>
        <p:txBody>
          <a:bodyPr>
            <a:noAutofit/>
          </a:bodyPr>
          <a:lstStyle/>
          <a:p>
            <a:pPr algn="ctr"/>
            <a:r>
              <a:rPr lang="en-US" sz="6600">
                <a:solidFill>
                  <a:schemeClr val="tx1">
                    <a:lumMod val="85000"/>
                    <a:lumOff val="15000"/>
                  </a:schemeClr>
                </a:solidFill>
                <a:latin typeface="Century Gothic"/>
                <a:cs typeface="Calibri Light"/>
              </a:rPr>
              <a:t>Seeds</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5E5E-0386-4082-BCA5-C4975E3672BA}"/>
              </a:ext>
            </a:extLst>
          </p:cNvPr>
          <p:cNvSpPr>
            <a:spLocks noGrp="1"/>
          </p:cNvSpPr>
          <p:nvPr>
            <p:ph type="title"/>
          </p:nvPr>
        </p:nvSpPr>
        <p:spPr>
          <a:xfrm>
            <a:off x="4879166" y="255455"/>
            <a:ext cx="6586491" cy="770830"/>
          </a:xfrm>
        </p:spPr>
        <p:txBody>
          <a:bodyPr vert="horz" lIns="91440" tIns="45720" rIns="91440" bIns="45720" rtlCol="0" anchor="ctr">
            <a:normAutofit/>
          </a:bodyPr>
          <a:lstStyle/>
          <a:p>
            <a:r>
              <a:rPr lang="en-US" sz="4400"/>
              <a:t>Reading Seed Packets </a:t>
            </a:r>
          </a:p>
        </p:txBody>
      </p:sp>
      <p:pic>
        <p:nvPicPr>
          <p:cNvPr id="7" name="Picture 7" descr="A close up of text on a white background&#10;&#10;Description generated with very high confidence">
            <a:extLst>
              <a:ext uri="{FF2B5EF4-FFF2-40B4-BE49-F238E27FC236}">
                <a16:creationId xmlns:a16="http://schemas.microsoft.com/office/drawing/2014/main" id="{AE68540A-9CE0-4399-9A93-171D1FD2F213}"/>
              </a:ext>
            </a:extLst>
          </p:cNvPr>
          <p:cNvPicPr>
            <a:picLocks noGrp="1" noChangeAspect="1"/>
          </p:cNvPicPr>
          <p:nvPr>
            <p:ph type="pic" idx="1"/>
          </p:nvPr>
        </p:nvPicPr>
        <p:blipFill rotWithShape="1">
          <a:blip r:embed="rId2"/>
          <a:srcRect l="4121" r="7232"/>
          <a:stretch/>
        </p:blipFill>
        <p:spPr>
          <a:xfrm>
            <a:off x="20" y="10"/>
            <a:ext cx="4635571" cy="6857990"/>
          </a:xfrm>
          <a:prstGeom prst="rect">
            <a:avLst/>
          </a:prstGeom>
          <a:effectLst/>
        </p:spPr>
      </p:pic>
      <p:sp>
        <p:nvSpPr>
          <p:cNvPr id="4" name="Text Placeholder 3">
            <a:extLst>
              <a:ext uri="{FF2B5EF4-FFF2-40B4-BE49-F238E27FC236}">
                <a16:creationId xmlns:a16="http://schemas.microsoft.com/office/drawing/2014/main" id="{C90D19DB-4D07-4434-B4C2-1976B0FF47CC}"/>
              </a:ext>
            </a:extLst>
          </p:cNvPr>
          <p:cNvSpPr>
            <a:spLocks noGrp="1"/>
          </p:cNvSpPr>
          <p:nvPr>
            <p:ph type="body" sz="half" idx="2"/>
          </p:nvPr>
        </p:nvSpPr>
        <p:spPr>
          <a:xfrm>
            <a:off x="4879167" y="1072551"/>
            <a:ext cx="6586489" cy="5309419"/>
          </a:xfrm>
        </p:spPr>
        <p:txBody>
          <a:bodyPr vert="horz" lIns="91440" tIns="45720" rIns="91440" bIns="45720" rtlCol="0" anchor="t">
            <a:normAutofit/>
          </a:bodyPr>
          <a:lstStyle/>
          <a:p>
            <a:pPr marL="285750" indent="-285750">
              <a:buChar char="•"/>
            </a:pPr>
            <a:r>
              <a:rPr lang="en-US"/>
              <a:t>Days to germinate| this is the amount of time it take for your seed to emerge from the soil as a seedling </a:t>
            </a:r>
            <a:endParaRPr lang="en-US">
              <a:cs typeface="Calibri"/>
            </a:endParaRPr>
          </a:p>
          <a:p>
            <a:pPr marL="285750" indent="-285750">
              <a:buChar char="•"/>
            </a:pPr>
            <a:r>
              <a:rPr lang="en-US"/>
              <a:t>Depth to Sow| this is how deep you place your seed in the soil</a:t>
            </a:r>
            <a:endParaRPr lang="en-US">
              <a:cs typeface="Calibri"/>
            </a:endParaRPr>
          </a:p>
          <a:p>
            <a:pPr marL="285750" indent="-285750">
              <a:buChar char="•"/>
            </a:pPr>
            <a:r>
              <a:rPr lang="en-US"/>
              <a:t>Seed spacing| how far apart the seeds are placed</a:t>
            </a:r>
            <a:endParaRPr lang="en-US">
              <a:cs typeface="Calibri"/>
            </a:endParaRPr>
          </a:p>
          <a:p>
            <a:pPr marL="285750" indent="-285750">
              <a:buChar char="•"/>
            </a:pPr>
            <a:r>
              <a:rPr lang="en-US"/>
              <a:t>Row spacing| how far apart each row of seeds are </a:t>
            </a:r>
            <a:endParaRPr lang="en-US">
              <a:cs typeface="Calibri"/>
            </a:endParaRPr>
          </a:p>
          <a:p>
            <a:pPr marL="285750" indent="-285750">
              <a:buChar char="•"/>
            </a:pPr>
            <a:r>
              <a:rPr lang="en-US"/>
              <a:t>Days to harvest| amount f days till maturity </a:t>
            </a:r>
            <a:endParaRPr lang="en-US">
              <a:cs typeface="Calibri"/>
            </a:endParaRPr>
          </a:p>
          <a:p>
            <a:pPr marL="285750" indent="-285750">
              <a:buChar char="•"/>
            </a:pPr>
            <a:r>
              <a:rPr lang="en-US">
                <a:cs typeface="Calibri"/>
              </a:rPr>
              <a:t>Full/ Partial sun| full sun means 6 hours or more partial sun means 5 hours or less</a:t>
            </a:r>
          </a:p>
          <a:p>
            <a:r>
              <a:rPr lang="en-US" b="1">
                <a:cs typeface="Calibri"/>
              </a:rPr>
              <a:t>Starting Seeds Tips  </a:t>
            </a:r>
          </a:p>
          <a:p>
            <a:pPr marL="285750" indent="-285750">
              <a:buChar char="•"/>
            </a:pPr>
            <a:r>
              <a:rPr lang="en-US">
                <a:cs typeface="Calibri"/>
              </a:rPr>
              <a:t>Be sure the plant can handle being transplanted, some plants like to be sowed directly where they will grow.  Apple Trees are an example. </a:t>
            </a:r>
          </a:p>
          <a:p>
            <a:pPr marL="285750" indent="-285750">
              <a:buChar char="•"/>
            </a:pPr>
            <a:r>
              <a:rPr lang="en-US">
                <a:cs typeface="Calibri"/>
              </a:rPr>
              <a:t>Use a nice nutrient starter soil it can be a blend of potting mix and compost for seed starting.</a:t>
            </a:r>
          </a:p>
          <a:p>
            <a:pPr marL="285750" indent="-285750">
              <a:buChar char="•"/>
            </a:pPr>
            <a:r>
              <a:rPr lang="en-US">
                <a:cs typeface="Calibri"/>
              </a:rPr>
              <a:t>Seeds do not need light per say so starting seeds indoors before you transplant them outside is a great is a great idea. </a:t>
            </a:r>
          </a:p>
          <a:p>
            <a:pPr marL="285750" indent="-285750">
              <a:buChar char="•"/>
            </a:pPr>
            <a:r>
              <a:rPr lang="en-US">
                <a:cs typeface="Calibri"/>
              </a:rPr>
              <a:t>Some seeds require hardening off before transplanting which is placing them outside for a few hours a day bfore their transplant day.  </a:t>
            </a:r>
          </a:p>
          <a:p>
            <a:pPr marL="285750" indent="-285750">
              <a:buChar char="•"/>
            </a:pPr>
            <a:endParaRPr lang="en-US">
              <a:cs typeface="Calibri"/>
            </a:endParaRPr>
          </a:p>
        </p:txBody>
      </p:sp>
    </p:spTree>
    <p:extLst>
      <p:ext uri="{BB962C8B-B14F-4D97-AF65-F5344CB8AC3E}">
        <p14:creationId xmlns:p14="http://schemas.microsoft.com/office/powerpoint/2010/main" val="234863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5062D-8245-4B77-88AF-4A86CD003588}"/>
              </a:ext>
            </a:extLst>
          </p:cNvPr>
          <p:cNvSpPr>
            <a:spLocks noGrp="1"/>
          </p:cNvSpPr>
          <p:nvPr>
            <p:ph type="title"/>
          </p:nvPr>
        </p:nvSpPr>
        <p:spPr>
          <a:xfrm>
            <a:off x="655320" y="2671011"/>
            <a:ext cx="5257803" cy="2427120"/>
          </a:xfrm>
        </p:spPr>
        <p:txBody>
          <a:bodyPr vert="horz" lIns="91440" tIns="45720" rIns="91440" bIns="45720" rtlCol="0" anchor="t">
            <a:normAutofit/>
          </a:bodyPr>
          <a:lstStyle/>
          <a:p>
            <a:r>
              <a:rPr lang="en-US" sz="6000"/>
              <a:t>Parts of a Plant </a:t>
            </a:r>
          </a:p>
        </p:txBody>
      </p:sp>
      <p:cxnSp>
        <p:nvCxnSpPr>
          <p:cNvPr id="10" name="Straight Arrow Connector 9">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5" descr="A close up of a map&#10;&#10;Description generated with high confidence">
            <a:extLst>
              <a:ext uri="{FF2B5EF4-FFF2-40B4-BE49-F238E27FC236}">
                <a16:creationId xmlns:a16="http://schemas.microsoft.com/office/drawing/2014/main" id="{B779681F-5AFC-4879-8560-67FF8F233619}"/>
              </a:ext>
            </a:extLst>
          </p:cNvPr>
          <p:cNvPicPr>
            <a:picLocks noChangeAspect="1"/>
          </p:cNvPicPr>
          <p:nvPr/>
        </p:nvPicPr>
        <p:blipFill rotWithShape="1">
          <a:blip r:embed="rId2"/>
          <a:srcRect l="1610" t="9731" r="1047" b="12385"/>
          <a:stretch/>
        </p:blipFill>
        <p:spPr>
          <a:xfrm>
            <a:off x="5976327" y="893482"/>
            <a:ext cx="5286975" cy="4386742"/>
          </a:xfrm>
          <a:prstGeom prst="rect">
            <a:avLst/>
          </a:prstGeom>
        </p:spPr>
      </p:pic>
    </p:spTree>
    <p:extLst>
      <p:ext uri="{BB962C8B-B14F-4D97-AF65-F5344CB8AC3E}">
        <p14:creationId xmlns:p14="http://schemas.microsoft.com/office/powerpoint/2010/main" val="286459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7241-84FB-4AA7-A0F9-0F5CC511FB44}"/>
              </a:ext>
            </a:extLst>
          </p:cNvPr>
          <p:cNvSpPr>
            <a:spLocks noGrp="1"/>
          </p:cNvSpPr>
          <p:nvPr>
            <p:ph type="title"/>
          </p:nvPr>
        </p:nvSpPr>
        <p:spPr>
          <a:xfrm>
            <a:off x="839788" y="457200"/>
            <a:ext cx="3932237" cy="536276"/>
          </a:xfrm>
        </p:spPr>
        <p:txBody>
          <a:bodyPr/>
          <a:lstStyle/>
          <a:p>
            <a:r>
              <a:rPr lang="en-US">
                <a:cs typeface="Calibri Light"/>
              </a:rPr>
              <a:t>Parts of a Plant </a:t>
            </a:r>
            <a:endParaRPr lang="en-US"/>
          </a:p>
        </p:txBody>
      </p:sp>
      <p:sp>
        <p:nvSpPr>
          <p:cNvPr id="4" name="Text Placeholder 3">
            <a:extLst>
              <a:ext uri="{FF2B5EF4-FFF2-40B4-BE49-F238E27FC236}">
                <a16:creationId xmlns:a16="http://schemas.microsoft.com/office/drawing/2014/main" id="{E3F71CC3-D8A0-4746-BCEE-485463DC58E8}"/>
              </a:ext>
            </a:extLst>
          </p:cNvPr>
          <p:cNvSpPr>
            <a:spLocks noGrp="1"/>
          </p:cNvSpPr>
          <p:nvPr>
            <p:ph type="body" sz="half" idx="2"/>
          </p:nvPr>
        </p:nvSpPr>
        <p:spPr>
          <a:xfrm>
            <a:off x="839788" y="993476"/>
            <a:ext cx="3932237" cy="4875512"/>
          </a:xfrm>
        </p:spPr>
        <p:txBody>
          <a:bodyPr vert="horz" lIns="91440" tIns="45720" rIns="91440" bIns="45720" rtlCol="0" anchor="t">
            <a:normAutofit/>
          </a:bodyPr>
          <a:lstStyle/>
          <a:p>
            <a:pPr marL="285750" indent="-285750">
              <a:buChar char="•"/>
            </a:pPr>
            <a:r>
              <a:rPr lang="en-US" sz="1800">
                <a:cs typeface="Calibri" panose="020F0502020204030204"/>
              </a:rPr>
              <a:t>Anthers| contain pollen sacs</a:t>
            </a:r>
          </a:p>
          <a:p>
            <a:pPr marL="285750" indent="-285750">
              <a:buChar char="•"/>
            </a:pPr>
            <a:r>
              <a:rPr lang="en-US" sz="1800">
                <a:cs typeface="Calibri" panose="020F0502020204030204"/>
              </a:rPr>
              <a:t>Petals| attracts insects and hold scent</a:t>
            </a:r>
          </a:p>
          <a:p>
            <a:pPr marL="285750" indent="-285750">
              <a:buChar char="•"/>
            </a:pPr>
            <a:r>
              <a:rPr lang="en-US" sz="1800">
                <a:cs typeface="Calibri" panose="020F0502020204030204"/>
              </a:rPr>
              <a:t>Filament| stalk of the stamen, supports the anther </a:t>
            </a:r>
          </a:p>
          <a:p>
            <a:pPr marL="285750" indent="-285750">
              <a:buChar char="•"/>
            </a:pPr>
            <a:r>
              <a:rPr lang="en-US" sz="1800">
                <a:cs typeface="Calibri" panose="020F0502020204030204"/>
              </a:rPr>
              <a:t>Stamen| male part that makes pollen</a:t>
            </a:r>
          </a:p>
          <a:p>
            <a:pPr marL="285750" indent="-285750">
              <a:buChar char="•"/>
            </a:pPr>
            <a:r>
              <a:rPr lang="en-US" sz="1800">
                <a:cs typeface="Calibri" panose="020F0502020204030204"/>
              </a:rPr>
              <a:t>Stigma| collects pollen </a:t>
            </a:r>
          </a:p>
          <a:p>
            <a:pPr marL="285750" indent="-285750">
              <a:buChar char="•"/>
            </a:pPr>
            <a:r>
              <a:rPr lang="en-US" sz="1800">
                <a:cs typeface="Calibri" panose="020F0502020204030204"/>
              </a:rPr>
              <a:t>Style| supports stigma </a:t>
            </a:r>
          </a:p>
          <a:p>
            <a:pPr marL="285750" indent="-285750">
              <a:buChar char="•"/>
            </a:pPr>
            <a:r>
              <a:rPr lang="en-US" sz="1800">
                <a:cs typeface="Calibri" panose="020F0502020204030204"/>
              </a:rPr>
              <a:t>Sepal| protects the flower till it blooms </a:t>
            </a:r>
          </a:p>
          <a:p>
            <a:pPr marL="285750" indent="-285750">
              <a:buChar char="•"/>
            </a:pPr>
            <a:r>
              <a:rPr lang="en-US" sz="1800">
                <a:cs typeface="Calibri" panose="020F0502020204030204"/>
              </a:rPr>
              <a:t>Ovary| protect ovule while it becomes fruit </a:t>
            </a:r>
          </a:p>
          <a:p>
            <a:pPr marL="285750" indent="-285750">
              <a:buChar char="•"/>
            </a:pPr>
            <a:r>
              <a:rPr lang="en-US" sz="1800">
                <a:cs typeface="Calibri" panose="020F0502020204030204"/>
              </a:rPr>
              <a:t>Ovule| The egg and seed </a:t>
            </a:r>
          </a:p>
        </p:txBody>
      </p:sp>
      <p:pic>
        <p:nvPicPr>
          <p:cNvPr id="9" name="Picture 9" descr="A close up of a map&#10;&#10;Description generated with high confidence">
            <a:extLst>
              <a:ext uri="{FF2B5EF4-FFF2-40B4-BE49-F238E27FC236}">
                <a16:creationId xmlns:a16="http://schemas.microsoft.com/office/drawing/2014/main" id="{054F5272-664F-428B-A35B-5F5F77E604FF}"/>
              </a:ext>
            </a:extLst>
          </p:cNvPr>
          <p:cNvPicPr>
            <a:picLocks noGrp="1" noChangeAspect="1"/>
          </p:cNvPicPr>
          <p:nvPr>
            <p:ph type="pic" idx="1"/>
          </p:nvPr>
        </p:nvPicPr>
        <p:blipFill rotWithShape="1">
          <a:blip r:embed="rId2"/>
          <a:srcRect t="15308" b="15308"/>
          <a:stretch/>
        </p:blipFill>
        <p:spPr>
          <a:prstGeom prst="rect">
            <a:avLst/>
          </a:prstGeom>
        </p:spPr>
      </p:pic>
    </p:spTree>
    <p:extLst>
      <p:ext uri="{BB962C8B-B14F-4D97-AF65-F5344CB8AC3E}">
        <p14:creationId xmlns:p14="http://schemas.microsoft.com/office/powerpoint/2010/main" val="229196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5845-EB63-41B7-89ED-BC921404BAEF}"/>
              </a:ext>
            </a:extLst>
          </p:cNvPr>
          <p:cNvSpPr>
            <a:spLocks noGrp="1"/>
          </p:cNvSpPr>
          <p:nvPr>
            <p:ph type="title"/>
          </p:nvPr>
        </p:nvSpPr>
        <p:spPr>
          <a:xfrm>
            <a:off x="839788" y="278861"/>
            <a:ext cx="10515600" cy="649828"/>
          </a:xfrm>
        </p:spPr>
        <p:txBody>
          <a:bodyPr>
            <a:normAutofit fontScale="90000"/>
          </a:bodyPr>
          <a:lstStyle/>
          <a:p>
            <a:r>
              <a:rPr lang="en-US">
                <a:cs typeface="Calibri Light"/>
              </a:rPr>
              <a:t>Perennial &amp; Annual Plants </a:t>
            </a:r>
            <a:endParaRPr lang="en-US"/>
          </a:p>
        </p:txBody>
      </p:sp>
      <p:sp>
        <p:nvSpPr>
          <p:cNvPr id="3" name="Text Placeholder 2">
            <a:extLst>
              <a:ext uri="{FF2B5EF4-FFF2-40B4-BE49-F238E27FC236}">
                <a16:creationId xmlns:a16="http://schemas.microsoft.com/office/drawing/2014/main" id="{76A63E00-F021-461E-B851-372713F7DB9D}"/>
              </a:ext>
            </a:extLst>
          </p:cNvPr>
          <p:cNvSpPr>
            <a:spLocks noGrp="1"/>
          </p:cNvSpPr>
          <p:nvPr>
            <p:ph type="body" idx="1"/>
          </p:nvPr>
        </p:nvSpPr>
        <p:spPr>
          <a:xfrm>
            <a:off x="6245675" y="775389"/>
            <a:ext cx="5157787" cy="823912"/>
          </a:xfrm>
        </p:spPr>
        <p:txBody>
          <a:bodyPr/>
          <a:lstStyle/>
          <a:p>
            <a:r>
              <a:rPr lang="en-US">
                <a:cs typeface="Calibri"/>
              </a:rPr>
              <a:t>Perennial plants| </a:t>
            </a:r>
            <a:r>
              <a:rPr lang="en-US" b="0">
                <a:cs typeface="Calibri"/>
              </a:rPr>
              <a:t>return each year sometimes several years. </a:t>
            </a:r>
            <a:endParaRPr lang="en-US">
              <a:cs typeface="Calibri"/>
            </a:endParaRPr>
          </a:p>
        </p:txBody>
      </p:sp>
      <p:sp>
        <p:nvSpPr>
          <p:cNvPr id="5" name="Text Placeholder 4">
            <a:extLst>
              <a:ext uri="{FF2B5EF4-FFF2-40B4-BE49-F238E27FC236}">
                <a16:creationId xmlns:a16="http://schemas.microsoft.com/office/drawing/2014/main" id="{F815AE44-1528-49F6-863A-70061ED83FCB}"/>
              </a:ext>
            </a:extLst>
          </p:cNvPr>
          <p:cNvSpPr>
            <a:spLocks noGrp="1"/>
          </p:cNvSpPr>
          <p:nvPr>
            <p:ph type="body" sz="quarter" idx="3"/>
          </p:nvPr>
        </p:nvSpPr>
        <p:spPr>
          <a:xfrm>
            <a:off x="838200" y="775389"/>
            <a:ext cx="5183188" cy="823912"/>
          </a:xfrm>
        </p:spPr>
        <p:txBody>
          <a:bodyPr/>
          <a:lstStyle/>
          <a:p>
            <a:r>
              <a:rPr lang="en-US">
                <a:cs typeface="Calibri"/>
              </a:rPr>
              <a:t>Annual plants| </a:t>
            </a:r>
            <a:r>
              <a:rPr lang="en-US" b="0">
                <a:cs typeface="Calibri"/>
              </a:rPr>
              <a:t>must be replanted each year.</a:t>
            </a:r>
          </a:p>
        </p:txBody>
      </p:sp>
      <p:pic>
        <p:nvPicPr>
          <p:cNvPr id="7" name="Picture 7" descr="A screenshot of a cell phone&#10;&#10;Description generated with very high confidence">
            <a:extLst>
              <a:ext uri="{FF2B5EF4-FFF2-40B4-BE49-F238E27FC236}">
                <a16:creationId xmlns:a16="http://schemas.microsoft.com/office/drawing/2014/main" id="{A7478C7F-7504-47CE-BB91-5ACD37910432}"/>
              </a:ext>
            </a:extLst>
          </p:cNvPr>
          <p:cNvPicPr>
            <a:picLocks noChangeAspect="1"/>
          </p:cNvPicPr>
          <p:nvPr/>
        </p:nvPicPr>
        <p:blipFill>
          <a:blip r:embed="rId2"/>
          <a:stretch>
            <a:fillRect/>
          </a:stretch>
        </p:blipFill>
        <p:spPr>
          <a:xfrm>
            <a:off x="842514" y="1595169"/>
            <a:ext cx="4655387" cy="5019134"/>
          </a:xfrm>
          <a:prstGeom prst="rect">
            <a:avLst/>
          </a:prstGeom>
        </p:spPr>
      </p:pic>
      <p:pic>
        <p:nvPicPr>
          <p:cNvPr id="9" name="Picture 9" descr="A close up of a tree&#10;&#10;Description generated with high confidence">
            <a:extLst>
              <a:ext uri="{FF2B5EF4-FFF2-40B4-BE49-F238E27FC236}">
                <a16:creationId xmlns:a16="http://schemas.microsoft.com/office/drawing/2014/main" id="{CCC63782-CE12-4037-8474-B131729C0E65}"/>
              </a:ext>
            </a:extLst>
          </p:cNvPr>
          <p:cNvPicPr>
            <a:picLocks noChangeAspect="1"/>
          </p:cNvPicPr>
          <p:nvPr/>
        </p:nvPicPr>
        <p:blipFill>
          <a:blip r:embed="rId3"/>
          <a:stretch>
            <a:fillRect/>
          </a:stretch>
        </p:blipFill>
        <p:spPr>
          <a:xfrm>
            <a:off x="7066022" y="1597685"/>
            <a:ext cx="4012180" cy="5014102"/>
          </a:xfrm>
          <a:prstGeom prst="rect">
            <a:avLst/>
          </a:prstGeom>
        </p:spPr>
      </p:pic>
    </p:spTree>
    <p:extLst>
      <p:ext uri="{BB962C8B-B14F-4D97-AF65-F5344CB8AC3E}">
        <p14:creationId xmlns:p14="http://schemas.microsoft.com/office/powerpoint/2010/main" val="1178360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1364</Words>
  <Application>Microsoft Office PowerPoint</Application>
  <PresentationFormat>Widescreen</PresentationFormat>
  <Paragraphs>135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Brush Script MT</vt:lpstr>
      <vt:lpstr>Calibri</vt:lpstr>
      <vt:lpstr>Calibri Light</vt:lpstr>
      <vt:lpstr>Century Gothic</vt:lpstr>
      <vt:lpstr>Franklin Gothic Medium</vt:lpstr>
      <vt:lpstr>Office Theme</vt:lpstr>
      <vt:lpstr>Gardening 101</vt:lpstr>
      <vt:lpstr>PowerPoint Presentation</vt:lpstr>
      <vt:lpstr>First considerations</vt:lpstr>
      <vt:lpstr>Hardiness Zone Resources</vt:lpstr>
      <vt:lpstr>Seeds</vt:lpstr>
      <vt:lpstr>Reading Seed Packets </vt:lpstr>
      <vt:lpstr>Parts of a Plant </vt:lpstr>
      <vt:lpstr>Parts of a Plant </vt:lpstr>
      <vt:lpstr>Perennial &amp; Annual Plants </vt:lpstr>
      <vt:lpstr>Composting</vt:lpstr>
      <vt:lpstr>Making your bin </vt:lpstr>
      <vt:lpstr>Compost layering </vt:lpstr>
      <vt:lpstr>Lasagna Gardening</vt:lpstr>
      <vt:lpstr>Lasagna Gardening</vt:lpstr>
      <vt:lpstr>Growing food from Food </vt:lpstr>
      <vt:lpstr>Sun Soil &amp; Water </vt:lpstr>
      <vt:lpstr>Sun </vt:lpstr>
      <vt:lpstr>Soil</vt:lpstr>
      <vt:lpstr>Water</vt:lpstr>
      <vt:lpstr>IPM Insect and Pest Management  </vt:lpstr>
      <vt:lpstr>IPM Insect &amp; Pest Management| Bad Guys</vt:lpstr>
      <vt:lpstr>IPM Insect and Pest Management | Good Guys </vt:lpstr>
      <vt:lpstr>IPM | Tips </vt:lpstr>
      <vt:lpstr>Gardening is the most therapeutic and defiant act you can do. Plus you get strawberries. ~ Ron Finely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cheresse hamlett</cp:lastModifiedBy>
  <cp:revision>549</cp:revision>
  <dcterms:created xsi:type="dcterms:W3CDTF">2013-07-15T20:26:40Z</dcterms:created>
  <dcterms:modified xsi:type="dcterms:W3CDTF">2019-09-30T23:29:21Z</dcterms:modified>
</cp:coreProperties>
</file>