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6" r:id="rId2"/>
    <p:sldId id="257" r:id="rId3"/>
    <p:sldId id="258" r:id="rId4"/>
    <p:sldId id="259" r:id="rId5"/>
    <p:sldId id="260" r:id="rId6"/>
    <p:sldId id="261" r:id="rId7"/>
    <p:sldId id="262" r:id="rId8"/>
    <p:sldId id="263" r:id="rId9"/>
    <p:sldId id="264" r:id="rId10"/>
    <p:sldId id="269" r:id="rId11"/>
    <p:sldId id="268" r:id="rId12"/>
    <p:sldId id="271" r:id="rId13"/>
    <p:sldId id="272" r:id="rId14"/>
    <p:sldId id="273" r:id="rId15"/>
    <p:sldId id="274" r:id="rId16"/>
    <p:sldId id="275" r:id="rId17"/>
    <p:sldId id="276" r:id="rId18"/>
    <p:sldId id="277" r:id="rId19"/>
    <p:sldId id="278" r:id="rId20"/>
    <p:sldId id="279" r:id="rId21"/>
    <p:sldId id="280" r:id="rId22"/>
    <p:sldId id="270" r:id="rId23"/>
    <p:sldId id="281" r:id="rId24"/>
    <p:sldId id="282" r:id="rId25"/>
    <p:sldId id="265" r:id="rId26"/>
    <p:sldId id="283" r:id="rId27"/>
    <p:sldId id="284" r:id="rId28"/>
    <p:sldId id="266" r:id="rId29"/>
    <p:sldId id="285" r:id="rId30"/>
    <p:sldId id="290" r:id="rId31"/>
    <p:sldId id="289" r:id="rId32"/>
    <p:sldId id="286" r:id="rId33"/>
    <p:sldId id="288" r:id="rId34"/>
    <p:sldId id="287" r:id="rId35"/>
    <p:sldId id="267" r:id="rId36"/>
    <p:sldId id="291" r:id="rId37"/>
    <p:sldId id="292" r:id="rId38"/>
    <p:sldId id="293" r:id="rId39"/>
    <p:sldId id="295" r:id="rId40"/>
    <p:sldId id="294" r:id="rId41"/>
    <p:sldId id="296" r:id="rId42"/>
    <p:sldId id="297" r:id="rId43"/>
    <p:sldId id="299" r:id="rId44"/>
    <p:sldId id="298" r:id="rId45"/>
    <p:sldId id="300" r:id="rId46"/>
    <p:sldId id="309" r:id="rId47"/>
    <p:sldId id="301" r:id="rId48"/>
    <p:sldId id="310" r:id="rId49"/>
    <p:sldId id="302" r:id="rId50"/>
    <p:sldId id="311" r:id="rId51"/>
    <p:sldId id="303" r:id="rId52"/>
    <p:sldId id="304" r:id="rId53"/>
    <p:sldId id="305" r:id="rId54"/>
    <p:sldId id="306" r:id="rId55"/>
    <p:sldId id="308" r:id="rId56"/>
    <p:sldId id="312" r:id="rId57"/>
    <p:sldId id="313" r:id="rId58"/>
    <p:sldId id="315" r:id="rId59"/>
    <p:sldId id="317" r:id="rId60"/>
    <p:sldId id="316"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40" r:id="rId83"/>
    <p:sldId id="341" r:id="rId84"/>
    <p:sldId id="342" r:id="rId85"/>
    <p:sldId id="343" r:id="rId86"/>
    <p:sldId id="344" r:id="rId87"/>
    <p:sldId id="346" r:id="rId88"/>
    <p:sldId id="345" r:id="rId89"/>
    <p:sldId id="347" r:id="rId90"/>
    <p:sldId id="348" r:id="rId91"/>
    <p:sldId id="349" r:id="rId92"/>
    <p:sldId id="350" r:id="rId93"/>
    <p:sldId id="351" r:id="rId94"/>
    <p:sldId id="352" r:id="rId95"/>
    <p:sldId id="353" r:id="rId96"/>
    <p:sldId id="354" r:id="rId97"/>
    <p:sldId id="355" r:id="rId98"/>
    <p:sldId id="357" r:id="rId99"/>
    <p:sldId id="358" r:id="rId100"/>
    <p:sldId id="356" r:id="rId101"/>
    <p:sldId id="359" r:id="rId102"/>
    <p:sldId id="360" r:id="rId103"/>
    <p:sldId id="362" r:id="rId104"/>
    <p:sldId id="363" r:id="rId105"/>
    <p:sldId id="364" r:id="rId106"/>
    <p:sldId id="365" r:id="rId107"/>
    <p:sldId id="366" r:id="rId108"/>
    <p:sldId id="367"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4" autoAdjust="0"/>
    <p:restoredTop sz="57511" autoAdjust="0"/>
  </p:normalViewPr>
  <p:slideViewPr>
    <p:cSldViewPr>
      <p:cViewPr>
        <p:scale>
          <a:sx n="50" d="100"/>
          <a:sy n="50" d="100"/>
        </p:scale>
        <p:origin x="-1350" y="-42"/>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Ethnicities of Doctorate Recipients in Psychology</c:v>
                </c:pt>
              </c:strCache>
            </c:strRef>
          </c:tx>
          <c:cat>
            <c:strRef>
              <c:f>Sheet1!$A$2:$A$6</c:f>
              <c:strCache>
                <c:ptCount val="5"/>
                <c:pt idx="0">
                  <c:v>American Indian (1%)</c:v>
                </c:pt>
                <c:pt idx="1">
                  <c:v>Asian and Pacific Islander (4%)</c:v>
                </c:pt>
                <c:pt idx="2">
                  <c:v>African American(4%)</c:v>
                </c:pt>
                <c:pt idx="3">
                  <c:v>Hispanic (Latino) (6%)</c:v>
                </c:pt>
                <c:pt idx="4">
                  <c:v>White (non-Hispanic) (85%)</c:v>
                </c:pt>
              </c:strCache>
            </c:strRef>
          </c:cat>
          <c:val>
            <c:numRef>
              <c:f>Sheet1!$B$2:$B$6</c:f>
              <c:numCache>
                <c:formatCode>0%</c:formatCode>
                <c:ptCount val="5"/>
                <c:pt idx="0">
                  <c:v>0.01</c:v>
                </c:pt>
                <c:pt idx="1">
                  <c:v>0.04</c:v>
                </c:pt>
                <c:pt idx="2">
                  <c:v>0.04</c:v>
                </c:pt>
                <c:pt idx="3">
                  <c:v>0.06</c:v>
                </c:pt>
                <c:pt idx="4">
                  <c:v>0.85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a:t>
            </a:r>
            <a:endParaRPr lang="en-US" dirty="0"/>
          </a:p>
        </c:rich>
      </c:tx>
      <c:layout>
        <c:manualLayout>
          <c:xMode val="edge"/>
          <c:yMode val="edge"/>
          <c:x val="0.33796978835092423"/>
          <c:y val="0"/>
        </c:manualLayout>
      </c:layout>
      <c:overlay val="0"/>
    </c:title>
    <c:autoTitleDeleted val="0"/>
    <c:plotArea>
      <c:layout>
        <c:manualLayout>
          <c:layoutTarget val="inner"/>
          <c:xMode val="edge"/>
          <c:yMode val="edge"/>
          <c:x val="6.3967386021191799E-2"/>
          <c:y val="0.2352328374374083"/>
          <c:w val="0.76503713631540737"/>
          <c:h val="0.59368055954939003"/>
        </c:manualLayout>
      </c:layout>
      <c:scatterChart>
        <c:scatterStyle val="lineMarker"/>
        <c:varyColors val="0"/>
        <c:ser>
          <c:idx val="0"/>
          <c:order val="0"/>
          <c:tx>
            <c:strRef>
              <c:f>Sheet1!$B$1</c:f>
              <c:strCache>
                <c:ptCount val="1"/>
                <c:pt idx="0">
                  <c:v>Cigarettes</c:v>
                </c:pt>
              </c:strCache>
            </c:strRef>
          </c:tx>
          <c:spPr>
            <a:ln w="28575">
              <a:noFill/>
            </a:ln>
          </c:spPr>
          <c:xVal>
            <c:numRef>
              <c:f>Sheet1!$A$2:$A$15</c:f>
              <c:numCache>
                <c:formatCode>General</c:formatCode>
                <c:ptCount val="14"/>
                <c:pt idx="0">
                  <c:v>50</c:v>
                </c:pt>
                <c:pt idx="1">
                  <c:v>52</c:v>
                </c:pt>
                <c:pt idx="2">
                  <c:v>54</c:v>
                </c:pt>
                <c:pt idx="3">
                  <c:v>56</c:v>
                </c:pt>
                <c:pt idx="4">
                  <c:v>58</c:v>
                </c:pt>
                <c:pt idx="5">
                  <c:v>60</c:v>
                </c:pt>
                <c:pt idx="6">
                  <c:v>62</c:v>
                </c:pt>
                <c:pt idx="7">
                  <c:v>64</c:v>
                </c:pt>
                <c:pt idx="8">
                  <c:v>66</c:v>
                </c:pt>
                <c:pt idx="9">
                  <c:v>68</c:v>
                </c:pt>
                <c:pt idx="10">
                  <c:v>70</c:v>
                </c:pt>
              </c:numCache>
            </c:numRef>
          </c:xVal>
          <c:yVal>
            <c:numRef>
              <c:f>Sheet1!$B$2:$B$15</c:f>
              <c:numCache>
                <c:formatCode>General</c:formatCode>
                <c:ptCount val="14"/>
                <c:pt idx="0">
                  <c:v>20</c:v>
                </c:pt>
                <c:pt idx="1">
                  <c:v>18</c:v>
                </c:pt>
                <c:pt idx="2">
                  <c:v>16</c:v>
                </c:pt>
                <c:pt idx="3">
                  <c:v>14</c:v>
                </c:pt>
                <c:pt idx="4">
                  <c:v>12</c:v>
                </c:pt>
                <c:pt idx="5">
                  <c:v>10</c:v>
                </c:pt>
                <c:pt idx="6">
                  <c:v>8</c:v>
                </c:pt>
                <c:pt idx="7">
                  <c:v>6</c:v>
                </c:pt>
                <c:pt idx="8">
                  <c:v>4</c:v>
                </c:pt>
                <c:pt idx="9">
                  <c:v>2</c:v>
                </c:pt>
                <c:pt idx="10">
                  <c:v>0</c:v>
                </c:pt>
              </c:numCache>
            </c:numRef>
          </c:yVal>
          <c:smooth val="0"/>
        </c:ser>
        <c:dLbls>
          <c:showLegendKey val="0"/>
          <c:showVal val="0"/>
          <c:showCatName val="0"/>
          <c:showSerName val="0"/>
          <c:showPercent val="0"/>
          <c:showBubbleSize val="0"/>
        </c:dLbls>
        <c:axId val="125053184"/>
        <c:axId val="125071360"/>
      </c:scatterChart>
      <c:valAx>
        <c:axId val="125053184"/>
        <c:scaling>
          <c:orientation val="minMax"/>
        </c:scaling>
        <c:delete val="0"/>
        <c:axPos val="b"/>
        <c:numFmt formatCode="General" sourceLinked="1"/>
        <c:majorTickMark val="out"/>
        <c:minorTickMark val="none"/>
        <c:tickLblPos val="nextTo"/>
        <c:crossAx val="125071360"/>
        <c:crosses val="autoZero"/>
        <c:crossBetween val="midCat"/>
      </c:valAx>
      <c:valAx>
        <c:axId val="125071360"/>
        <c:scaling>
          <c:orientation val="minMax"/>
        </c:scaling>
        <c:delete val="0"/>
        <c:axPos val="l"/>
        <c:majorGridlines/>
        <c:numFmt formatCode="General" sourceLinked="1"/>
        <c:majorTickMark val="out"/>
        <c:minorTickMark val="none"/>
        <c:tickLblPos val="nextTo"/>
        <c:crossAx val="12505318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B</a:t>
            </a:r>
            <a:endParaRPr lang="en-US" dirty="0"/>
          </a:p>
        </c:rich>
      </c:tx>
      <c:layout>
        <c:manualLayout>
          <c:xMode val="edge"/>
          <c:yMode val="edge"/>
          <c:x val="0.3135676399825022"/>
          <c:y val="0"/>
        </c:manualLayout>
      </c:layout>
      <c:overlay val="0"/>
    </c:title>
    <c:autoTitleDeleted val="0"/>
    <c:plotArea>
      <c:layout>
        <c:manualLayout>
          <c:layoutTarget val="inner"/>
          <c:xMode val="edge"/>
          <c:yMode val="edge"/>
          <c:x val="0.14392661854768155"/>
          <c:y val="0.24688711387038159"/>
          <c:w val="0.54465851924759401"/>
          <c:h val="0.5612780133252574"/>
        </c:manualLayout>
      </c:layout>
      <c:scatterChart>
        <c:scatterStyle val="lineMarker"/>
        <c:varyColors val="0"/>
        <c:ser>
          <c:idx val="0"/>
          <c:order val="0"/>
          <c:tx>
            <c:strRef>
              <c:f>Sheet1!$B$1</c:f>
              <c:strCache>
                <c:ptCount val="1"/>
                <c:pt idx="0">
                  <c:v>Cigarettes</c:v>
                </c:pt>
              </c:strCache>
            </c:strRef>
          </c:tx>
          <c:spPr>
            <a:ln w="28575">
              <a:noFill/>
            </a:ln>
          </c:spPr>
          <c:xVal>
            <c:numRef>
              <c:f>Sheet1!$A$2:$A$12</c:f>
              <c:numCache>
                <c:formatCode>General</c:formatCode>
                <c:ptCount val="11"/>
                <c:pt idx="0">
                  <c:v>50</c:v>
                </c:pt>
                <c:pt idx="1">
                  <c:v>52</c:v>
                </c:pt>
                <c:pt idx="2">
                  <c:v>54</c:v>
                </c:pt>
                <c:pt idx="3">
                  <c:v>56</c:v>
                </c:pt>
                <c:pt idx="4">
                  <c:v>58</c:v>
                </c:pt>
                <c:pt idx="5">
                  <c:v>60</c:v>
                </c:pt>
                <c:pt idx="6">
                  <c:v>62</c:v>
                </c:pt>
                <c:pt idx="7">
                  <c:v>64</c:v>
                </c:pt>
                <c:pt idx="8">
                  <c:v>66</c:v>
                </c:pt>
                <c:pt idx="9">
                  <c:v>68</c:v>
                </c:pt>
                <c:pt idx="10">
                  <c:v>70</c:v>
                </c:pt>
              </c:numCache>
            </c:numRef>
          </c:xVal>
          <c:yVal>
            <c:numRef>
              <c:f>Sheet1!$B$2:$B$12</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yVal>
          <c:smooth val="0"/>
        </c:ser>
        <c:dLbls>
          <c:showLegendKey val="0"/>
          <c:showVal val="0"/>
          <c:showCatName val="0"/>
          <c:showSerName val="0"/>
          <c:showPercent val="0"/>
          <c:showBubbleSize val="0"/>
        </c:dLbls>
        <c:axId val="125095296"/>
        <c:axId val="125097088"/>
      </c:scatterChart>
      <c:valAx>
        <c:axId val="125095296"/>
        <c:scaling>
          <c:orientation val="minMax"/>
        </c:scaling>
        <c:delete val="0"/>
        <c:axPos val="b"/>
        <c:numFmt formatCode="General" sourceLinked="1"/>
        <c:majorTickMark val="out"/>
        <c:minorTickMark val="none"/>
        <c:tickLblPos val="nextTo"/>
        <c:crossAx val="125097088"/>
        <c:crosses val="autoZero"/>
        <c:crossBetween val="midCat"/>
      </c:valAx>
      <c:valAx>
        <c:axId val="125097088"/>
        <c:scaling>
          <c:orientation val="minMax"/>
        </c:scaling>
        <c:delete val="0"/>
        <c:axPos val="l"/>
        <c:majorGridlines/>
        <c:numFmt formatCode="General" sourceLinked="1"/>
        <c:majorTickMark val="out"/>
        <c:minorTickMark val="none"/>
        <c:tickLblPos val="nextTo"/>
        <c:crossAx val="12509529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a:t>
            </a:r>
            <a:endParaRPr lang="en-US" dirty="0"/>
          </a:p>
        </c:rich>
      </c:tx>
      <c:layout/>
      <c:overlay val="0"/>
    </c:title>
    <c:autoTitleDeleted val="0"/>
    <c:plotArea>
      <c:layout>
        <c:manualLayout>
          <c:layoutTarget val="inner"/>
          <c:xMode val="edge"/>
          <c:yMode val="edge"/>
          <c:x val="0.15018429761497204"/>
          <c:y val="0.21899108243999621"/>
          <c:w val="0.7784842519685039"/>
          <c:h val="0.57075799260032256"/>
        </c:manualLayout>
      </c:layout>
      <c:scatterChart>
        <c:scatterStyle val="lineMarker"/>
        <c:varyColors val="0"/>
        <c:ser>
          <c:idx val="0"/>
          <c:order val="0"/>
          <c:tx>
            <c:strRef>
              <c:f>Sheet1!$B$1</c:f>
              <c:strCache>
                <c:ptCount val="1"/>
                <c:pt idx="0">
                  <c:v>Cigarettes</c:v>
                </c:pt>
              </c:strCache>
            </c:strRef>
          </c:tx>
          <c:spPr>
            <a:ln w="28575">
              <a:noFill/>
            </a:ln>
          </c:spPr>
          <c:xVal>
            <c:numRef>
              <c:f>Sheet1!$A$2:$A$12</c:f>
              <c:numCache>
                <c:formatCode>General</c:formatCode>
                <c:ptCount val="11"/>
                <c:pt idx="0">
                  <c:v>50</c:v>
                </c:pt>
                <c:pt idx="1">
                  <c:v>52</c:v>
                </c:pt>
                <c:pt idx="2">
                  <c:v>54</c:v>
                </c:pt>
                <c:pt idx="3">
                  <c:v>56</c:v>
                </c:pt>
                <c:pt idx="4">
                  <c:v>58</c:v>
                </c:pt>
                <c:pt idx="5">
                  <c:v>60</c:v>
                </c:pt>
                <c:pt idx="6">
                  <c:v>62</c:v>
                </c:pt>
                <c:pt idx="7">
                  <c:v>64</c:v>
                </c:pt>
                <c:pt idx="8">
                  <c:v>66</c:v>
                </c:pt>
                <c:pt idx="9">
                  <c:v>68</c:v>
                </c:pt>
                <c:pt idx="10">
                  <c:v>70</c:v>
                </c:pt>
              </c:numCache>
            </c:numRef>
          </c:xVal>
          <c:yVal>
            <c:numRef>
              <c:f>Sheet1!$B$2:$B$12</c:f>
              <c:numCache>
                <c:formatCode>General</c:formatCode>
                <c:ptCount val="11"/>
                <c:pt idx="0">
                  <c:v>20</c:v>
                </c:pt>
                <c:pt idx="1">
                  <c:v>10</c:v>
                </c:pt>
                <c:pt idx="2">
                  <c:v>5</c:v>
                </c:pt>
                <c:pt idx="3">
                  <c:v>2</c:v>
                </c:pt>
                <c:pt idx="4">
                  <c:v>18</c:v>
                </c:pt>
                <c:pt idx="5">
                  <c:v>4</c:v>
                </c:pt>
                <c:pt idx="6">
                  <c:v>21</c:v>
                </c:pt>
                <c:pt idx="7">
                  <c:v>6</c:v>
                </c:pt>
                <c:pt idx="8">
                  <c:v>0</c:v>
                </c:pt>
                <c:pt idx="9">
                  <c:v>7</c:v>
                </c:pt>
                <c:pt idx="10">
                  <c:v>17</c:v>
                </c:pt>
              </c:numCache>
            </c:numRef>
          </c:yVal>
          <c:smooth val="0"/>
        </c:ser>
        <c:dLbls>
          <c:showLegendKey val="0"/>
          <c:showVal val="0"/>
          <c:showCatName val="0"/>
          <c:showSerName val="0"/>
          <c:showPercent val="0"/>
          <c:showBubbleSize val="0"/>
        </c:dLbls>
        <c:axId val="125551360"/>
        <c:axId val="125552896"/>
      </c:scatterChart>
      <c:valAx>
        <c:axId val="125551360"/>
        <c:scaling>
          <c:orientation val="minMax"/>
        </c:scaling>
        <c:delete val="0"/>
        <c:axPos val="b"/>
        <c:numFmt formatCode="General" sourceLinked="1"/>
        <c:majorTickMark val="out"/>
        <c:minorTickMark val="none"/>
        <c:tickLblPos val="nextTo"/>
        <c:crossAx val="125552896"/>
        <c:crosses val="autoZero"/>
        <c:crossBetween val="midCat"/>
      </c:valAx>
      <c:valAx>
        <c:axId val="125552896"/>
        <c:scaling>
          <c:orientation val="minMax"/>
        </c:scaling>
        <c:delete val="0"/>
        <c:axPos val="l"/>
        <c:majorGridlines/>
        <c:numFmt formatCode="General" sourceLinked="1"/>
        <c:majorTickMark val="out"/>
        <c:minorTickMark val="none"/>
        <c:tickLblPos val="nextTo"/>
        <c:crossAx val="12555136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2ED43-4ADD-4356-9AC7-40A7C4642C9E}" type="datetimeFigureOut">
              <a:rPr lang="en-US" smtClean="0"/>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CF7C64-C789-4A5D-9F88-F9104DA18151}" type="slidenum">
              <a:rPr lang="en-US" smtClean="0"/>
              <a:t>‹#›</a:t>
            </a:fld>
            <a:endParaRPr lang="en-US"/>
          </a:p>
        </p:txBody>
      </p:sp>
    </p:spTree>
    <p:extLst>
      <p:ext uri="{BB962C8B-B14F-4D97-AF65-F5344CB8AC3E}">
        <p14:creationId xmlns:p14="http://schemas.microsoft.com/office/powerpoint/2010/main" val="171716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4CF7C64-C789-4A5D-9F88-F9104DA18151}" type="slidenum">
              <a:rPr lang="en-US" smtClean="0"/>
              <a:t>2</a:t>
            </a:fld>
            <a:endParaRPr lang="en-US"/>
          </a:p>
        </p:txBody>
      </p:sp>
    </p:spTree>
    <p:extLst>
      <p:ext uri="{BB962C8B-B14F-4D97-AF65-F5344CB8AC3E}">
        <p14:creationId xmlns:p14="http://schemas.microsoft.com/office/powerpoint/2010/main" val="1251734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12</a:t>
            </a:fld>
            <a:endParaRPr lang="en-US"/>
          </a:p>
        </p:txBody>
      </p:sp>
    </p:spTree>
    <p:extLst>
      <p:ext uri="{BB962C8B-B14F-4D97-AF65-F5344CB8AC3E}">
        <p14:creationId xmlns:p14="http://schemas.microsoft.com/office/powerpoint/2010/main" val="4019260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13</a:t>
            </a:fld>
            <a:endParaRPr lang="en-US"/>
          </a:p>
        </p:txBody>
      </p:sp>
    </p:spTree>
    <p:extLst>
      <p:ext uri="{BB962C8B-B14F-4D97-AF65-F5344CB8AC3E}">
        <p14:creationId xmlns:p14="http://schemas.microsoft.com/office/powerpoint/2010/main" val="95944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14</a:t>
            </a:fld>
            <a:endParaRPr lang="en-US"/>
          </a:p>
        </p:txBody>
      </p:sp>
    </p:spTree>
    <p:extLst>
      <p:ext uri="{BB962C8B-B14F-4D97-AF65-F5344CB8AC3E}">
        <p14:creationId xmlns:p14="http://schemas.microsoft.com/office/powerpoint/2010/main" val="29845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D4CF7C64-C789-4A5D-9F88-F9104DA18151}" type="slidenum">
              <a:rPr lang="en-US" smtClean="0"/>
              <a:t>16</a:t>
            </a:fld>
            <a:endParaRPr lang="en-US"/>
          </a:p>
        </p:txBody>
      </p:sp>
    </p:spTree>
    <p:extLst>
      <p:ext uri="{BB962C8B-B14F-4D97-AF65-F5344CB8AC3E}">
        <p14:creationId xmlns:p14="http://schemas.microsoft.com/office/powerpoint/2010/main" val="1731363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18</a:t>
            </a:fld>
            <a:endParaRPr lang="en-US"/>
          </a:p>
        </p:txBody>
      </p:sp>
    </p:spTree>
    <p:extLst>
      <p:ext uri="{BB962C8B-B14F-4D97-AF65-F5344CB8AC3E}">
        <p14:creationId xmlns:p14="http://schemas.microsoft.com/office/powerpoint/2010/main" val="354782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19</a:t>
            </a:fld>
            <a:endParaRPr lang="en-US"/>
          </a:p>
        </p:txBody>
      </p:sp>
    </p:spTree>
    <p:extLst>
      <p:ext uri="{BB962C8B-B14F-4D97-AF65-F5344CB8AC3E}">
        <p14:creationId xmlns:p14="http://schemas.microsoft.com/office/powerpoint/2010/main" val="1859027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20</a:t>
            </a:fld>
            <a:endParaRPr lang="en-US"/>
          </a:p>
        </p:txBody>
      </p:sp>
    </p:spTree>
    <p:extLst>
      <p:ext uri="{BB962C8B-B14F-4D97-AF65-F5344CB8AC3E}">
        <p14:creationId xmlns:p14="http://schemas.microsoft.com/office/powerpoint/2010/main" val="1784318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21</a:t>
            </a:fld>
            <a:endParaRPr lang="en-US"/>
          </a:p>
        </p:txBody>
      </p:sp>
    </p:spTree>
    <p:extLst>
      <p:ext uri="{BB962C8B-B14F-4D97-AF65-F5344CB8AC3E}">
        <p14:creationId xmlns:p14="http://schemas.microsoft.com/office/powerpoint/2010/main" val="2639018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22</a:t>
            </a:fld>
            <a:endParaRPr lang="en-US"/>
          </a:p>
        </p:txBody>
      </p:sp>
    </p:spTree>
    <p:extLst>
      <p:ext uri="{BB962C8B-B14F-4D97-AF65-F5344CB8AC3E}">
        <p14:creationId xmlns:p14="http://schemas.microsoft.com/office/powerpoint/2010/main" val="155614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24</a:t>
            </a:fld>
            <a:endParaRPr lang="en-US"/>
          </a:p>
        </p:txBody>
      </p:sp>
    </p:spTree>
    <p:extLst>
      <p:ext uri="{BB962C8B-B14F-4D97-AF65-F5344CB8AC3E}">
        <p14:creationId xmlns:p14="http://schemas.microsoft.com/office/powerpoint/2010/main" val="227580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3</a:t>
            </a:fld>
            <a:endParaRPr lang="en-US"/>
          </a:p>
        </p:txBody>
      </p:sp>
    </p:spTree>
    <p:extLst>
      <p:ext uri="{BB962C8B-B14F-4D97-AF65-F5344CB8AC3E}">
        <p14:creationId xmlns:p14="http://schemas.microsoft.com/office/powerpoint/2010/main" val="2030126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25</a:t>
            </a:fld>
            <a:endParaRPr lang="en-US"/>
          </a:p>
        </p:txBody>
      </p:sp>
    </p:spTree>
    <p:extLst>
      <p:ext uri="{BB962C8B-B14F-4D97-AF65-F5344CB8AC3E}">
        <p14:creationId xmlns:p14="http://schemas.microsoft.com/office/powerpoint/2010/main" val="2720205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27</a:t>
            </a:fld>
            <a:endParaRPr lang="en-US"/>
          </a:p>
        </p:txBody>
      </p:sp>
    </p:spTree>
    <p:extLst>
      <p:ext uri="{BB962C8B-B14F-4D97-AF65-F5344CB8AC3E}">
        <p14:creationId xmlns:p14="http://schemas.microsoft.com/office/powerpoint/2010/main" val="957470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D4CF7C64-C789-4A5D-9F88-F9104DA18151}" type="slidenum">
              <a:rPr lang="en-US" smtClean="0"/>
              <a:t>28</a:t>
            </a:fld>
            <a:endParaRPr lang="en-US"/>
          </a:p>
        </p:txBody>
      </p:sp>
    </p:spTree>
    <p:extLst>
      <p:ext uri="{BB962C8B-B14F-4D97-AF65-F5344CB8AC3E}">
        <p14:creationId xmlns:p14="http://schemas.microsoft.com/office/powerpoint/2010/main" val="2258574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29</a:t>
            </a:fld>
            <a:endParaRPr lang="en-US"/>
          </a:p>
        </p:txBody>
      </p:sp>
    </p:spTree>
    <p:extLst>
      <p:ext uri="{BB962C8B-B14F-4D97-AF65-F5344CB8AC3E}">
        <p14:creationId xmlns:p14="http://schemas.microsoft.com/office/powerpoint/2010/main" val="3765573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30</a:t>
            </a:fld>
            <a:endParaRPr lang="en-US"/>
          </a:p>
        </p:txBody>
      </p:sp>
    </p:spTree>
    <p:extLst>
      <p:ext uri="{BB962C8B-B14F-4D97-AF65-F5344CB8AC3E}">
        <p14:creationId xmlns:p14="http://schemas.microsoft.com/office/powerpoint/2010/main" val="1954132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32</a:t>
            </a:fld>
            <a:endParaRPr lang="en-US"/>
          </a:p>
        </p:txBody>
      </p:sp>
    </p:spTree>
    <p:extLst>
      <p:ext uri="{BB962C8B-B14F-4D97-AF65-F5344CB8AC3E}">
        <p14:creationId xmlns:p14="http://schemas.microsoft.com/office/powerpoint/2010/main" val="2707425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33</a:t>
            </a:fld>
            <a:endParaRPr lang="en-US"/>
          </a:p>
        </p:txBody>
      </p:sp>
    </p:spTree>
    <p:extLst>
      <p:ext uri="{BB962C8B-B14F-4D97-AF65-F5344CB8AC3E}">
        <p14:creationId xmlns:p14="http://schemas.microsoft.com/office/powerpoint/2010/main" val="4245644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34</a:t>
            </a:fld>
            <a:endParaRPr lang="en-US"/>
          </a:p>
        </p:txBody>
      </p:sp>
    </p:spTree>
    <p:extLst>
      <p:ext uri="{BB962C8B-B14F-4D97-AF65-F5344CB8AC3E}">
        <p14:creationId xmlns:p14="http://schemas.microsoft.com/office/powerpoint/2010/main" val="1013136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35</a:t>
            </a:fld>
            <a:endParaRPr lang="en-US"/>
          </a:p>
        </p:txBody>
      </p:sp>
    </p:spTree>
    <p:extLst>
      <p:ext uri="{BB962C8B-B14F-4D97-AF65-F5344CB8AC3E}">
        <p14:creationId xmlns:p14="http://schemas.microsoft.com/office/powerpoint/2010/main" val="1533240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36</a:t>
            </a:fld>
            <a:endParaRPr lang="en-US"/>
          </a:p>
        </p:txBody>
      </p:sp>
    </p:spTree>
    <p:extLst>
      <p:ext uri="{BB962C8B-B14F-4D97-AF65-F5344CB8AC3E}">
        <p14:creationId xmlns:p14="http://schemas.microsoft.com/office/powerpoint/2010/main" val="202008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4</a:t>
            </a:fld>
            <a:endParaRPr lang="en-US"/>
          </a:p>
        </p:txBody>
      </p:sp>
    </p:spTree>
    <p:extLst>
      <p:ext uri="{BB962C8B-B14F-4D97-AF65-F5344CB8AC3E}">
        <p14:creationId xmlns:p14="http://schemas.microsoft.com/office/powerpoint/2010/main" val="953831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38</a:t>
            </a:fld>
            <a:endParaRPr lang="en-US"/>
          </a:p>
        </p:txBody>
      </p:sp>
    </p:spTree>
    <p:extLst>
      <p:ext uri="{BB962C8B-B14F-4D97-AF65-F5344CB8AC3E}">
        <p14:creationId xmlns:p14="http://schemas.microsoft.com/office/powerpoint/2010/main" val="2596190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42</a:t>
            </a:fld>
            <a:endParaRPr lang="en-US"/>
          </a:p>
        </p:txBody>
      </p:sp>
    </p:spTree>
    <p:extLst>
      <p:ext uri="{BB962C8B-B14F-4D97-AF65-F5344CB8AC3E}">
        <p14:creationId xmlns:p14="http://schemas.microsoft.com/office/powerpoint/2010/main" val="3642212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44</a:t>
            </a:fld>
            <a:endParaRPr lang="en-US"/>
          </a:p>
        </p:txBody>
      </p:sp>
    </p:spTree>
    <p:extLst>
      <p:ext uri="{BB962C8B-B14F-4D97-AF65-F5344CB8AC3E}">
        <p14:creationId xmlns:p14="http://schemas.microsoft.com/office/powerpoint/2010/main" val="367061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45</a:t>
            </a:fld>
            <a:endParaRPr lang="en-US"/>
          </a:p>
        </p:txBody>
      </p:sp>
    </p:spTree>
    <p:extLst>
      <p:ext uri="{BB962C8B-B14F-4D97-AF65-F5344CB8AC3E}">
        <p14:creationId xmlns:p14="http://schemas.microsoft.com/office/powerpoint/2010/main" val="2667313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46</a:t>
            </a:fld>
            <a:endParaRPr lang="en-US"/>
          </a:p>
        </p:txBody>
      </p:sp>
    </p:spTree>
    <p:extLst>
      <p:ext uri="{BB962C8B-B14F-4D97-AF65-F5344CB8AC3E}">
        <p14:creationId xmlns:p14="http://schemas.microsoft.com/office/powerpoint/2010/main" val="2683954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50</a:t>
            </a:fld>
            <a:endParaRPr lang="en-US"/>
          </a:p>
        </p:txBody>
      </p:sp>
    </p:spTree>
    <p:extLst>
      <p:ext uri="{BB962C8B-B14F-4D97-AF65-F5344CB8AC3E}">
        <p14:creationId xmlns:p14="http://schemas.microsoft.com/office/powerpoint/2010/main" val="46506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51</a:t>
            </a:fld>
            <a:endParaRPr lang="en-US"/>
          </a:p>
        </p:txBody>
      </p:sp>
    </p:spTree>
    <p:extLst>
      <p:ext uri="{BB962C8B-B14F-4D97-AF65-F5344CB8AC3E}">
        <p14:creationId xmlns:p14="http://schemas.microsoft.com/office/powerpoint/2010/main" val="3063422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53</a:t>
            </a:fld>
            <a:endParaRPr lang="en-US"/>
          </a:p>
        </p:txBody>
      </p:sp>
    </p:spTree>
    <p:extLst>
      <p:ext uri="{BB962C8B-B14F-4D97-AF65-F5344CB8AC3E}">
        <p14:creationId xmlns:p14="http://schemas.microsoft.com/office/powerpoint/2010/main" val="3682316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54</a:t>
            </a:fld>
            <a:endParaRPr lang="en-US"/>
          </a:p>
        </p:txBody>
      </p:sp>
    </p:spTree>
    <p:extLst>
      <p:ext uri="{BB962C8B-B14F-4D97-AF65-F5344CB8AC3E}">
        <p14:creationId xmlns:p14="http://schemas.microsoft.com/office/powerpoint/2010/main" val="2095108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55</a:t>
            </a:fld>
            <a:endParaRPr lang="en-US"/>
          </a:p>
        </p:txBody>
      </p:sp>
    </p:spTree>
    <p:extLst>
      <p:ext uri="{BB962C8B-B14F-4D97-AF65-F5344CB8AC3E}">
        <p14:creationId xmlns:p14="http://schemas.microsoft.com/office/powerpoint/2010/main" val="68629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5</a:t>
            </a:fld>
            <a:endParaRPr lang="en-US"/>
          </a:p>
        </p:txBody>
      </p:sp>
    </p:spTree>
    <p:extLst>
      <p:ext uri="{BB962C8B-B14F-4D97-AF65-F5344CB8AC3E}">
        <p14:creationId xmlns:p14="http://schemas.microsoft.com/office/powerpoint/2010/main" val="3367165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56</a:t>
            </a:fld>
            <a:endParaRPr lang="en-US"/>
          </a:p>
        </p:txBody>
      </p:sp>
    </p:spTree>
    <p:extLst>
      <p:ext uri="{BB962C8B-B14F-4D97-AF65-F5344CB8AC3E}">
        <p14:creationId xmlns:p14="http://schemas.microsoft.com/office/powerpoint/2010/main" val="751943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58</a:t>
            </a:fld>
            <a:endParaRPr lang="en-US"/>
          </a:p>
        </p:txBody>
      </p:sp>
    </p:spTree>
    <p:extLst>
      <p:ext uri="{BB962C8B-B14F-4D97-AF65-F5344CB8AC3E}">
        <p14:creationId xmlns:p14="http://schemas.microsoft.com/office/powerpoint/2010/main" val="18502823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59</a:t>
            </a:fld>
            <a:endParaRPr lang="en-US"/>
          </a:p>
        </p:txBody>
      </p:sp>
    </p:spTree>
    <p:extLst>
      <p:ext uri="{BB962C8B-B14F-4D97-AF65-F5344CB8AC3E}">
        <p14:creationId xmlns:p14="http://schemas.microsoft.com/office/powerpoint/2010/main" val="16805529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60</a:t>
            </a:fld>
            <a:endParaRPr lang="en-US"/>
          </a:p>
        </p:txBody>
      </p:sp>
    </p:spTree>
    <p:extLst>
      <p:ext uri="{BB962C8B-B14F-4D97-AF65-F5344CB8AC3E}">
        <p14:creationId xmlns:p14="http://schemas.microsoft.com/office/powerpoint/2010/main" val="2757986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61</a:t>
            </a:fld>
            <a:endParaRPr lang="en-US"/>
          </a:p>
        </p:txBody>
      </p:sp>
    </p:spTree>
    <p:extLst>
      <p:ext uri="{BB962C8B-B14F-4D97-AF65-F5344CB8AC3E}">
        <p14:creationId xmlns:p14="http://schemas.microsoft.com/office/powerpoint/2010/main" val="25504081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62</a:t>
            </a:fld>
            <a:endParaRPr lang="en-US"/>
          </a:p>
        </p:txBody>
      </p:sp>
    </p:spTree>
    <p:extLst>
      <p:ext uri="{BB962C8B-B14F-4D97-AF65-F5344CB8AC3E}">
        <p14:creationId xmlns:p14="http://schemas.microsoft.com/office/powerpoint/2010/main" val="2418779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64</a:t>
            </a:fld>
            <a:endParaRPr lang="en-US"/>
          </a:p>
        </p:txBody>
      </p:sp>
    </p:spTree>
    <p:extLst>
      <p:ext uri="{BB962C8B-B14F-4D97-AF65-F5344CB8AC3E}">
        <p14:creationId xmlns:p14="http://schemas.microsoft.com/office/powerpoint/2010/main" val="2023754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66</a:t>
            </a:fld>
            <a:endParaRPr lang="en-US"/>
          </a:p>
        </p:txBody>
      </p:sp>
    </p:spTree>
    <p:extLst>
      <p:ext uri="{BB962C8B-B14F-4D97-AF65-F5344CB8AC3E}">
        <p14:creationId xmlns:p14="http://schemas.microsoft.com/office/powerpoint/2010/main" val="11511546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67</a:t>
            </a:fld>
            <a:endParaRPr lang="en-US"/>
          </a:p>
        </p:txBody>
      </p:sp>
    </p:spTree>
    <p:extLst>
      <p:ext uri="{BB962C8B-B14F-4D97-AF65-F5344CB8AC3E}">
        <p14:creationId xmlns:p14="http://schemas.microsoft.com/office/powerpoint/2010/main" val="33726332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68</a:t>
            </a:fld>
            <a:endParaRPr lang="en-US"/>
          </a:p>
        </p:txBody>
      </p:sp>
    </p:spTree>
    <p:extLst>
      <p:ext uri="{BB962C8B-B14F-4D97-AF65-F5344CB8AC3E}">
        <p14:creationId xmlns:p14="http://schemas.microsoft.com/office/powerpoint/2010/main" val="10134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6</a:t>
            </a:fld>
            <a:endParaRPr lang="en-US"/>
          </a:p>
        </p:txBody>
      </p:sp>
    </p:spTree>
    <p:extLst>
      <p:ext uri="{BB962C8B-B14F-4D97-AF65-F5344CB8AC3E}">
        <p14:creationId xmlns:p14="http://schemas.microsoft.com/office/powerpoint/2010/main" val="11916309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69</a:t>
            </a:fld>
            <a:endParaRPr lang="en-US"/>
          </a:p>
        </p:txBody>
      </p:sp>
    </p:spTree>
    <p:extLst>
      <p:ext uri="{BB962C8B-B14F-4D97-AF65-F5344CB8AC3E}">
        <p14:creationId xmlns:p14="http://schemas.microsoft.com/office/powerpoint/2010/main" val="25889494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70</a:t>
            </a:fld>
            <a:endParaRPr lang="en-US"/>
          </a:p>
        </p:txBody>
      </p:sp>
    </p:spTree>
    <p:extLst>
      <p:ext uri="{BB962C8B-B14F-4D97-AF65-F5344CB8AC3E}">
        <p14:creationId xmlns:p14="http://schemas.microsoft.com/office/powerpoint/2010/main" val="3164016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4CF7C64-C789-4A5D-9F88-F9104DA18151}" type="slidenum">
              <a:rPr lang="en-US" smtClean="0"/>
              <a:t>71</a:t>
            </a:fld>
            <a:endParaRPr lang="en-US"/>
          </a:p>
        </p:txBody>
      </p:sp>
    </p:spTree>
    <p:extLst>
      <p:ext uri="{BB962C8B-B14F-4D97-AF65-F5344CB8AC3E}">
        <p14:creationId xmlns:p14="http://schemas.microsoft.com/office/powerpoint/2010/main" val="24753939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D4CF7C64-C789-4A5D-9F88-F9104DA18151}" type="slidenum">
              <a:rPr lang="en-US" smtClean="0"/>
              <a:t>72</a:t>
            </a:fld>
            <a:endParaRPr lang="en-US"/>
          </a:p>
        </p:txBody>
      </p:sp>
    </p:spTree>
    <p:extLst>
      <p:ext uri="{BB962C8B-B14F-4D97-AF65-F5344CB8AC3E}">
        <p14:creationId xmlns:p14="http://schemas.microsoft.com/office/powerpoint/2010/main" val="8405995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73</a:t>
            </a:fld>
            <a:endParaRPr lang="en-US"/>
          </a:p>
        </p:txBody>
      </p:sp>
    </p:spTree>
    <p:extLst>
      <p:ext uri="{BB962C8B-B14F-4D97-AF65-F5344CB8AC3E}">
        <p14:creationId xmlns:p14="http://schemas.microsoft.com/office/powerpoint/2010/main" val="37197944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74</a:t>
            </a:fld>
            <a:endParaRPr lang="en-US"/>
          </a:p>
        </p:txBody>
      </p:sp>
    </p:spTree>
    <p:extLst>
      <p:ext uri="{BB962C8B-B14F-4D97-AF65-F5344CB8AC3E}">
        <p14:creationId xmlns:p14="http://schemas.microsoft.com/office/powerpoint/2010/main" val="11835226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77</a:t>
            </a:fld>
            <a:endParaRPr lang="en-US"/>
          </a:p>
        </p:txBody>
      </p:sp>
    </p:spTree>
    <p:extLst>
      <p:ext uri="{BB962C8B-B14F-4D97-AF65-F5344CB8AC3E}">
        <p14:creationId xmlns:p14="http://schemas.microsoft.com/office/powerpoint/2010/main" val="13116782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78</a:t>
            </a:fld>
            <a:endParaRPr lang="en-US"/>
          </a:p>
        </p:txBody>
      </p:sp>
    </p:spTree>
    <p:extLst>
      <p:ext uri="{BB962C8B-B14F-4D97-AF65-F5344CB8AC3E}">
        <p14:creationId xmlns:p14="http://schemas.microsoft.com/office/powerpoint/2010/main" val="42859323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79</a:t>
            </a:fld>
            <a:endParaRPr lang="en-US"/>
          </a:p>
        </p:txBody>
      </p:sp>
    </p:spTree>
    <p:extLst>
      <p:ext uri="{BB962C8B-B14F-4D97-AF65-F5344CB8AC3E}">
        <p14:creationId xmlns:p14="http://schemas.microsoft.com/office/powerpoint/2010/main" val="24852421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80</a:t>
            </a:fld>
            <a:endParaRPr lang="en-US"/>
          </a:p>
        </p:txBody>
      </p:sp>
    </p:spTree>
    <p:extLst>
      <p:ext uri="{BB962C8B-B14F-4D97-AF65-F5344CB8AC3E}">
        <p14:creationId xmlns:p14="http://schemas.microsoft.com/office/powerpoint/2010/main" val="286298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7</a:t>
            </a:fld>
            <a:endParaRPr lang="en-US"/>
          </a:p>
        </p:txBody>
      </p:sp>
    </p:spTree>
    <p:extLst>
      <p:ext uri="{BB962C8B-B14F-4D97-AF65-F5344CB8AC3E}">
        <p14:creationId xmlns:p14="http://schemas.microsoft.com/office/powerpoint/2010/main" val="33482290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81</a:t>
            </a:fld>
            <a:endParaRPr lang="en-US"/>
          </a:p>
        </p:txBody>
      </p:sp>
    </p:spTree>
    <p:extLst>
      <p:ext uri="{BB962C8B-B14F-4D97-AF65-F5344CB8AC3E}">
        <p14:creationId xmlns:p14="http://schemas.microsoft.com/office/powerpoint/2010/main" val="2504065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82</a:t>
            </a:fld>
            <a:endParaRPr lang="en-US"/>
          </a:p>
        </p:txBody>
      </p:sp>
    </p:spTree>
    <p:extLst>
      <p:ext uri="{BB962C8B-B14F-4D97-AF65-F5344CB8AC3E}">
        <p14:creationId xmlns:p14="http://schemas.microsoft.com/office/powerpoint/2010/main" val="24728688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83</a:t>
            </a:fld>
            <a:endParaRPr lang="en-US"/>
          </a:p>
        </p:txBody>
      </p:sp>
    </p:spTree>
    <p:extLst>
      <p:ext uri="{BB962C8B-B14F-4D97-AF65-F5344CB8AC3E}">
        <p14:creationId xmlns:p14="http://schemas.microsoft.com/office/powerpoint/2010/main" val="31444193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84</a:t>
            </a:fld>
            <a:endParaRPr lang="en-US"/>
          </a:p>
        </p:txBody>
      </p:sp>
    </p:spTree>
    <p:extLst>
      <p:ext uri="{BB962C8B-B14F-4D97-AF65-F5344CB8AC3E}">
        <p14:creationId xmlns:p14="http://schemas.microsoft.com/office/powerpoint/2010/main" val="6567266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85</a:t>
            </a:fld>
            <a:endParaRPr lang="en-US"/>
          </a:p>
        </p:txBody>
      </p:sp>
    </p:spTree>
    <p:extLst>
      <p:ext uri="{BB962C8B-B14F-4D97-AF65-F5344CB8AC3E}">
        <p14:creationId xmlns:p14="http://schemas.microsoft.com/office/powerpoint/2010/main" val="11448401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D4CF7C64-C789-4A5D-9F88-F9104DA18151}" type="slidenum">
              <a:rPr lang="en-US" smtClean="0"/>
              <a:t>86</a:t>
            </a:fld>
            <a:endParaRPr lang="en-US"/>
          </a:p>
        </p:txBody>
      </p:sp>
    </p:spTree>
    <p:extLst>
      <p:ext uri="{BB962C8B-B14F-4D97-AF65-F5344CB8AC3E}">
        <p14:creationId xmlns:p14="http://schemas.microsoft.com/office/powerpoint/2010/main" val="42501636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88</a:t>
            </a:fld>
            <a:endParaRPr lang="en-US"/>
          </a:p>
        </p:txBody>
      </p:sp>
    </p:spTree>
    <p:extLst>
      <p:ext uri="{BB962C8B-B14F-4D97-AF65-F5344CB8AC3E}">
        <p14:creationId xmlns:p14="http://schemas.microsoft.com/office/powerpoint/2010/main" val="22994844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0" baseline="0" dirty="0" smtClean="0"/>
          </a:p>
        </p:txBody>
      </p:sp>
      <p:sp>
        <p:nvSpPr>
          <p:cNvPr id="4" name="Slide Number Placeholder 3"/>
          <p:cNvSpPr>
            <a:spLocks noGrp="1"/>
          </p:cNvSpPr>
          <p:nvPr>
            <p:ph type="sldNum" sz="quarter" idx="10"/>
          </p:nvPr>
        </p:nvSpPr>
        <p:spPr/>
        <p:txBody>
          <a:bodyPr/>
          <a:lstStyle/>
          <a:p>
            <a:fld id="{D4CF7C64-C789-4A5D-9F88-F9104DA18151}" type="slidenum">
              <a:rPr lang="en-US" smtClean="0"/>
              <a:t>89</a:t>
            </a:fld>
            <a:endParaRPr lang="en-US"/>
          </a:p>
        </p:txBody>
      </p:sp>
    </p:spTree>
    <p:extLst>
      <p:ext uri="{BB962C8B-B14F-4D97-AF65-F5344CB8AC3E}">
        <p14:creationId xmlns:p14="http://schemas.microsoft.com/office/powerpoint/2010/main" val="6395241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90</a:t>
            </a:fld>
            <a:endParaRPr lang="en-US"/>
          </a:p>
        </p:txBody>
      </p:sp>
    </p:spTree>
    <p:extLst>
      <p:ext uri="{BB962C8B-B14F-4D97-AF65-F5344CB8AC3E}">
        <p14:creationId xmlns:p14="http://schemas.microsoft.com/office/powerpoint/2010/main" val="32952479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91</a:t>
            </a:fld>
            <a:endParaRPr lang="en-US"/>
          </a:p>
        </p:txBody>
      </p:sp>
    </p:spTree>
    <p:extLst>
      <p:ext uri="{BB962C8B-B14F-4D97-AF65-F5344CB8AC3E}">
        <p14:creationId xmlns:p14="http://schemas.microsoft.com/office/powerpoint/2010/main" val="354738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4CF7C64-C789-4A5D-9F88-F9104DA18151}" type="slidenum">
              <a:rPr lang="en-US" smtClean="0"/>
              <a:t>8</a:t>
            </a:fld>
            <a:endParaRPr lang="en-US"/>
          </a:p>
        </p:txBody>
      </p:sp>
    </p:spTree>
    <p:extLst>
      <p:ext uri="{BB962C8B-B14F-4D97-AF65-F5344CB8AC3E}">
        <p14:creationId xmlns:p14="http://schemas.microsoft.com/office/powerpoint/2010/main" val="28968087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D4CF7C64-C789-4A5D-9F88-F9104DA18151}" type="slidenum">
              <a:rPr lang="en-US" smtClean="0"/>
              <a:t>92</a:t>
            </a:fld>
            <a:endParaRPr lang="en-US"/>
          </a:p>
        </p:txBody>
      </p:sp>
    </p:spTree>
    <p:extLst>
      <p:ext uri="{BB962C8B-B14F-4D97-AF65-F5344CB8AC3E}">
        <p14:creationId xmlns:p14="http://schemas.microsoft.com/office/powerpoint/2010/main" val="21567433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93</a:t>
            </a:fld>
            <a:endParaRPr lang="en-US"/>
          </a:p>
        </p:txBody>
      </p:sp>
    </p:spTree>
    <p:extLst>
      <p:ext uri="{BB962C8B-B14F-4D97-AF65-F5344CB8AC3E}">
        <p14:creationId xmlns:p14="http://schemas.microsoft.com/office/powerpoint/2010/main" val="6475495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94</a:t>
            </a:fld>
            <a:endParaRPr lang="en-US"/>
          </a:p>
        </p:txBody>
      </p:sp>
    </p:spTree>
    <p:extLst>
      <p:ext uri="{BB962C8B-B14F-4D97-AF65-F5344CB8AC3E}">
        <p14:creationId xmlns:p14="http://schemas.microsoft.com/office/powerpoint/2010/main" val="8312813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95</a:t>
            </a:fld>
            <a:endParaRPr lang="en-US"/>
          </a:p>
        </p:txBody>
      </p:sp>
    </p:spTree>
    <p:extLst>
      <p:ext uri="{BB962C8B-B14F-4D97-AF65-F5344CB8AC3E}">
        <p14:creationId xmlns:p14="http://schemas.microsoft.com/office/powerpoint/2010/main" val="4335514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96</a:t>
            </a:fld>
            <a:endParaRPr lang="en-US"/>
          </a:p>
        </p:txBody>
      </p:sp>
    </p:spTree>
    <p:extLst>
      <p:ext uri="{BB962C8B-B14F-4D97-AF65-F5344CB8AC3E}">
        <p14:creationId xmlns:p14="http://schemas.microsoft.com/office/powerpoint/2010/main" val="18305383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D4CF7C64-C789-4A5D-9F88-F9104DA18151}" type="slidenum">
              <a:rPr lang="en-US" smtClean="0"/>
              <a:t>97</a:t>
            </a:fld>
            <a:endParaRPr lang="en-US"/>
          </a:p>
        </p:txBody>
      </p:sp>
    </p:spTree>
    <p:extLst>
      <p:ext uri="{BB962C8B-B14F-4D97-AF65-F5344CB8AC3E}">
        <p14:creationId xmlns:p14="http://schemas.microsoft.com/office/powerpoint/2010/main" val="6292665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98</a:t>
            </a:fld>
            <a:endParaRPr lang="en-US"/>
          </a:p>
        </p:txBody>
      </p:sp>
    </p:spTree>
    <p:extLst>
      <p:ext uri="{BB962C8B-B14F-4D97-AF65-F5344CB8AC3E}">
        <p14:creationId xmlns:p14="http://schemas.microsoft.com/office/powerpoint/2010/main" val="41198851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4CF7C64-C789-4A5D-9F88-F9104DA18151}" type="slidenum">
              <a:rPr lang="en-US" smtClean="0"/>
              <a:t>99</a:t>
            </a:fld>
            <a:endParaRPr lang="en-US"/>
          </a:p>
        </p:txBody>
      </p:sp>
    </p:spTree>
    <p:extLst>
      <p:ext uri="{BB962C8B-B14F-4D97-AF65-F5344CB8AC3E}">
        <p14:creationId xmlns:p14="http://schemas.microsoft.com/office/powerpoint/2010/main" val="12134399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100</a:t>
            </a:fld>
            <a:endParaRPr lang="en-US"/>
          </a:p>
        </p:txBody>
      </p:sp>
    </p:spTree>
    <p:extLst>
      <p:ext uri="{BB962C8B-B14F-4D97-AF65-F5344CB8AC3E}">
        <p14:creationId xmlns:p14="http://schemas.microsoft.com/office/powerpoint/2010/main" val="20225530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102</a:t>
            </a:fld>
            <a:endParaRPr lang="en-US"/>
          </a:p>
        </p:txBody>
      </p:sp>
    </p:spTree>
    <p:extLst>
      <p:ext uri="{BB962C8B-B14F-4D97-AF65-F5344CB8AC3E}">
        <p14:creationId xmlns:p14="http://schemas.microsoft.com/office/powerpoint/2010/main" val="7406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4CF7C64-C789-4A5D-9F88-F9104DA18151}" type="slidenum">
              <a:rPr lang="en-US" smtClean="0"/>
              <a:t>9</a:t>
            </a:fld>
            <a:endParaRPr lang="en-US"/>
          </a:p>
        </p:txBody>
      </p:sp>
    </p:spTree>
    <p:extLst>
      <p:ext uri="{BB962C8B-B14F-4D97-AF65-F5344CB8AC3E}">
        <p14:creationId xmlns:p14="http://schemas.microsoft.com/office/powerpoint/2010/main" val="17805126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103</a:t>
            </a:fld>
            <a:endParaRPr lang="en-US"/>
          </a:p>
        </p:txBody>
      </p:sp>
    </p:spTree>
    <p:extLst>
      <p:ext uri="{BB962C8B-B14F-4D97-AF65-F5344CB8AC3E}">
        <p14:creationId xmlns:p14="http://schemas.microsoft.com/office/powerpoint/2010/main" val="33986775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104</a:t>
            </a:fld>
            <a:endParaRPr lang="en-US"/>
          </a:p>
        </p:txBody>
      </p:sp>
    </p:spTree>
    <p:extLst>
      <p:ext uri="{BB962C8B-B14F-4D97-AF65-F5344CB8AC3E}">
        <p14:creationId xmlns:p14="http://schemas.microsoft.com/office/powerpoint/2010/main" val="35844120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105</a:t>
            </a:fld>
            <a:endParaRPr lang="en-US"/>
          </a:p>
        </p:txBody>
      </p:sp>
    </p:spTree>
    <p:extLst>
      <p:ext uri="{BB962C8B-B14F-4D97-AF65-F5344CB8AC3E}">
        <p14:creationId xmlns:p14="http://schemas.microsoft.com/office/powerpoint/2010/main" val="15717000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4CF7C64-C789-4A5D-9F88-F9104DA18151}" type="slidenum">
              <a:rPr lang="en-US" smtClean="0"/>
              <a:t>106</a:t>
            </a:fld>
            <a:endParaRPr lang="en-US"/>
          </a:p>
        </p:txBody>
      </p:sp>
    </p:spTree>
    <p:extLst>
      <p:ext uri="{BB962C8B-B14F-4D97-AF65-F5344CB8AC3E}">
        <p14:creationId xmlns:p14="http://schemas.microsoft.com/office/powerpoint/2010/main" val="6004952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4CF7C64-C789-4A5D-9F88-F9104DA18151}" type="slidenum">
              <a:rPr lang="en-US" smtClean="0"/>
              <a:t>107</a:t>
            </a:fld>
            <a:endParaRPr lang="en-US"/>
          </a:p>
        </p:txBody>
      </p:sp>
    </p:spTree>
    <p:extLst>
      <p:ext uri="{BB962C8B-B14F-4D97-AF65-F5344CB8AC3E}">
        <p14:creationId xmlns:p14="http://schemas.microsoft.com/office/powerpoint/2010/main" val="1915936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108</a:t>
            </a:fld>
            <a:endParaRPr lang="en-US"/>
          </a:p>
        </p:txBody>
      </p:sp>
    </p:spTree>
    <p:extLst>
      <p:ext uri="{BB962C8B-B14F-4D97-AF65-F5344CB8AC3E}">
        <p14:creationId xmlns:p14="http://schemas.microsoft.com/office/powerpoint/2010/main" val="231888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F7C64-C789-4A5D-9F88-F9104DA18151}" type="slidenum">
              <a:rPr lang="en-US" smtClean="0"/>
              <a:t>11</a:t>
            </a:fld>
            <a:endParaRPr lang="en-US"/>
          </a:p>
        </p:txBody>
      </p:sp>
    </p:spTree>
    <p:extLst>
      <p:ext uri="{BB962C8B-B14F-4D97-AF65-F5344CB8AC3E}">
        <p14:creationId xmlns:p14="http://schemas.microsoft.com/office/powerpoint/2010/main" val="348435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DC0D50-1342-4C60-8478-1C5123933F07}"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50C0-31CD-41BB-A4D4-5E39473C10C8}" type="slidenum">
              <a:rPr lang="en-US" smtClean="0"/>
              <a:t>‹#›</a:t>
            </a:fld>
            <a:endParaRPr lang="en-US"/>
          </a:p>
        </p:txBody>
      </p:sp>
    </p:spTree>
    <p:extLst>
      <p:ext uri="{BB962C8B-B14F-4D97-AF65-F5344CB8AC3E}">
        <p14:creationId xmlns:p14="http://schemas.microsoft.com/office/powerpoint/2010/main" val="197139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DC0D50-1342-4C60-8478-1C5123933F07}"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50C0-31CD-41BB-A4D4-5E39473C10C8}" type="slidenum">
              <a:rPr lang="en-US" smtClean="0"/>
              <a:t>‹#›</a:t>
            </a:fld>
            <a:endParaRPr lang="en-US"/>
          </a:p>
        </p:txBody>
      </p:sp>
    </p:spTree>
    <p:extLst>
      <p:ext uri="{BB962C8B-B14F-4D97-AF65-F5344CB8AC3E}">
        <p14:creationId xmlns:p14="http://schemas.microsoft.com/office/powerpoint/2010/main" val="95455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DC0D50-1342-4C60-8478-1C5123933F07}"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50C0-31CD-41BB-A4D4-5E39473C10C8}" type="slidenum">
              <a:rPr lang="en-US" smtClean="0"/>
              <a:t>‹#›</a:t>
            </a:fld>
            <a:endParaRPr lang="en-US"/>
          </a:p>
        </p:txBody>
      </p:sp>
    </p:spTree>
    <p:extLst>
      <p:ext uri="{BB962C8B-B14F-4D97-AF65-F5344CB8AC3E}">
        <p14:creationId xmlns:p14="http://schemas.microsoft.com/office/powerpoint/2010/main" val="15270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DC0D50-1342-4C60-8478-1C5123933F07}"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50C0-31CD-41BB-A4D4-5E39473C10C8}" type="slidenum">
              <a:rPr lang="en-US" smtClean="0"/>
              <a:t>‹#›</a:t>
            </a:fld>
            <a:endParaRPr lang="en-US"/>
          </a:p>
        </p:txBody>
      </p:sp>
    </p:spTree>
    <p:extLst>
      <p:ext uri="{BB962C8B-B14F-4D97-AF65-F5344CB8AC3E}">
        <p14:creationId xmlns:p14="http://schemas.microsoft.com/office/powerpoint/2010/main" val="349926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DC0D50-1342-4C60-8478-1C5123933F07}"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50C0-31CD-41BB-A4D4-5E39473C10C8}" type="slidenum">
              <a:rPr lang="en-US" smtClean="0"/>
              <a:t>‹#›</a:t>
            </a:fld>
            <a:endParaRPr lang="en-US"/>
          </a:p>
        </p:txBody>
      </p:sp>
    </p:spTree>
    <p:extLst>
      <p:ext uri="{BB962C8B-B14F-4D97-AF65-F5344CB8AC3E}">
        <p14:creationId xmlns:p14="http://schemas.microsoft.com/office/powerpoint/2010/main" val="2589537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DC0D50-1342-4C60-8478-1C5123933F07}"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A50C0-31CD-41BB-A4D4-5E39473C10C8}" type="slidenum">
              <a:rPr lang="en-US" smtClean="0"/>
              <a:t>‹#›</a:t>
            </a:fld>
            <a:endParaRPr lang="en-US"/>
          </a:p>
        </p:txBody>
      </p:sp>
    </p:spTree>
    <p:extLst>
      <p:ext uri="{BB962C8B-B14F-4D97-AF65-F5344CB8AC3E}">
        <p14:creationId xmlns:p14="http://schemas.microsoft.com/office/powerpoint/2010/main" val="78055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DC0D50-1342-4C60-8478-1C5123933F07}"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A50C0-31CD-41BB-A4D4-5E39473C10C8}" type="slidenum">
              <a:rPr lang="en-US" smtClean="0"/>
              <a:t>‹#›</a:t>
            </a:fld>
            <a:endParaRPr lang="en-US"/>
          </a:p>
        </p:txBody>
      </p:sp>
    </p:spTree>
    <p:extLst>
      <p:ext uri="{BB962C8B-B14F-4D97-AF65-F5344CB8AC3E}">
        <p14:creationId xmlns:p14="http://schemas.microsoft.com/office/powerpoint/2010/main" val="2854351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DC0D50-1342-4C60-8478-1C5123933F07}"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A50C0-31CD-41BB-A4D4-5E39473C10C8}" type="slidenum">
              <a:rPr lang="en-US" smtClean="0"/>
              <a:t>‹#›</a:t>
            </a:fld>
            <a:endParaRPr lang="en-US"/>
          </a:p>
        </p:txBody>
      </p:sp>
    </p:spTree>
    <p:extLst>
      <p:ext uri="{BB962C8B-B14F-4D97-AF65-F5344CB8AC3E}">
        <p14:creationId xmlns:p14="http://schemas.microsoft.com/office/powerpoint/2010/main" val="414706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DC0D50-1342-4C60-8478-1C5123933F07}"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A50C0-31CD-41BB-A4D4-5E39473C10C8}" type="slidenum">
              <a:rPr lang="en-US" smtClean="0"/>
              <a:t>‹#›</a:t>
            </a:fld>
            <a:endParaRPr lang="en-US"/>
          </a:p>
        </p:txBody>
      </p:sp>
    </p:spTree>
    <p:extLst>
      <p:ext uri="{BB962C8B-B14F-4D97-AF65-F5344CB8AC3E}">
        <p14:creationId xmlns:p14="http://schemas.microsoft.com/office/powerpoint/2010/main" val="9969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C0D50-1342-4C60-8478-1C5123933F07}"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A50C0-31CD-41BB-A4D4-5E39473C10C8}" type="slidenum">
              <a:rPr lang="en-US" smtClean="0"/>
              <a:t>‹#›</a:t>
            </a:fld>
            <a:endParaRPr lang="en-US"/>
          </a:p>
        </p:txBody>
      </p:sp>
    </p:spTree>
    <p:extLst>
      <p:ext uri="{BB962C8B-B14F-4D97-AF65-F5344CB8AC3E}">
        <p14:creationId xmlns:p14="http://schemas.microsoft.com/office/powerpoint/2010/main" val="14087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C0D50-1342-4C60-8478-1C5123933F07}"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A50C0-31CD-41BB-A4D4-5E39473C10C8}" type="slidenum">
              <a:rPr lang="en-US" smtClean="0"/>
              <a:t>‹#›</a:t>
            </a:fld>
            <a:endParaRPr lang="en-US"/>
          </a:p>
        </p:txBody>
      </p:sp>
    </p:spTree>
    <p:extLst>
      <p:ext uri="{BB962C8B-B14F-4D97-AF65-F5344CB8AC3E}">
        <p14:creationId xmlns:p14="http://schemas.microsoft.com/office/powerpoint/2010/main" val="407599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C0D50-1342-4C60-8478-1C5123933F07}" type="datetimeFigureOut">
              <a:rPr lang="en-US" smtClean="0"/>
              <a:t>1/24/2014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A50C0-31CD-41BB-A4D4-5E39473C10C8}" type="slidenum">
              <a:rPr lang="en-US" smtClean="0"/>
              <a:t>‹#›</a:t>
            </a:fld>
            <a:endParaRPr lang="en-US"/>
          </a:p>
        </p:txBody>
      </p:sp>
    </p:spTree>
    <p:extLst>
      <p:ext uri="{BB962C8B-B14F-4D97-AF65-F5344CB8AC3E}">
        <p14:creationId xmlns:p14="http://schemas.microsoft.com/office/powerpoint/2010/main" val="1642987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slide" Target="slide10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psychology.okstate.edu/museum/afroam/bio.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youtube.com/watch?v=hhqumfpxuzI#t=95"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youtube.com/watch?v=Xt0ucxOrPQ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youtube.com/watch?v=BcvSNg0HZwk"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youtube.com/watch?v=kc213mMSsjY"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Chapter 1: The science of psychology</a:t>
            </a:r>
            <a:endParaRPr lang="en-US" dirty="0"/>
          </a:p>
        </p:txBody>
      </p:sp>
      <p:sp>
        <p:nvSpPr>
          <p:cNvPr id="3" name="Subtitle 2"/>
          <p:cNvSpPr>
            <a:spLocks noGrp="1"/>
          </p:cNvSpPr>
          <p:nvPr>
            <p:ph type="subTitle" idx="1"/>
          </p:nvPr>
        </p:nvSpPr>
        <p:spPr/>
        <p:txBody>
          <a:bodyPr/>
          <a:lstStyle/>
          <a:p>
            <a:r>
              <a:rPr lang="en-US" altLang="en-US" dirty="0" smtClean="0"/>
              <a:t>Psychology</a:t>
            </a:r>
          </a:p>
          <a:p>
            <a:r>
              <a:rPr lang="en-US" altLang="en-US" dirty="0" smtClean="0"/>
              <a:t>By </a:t>
            </a:r>
            <a:r>
              <a:rPr lang="en-US" altLang="en-US" dirty="0" err="1" smtClean="0"/>
              <a:t>Cicarelli</a:t>
            </a:r>
            <a:r>
              <a:rPr lang="en-US" altLang="en-US" dirty="0" smtClean="0"/>
              <a:t> and Meyer</a:t>
            </a:r>
          </a:p>
          <a:p>
            <a:endParaRPr lang="en-US" dirty="0" smtClean="0"/>
          </a:p>
        </p:txBody>
      </p:sp>
    </p:spTree>
    <p:extLst>
      <p:ext uri="{BB962C8B-B14F-4D97-AF65-F5344CB8AC3E}">
        <p14:creationId xmlns:p14="http://schemas.microsoft.com/office/powerpoint/2010/main" val="3005974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Hippocrates</a:t>
            </a:r>
            <a:endParaRPr lang="en-US" dirty="0"/>
          </a:p>
        </p:txBody>
      </p:sp>
      <p:sp>
        <p:nvSpPr>
          <p:cNvPr id="3" name="Content Placeholder 2"/>
          <p:cNvSpPr>
            <a:spLocks noGrp="1"/>
          </p:cNvSpPr>
          <p:nvPr>
            <p:ph idx="1"/>
          </p:nvPr>
        </p:nvSpPr>
        <p:spPr/>
        <p:txBody>
          <a:bodyPr/>
          <a:lstStyle/>
          <a:p>
            <a:r>
              <a:rPr lang="en-US" dirty="0" smtClean="0"/>
              <a:t>Lived 460-370 B.C.</a:t>
            </a:r>
          </a:p>
          <a:p>
            <a:r>
              <a:rPr lang="en-US" dirty="0" smtClean="0"/>
              <a:t>Believed the brain was the seat of thought and emotions</a:t>
            </a:r>
          </a:p>
          <a:p>
            <a:endParaRPr lang="en-US" dirty="0"/>
          </a:p>
          <a:p>
            <a:endParaRPr lang="en-US" dirty="0" smtClean="0"/>
          </a:p>
          <a:p>
            <a:endParaRPr lang="en-US" dirty="0"/>
          </a:p>
        </p:txBody>
      </p:sp>
    </p:spTree>
    <p:extLst>
      <p:ext uri="{BB962C8B-B14F-4D97-AF65-F5344CB8AC3E}">
        <p14:creationId xmlns:p14="http://schemas.microsoft.com/office/powerpoint/2010/main" val="24282224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Single-Blind and Double-Blind Studies</a:t>
            </a:r>
            <a:endParaRPr lang="en-US" dirty="0"/>
          </a:p>
        </p:txBody>
      </p:sp>
      <p:sp>
        <p:nvSpPr>
          <p:cNvPr id="3" name="Content Placeholder 2"/>
          <p:cNvSpPr>
            <a:spLocks noGrp="1"/>
          </p:cNvSpPr>
          <p:nvPr>
            <p:ph idx="1"/>
          </p:nvPr>
        </p:nvSpPr>
        <p:spPr/>
        <p:txBody>
          <a:bodyPr/>
          <a:lstStyle/>
          <a:p>
            <a:r>
              <a:rPr lang="en-US" dirty="0" smtClean="0">
                <a:hlinkClick r:id="rId3" action="ppaction://hlinksldjump"/>
              </a:rPr>
              <a:t>Single-Blind Study</a:t>
            </a:r>
            <a:endParaRPr lang="en-US" dirty="0" smtClean="0"/>
          </a:p>
          <a:p>
            <a:r>
              <a:rPr lang="en-US" dirty="0" err="1" smtClean="0"/>
              <a:t>Pygmalian</a:t>
            </a:r>
            <a:r>
              <a:rPr lang="en-US" dirty="0" smtClean="0"/>
              <a:t> in the Classroom</a:t>
            </a:r>
          </a:p>
          <a:p>
            <a:r>
              <a:rPr lang="en-US" dirty="0" smtClean="0">
                <a:hlinkClick r:id="rId4" action="ppaction://hlinksldjump"/>
              </a:rPr>
              <a:t>Double-Blind Study</a:t>
            </a:r>
            <a:endParaRPr lang="en-US" dirty="0"/>
          </a:p>
        </p:txBody>
      </p:sp>
    </p:spTree>
    <p:extLst>
      <p:ext uri="{BB962C8B-B14F-4D97-AF65-F5344CB8AC3E}">
        <p14:creationId xmlns:p14="http://schemas.microsoft.com/office/powerpoint/2010/main" val="94725068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Double-Blind Study</a:t>
            </a:r>
            <a:endParaRPr lang="en-US" dirty="0"/>
          </a:p>
        </p:txBody>
      </p:sp>
      <p:sp>
        <p:nvSpPr>
          <p:cNvPr id="3" name="Content Placeholder 2"/>
          <p:cNvSpPr>
            <a:spLocks noGrp="1"/>
          </p:cNvSpPr>
          <p:nvPr>
            <p:ph idx="1"/>
          </p:nvPr>
        </p:nvSpPr>
        <p:spPr/>
        <p:txBody>
          <a:bodyPr/>
          <a:lstStyle/>
          <a:p>
            <a:r>
              <a:rPr lang="en-US" dirty="0" smtClean="0"/>
              <a:t>Dr. Smith is conducting a study looking at a new medication for ADHD. He is not told who has be given the medication and who has not. Also the children are not aware of whether they have been given medication or a sugar pill. He goes in each day to complete a daily assessment on all the children.  </a:t>
            </a:r>
            <a:endParaRPr lang="en-US" dirty="0"/>
          </a:p>
        </p:txBody>
      </p:sp>
    </p:spTree>
    <p:extLst>
      <p:ext uri="{BB962C8B-B14F-4D97-AF65-F5344CB8AC3E}">
        <p14:creationId xmlns:p14="http://schemas.microsoft.com/office/powerpoint/2010/main" val="376405297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Quasi-experimental designs</a:t>
            </a:r>
            <a:endParaRPr lang="en-US" dirty="0"/>
          </a:p>
        </p:txBody>
      </p:sp>
      <p:sp>
        <p:nvSpPr>
          <p:cNvPr id="3" name="Content Placeholder 2"/>
          <p:cNvSpPr>
            <a:spLocks noGrp="1"/>
          </p:cNvSpPr>
          <p:nvPr>
            <p:ph idx="1"/>
          </p:nvPr>
        </p:nvSpPr>
        <p:spPr/>
        <p:txBody>
          <a:bodyPr/>
          <a:lstStyle/>
          <a:p>
            <a:r>
              <a:rPr lang="en-US" dirty="0" smtClean="0"/>
              <a:t>Alternative research design</a:t>
            </a:r>
          </a:p>
          <a:p>
            <a:r>
              <a:rPr lang="en-US" dirty="0" smtClean="0"/>
              <a:t>When participants can’t be randomly assigned to groups</a:t>
            </a:r>
          </a:p>
          <a:p>
            <a:r>
              <a:rPr lang="en-US" dirty="0" smtClean="0"/>
              <a:t>For Example: if your study was looking at memory over age, you couldn’t randomly assign someone to be 20, 30, or 42</a:t>
            </a:r>
            <a:endParaRPr lang="en-US" dirty="0"/>
          </a:p>
        </p:txBody>
      </p:sp>
    </p:spTree>
    <p:extLst>
      <p:ext uri="{BB962C8B-B14F-4D97-AF65-F5344CB8AC3E}">
        <p14:creationId xmlns:p14="http://schemas.microsoft.com/office/powerpoint/2010/main" val="230047347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of Psychological Research</a:t>
            </a:r>
            <a:endParaRPr lang="en-US" dirty="0"/>
          </a:p>
        </p:txBody>
      </p:sp>
      <p:sp>
        <p:nvSpPr>
          <p:cNvPr id="3" name="Content Placeholder 2"/>
          <p:cNvSpPr>
            <a:spLocks noGrp="1"/>
          </p:cNvSpPr>
          <p:nvPr>
            <p:ph idx="1"/>
          </p:nvPr>
        </p:nvSpPr>
        <p:spPr/>
        <p:txBody>
          <a:bodyPr/>
          <a:lstStyle/>
          <a:p>
            <a:r>
              <a:rPr lang="en-US" dirty="0" smtClean="0"/>
              <a:t>Why we have ethics</a:t>
            </a:r>
          </a:p>
          <a:p>
            <a:r>
              <a:rPr lang="en-US" dirty="0" smtClean="0"/>
              <a:t>Ethics committees</a:t>
            </a:r>
          </a:p>
          <a:p>
            <a:r>
              <a:rPr lang="en-US" dirty="0" smtClean="0">
                <a:hlinkClick r:id="rId3" action="ppaction://hlinksldjump"/>
              </a:rPr>
              <a:t>Guidelines</a:t>
            </a:r>
            <a:endParaRPr lang="en-US" dirty="0" smtClean="0"/>
          </a:p>
          <a:p>
            <a:r>
              <a:rPr lang="en-US" dirty="0" smtClean="0"/>
              <a:t>Animals in research</a:t>
            </a:r>
          </a:p>
          <a:p>
            <a:pPr lvl="1"/>
            <a:r>
              <a:rPr lang="en-US" dirty="0" smtClean="0"/>
              <a:t>Why Animals are used</a:t>
            </a:r>
          </a:p>
          <a:p>
            <a:pPr lvl="1"/>
            <a:r>
              <a:rPr lang="en-US" dirty="0" smtClean="0"/>
              <a:t>Ethics of working with animals</a:t>
            </a:r>
            <a:endParaRPr lang="en-US" dirty="0"/>
          </a:p>
        </p:txBody>
      </p:sp>
    </p:spTree>
    <p:extLst>
      <p:ext uri="{BB962C8B-B14F-4D97-AF65-F5344CB8AC3E}">
        <p14:creationId xmlns:p14="http://schemas.microsoft.com/office/powerpoint/2010/main" val="13646605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a:t>
            </a:r>
            <a:endParaRPr lang="en-US" dirty="0"/>
          </a:p>
        </p:txBody>
      </p:sp>
      <p:sp>
        <p:nvSpPr>
          <p:cNvPr id="3" name="Content Placeholder 2"/>
          <p:cNvSpPr>
            <a:spLocks noGrp="1"/>
          </p:cNvSpPr>
          <p:nvPr>
            <p:ph idx="1"/>
          </p:nvPr>
        </p:nvSpPr>
        <p:spPr/>
        <p:txBody>
          <a:bodyPr>
            <a:normAutofit lnSpcReduction="10000"/>
          </a:bodyPr>
          <a:lstStyle/>
          <a:p>
            <a:r>
              <a:rPr lang="en-US" dirty="0" smtClean="0"/>
              <a:t>1) Rights and well-being</a:t>
            </a:r>
          </a:p>
          <a:p>
            <a:r>
              <a:rPr lang="en-US" dirty="0" smtClean="0"/>
              <a:t>2) informed decisions</a:t>
            </a:r>
          </a:p>
          <a:p>
            <a:r>
              <a:rPr lang="en-US" dirty="0" smtClean="0"/>
              <a:t>3) deception must be justified</a:t>
            </a:r>
          </a:p>
          <a:p>
            <a:r>
              <a:rPr lang="en-US" dirty="0" smtClean="0"/>
              <a:t>4) withdraw from the study</a:t>
            </a:r>
          </a:p>
          <a:p>
            <a:r>
              <a:rPr lang="en-US" dirty="0" smtClean="0"/>
              <a:t>5) participants must be protected</a:t>
            </a:r>
          </a:p>
          <a:p>
            <a:r>
              <a:rPr lang="en-US" dirty="0" smtClean="0"/>
              <a:t>6) debriefing participants</a:t>
            </a:r>
          </a:p>
          <a:p>
            <a:r>
              <a:rPr lang="en-US" dirty="0" smtClean="0"/>
              <a:t>7) data must remain confidential</a:t>
            </a:r>
          </a:p>
          <a:p>
            <a:r>
              <a:rPr lang="en-US" dirty="0" smtClean="0">
                <a:hlinkClick r:id="rId3" action="ppaction://hlinksldjump"/>
              </a:rPr>
              <a:t>return</a:t>
            </a:r>
            <a:endParaRPr lang="en-US" dirty="0"/>
          </a:p>
        </p:txBody>
      </p:sp>
    </p:spTree>
    <p:extLst>
      <p:ext uri="{BB962C8B-B14F-4D97-AF65-F5344CB8AC3E}">
        <p14:creationId xmlns:p14="http://schemas.microsoft.com/office/powerpoint/2010/main" val="237788833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a:t>
            </a:r>
            <a:endParaRPr lang="en-US" dirty="0"/>
          </a:p>
        </p:txBody>
      </p:sp>
      <p:sp>
        <p:nvSpPr>
          <p:cNvPr id="3" name="Content Placeholder 2"/>
          <p:cNvSpPr>
            <a:spLocks noGrp="1"/>
          </p:cNvSpPr>
          <p:nvPr>
            <p:ph idx="1"/>
          </p:nvPr>
        </p:nvSpPr>
        <p:spPr/>
        <p:txBody>
          <a:bodyPr/>
          <a:lstStyle/>
          <a:p>
            <a:r>
              <a:rPr lang="en-US" dirty="0" smtClean="0"/>
              <a:t>Four Criteria for Critical Thinking</a:t>
            </a:r>
          </a:p>
          <a:p>
            <a:r>
              <a:rPr lang="en-US" dirty="0" smtClean="0"/>
              <a:t>1) few truths</a:t>
            </a:r>
          </a:p>
          <a:p>
            <a:r>
              <a:rPr lang="en-US" dirty="0" smtClean="0"/>
              <a:t>2) all evidence is not equal</a:t>
            </a:r>
          </a:p>
          <a:p>
            <a:r>
              <a:rPr lang="en-US" dirty="0" smtClean="0"/>
              <a:t>3) authority does not mean true</a:t>
            </a:r>
          </a:p>
          <a:p>
            <a:r>
              <a:rPr lang="en-US" dirty="0" smtClean="0"/>
              <a:t>4) open mind</a:t>
            </a:r>
            <a:endParaRPr lang="en-US" dirty="0"/>
          </a:p>
        </p:txBody>
      </p:sp>
    </p:spTree>
    <p:extLst>
      <p:ext uri="{BB962C8B-B14F-4D97-AF65-F5344CB8AC3E}">
        <p14:creationId xmlns:p14="http://schemas.microsoft.com/office/powerpoint/2010/main" val="40284757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Pseudopsychologies</a:t>
            </a:r>
            <a:r>
              <a:rPr lang="en-US" dirty="0" smtClean="0"/>
              <a:t>- NOT ON TEST</a:t>
            </a:r>
            <a:endParaRPr lang="en-US" dirty="0"/>
          </a:p>
        </p:txBody>
      </p:sp>
      <p:sp>
        <p:nvSpPr>
          <p:cNvPr id="3" name="Content Placeholder 2"/>
          <p:cNvSpPr>
            <a:spLocks noGrp="1"/>
          </p:cNvSpPr>
          <p:nvPr>
            <p:ph idx="1"/>
          </p:nvPr>
        </p:nvSpPr>
        <p:spPr/>
        <p:txBody>
          <a:bodyPr/>
          <a:lstStyle/>
          <a:p>
            <a:pPr marL="0" indent="0">
              <a:buNone/>
            </a:pPr>
            <a:r>
              <a:rPr lang="en-US" dirty="0" smtClean="0"/>
              <a:t>Phrenology</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550" y="1600201"/>
            <a:ext cx="4133850" cy="4626428"/>
          </a:xfrm>
          <a:prstGeom prst="rect">
            <a:avLst/>
          </a:prstGeom>
        </p:spPr>
      </p:pic>
    </p:spTree>
    <p:extLst>
      <p:ext uri="{BB962C8B-B14F-4D97-AF65-F5344CB8AC3E}">
        <p14:creationId xmlns:p14="http://schemas.microsoft.com/office/powerpoint/2010/main" val="367248133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Pseudopsychologies</a:t>
            </a:r>
            <a:endParaRPr lang="en-US" dirty="0"/>
          </a:p>
        </p:txBody>
      </p:sp>
      <p:sp>
        <p:nvSpPr>
          <p:cNvPr id="3" name="Content Placeholder 2"/>
          <p:cNvSpPr>
            <a:spLocks noGrp="1"/>
          </p:cNvSpPr>
          <p:nvPr>
            <p:ph idx="1"/>
          </p:nvPr>
        </p:nvSpPr>
        <p:spPr/>
        <p:txBody>
          <a:bodyPr/>
          <a:lstStyle/>
          <a:p>
            <a:r>
              <a:rPr lang="en-US" dirty="0" smtClean="0"/>
              <a:t>Palmistry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074" y="1295400"/>
            <a:ext cx="4200526" cy="5334000"/>
          </a:xfrm>
          <a:prstGeom prst="rect">
            <a:avLst/>
          </a:prstGeom>
        </p:spPr>
      </p:pic>
    </p:spTree>
    <p:extLst>
      <p:ext uri="{BB962C8B-B14F-4D97-AF65-F5344CB8AC3E}">
        <p14:creationId xmlns:p14="http://schemas.microsoft.com/office/powerpoint/2010/main" val="226766525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Astrology</a:t>
            </a:r>
            <a:endParaRPr lang="en-US" dirty="0"/>
          </a:p>
        </p:txBody>
      </p:sp>
      <p:sp>
        <p:nvSpPr>
          <p:cNvPr id="3" name="Content Placeholder 2"/>
          <p:cNvSpPr>
            <a:spLocks noGrp="1"/>
          </p:cNvSpPr>
          <p:nvPr>
            <p:ph idx="1"/>
          </p:nvPr>
        </p:nvSpPr>
        <p:spPr/>
        <p:txBody>
          <a:bodyPr/>
          <a:lstStyle/>
          <a:p>
            <a:r>
              <a:rPr lang="en-US" dirty="0" smtClean="0"/>
              <a:t>Applying </a:t>
            </a:r>
            <a:r>
              <a:rPr lang="en-US" dirty="0"/>
              <a:t>c</a:t>
            </a:r>
            <a:r>
              <a:rPr lang="en-US" dirty="0" smtClean="0"/>
              <a:t>ritical thinking to astrology</a:t>
            </a:r>
          </a:p>
          <a:p>
            <a:r>
              <a:rPr lang="en-US" dirty="0" smtClean="0"/>
              <a:t>Are astrologer’s charts up to date?</a:t>
            </a:r>
          </a:p>
          <a:p>
            <a:r>
              <a:rPr lang="en-US" dirty="0" smtClean="0"/>
              <a:t>What exactly is so important about the moment of birth?</a:t>
            </a:r>
          </a:p>
          <a:p>
            <a:r>
              <a:rPr lang="en-US" dirty="0" smtClean="0"/>
              <a:t>Why would the stars and planets have any effect on a person?</a:t>
            </a:r>
            <a:endParaRPr lang="en-US" dirty="0"/>
          </a:p>
        </p:txBody>
      </p:sp>
    </p:spTree>
    <p:extLst>
      <p:ext uri="{BB962C8B-B14F-4D97-AF65-F5344CB8AC3E}">
        <p14:creationId xmlns:p14="http://schemas.microsoft.com/office/powerpoint/2010/main" val="2299938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Aristotle</a:t>
            </a:r>
            <a:endParaRPr lang="en-US" dirty="0"/>
          </a:p>
        </p:txBody>
      </p:sp>
      <p:sp>
        <p:nvSpPr>
          <p:cNvPr id="3" name="Content Placeholder 2"/>
          <p:cNvSpPr>
            <a:spLocks noGrp="1"/>
          </p:cNvSpPr>
          <p:nvPr>
            <p:ph idx="1"/>
          </p:nvPr>
        </p:nvSpPr>
        <p:spPr/>
        <p:txBody>
          <a:bodyPr>
            <a:normAutofit/>
          </a:bodyPr>
          <a:lstStyle/>
          <a:p>
            <a:r>
              <a:rPr lang="en-US" dirty="0" smtClean="0"/>
              <a:t>Lived from 384-322 B.C.</a:t>
            </a:r>
          </a:p>
          <a:p>
            <a:r>
              <a:rPr lang="en-US" dirty="0" smtClean="0"/>
              <a:t>Believed the brain served to cool the passion of the heart</a:t>
            </a:r>
          </a:p>
          <a:p>
            <a:r>
              <a:rPr lang="en-US" dirty="0" smtClean="0"/>
              <a:t>Viewed the heart as the seat of thought and emotion.</a:t>
            </a:r>
          </a:p>
          <a:p>
            <a:r>
              <a:rPr lang="en-US" dirty="0" smtClean="0"/>
              <a:t>Believed the soul and the body were two parts of the same underlying structure</a:t>
            </a:r>
          </a:p>
          <a:p>
            <a:r>
              <a:rPr lang="en-US" dirty="0" smtClean="0"/>
              <a:t>Wrote De Anima (On the Soul)</a:t>
            </a:r>
          </a:p>
        </p:txBody>
      </p:sp>
    </p:spTree>
    <p:extLst>
      <p:ext uri="{BB962C8B-B14F-4D97-AF65-F5344CB8AC3E}">
        <p14:creationId xmlns:p14="http://schemas.microsoft.com/office/powerpoint/2010/main" val="3718182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Plato</a:t>
            </a:r>
            <a:endParaRPr lang="en-US" dirty="0"/>
          </a:p>
        </p:txBody>
      </p:sp>
      <p:sp>
        <p:nvSpPr>
          <p:cNvPr id="3" name="Content Placeholder 2"/>
          <p:cNvSpPr>
            <a:spLocks noGrp="1"/>
          </p:cNvSpPr>
          <p:nvPr>
            <p:ph idx="1"/>
          </p:nvPr>
        </p:nvSpPr>
        <p:spPr/>
        <p:txBody>
          <a:bodyPr/>
          <a:lstStyle/>
          <a:p>
            <a:r>
              <a:rPr lang="en-US" dirty="0" smtClean="0"/>
              <a:t>Aristotle’s teacher</a:t>
            </a:r>
          </a:p>
          <a:p>
            <a:r>
              <a:rPr lang="en-US" dirty="0" smtClean="0"/>
              <a:t>Lived 427-347 B.C.</a:t>
            </a:r>
          </a:p>
          <a:p>
            <a:r>
              <a:rPr lang="en-US" dirty="0" smtClean="0"/>
              <a:t>Believed the soul could exist separately from the body</a:t>
            </a:r>
          </a:p>
          <a:p>
            <a:r>
              <a:rPr lang="en-US" dirty="0" smtClean="0"/>
              <a:t>Dualism: a belief that human beings consist of two distinct but intimately conjoined entities, a material body and an immaterial soul.</a:t>
            </a:r>
            <a:endParaRPr lang="en-US" dirty="0"/>
          </a:p>
        </p:txBody>
      </p:sp>
    </p:spTree>
    <p:extLst>
      <p:ext uri="{BB962C8B-B14F-4D97-AF65-F5344CB8AC3E}">
        <p14:creationId xmlns:p14="http://schemas.microsoft.com/office/powerpoint/2010/main" val="2413592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 Descartes</a:t>
            </a:r>
            <a:endParaRPr lang="en-US" dirty="0"/>
          </a:p>
        </p:txBody>
      </p:sp>
      <p:sp>
        <p:nvSpPr>
          <p:cNvPr id="3" name="Content Placeholder 2"/>
          <p:cNvSpPr>
            <a:spLocks noGrp="1"/>
          </p:cNvSpPr>
          <p:nvPr>
            <p:ph idx="1"/>
          </p:nvPr>
        </p:nvSpPr>
        <p:spPr/>
        <p:txBody>
          <a:bodyPr/>
          <a:lstStyle/>
          <a:p>
            <a:r>
              <a:rPr lang="en-US" dirty="0" smtClean="0"/>
              <a:t>French philosopher and mathematician</a:t>
            </a:r>
          </a:p>
          <a:p>
            <a:r>
              <a:rPr lang="en-US" dirty="0" smtClean="0"/>
              <a:t>1596-1650 </a:t>
            </a:r>
          </a:p>
          <a:p>
            <a:r>
              <a:rPr lang="en-US" dirty="0" smtClean="0"/>
              <a:t>Agreed with Plato (and dualism) that the brain was the seat of the soul</a:t>
            </a:r>
          </a:p>
          <a:p>
            <a:r>
              <a:rPr lang="en-US" dirty="0" smtClean="0"/>
              <a:t>Specifically believed the pineal gland was the seat of the soul</a:t>
            </a:r>
          </a:p>
          <a:p>
            <a:endParaRPr lang="en-US" dirty="0"/>
          </a:p>
        </p:txBody>
      </p:sp>
    </p:spTree>
    <p:extLst>
      <p:ext uri="{BB962C8B-B14F-4D97-AF65-F5344CB8AC3E}">
        <p14:creationId xmlns:p14="http://schemas.microsoft.com/office/powerpoint/2010/main" val="1029407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Pineal Gland</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272382"/>
            <a:ext cx="5943599" cy="4928838"/>
          </a:xfrm>
        </p:spPr>
      </p:pic>
    </p:spTree>
    <p:extLst>
      <p:ext uri="{BB962C8B-B14F-4D97-AF65-F5344CB8AC3E}">
        <p14:creationId xmlns:p14="http://schemas.microsoft.com/office/powerpoint/2010/main" val="436834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Pineal Gland 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2599" y="1600200"/>
            <a:ext cx="6038802" cy="4525963"/>
          </a:xfrm>
        </p:spPr>
      </p:pic>
    </p:spTree>
    <p:extLst>
      <p:ext uri="{BB962C8B-B14F-4D97-AF65-F5344CB8AC3E}">
        <p14:creationId xmlns:p14="http://schemas.microsoft.com/office/powerpoint/2010/main" val="3855005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Descartes’ Dualism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Prior view that the soul was source of heat, life, and movement</a:t>
            </a:r>
          </a:p>
          <a:p>
            <a:r>
              <a:rPr lang="en-US" dirty="0" smtClean="0"/>
              <a:t>Animal dissections</a:t>
            </a:r>
          </a:p>
          <a:p>
            <a:r>
              <a:rPr lang="en-US" dirty="0" smtClean="0"/>
              <a:t>Reflex arc</a:t>
            </a:r>
          </a:p>
          <a:p>
            <a:r>
              <a:rPr lang="en-US" dirty="0" smtClean="0"/>
              <a:t>Continued belief in a soul</a:t>
            </a:r>
          </a:p>
          <a:p>
            <a:r>
              <a:rPr lang="en-US" dirty="0" smtClean="0"/>
              <a:t>“any human activity that is qualitatively no different from that of nonhuman animals can, in theory, occur without the soul. If my dog (who can do some wondrous things) is just a machine, then a good deal of what I do might occur purely mechanically as well” (Gray, 1999, p.4)</a:t>
            </a:r>
            <a:endParaRPr lang="en-US" dirty="0"/>
          </a:p>
        </p:txBody>
      </p:sp>
    </p:spTree>
    <p:extLst>
      <p:ext uri="{BB962C8B-B14F-4D97-AF65-F5344CB8AC3E}">
        <p14:creationId xmlns:p14="http://schemas.microsoft.com/office/powerpoint/2010/main" val="1690904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Descartes Reflex Arc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524000"/>
            <a:ext cx="4648200" cy="5359887"/>
          </a:xfrm>
        </p:spPr>
      </p:pic>
    </p:spTree>
    <p:extLst>
      <p:ext uri="{BB962C8B-B14F-4D97-AF65-F5344CB8AC3E}">
        <p14:creationId xmlns:p14="http://schemas.microsoft.com/office/powerpoint/2010/main" val="1657241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Descartes Dualism: Soul Receiving Information from the eyes</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4563" y="1600200"/>
            <a:ext cx="3663874" cy="4525963"/>
          </a:xfrm>
        </p:spPr>
      </p:pic>
      <p:sp>
        <p:nvSpPr>
          <p:cNvPr id="5" name="Content Placeholder 4"/>
          <p:cNvSpPr>
            <a:spLocks noGrp="1"/>
          </p:cNvSpPr>
          <p:nvPr>
            <p:ph sz="half" idx="2"/>
          </p:nvPr>
        </p:nvSpPr>
        <p:spPr/>
        <p:txBody>
          <a:bodyPr/>
          <a:lstStyle/>
          <a:p>
            <a:r>
              <a:rPr lang="en-US" dirty="0" smtClean="0"/>
              <a:t>Soul’s function was conscious deliberation and judgment</a:t>
            </a:r>
          </a:p>
          <a:p>
            <a:r>
              <a:rPr lang="en-US" dirty="0" smtClean="0"/>
              <a:t>Theory was well received</a:t>
            </a:r>
          </a:p>
          <a:p>
            <a:r>
              <a:rPr lang="en-US" dirty="0" smtClean="0"/>
              <a:t>Major flaw: Casper’s Dilemma</a:t>
            </a:r>
            <a:endParaRPr lang="en-US" dirty="0"/>
          </a:p>
        </p:txBody>
      </p:sp>
    </p:spTree>
    <p:extLst>
      <p:ext uri="{BB962C8B-B14F-4D97-AF65-F5344CB8AC3E}">
        <p14:creationId xmlns:p14="http://schemas.microsoft.com/office/powerpoint/2010/main" val="3197237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Materialism</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Thomas Hobbes</a:t>
            </a:r>
          </a:p>
          <a:p>
            <a:r>
              <a:rPr lang="en-US" dirty="0" smtClean="0"/>
              <a:t>1599-1679</a:t>
            </a:r>
          </a:p>
          <a:p>
            <a:r>
              <a:rPr lang="en-US" dirty="0" smtClean="0"/>
              <a:t>Englishman</a:t>
            </a:r>
          </a:p>
          <a:p>
            <a:r>
              <a:rPr lang="en-US" dirty="0" smtClean="0"/>
              <a:t>Tutor to King Charles II</a:t>
            </a:r>
          </a:p>
          <a:p>
            <a:r>
              <a:rPr lang="en-US" dirty="0" smtClean="0"/>
              <a:t>Wrote Leviathan</a:t>
            </a:r>
          </a:p>
          <a:p>
            <a:r>
              <a:rPr lang="en-US" dirty="0" smtClean="0"/>
              <a:t>Believed all human behavior were mechanical</a:t>
            </a:r>
          </a:p>
          <a:p>
            <a:r>
              <a:rPr lang="en-US" dirty="0" smtClean="0"/>
              <a:t>Believed conscious thought was product of brain’s machinery</a:t>
            </a:r>
          </a:p>
          <a:p>
            <a:r>
              <a:rPr lang="en-US" dirty="0" smtClean="0">
                <a:hlinkClick r:id="rId3" action="ppaction://hlinksldjump"/>
              </a:rPr>
              <a:t>return</a:t>
            </a:r>
            <a:endParaRPr lang="en-US" dirty="0"/>
          </a:p>
        </p:txBody>
      </p:sp>
    </p:spTree>
    <p:extLst>
      <p:ext uri="{BB962C8B-B14F-4D97-AF65-F5344CB8AC3E}">
        <p14:creationId xmlns:p14="http://schemas.microsoft.com/office/powerpoint/2010/main" val="3060945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Psychology?</a:t>
            </a:r>
            <a:endParaRPr lang="en-US" dirty="0"/>
          </a:p>
        </p:txBody>
      </p:sp>
      <p:sp>
        <p:nvSpPr>
          <p:cNvPr id="3" name="Content Placeholder 2"/>
          <p:cNvSpPr>
            <a:spLocks noGrp="1"/>
          </p:cNvSpPr>
          <p:nvPr>
            <p:ph idx="1"/>
          </p:nvPr>
        </p:nvSpPr>
        <p:spPr/>
        <p:txBody>
          <a:bodyPr>
            <a:normAutofit/>
          </a:bodyPr>
          <a:lstStyle/>
          <a:p>
            <a:r>
              <a:rPr lang="en-US" dirty="0" smtClean="0"/>
              <a:t>Definition of psychology</a:t>
            </a:r>
          </a:p>
          <a:p>
            <a:pPr lvl="1"/>
            <a:r>
              <a:rPr lang="en-US" dirty="0" smtClean="0"/>
              <a:t>The scientific study of behavior and mental processes</a:t>
            </a:r>
          </a:p>
          <a:p>
            <a:r>
              <a:rPr lang="en-US" dirty="0" smtClean="0"/>
              <a:t>Four primary goals of psychology</a:t>
            </a:r>
          </a:p>
          <a:p>
            <a:pPr lvl="1"/>
            <a:r>
              <a:rPr lang="en-US" dirty="0" smtClean="0">
                <a:hlinkClick r:id="rId3" action="ppaction://hlinksldjump"/>
              </a:rPr>
              <a:t>Description</a:t>
            </a:r>
            <a:endParaRPr lang="en-US" dirty="0"/>
          </a:p>
          <a:p>
            <a:pPr lvl="1"/>
            <a:r>
              <a:rPr lang="en-US" dirty="0" smtClean="0">
                <a:hlinkClick r:id="rId4" action="ppaction://hlinksldjump"/>
              </a:rPr>
              <a:t>Explanation</a:t>
            </a:r>
            <a:endParaRPr lang="en-US" dirty="0" smtClean="0"/>
          </a:p>
          <a:p>
            <a:pPr lvl="1"/>
            <a:r>
              <a:rPr lang="en-US" dirty="0" smtClean="0">
                <a:hlinkClick r:id="rId5" action="ppaction://hlinksldjump"/>
              </a:rPr>
              <a:t>Prediction</a:t>
            </a:r>
            <a:endParaRPr lang="en-US" dirty="0" smtClean="0"/>
          </a:p>
          <a:p>
            <a:pPr lvl="1"/>
            <a:r>
              <a:rPr lang="en-US" dirty="0" smtClean="0">
                <a:hlinkClick r:id="rId6" action="ppaction://hlinksldjump"/>
              </a:rPr>
              <a:t>Control</a:t>
            </a:r>
            <a:endParaRPr lang="en-US" dirty="0"/>
          </a:p>
        </p:txBody>
      </p:sp>
    </p:spTree>
    <p:extLst>
      <p:ext uri="{BB962C8B-B14F-4D97-AF65-F5344CB8AC3E}">
        <p14:creationId xmlns:p14="http://schemas.microsoft.com/office/powerpoint/2010/main" val="1469296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Physiologists</a:t>
            </a:r>
            <a:endParaRPr lang="en-US" dirty="0"/>
          </a:p>
        </p:txBody>
      </p:sp>
      <p:sp>
        <p:nvSpPr>
          <p:cNvPr id="3" name="Content Placeholder 2"/>
          <p:cNvSpPr>
            <a:spLocks noGrp="1"/>
          </p:cNvSpPr>
          <p:nvPr>
            <p:ph idx="1"/>
          </p:nvPr>
        </p:nvSpPr>
        <p:spPr/>
        <p:txBody>
          <a:bodyPr/>
          <a:lstStyle/>
          <a:p>
            <a:r>
              <a:rPr lang="en-US" dirty="0" smtClean="0"/>
              <a:t>Fechner</a:t>
            </a:r>
          </a:p>
          <a:p>
            <a:r>
              <a:rPr lang="en-US" dirty="0" smtClean="0"/>
              <a:t>Herman Von Helmholtz</a:t>
            </a:r>
          </a:p>
          <a:p>
            <a:r>
              <a:rPr lang="en-US" dirty="0" smtClean="0"/>
              <a:t>Johannes Muller</a:t>
            </a:r>
            <a:endParaRPr lang="en-US" dirty="0"/>
          </a:p>
        </p:txBody>
      </p:sp>
    </p:spTree>
    <p:extLst>
      <p:ext uri="{BB962C8B-B14F-4D97-AF65-F5344CB8AC3E}">
        <p14:creationId xmlns:p14="http://schemas.microsoft.com/office/powerpoint/2010/main" val="666796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Gustav Fechner</a:t>
            </a:r>
            <a:endParaRPr lang="en-US" dirty="0"/>
          </a:p>
        </p:txBody>
      </p:sp>
      <p:sp>
        <p:nvSpPr>
          <p:cNvPr id="3" name="Content Placeholder 2"/>
          <p:cNvSpPr>
            <a:spLocks noGrp="1"/>
          </p:cNvSpPr>
          <p:nvPr>
            <p:ph idx="1"/>
          </p:nvPr>
        </p:nvSpPr>
        <p:spPr/>
        <p:txBody>
          <a:bodyPr/>
          <a:lstStyle/>
          <a:p>
            <a:endParaRPr lang="en-US" dirty="0" smtClean="0"/>
          </a:p>
          <a:p>
            <a:r>
              <a:rPr lang="en-US" dirty="0" smtClean="0"/>
              <a:t>                1801-1887</a:t>
            </a:r>
          </a:p>
          <a:p>
            <a:r>
              <a:rPr lang="en-US" dirty="0"/>
              <a:t> </a:t>
            </a:r>
            <a:r>
              <a:rPr lang="en-US" dirty="0" smtClean="0"/>
              <a:t>               German</a:t>
            </a:r>
            <a:endParaRPr lang="en-US" dirty="0"/>
          </a:p>
          <a:p>
            <a:pPr marL="0" indent="0">
              <a:buNone/>
            </a:pPr>
            <a:r>
              <a:rPr lang="en-US" dirty="0" smtClean="0"/>
              <a:t>Credited with performing the first scientific experiments in his studies of perception</a:t>
            </a:r>
          </a:p>
          <a:p>
            <a:r>
              <a:rPr lang="en-US" dirty="0" smtClean="0"/>
              <a:t>One of the founders of experimental psychology</a:t>
            </a:r>
            <a:endParaRPr lang="en-US" dirty="0"/>
          </a:p>
        </p:txBody>
      </p:sp>
      <p:pic>
        <p:nvPicPr>
          <p:cNvPr id="5"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81000" y="1295400"/>
            <a:ext cx="1447800" cy="2063885"/>
          </a:xfrm>
        </p:spPr>
      </p:pic>
    </p:spTree>
    <p:extLst>
      <p:ext uri="{BB962C8B-B14F-4D97-AF65-F5344CB8AC3E}">
        <p14:creationId xmlns:p14="http://schemas.microsoft.com/office/powerpoint/2010/main" val="2793534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Empiricism</a:t>
            </a:r>
            <a:endParaRPr lang="en-US" dirty="0"/>
          </a:p>
        </p:txBody>
      </p:sp>
      <p:sp>
        <p:nvSpPr>
          <p:cNvPr id="3" name="Content Placeholder 2"/>
          <p:cNvSpPr>
            <a:spLocks noGrp="1"/>
          </p:cNvSpPr>
          <p:nvPr>
            <p:ph idx="1"/>
          </p:nvPr>
        </p:nvSpPr>
        <p:spPr/>
        <p:txBody>
          <a:bodyPr/>
          <a:lstStyle/>
          <a:p>
            <a:r>
              <a:rPr lang="en-US" dirty="0" smtClean="0"/>
              <a:t>Theory: all knowledge derives from sensory experience</a:t>
            </a:r>
          </a:p>
          <a:p>
            <a:r>
              <a:rPr lang="en-US" dirty="0" smtClean="0"/>
              <a:t>Human mind consists of elementary ideas that originate from sensory experiences</a:t>
            </a:r>
          </a:p>
          <a:p>
            <a:r>
              <a:rPr lang="en-US" dirty="0" smtClean="0"/>
              <a:t>Ideas link together to form thoughts</a:t>
            </a:r>
          </a:p>
          <a:p>
            <a:r>
              <a:rPr lang="en-US" dirty="0" smtClean="0"/>
              <a:t>Contrasted with nativism</a:t>
            </a:r>
            <a:endParaRPr lang="en-US" dirty="0"/>
          </a:p>
        </p:txBody>
      </p:sp>
    </p:spTree>
    <p:extLst>
      <p:ext uri="{BB962C8B-B14F-4D97-AF65-F5344CB8AC3E}">
        <p14:creationId xmlns:p14="http://schemas.microsoft.com/office/powerpoint/2010/main" val="2768816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Hermon Von Helmholtz</a:t>
            </a:r>
            <a:endParaRPr lang="en-US" dirty="0"/>
          </a:p>
        </p:txBody>
      </p:sp>
      <p:sp>
        <p:nvSpPr>
          <p:cNvPr id="5" name="Content Placeholder 4"/>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r>
              <a:rPr lang="en-US" dirty="0" smtClean="0"/>
              <a:t>1821-1894</a:t>
            </a:r>
          </a:p>
          <a:p>
            <a:r>
              <a:rPr lang="en-US" dirty="0" smtClean="0"/>
              <a:t>German</a:t>
            </a:r>
          </a:p>
          <a:p>
            <a:r>
              <a:rPr lang="en-US" dirty="0" smtClean="0"/>
              <a:t>Groundbreaking experiments in visual and auditory perception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304" y="1838739"/>
            <a:ext cx="1421295" cy="1895061"/>
          </a:xfrm>
          <a:prstGeom prst="rect">
            <a:avLst/>
          </a:prstGeom>
        </p:spPr>
      </p:pic>
    </p:spTree>
    <p:extLst>
      <p:ext uri="{BB962C8B-B14F-4D97-AF65-F5344CB8AC3E}">
        <p14:creationId xmlns:p14="http://schemas.microsoft.com/office/powerpoint/2010/main" val="2698295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Johannes Muller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1801-1858</a:t>
            </a:r>
          </a:p>
          <a:p>
            <a:r>
              <a:rPr lang="en-US" dirty="0" smtClean="0"/>
              <a:t>German</a:t>
            </a:r>
          </a:p>
          <a:p>
            <a:r>
              <a:rPr lang="en-US" dirty="0" smtClean="0"/>
              <a:t>Strong advocate of application of experimental techniques</a:t>
            </a:r>
          </a:p>
          <a:p>
            <a:r>
              <a:rPr lang="en-US" dirty="0" smtClean="0"/>
              <a:t>Most important contribution was the doctrine of specific nerve energies</a:t>
            </a:r>
          </a:p>
          <a:p>
            <a:r>
              <a:rPr lang="en-US" dirty="0" smtClean="0"/>
              <a:t>Doctrine of specific nerve energies: because all nerve fibers carry the same type of message, sensory information must be specified by the particular nerve fibers that are active.</a:t>
            </a:r>
          </a:p>
          <a:p>
            <a:r>
              <a:rPr lang="en-US" dirty="0" smtClean="0"/>
              <a:t>The brain is therefore functionally divided.</a:t>
            </a:r>
            <a:endParaRPr lang="en-US" dirty="0"/>
          </a:p>
        </p:txBody>
      </p:sp>
    </p:spTree>
    <p:extLst>
      <p:ext uri="{BB962C8B-B14F-4D97-AF65-F5344CB8AC3E}">
        <p14:creationId xmlns:p14="http://schemas.microsoft.com/office/powerpoint/2010/main" val="3090347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Wilhelm Wundt</a:t>
            </a:r>
            <a:endParaRPr lang="en-US" dirty="0"/>
          </a:p>
        </p:txBody>
      </p:sp>
      <p:sp>
        <p:nvSpPr>
          <p:cNvPr id="3" name="Content Placeholder 2"/>
          <p:cNvSpPr>
            <a:spLocks noGrp="1"/>
          </p:cNvSpPr>
          <p:nvPr>
            <p:ph idx="1"/>
          </p:nvPr>
        </p:nvSpPr>
        <p:spPr/>
        <p:txBody>
          <a:bodyPr>
            <a:normAutofit fontScale="92500"/>
          </a:bodyPr>
          <a:lstStyle/>
          <a:p>
            <a:r>
              <a:rPr lang="en-US" dirty="0" smtClean="0"/>
              <a:t>Laboratory in Leipzig Germany 1879</a:t>
            </a:r>
          </a:p>
          <a:p>
            <a:r>
              <a:rPr lang="en-US" dirty="0" smtClean="0"/>
              <a:t>Wundt lived from 1832-1920</a:t>
            </a:r>
          </a:p>
          <a:p>
            <a:r>
              <a:rPr lang="en-US" dirty="0" smtClean="0"/>
              <a:t>Physiologist who applied scientific principles to human mind</a:t>
            </a:r>
          </a:p>
          <a:p>
            <a:r>
              <a:rPr lang="en-US" dirty="0" smtClean="0">
                <a:hlinkClick r:id="rId3" action="ppaction://hlinksldjump"/>
              </a:rPr>
              <a:t>Believed mind was made up of thoughts, experiences, emotions, and other basic elements</a:t>
            </a:r>
            <a:endParaRPr lang="en-US" dirty="0" smtClean="0"/>
          </a:p>
          <a:p>
            <a:r>
              <a:rPr lang="en-US" dirty="0" smtClean="0"/>
              <a:t>Objective introspection</a:t>
            </a:r>
          </a:p>
          <a:p>
            <a:r>
              <a:rPr lang="en-US" dirty="0" smtClean="0"/>
              <a:t>Father of psychology</a:t>
            </a:r>
            <a:endParaRPr lang="en-US" dirty="0"/>
          </a:p>
        </p:txBody>
      </p:sp>
    </p:spTree>
    <p:extLst>
      <p:ext uri="{BB962C8B-B14F-4D97-AF65-F5344CB8AC3E}">
        <p14:creationId xmlns:p14="http://schemas.microsoft.com/office/powerpoint/2010/main" val="841656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is!</a:t>
            </a:r>
            <a:endParaRPr lang="en-US" dirty="0"/>
          </a:p>
        </p:txBody>
      </p:sp>
      <p:sp>
        <p:nvSpPr>
          <p:cNvPr id="3" name="Content Placeholder 2"/>
          <p:cNvSpPr>
            <a:spLocks noGrp="1"/>
          </p:cNvSpPr>
          <p:nvPr>
            <p:ph idx="1"/>
          </p:nvPr>
        </p:nvSpPr>
        <p:spPr/>
        <p:txBody>
          <a:bodyPr/>
          <a:lstStyle/>
          <a:p>
            <a:r>
              <a:rPr lang="en-US" dirty="0" smtClean="0"/>
              <a:t>Empiricism or nativism because of the belief in elementary units</a:t>
            </a:r>
          </a:p>
          <a:p>
            <a:endParaRPr lang="en-US" dirty="0"/>
          </a:p>
          <a:p>
            <a:r>
              <a:rPr lang="en-US" dirty="0" smtClean="0"/>
              <a:t>It is specifically empiricism because Wundt would use the senses to access the information</a:t>
            </a:r>
          </a:p>
          <a:p>
            <a:r>
              <a:rPr lang="en-US" dirty="0" smtClean="0">
                <a:hlinkClick r:id="rId2" action="ppaction://hlinksldjump"/>
              </a:rPr>
              <a:t>return</a:t>
            </a:r>
            <a:endParaRPr lang="en-US" dirty="0"/>
          </a:p>
        </p:txBody>
      </p:sp>
    </p:spTree>
    <p:extLst>
      <p:ext uri="{BB962C8B-B14F-4D97-AF65-F5344CB8AC3E}">
        <p14:creationId xmlns:p14="http://schemas.microsoft.com/office/powerpoint/2010/main" val="1194518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introspection</a:t>
            </a:r>
            <a:endParaRPr lang="en-US" dirty="0"/>
          </a:p>
        </p:txBody>
      </p:sp>
      <p:pic>
        <p:nvPicPr>
          <p:cNvPr id="4" name="Picture 10" descr="ch01_figure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6950" y="2343944"/>
            <a:ext cx="4610100" cy="30384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279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Edward </a:t>
            </a:r>
            <a:r>
              <a:rPr lang="en-US" dirty="0" err="1" smtClean="0"/>
              <a:t>Titchener</a:t>
            </a:r>
            <a:r>
              <a:rPr lang="en-US" dirty="0" smtClean="0"/>
              <a:t> and Structuralism</a:t>
            </a:r>
            <a:endParaRPr lang="en-US" dirty="0"/>
          </a:p>
        </p:txBody>
      </p:sp>
      <p:sp>
        <p:nvSpPr>
          <p:cNvPr id="3" name="Content Placeholder 2"/>
          <p:cNvSpPr>
            <a:spLocks noGrp="1"/>
          </p:cNvSpPr>
          <p:nvPr>
            <p:ph idx="1"/>
          </p:nvPr>
        </p:nvSpPr>
        <p:spPr/>
        <p:txBody>
          <a:bodyPr/>
          <a:lstStyle/>
          <a:p>
            <a:r>
              <a:rPr lang="en-US" dirty="0" smtClean="0"/>
              <a:t>Student of Wundt </a:t>
            </a:r>
          </a:p>
          <a:p>
            <a:r>
              <a:rPr lang="en-US" dirty="0" smtClean="0"/>
              <a:t>1867-1927</a:t>
            </a:r>
          </a:p>
          <a:p>
            <a:r>
              <a:rPr lang="en-US" dirty="0" smtClean="0"/>
              <a:t>Born an Englishman but brought Wundt’s ideas to Cornell University in Ithaca, New York</a:t>
            </a:r>
          </a:p>
          <a:p>
            <a:r>
              <a:rPr lang="en-US" dirty="0" smtClean="0"/>
              <a:t>Expanded on </a:t>
            </a:r>
            <a:r>
              <a:rPr lang="en-US" dirty="0" err="1" smtClean="0"/>
              <a:t>Wund’ts</a:t>
            </a:r>
            <a:r>
              <a:rPr lang="en-US" dirty="0" smtClean="0"/>
              <a:t> ideas to form structuralism</a:t>
            </a:r>
          </a:p>
          <a:p>
            <a:r>
              <a:rPr lang="en-US" dirty="0" smtClean="0"/>
              <a:t>Expanded introspection to thoughts</a:t>
            </a:r>
          </a:p>
          <a:p>
            <a:endParaRPr lang="en-US" dirty="0"/>
          </a:p>
        </p:txBody>
      </p:sp>
    </p:spTree>
    <p:extLst>
      <p:ext uri="{BB962C8B-B14F-4D97-AF65-F5344CB8AC3E}">
        <p14:creationId xmlns:p14="http://schemas.microsoft.com/office/powerpoint/2010/main" val="3003141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Titchener’s</a:t>
            </a:r>
            <a:r>
              <a:rPr lang="en-US" dirty="0" smtClean="0"/>
              <a:t> Introspection</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600200" y="2057400"/>
            <a:ext cx="49530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457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is happening</a:t>
            </a:r>
          </a:p>
          <a:p>
            <a:r>
              <a:rPr lang="en-US" dirty="0" smtClean="0"/>
              <a:t>Where does it happen</a:t>
            </a:r>
          </a:p>
          <a:p>
            <a:r>
              <a:rPr lang="en-US" dirty="0" smtClean="0"/>
              <a:t>To whom does it happen</a:t>
            </a:r>
          </a:p>
          <a:p>
            <a:r>
              <a:rPr lang="en-US" dirty="0" smtClean="0"/>
              <a:t>Under what circumstances does it seem to happen</a:t>
            </a:r>
          </a:p>
          <a:p>
            <a:r>
              <a:rPr lang="en-US" dirty="0" smtClean="0"/>
              <a:t>Description is </a:t>
            </a:r>
            <a:r>
              <a:rPr lang="en-US" dirty="0"/>
              <a:t>o</a:t>
            </a:r>
            <a:r>
              <a:rPr lang="en-US" b="0" baseline="0" dirty="0" smtClean="0"/>
              <a:t>bserving a behavior or mental process and noting everything about it</a:t>
            </a:r>
          </a:p>
          <a:p>
            <a:r>
              <a:rPr lang="en-US" dirty="0" smtClean="0"/>
              <a:t>Goal of description= observation</a:t>
            </a:r>
          </a:p>
          <a:p>
            <a:endParaRPr lang="en-US" dirty="0"/>
          </a:p>
          <a:p>
            <a:endParaRPr lang="en-US" dirty="0" smtClean="0"/>
          </a:p>
          <a:p>
            <a:r>
              <a:rPr lang="en-US" dirty="0" smtClean="0">
                <a:hlinkClick r:id="rId3" action="ppaction://hlinksldjump"/>
              </a:rPr>
              <a:t>return</a:t>
            </a:r>
            <a:endParaRPr lang="en-US" dirty="0"/>
          </a:p>
        </p:txBody>
      </p:sp>
    </p:spTree>
    <p:extLst>
      <p:ext uri="{BB962C8B-B14F-4D97-AF65-F5344CB8AC3E}">
        <p14:creationId xmlns:p14="http://schemas.microsoft.com/office/powerpoint/2010/main" val="496063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Established as a theory of psychology in America by Edward </a:t>
            </a:r>
            <a:r>
              <a:rPr lang="en-US" dirty="0" err="1" smtClean="0"/>
              <a:t>Titchener</a:t>
            </a:r>
            <a:endParaRPr lang="en-US" dirty="0" smtClean="0"/>
          </a:p>
          <a:p>
            <a:r>
              <a:rPr lang="en-US" dirty="0" smtClean="0"/>
              <a:t>Died out in early 1900s due to infighting over the key elements of experience that were most important</a:t>
            </a:r>
          </a:p>
          <a:p>
            <a:r>
              <a:rPr lang="en-US" dirty="0" err="1" smtClean="0"/>
              <a:t>Titchener</a:t>
            </a:r>
            <a:r>
              <a:rPr lang="en-US" dirty="0" smtClean="0"/>
              <a:t> believed there were four dimensions (quality, intensity, duration, clarity) to every sensation but others trained differently disagreed and may only have three</a:t>
            </a:r>
          </a:p>
          <a:p>
            <a:r>
              <a:rPr lang="en-US" dirty="0" smtClean="0"/>
              <a:t>Fatal flaw: private technique but science requires public </a:t>
            </a:r>
            <a:r>
              <a:rPr lang="en-US" dirty="0" err="1" smtClean="0"/>
              <a:t>techiques</a:t>
            </a:r>
            <a:endParaRPr lang="en-US" dirty="0" smtClean="0"/>
          </a:p>
        </p:txBody>
      </p:sp>
    </p:spTree>
    <p:extLst>
      <p:ext uri="{BB962C8B-B14F-4D97-AF65-F5344CB8AC3E}">
        <p14:creationId xmlns:p14="http://schemas.microsoft.com/office/powerpoint/2010/main" val="707591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Margaret F. Washburn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4600" y="1585204"/>
            <a:ext cx="4038600" cy="4471588"/>
          </a:xfrm>
          <a:prstGeom prst="rect">
            <a:avLst/>
          </a:prstGeom>
        </p:spPr>
      </p:pic>
    </p:spTree>
    <p:extLst>
      <p:ext uri="{BB962C8B-B14F-4D97-AF65-F5344CB8AC3E}">
        <p14:creationId xmlns:p14="http://schemas.microsoft.com/office/powerpoint/2010/main" val="845737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Margaret F. Washburn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1871-1939</a:t>
            </a:r>
          </a:p>
          <a:p>
            <a:pPr marL="0" indent="0">
              <a:buNone/>
            </a:pPr>
            <a:r>
              <a:rPr lang="en-US" dirty="0"/>
              <a:t> </a:t>
            </a:r>
            <a:r>
              <a:rPr lang="en-US" dirty="0" smtClean="0"/>
              <a:t>Originally a student at Columbia University</a:t>
            </a:r>
          </a:p>
          <a:p>
            <a:pPr marL="0" indent="0">
              <a:buNone/>
            </a:pPr>
            <a:r>
              <a:rPr lang="en-US" dirty="0" smtClean="0"/>
              <a:t>Student of </a:t>
            </a:r>
            <a:r>
              <a:rPr lang="en-US" dirty="0" err="1" smtClean="0"/>
              <a:t>Titchener</a:t>
            </a:r>
            <a:r>
              <a:rPr lang="en-US" dirty="0" smtClean="0"/>
              <a:t> at Cornell University</a:t>
            </a:r>
          </a:p>
          <a:p>
            <a:pPr marL="0" indent="0">
              <a:buNone/>
            </a:pPr>
            <a:r>
              <a:rPr lang="en-US" dirty="0" smtClean="0"/>
              <a:t>First woman to receive her Ph.D. in psychology in 1894</a:t>
            </a:r>
          </a:p>
          <a:p>
            <a:pPr marL="0" indent="0">
              <a:buNone/>
            </a:pPr>
            <a:r>
              <a:rPr lang="en-US" dirty="0" smtClean="0"/>
              <a:t>1908 Published </a:t>
            </a:r>
            <a:r>
              <a:rPr lang="en-US" i="1" dirty="0" smtClean="0"/>
              <a:t>The Animal Mind</a:t>
            </a:r>
          </a:p>
          <a:p>
            <a:pPr marL="0" indent="0">
              <a:buNone/>
            </a:pPr>
            <a:r>
              <a:rPr lang="en-US" dirty="0" smtClean="0"/>
              <a:t>1921 Became the second female president of the American Psychological Association</a:t>
            </a:r>
            <a:endParaRPr lang="en-US" dirty="0"/>
          </a:p>
        </p:txBody>
      </p:sp>
    </p:spTree>
    <p:extLst>
      <p:ext uri="{BB962C8B-B14F-4D97-AF65-F5344CB8AC3E}">
        <p14:creationId xmlns:p14="http://schemas.microsoft.com/office/powerpoint/2010/main" val="2902089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Christine Ladd- Franklin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78285" y="1600200"/>
            <a:ext cx="3987430" cy="4525963"/>
          </a:xfrm>
        </p:spPr>
      </p:pic>
    </p:spTree>
    <p:extLst>
      <p:ext uri="{BB962C8B-B14F-4D97-AF65-F5344CB8AC3E}">
        <p14:creationId xmlns:p14="http://schemas.microsoft.com/office/powerpoint/2010/main" val="3590946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Christine Ladd-Franklin</a:t>
            </a:r>
            <a:endParaRPr lang="en-US" dirty="0"/>
          </a:p>
        </p:txBody>
      </p:sp>
      <p:sp>
        <p:nvSpPr>
          <p:cNvPr id="3" name="Content Placeholder 2"/>
          <p:cNvSpPr>
            <a:spLocks noGrp="1"/>
          </p:cNvSpPr>
          <p:nvPr>
            <p:ph idx="1"/>
          </p:nvPr>
        </p:nvSpPr>
        <p:spPr/>
        <p:txBody>
          <a:bodyPr/>
          <a:lstStyle/>
          <a:p>
            <a:r>
              <a:rPr lang="en-US" dirty="0" smtClean="0"/>
              <a:t>1847-1930</a:t>
            </a:r>
          </a:p>
          <a:p>
            <a:r>
              <a:rPr lang="en-US" dirty="0" smtClean="0"/>
              <a:t>Completed all the requirements at Johns Hopkins University for a </a:t>
            </a:r>
            <a:r>
              <a:rPr lang="en-US" dirty="0"/>
              <a:t>P</a:t>
            </a:r>
            <a:r>
              <a:rPr lang="en-US" dirty="0" smtClean="0"/>
              <a:t>h.D. in 1882</a:t>
            </a:r>
          </a:p>
          <a:p>
            <a:r>
              <a:rPr lang="en-US" dirty="0" smtClean="0"/>
              <a:t>University refused to give her the degree as they did not issue doctoral degrees to women</a:t>
            </a:r>
          </a:p>
          <a:p>
            <a:r>
              <a:rPr lang="en-US" dirty="0" smtClean="0"/>
              <a:t>Distinguished research career in psychology</a:t>
            </a:r>
          </a:p>
          <a:p>
            <a:r>
              <a:rPr lang="en-US" dirty="0" smtClean="0"/>
              <a:t>Developed a new theory of color vision</a:t>
            </a:r>
          </a:p>
          <a:p>
            <a:r>
              <a:rPr lang="en-US" dirty="0" smtClean="0"/>
              <a:t>Finally received her Ph.D. in 1926</a:t>
            </a:r>
          </a:p>
        </p:txBody>
      </p:sp>
    </p:spTree>
    <p:extLst>
      <p:ext uri="{BB962C8B-B14F-4D97-AF65-F5344CB8AC3E}">
        <p14:creationId xmlns:p14="http://schemas.microsoft.com/office/powerpoint/2010/main" val="1168126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Functionalism</a:t>
            </a:r>
            <a:endParaRPr lang="en-US" dirty="0"/>
          </a:p>
        </p:txBody>
      </p:sp>
      <p:sp>
        <p:nvSpPr>
          <p:cNvPr id="3" name="Content Placeholder 2"/>
          <p:cNvSpPr>
            <a:spLocks noGrp="1"/>
          </p:cNvSpPr>
          <p:nvPr>
            <p:ph idx="1"/>
          </p:nvPr>
        </p:nvSpPr>
        <p:spPr/>
        <p:txBody>
          <a:bodyPr/>
          <a:lstStyle/>
          <a:p>
            <a:r>
              <a:rPr lang="en-US" dirty="0" smtClean="0"/>
              <a:t>In response to Structuralism</a:t>
            </a:r>
          </a:p>
          <a:p>
            <a:r>
              <a:rPr lang="en-US" dirty="0" smtClean="0"/>
              <a:t>Functionalism: focus is on how the mind works (what is the function)</a:t>
            </a:r>
          </a:p>
          <a:p>
            <a:r>
              <a:rPr lang="en-US" dirty="0" smtClean="0"/>
              <a:t>Influenced by the work of Darwin and theory of natural selection</a:t>
            </a:r>
          </a:p>
          <a:p>
            <a:r>
              <a:rPr lang="en-US" dirty="0" smtClean="0"/>
              <a:t>Still used today by evolutionary psychologists</a:t>
            </a:r>
          </a:p>
          <a:p>
            <a:endParaRPr lang="en-US" dirty="0"/>
          </a:p>
        </p:txBody>
      </p:sp>
    </p:spTree>
    <p:extLst>
      <p:ext uri="{BB962C8B-B14F-4D97-AF65-F5344CB8AC3E}">
        <p14:creationId xmlns:p14="http://schemas.microsoft.com/office/powerpoint/2010/main" val="8111988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James</a:t>
            </a:r>
            <a:endParaRPr lang="en-US" dirty="0"/>
          </a:p>
        </p:txBody>
      </p:sp>
      <p:sp>
        <p:nvSpPr>
          <p:cNvPr id="3" name="Content Placeholder 2"/>
          <p:cNvSpPr>
            <a:spLocks noGrp="1"/>
          </p:cNvSpPr>
          <p:nvPr>
            <p:ph idx="1"/>
          </p:nvPr>
        </p:nvSpPr>
        <p:spPr/>
        <p:txBody>
          <a:bodyPr/>
          <a:lstStyle/>
          <a:p>
            <a:r>
              <a:rPr lang="en-US" dirty="0" smtClean="0"/>
              <a:t>1842-1910</a:t>
            </a:r>
          </a:p>
          <a:p>
            <a:r>
              <a:rPr lang="en-US" dirty="0" smtClean="0"/>
              <a:t>Contemporary of </a:t>
            </a:r>
            <a:r>
              <a:rPr lang="en-US" dirty="0" err="1" smtClean="0"/>
              <a:t>Titchener</a:t>
            </a:r>
            <a:endParaRPr lang="en-US" dirty="0" smtClean="0"/>
          </a:p>
          <a:p>
            <a:r>
              <a:rPr lang="en-US" dirty="0" smtClean="0"/>
              <a:t>Taught philosophy and psychology at Harvard beginning 1889</a:t>
            </a:r>
          </a:p>
          <a:p>
            <a:r>
              <a:rPr lang="en-US" dirty="0" smtClean="0"/>
              <a:t>Found laboratory work boring</a:t>
            </a:r>
          </a:p>
          <a:p>
            <a:r>
              <a:rPr lang="en-US" dirty="0" smtClean="0"/>
              <a:t>Opposed structuralism</a:t>
            </a:r>
            <a:endParaRPr lang="en-US" dirty="0"/>
          </a:p>
        </p:txBody>
      </p:sp>
    </p:spTree>
    <p:extLst>
      <p:ext uri="{BB962C8B-B14F-4D97-AF65-F5344CB8AC3E}">
        <p14:creationId xmlns:p14="http://schemas.microsoft.com/office/powerpoint/2010/main" val="1499527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a:t>
            </a:r>
            <a:r>
              <a:rPr lang="en-US" dirty="0" err="1" smtClean="0"/>
              <a:t>Whiton</a:t>
            </a:r>
            <a:r>
              <a:rPr lang="en-US" dirty="0" smtClean="0"/>
              <a:t> Calkins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1" y="1513539"/>
            <a:ext cx="4412838" cy="5039662"/>
          </a:xfrm>
        </p:spPr>
      </p:pic>
    </p:spTree>
    <p:extLst>
      <p:ext uri="{BB962C8B-B14F-4D97-AF65-F5344CB8AC3E}">
        <p14:creationId xmlns:p14="http://schemas.microsoft.com/office/powerpoint/2010/main" val="1153638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a:t>
            </a:r>
            <a:r>
              <a:rPr lang="en-US" dirty="0" err="1" smtClean="0"/>
              <a:t>Whiton</a:t>
            </a:r>
            <a:r>
              <a:rPr lang="en-US" dirty="0" smtClean="0"/>
              <a:t> Calkins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1863-1930</a:t>
            </a:r>
          </a:p>
          <a:p>
            <a:r>
              <a:rPr lang="en-US" dirty="0" smtClean="0"/>
              <a:t>Student of William James</a:t>
            </a:r>
          </a:p>
          <a:p>
            <a:r>
              <a:rPr lang="en-US" dirty="0" smtClean="0"/>
              <a:t>Completed her Ph.D. requirements at Harvard University but was denied a doctorate</a:t>
            </a:r>
          </a:p>
          <a:p>
            <a:r>
              <a:rPr lang="en-US" dirty="0" smtClean="0"/>
              <a:t>Established a psychology lab at Wellesley College</a:t>
            </a:r>
          </a:p>
          <a:p>
            <a:r>
              <a:rPr lang="en-US" dirty="0" smtClean="0"/>
              <a:t>Research on learning, short term memory, and psychology of the self</a:t>
            </a:r>
          </a:p>
          <a:p>
            <a:r>
              <a:rPr lang="en-US" dirty="0" smtClean="0"/>
              <a:t>1905 First female president of American Psychological Association</a:t>
            </a:r>
          </a:p>
          <a:p>
            <a:r>
              <a:rPr lang="en-US" dirty="0" smtClean="0"/>
              <a:t>Was never awarded her Ph.D.</a:t>
            </a:r>
            <a:endParaRPr lang="en-US" dirty="0"/>
          </a:p>
        </p:txBody>
      </p:sp>
    </p:spTree>
    <p:extLst>
      <p:ext uri="{BB962C8B-B14F-4D97-AF65-F5344CB8AC3E}">
        <p14:creationId xmlns:p14="http://schemas.microsoft.com/office/powerpoint/2010/main" val="736894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Cecil Sumner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0" y="1676400"/>
            <a:ext cx="2514600" cy="2738119"/>
          </a:xfrm>
        </p:spPr>
      </p:pic>
    </p:spTree>
    <p:extLst>
      <p:ext uri="{BB962C8B-B14F-4D97-AF65-F5344CB8AC3E}">
        <p14:creationId xmlns:p14="http://schemas.microsoft.com/office/powerpoint/2010/main" val="3325347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a:t>
            </a:r>
            <a:endParaRPr lang="en-US" dirty="0"/>
          </a:p>
        </p:txBody>
      </p:sp>
      <p:sp>
        <p:nvSpPr>
          <p:cNvPr id="3" name="Content Placeholder 2"/>
          <p:cNvSpPr>
            <a:spLocks noGrp="1"/>
          </p:cNvSpPr>
          <p:nvPr>
            <p:ph idx="1"/>
          </p:nvPr>
        </p:nvSpPr>
        <p:spPr/>
        <p:txBody>
          <a:bodyPr>
            <a:normAutofit lnSpcReduction="10000"/>
          </a:bodyPr>
          <a:lstStyle/>
          <a:p>
            <a:r>
              <a:rPr lang="en-US" dirty="0" smtClean="0"/>
              <a:t>Why is it happening</a:t>
            </a:r>
          </a:p>
          <a:p>
            <a:r>
              <a:rPr lang="en-US" dirty="0" smtClean="0"/>
              <a:t>Explanations lead to theories</a:t>
            </a:r>
          </a:p>
          <a:p>
            <a:r>
              <a:rPr lang="en-US" dirty="0" smtClean="0"/>
              <a:t>Goal of Explanation= </a:t>
            </a:r>
            <a:r>
              <a:rPr lang="en-US" dirty="0" smtClean="0"/>
              <a:t>theory</a:t>
            </a:r>
          </a:p>
          <a:p>
            <a:r>
              <a:rPr lang="en-US" dirty="0" smtClean="0"/>
              <a:t>Experiment by </a:t>
            </a:r>
            <a:r>
              <a:rPr lang="en-US" dirty="0" err="1" smtClean="0"/>
              <a:t>Sapa</a:t>
            </a:r>
            <a:r>
              <a:rPr lang="en-US" dirty="0" smtClean="0"/>
              <a:t> </a:t>
            </a:r>
            <a:r>
              <a:rPr lang="en-US" dirty="0" err="1" smtClean="0"/>
              <a:t>Cheryan</a:t>
            </a:r>
            <a:r>
              <a:rPr lang="en-US" dirty="0" smtClean="0"/>
              <a:t> et al.</a:t>
            </a:r>
            <a:endParaRPr lang="en-US" dirty="0" smtClean="0"/>
          </a:p>
          <a:p>
            <a:endParaRPr lang="en-US" dirty="0"/>
          </a:p>
          <a:p>
            <a:endParaRPr lang="en-US" dirty="0" smtClean="0"/>
          </a:p>
          <a:p>
            <a:endParaRPr lang="en-US" dirty="0"/>
          </a:p>
          <a:p>
            <a:pPr marL="0" indent="0">
              <a:buNone/>
            </a:pPr>
            <a:r>
              <a:rPr lang="en-US" dirty="0" smtClean="0">
                <a:hlinkClick r:id="rId3" action="ppaction://hlinksldjump"/>
              </a:rPr>
              <a:t>return</a:t>
            </a:r>
            <a:endParaRPr lang="en-US" dirty="0" smtClean="0"/>
          </a:p>
          <a:p>
            <a:endParaRPr lang="en-US" dirty="0"/>
          </a:p>
        </p:txBody>
      </p:sp>
    </p:spTree>
    <p:extLst>
      <p:ext uri="{BB962C8B-B14F-4D97-AF65-F5344CB8AC3E}">
        <p14:creationId xmlns:p14="http://schemas.microsoft.com/office/powerpoint/2010/main" val="11177215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Cecil Sumner</a:t>
            </a:r>
            <a:endParaRPr lang="en-US" dirty="0"/>
          </a:p>
        </p:txBody>
      </p:sp>
      <p:sp>
        <p:nvSpPr>
          <p:cNvPr id="3" name="Content Placeholder 2"/>
          <p:cNvSpPr>
            <a:spLocks noGrp="1"/>
          </p:cNvSpPr>
          <p:nvPr>
            <p:ph idx="1"/>
          </p:nvPr>
        </p:nvSpPr>
        <p:spPr/>
        <p:txBody>
          <a:bodyPr/>
          <a:lstStyle/>
          <a:p>
            <a:r>
              <a:rPr lang="en-US" dirty="0" smtClean="0"/>
              <a:t>1895-1954</a:t>
            </a:r>
          </a:p>
          <a:p>
            <a:r>
              <a:rPr lang="en-US" dirty="0" smtClean="0"/>
              <a:t>1920 First African American to earn a Ph.D. in psychology at Clark University</a:t>
            </a:r>
          </a:p>
          <a:p>
            <a:r>
              <a:rPr lang="en-US" dirty="0" smtClean="0"/>
              <a:t>Became chair of psychology department at Howard University</a:t>
            </a:r>
          </a:p>
          <a:p>
            <a:r>
              <a:rPr lang="en-US" dirty="0" smtClean="0"/>
              <a:t>Father of African American Psychology</a:t>
            </a:r>
            <a:endParaRPr lang="en-US" dirty="0"/>
          </a:p>
        </p:txBody>
      </p:sp>
    </p:spTree>
    <p:extLst>
      <p:ext uri="{BB962C8B-B14F-4D97-AF65-F5344CB8AC3E}">
        <p14:creationId xmlns:p14="http://schemas.microsoft.com/office/powerpoint/2010/main" val="2365131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Sidney Beckham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4700" y="2142331"/>
            <a:ext cx="2514600" cy="3441700"/>
          </a:xfrm>
        </p:spPr>
      </p:pic>
    </p:spTree>
    <p:extLst>
      <p:ext uri="{BB962C8B-B14F-4D97-AF65-F5344CB8AC3E}">
        <p14:creationId xmlns:p14="http://schemas.microsoft.com/office/powerpoint/2010/main" val="29131715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Sidney Beckham</a:t>
            </a:r>
            <a:endParaRPr lang="en-US" dirty="0"/>
          </a:p>
        </p:txBody>
      </p:sp>
      <p:sp>
        <p:nvSpPr>
          <p:cNvPr id="3" name="Content Placeholder 2"/>
          <p:cNvSpPr>
            <a:spLocks noGrp="1"/>
          </p:cNvSpPr>
          <p:nvPr>
            <p:ph idx="1"/>
          </p:nvPr>
        </p:nvSpPr>
        <p:spPr/>
        <p:txBody>
          <a:bodyPr/>
          <a:lstStyle/>
          <a:p>
            <a:r>
              <a:rPr lang="en-US" dirty="0" smtClean="0"/>
              <a:t>1897-1964</a:t>
            </a:r>
          </a:p>
          <a:p>
            <a:r>
              <a:rPr lang="en-US" dirty="0" smtClean="0"/>
              <a:t>Received Ph.D. from New York University in 1930</a:t>
            </a:r>
            <a:endParaRPr lang="en-US" dirty="0" smtClean="0"/>
          </a:p>
          <a:p>
            <a:r>
              <a:rPr lang="en-US" dirty="0" smtClean="0"/>
              <a:t>Specialized in Educational </a:t>
            </a:r>
            <a:r>
              <a:rPr lang="en-US" dirty="0" smtClean="0"/>
              <a:t>Psychology</a:t>
            </a:r>
          </a:p>
          <a:p>
            <a:r>
              <a:rPr lang="en-US" dirty="0" smtClean="0"/>
              <a:t>Senior Assistant Psychologist at the National Committee for Mental Hygiene</a:t>
            </a:r>
            <a:endParaRPr lang="en-US" dirty="0" smtClean="0"/>
          </a:p>
          <a:p>
            <a:r>
              <a:rPr lang="en-US" dirty="0" smtClean="0"/>
              <a:t>Researched racial disparity in intelligence testing and intellectual disabilities</a:t>
            </a:r>
          </a:p>
        </p:txBody>
      </p:sp>
    </p:spTree>
    <p:extLst>
      <p:ext uri="{BB962C8B-B14F-4D97-AF65-F5344CB8AC3E}">
        <p14:creationId xmlns:p14="http://schemas.microsoft.com/office/powerpoint/2010/main" val="26988680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Kenneth and Mamie Clark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653381"/>
            <a:ext cx="4267199" cy="4267199"/>
          </a:xfrm>
        </p:spPr>
      </p:pic>
    </p:spTree>
    <p:extLst>
      <p:ext uri="{BB962C8B-B14F-4D97-AF65-F5344CB8AC3E}">
        <p14:creationId xmlns:p14="http://schemas.microsoft.com/office/powerpoint/2010/main" val="3804192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Mamie Clark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Mamie Clark (1917-1983)</a:t>
            </a:r>
          </a:p>
          <a:p>
            <a:r>
              <a:rPr lang="en-US" dirty="0" smtClean="0"/>
              <a:t>1943 Mamie Clark became second African American to earn a doctorate from Columbia.</a:t>
            </a:r>
          </a:p>
          <a:p>
            <a:r>
              <a:rPr lang="en-US" dirty="0" smtClean="0"/>
              <a:t>Research on formation of racial identity and self-esteem.</a:t>
            </a:r>
          </a:p>
          <a:p>
            <a:r>
              <a:rPr lang="en-US" dirty="0" smtClean="0"/>
              <a:t>Had two children while completing a doctoral degree.</a:t>
            </a:r>
          </a:p>
          <a:p>
            <a:r>
              <a:rPr lang="en-US" dirty="0" smtClean="0"/>
              <a:t>Difficulty finding a job</a:t>
            </a:r>
          </a:p>
          <a:p>
            <a:r>
              <a:rPr lang="en-US" dirty="0" smtClean="0"/>
              <a:t>1946 opened Northside Center for Child Development</a:t>
            </a:r>
          </a:p>
          <a:p>
            <a:pPr marL="0" indent="0">
              <a:buNone/>
            </a:pPr>
            <a:endParaRPr lang="en-US" dirty="0"/>
          </a:p>
        </p:txBody>
      </p:sp>
    </p:spTree>
    <p:extLst>
      <p:ext uri="{BB962C8B-B14F-4D97-AF65-F5344CB8AC3E}">
        <p14:creationId xmlns:p14="http://schemas.microsoft.com/office/powerpoint/2010/main" val="3594650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Kenneth Clark</a:t>
            </a:r>
            <a:endParaRPr lang="en-US" dirty="0"/>
          </a:p>
        </p:txBody>
      </p:sp>
      <p:sp>
        <p:nvSpPr>
          <p:cNvPr id="3" name="Content Placeholder 2"/>
          <p:cNvSpPr>
            <a:spLocks noGrp="1"/>
          </p:cNvSpPr>
          <p:nvPr>
            <p:ph idx="1"/>
          </p:nvPr>
        </p:nvSpPr>
        <p:spPr/>
        <p:txBody>
          <a:bodyPr/>
          <a:lstStyle/>
          <a:p>
            <a:r>
              <a:rPr lang="en-US" dirty="0"/>
              <a:t>Kenneth Clark (1914-2005</a:t>
            </a:r>
            <a:r>
              <a:rPr lang="en-US" dirty="0" smtClean="0"/>
              <a:t>)</a:t>
            </a:r>
          </a:p>
          <a:p>
            <a:r>
              <a:rPr lang="en-US" dirty="0"/>
              <a:t>1971 Kenneth Clark elected first African American president of American Psychological </a:t>
            </a:r>
            <a:r>
              <a:rPr lang="en-US" dirty="0" smtClean="0"/>
              <a:t>Association</a:t>
            </a:r>
          </a:p>
          <a:p>
            <a:r>
              <a:rPr lang="en-US" dirty="0" smtClean="0"/>
              <a:t>Worked with his wife to show the negative effects of segregation on school children</a:t>
            </a:r>
          </a:p>
          <a:p>
            <a:endParaRPr lang="en-US" dirty="0"/>
          </a:p>
          <a:p>
            <a:endParaRPr lang="en-US" dirty="0"/>
          </a:p>
          <a:p>
            <a:endParaRPr lang="en-US" dirty="0"/>
          </a:p>
        </p:txBody>
      </p:sp>
    </p:spTree>
    <p:extLst>
      <p:ext uri="{BB962C8B-B14F-4D97-AF65-F5344CB8AC3E}">
        <p14:creationId xmlns:p14="http://schemas.microsoft.com/office/powerpoint/2010/main" val="142275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 Henry Alston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1447800"/>
            <a:ext cx="3348038" cy="4610126"/>
          </a:xfrm>
        </p:spPr>
      </p:pic>
    </p:spTree>
    <p:extLst>
      <p:ext uri="{BB962C8B-B14F-4D97-AF65-F5344CB8AC3E}">
        <p14:creationId xmlns:p14="http://schemas.microsoft.com/office/powerpoint/2010/main" val="40985146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 Henry Alston</a:t>
            </a:r>
            <a:endParaRPr lang="en-US" dirty="0"/>
          </a:p>
        </p:txBody>
      </p:sp>
      <p:sp>
        <p:nvSpPr>
          <p:cNvPr id="3" name="Content Placeholder 2"/>
          <p:cNvSpPr>
            <a:spLocks noGrp="1"/>
          </p:cNvSpPr>
          <p:nvPr>
            <p:ph idx="1"/>
          </p:nvPr>
        </p:nvSpPr>
        <p:spPr/>
        <p:txBody>
          <a:bodyPr/>
          <a:lstStyle/>
          <a:p>
            <a:r>
              <a:rPr lang="en-US" dirty="0" smtClean="0"/>
              <a:t>1920 became the first African American to publish research findings in a U.S. psychology journal</a:t>
            </a:r>
          </a:p>
          <a:p>
            <a:r>
              <a:rPr lang="en-US" dirty="0" smtClean="0"/>
              <a:t>Research was on the perception of warmth and cold</a:t>
            </a:r>
          </a:p>
        </p:txBody>
      </p:sp>
    </p:spTree>
    <p:extLst>
      <p:ext uri="{BB962C8B-B14F-4D97-AF65-F5344CB8AC3E}">
        <p14:creationId xmlns:p14="http://schemas.microsoft.com/office/powerpoint/2010/main" val="11675248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Gilbert Haven Jones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371600"/>
            <a:ext cx="4648200" cy="4882169"/>
          </a:xfrm>
        </p:spPr>
      </p:pic>
    </p:spTree>
    <p:extLst>
      <p:ext uri="{BB962C8B-B14F-4D97-AF65-F5344CB8AC3E}">
        <p14:creationId xmlns:p14="http://schemas.microsoft.com/office/powerpoint/2010/main" val="38057545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Gilbert Haven Jones</a:t>
            </a:r>
            <a:endParaRPr lang="en-US" dirty="0"/>
          </a:p>
        </p:txBody>
      </p:sp>
      <p:sp>
        <p:nvSpPr>
          <p:cNvPr id="3" name="Content Placeholder 2"/>
          <p:cNvSpPr>
            <a:spLocks noGrp="1"/>
          </p:cNvSpPr>
          <p:nvPr>
            <p:ph idx="1"/>
          </p:nvPr>
        </p:nvSpPr>
        <p:spPr/>
        <p:txBody>
          <a:bodyPr/>
          <a:lstStyle/>
          <a:p>
            <a:r>
              <a:rPr lang="en-US" dirty="0" smtClean="0"/>
              <a:t>1883-1966</a:t>
            </a:r>
          </a:p>
          <a:p>
            <a:r>
              <a:rPr lang="en-US" dirty="0" smtClean="0"/>
              <a:t>1909 Received a doctorate in psychology from a university in Germany</a:t>
            </a:r>
          </a:p>
          <a:p>
            <a:r>
              <a:rPr lang="en-US" dirty="0" smtClean="0"/>
              <a:t>First African American with a Ph.D. to teach psychology in the U.S.</a:t>
            </a:r>
            <a:endParaRPr lang="en-US" dirty="0"/>
          </a:p>
        </p:txBody>
      </p:sp>
    </p:spTree>
    <p:extLst>
      <p:ext uri="{BB962C8B-B14F-4D97-AF65-F5344CB8AC3E}">
        <p14:creationId xmlns:p14="http://schemas.microsoft.com/office/powerpoint/2010/main" val="2107793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a:t>
            </a:r>
            <a:endParaRPr lang="en-US" dirty="0"/>
          </a:p>
        </p:txBody>
      </p:sp>
      <p:sp>
        <p:nvSpPr>
          <p:cNvPr id="3" name="Content Placeholder 2"/>
          <p:cNvSpPr>
            <a:spLocks noGrp="1"/>
          </p:cNvSpPr>
          <p:nvPr>
            <p:ph idx="1"/>
          </p:nvPr>
        </p:nvSpPr>
        <p:spPr/>
        <p:txBody>
          <a:bodyPr/>
          <a:lstStyle/>
          <a:p>
            <a:r>
              <a:rPr lang="en-US" dirty="0" smtClean="0"/>
              <a:t>Prediction: determining what will happen in the future</a:t>
            </a:r>
          </a:p>
          <a:p>
            <a:r>
              <a:rPr lang="en-US" dirty="0" smtClean="0"/>
              <a:t>Goal of prediction= understand the behavior in the future</a:t>
            </a:r>
          </a:p>
          <a:p>
            <a:endParaRPr lang="en-US" dirty="0"/>
          </a:p>
          <a:p>
            <a:endParaRPr lang="en-US" dirty="0" smtClean="0"/>
          </a:p>
          <a:p>
            <a:endParaRPr lang="en-US" dirty="0"/>
          </a:p>
          <a:p>
            <a:r>
              <a:rPr lang="en-US" dirty="0" smtClean="0">
                <a:hlinkClick r:id="rId3" action="ppaction://hlinksldjump"/>
              </a:rPr>
              <a:t>return</a:t>
            </a:r>
            <a:endParaRPr lang="en-US" dirty="0"/>
          </a:p>
        </p:txBody>
      </p:sp>
    </p:spTree>
    <p:extLst>
      <p:ext uri="{BB962C8B-B14F-4D97-AF65-F5344CB8AC3E}">
        <p14:creationId xmlns:p14="http://schemas.microsoft.com/office/powerpoint/2010/main" val="22096795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 </a:t>
            </a:r>
            <a:r>
              <a:rPr lang="en-US" dirty="0" err="1" smtClean="0"/>
              <a:t>Suinn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1447800"/>
            <a:ext cx="2943225" cy="4414838"/>
          </a:xfrm>
        </p:spPr>
      </p:pic>
    </p:spTree>
    <p:extLst>
      <p:ext uri="{BB962C8B-B14F-4D97-AF65-F5344CB8AC3E}">
        <p14:creationId xmlns:p14="http://schemas.microsoft.com/office/powerpoint/2010/main" val="2445307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 </a:t>
            </a:r>
            <a:r>
              <a:rPr lang="en-US" dirty="0" err="1" smtClean="0"/>
              <a:t>Suinn</a:t>
            </a:r>
            <a:endParaRPr lang="en-US" dirty="0"/>
          </a:p>
        </p:txBody>
      </p:sp>
      <p:sp>
        <p:nvSpPr>
          <p:cNvPr id="3" name="Content Placeholder 2"/>
          <p:cNvSpPr>
            <a:spLocks noGrp="1"/>
          </p:cNvSpPr>
          <p:nvPr>
            <p:ph idx="1"/>
          </p:nvPr>
        </p:nvSpPr>
        <p:spPr/>
        <p:txBody>
          <a:bodyPr/>
          <a:lstStyle/>
          <a:p>
            <a:r>
              <a:rPr lang="en-US" dirty="0" smtClean="0"/>
              <a:t>1999 First Asian American president of American Psychological Association</a:t>
            </a:r>
          </a:p>
          <a:p>
            <a:r>
              <a:rPr lang="en-US" dirty="0" smtClean="0"/>
              <a:t>One of first members of the APA Committee on Ethnic Minority Affairs in 1979</a:t>
            </a:r>
          </a:p>
          <a:p>
            <a:r>
              <a:rPr lang="en-US" dirty="0" smtClean="0"/>
              <a:t>Research in sport psychology and ethnic minority issues</a:t>
            </a:r>
          </a:p>
          <a:p>
            <a:r>
              <a:rPr lang="en-US" dirty="0" smtClean="0"/>
              <a:t>First psychologists to serve on U.S. Olympic sports medicine team 1972</a:t>
            </a:r>
            <a:endParaRPr lang="en-US" dirty="0"/>
          </a:p>
        </p:txBody>
      </p:sp>
    </p:spTree>
    <p:extLst>
      <p:ext uri="{BB962C8B-B14F-4D97-AF65-F5344CB8AC3E}">
        <p14:creationId xmlns:p14="http://schemas.microsoft.com/office/powerpoint/2010/main" val="311338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Jorge Sanchez</a:t>
            </a:r>
            <a:endParaRPr lang="en-US" dirty="0"/>
          </a:p>
        </p:txBody>
      </p:sp>
      <p:sp>
        <p:nvSpPr>
          <p:cNvPr id="3" name="Content Placeholder 2"/>
          <p:cNvSpPr>
            <a:spLocks noGrp="1"/>
          </p:cNvSpPr>
          <p:nvPr>
            <p:ph idx="1"/>
          </p:nvPr>
        </p:nvSpPr>
        <p:spPr/>
        <p:txBody>
          <a:bodyPr/>
          <a:lstStyle/>
          <a:p>
            <a:r>
              <a:rPr lang="en-US" dirty="0" smtClean="0"/>
              <a:t>Hispanic psychologist who conducts research in intelligence testing and cultural bias in these tests</a:t>
            </a:r>
            <a:endParaRPr lang="en-US" dirty="0"/>
          </a:p>
        </p:txBody>
      </p:sp>
    </p:spTree>
    <p:extLst>
      <p:ext uri="{BB962C8B-B14F-4D97-AF65-F5344CB8AC3E}">
        <p14:creationId xmlns:p14="http://schemas.microsoft.com/office/powerpoint/2010/main" val="23007832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Pioneer Paper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5 points for including a pioneer not mentioned in this lecture</a:t>
            </a:r>
          </a:p>
          <a:p>
            <a:r>
              <a:rPr lang="en-US" dirty="0" smtClean="0"/>
              <a:t>Brief biography of the person, no more than ½ page (major contributions, birth, death)</a:t>
            </a:r>
          </a:p>
          <a:p>
            <a:r>
              <a:rPr lang="en-US" dirty="0" smtClean="0"/>
              <a:t>Discuss their struggles (bias in society, university, field of psychology, on an individual level)</a:t>
            </a:r>
          </a:p>
          <a:p>
            <a:r>
              <a:rPr lang="en-US" dirty="0" smtClean="0"/>
              <a:t>Discuss what barriers you would experience today if you were a pioneer in the field</a:t>
            </a:r>
          </a:p>
          <a:p>
            <a:r>
              <a:rPr lang="en-US" dirty="0" smtClean="0"/>
              <a:t>If you feel you would face no barriers discuss the privilege you gain as related to your pioneer.</a:t>
            </a:r>
            <a:endParaRPr lang="en-US" dirty="0"/>
          </a:p>
        </p:txBody>
      </p:sp>
    </p:spTree>
    <p:extLst>
      <p:ext uri="{BB962C8B-B14F-4D97-AF65-F5344CB8AC3E}">
        <p14:creationId xmlns:p14="http://schemas.microsoft.com/office/powerpoint/2010/main" val="169810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Pioneer Paper</a:t>
            </a:r>
            <a:endParaRPr lang="en-US" dirty="0"/>
          </a:p>
        </p:txBody>
      </p:sp>
      <p:sp>
        <p:nvSpPr>
          <p:cNvPr id="3" name="Content Placeholder 2"/>
          <p:cNvSpPr>
            <a:spLocks noGrp="1"/>
          </p:cNvSpPr>
          <p:nvPr>
            <p:ph idx="1"/>
          </p:nvPr>
        </p:nvSpPr>
        <p:spPr/>
        <p:txBody>
          <a:bodyPr>
            <a:normAutofit lnSpcReduction="10000"/>
          </a:bodyPr>
          <a:lstStyle/>
          <a:p>
            <a:r>
              <a:rPr lang="en-US" dirty="0">
                <a:hlinkClick r:id="rId3"/>
              </a:rPr>
              <a:t>http://</a:t>
            </a:r>
            <a:r>
              <a:rPr lang="en-US" dirty="0" smtClean="0">
                <a:hlinkClick r:id="rId3"/>
              </a:rPr>
              <a:t>psychology.okstate.edu/museum/afroam/bio.html</a:t>
            </a:r>
            <a:r>
              <a:rPr lang="en-US" dirty="0" smtClean="0"/>
              <a:t> </a:t>
            </a:r>
            <a:r>
              <a:rPr lang="en-US" dirty="0"/>
              <a:t>(African American Pioneers in Psychology</a:t>
            </a:r>
            <a:r>
              <a:rPr lang="en-US" dirty="0" smtClean="0"/>
              <a:t>)</a:t>
            </a:r>
          </a:p>
          <a:p>
            <a:r>
              <a:rPr lang="en-US" dirty="0" smtClean="0"/>
              <a:t>Google some of the pioneers already listed in this chapter and find similar people</a:t>
            </a:r>
          </a:p>
          <a:p>
            <a:r>
              <a:rPr lang="en-US" dirty="0" smtClean="0"/>
              <a:t>Other people may include:</a:t>
            </a:r>
            <a:endParaRPr lang="en-US" dirty="0"/>
          </a:p>
          <a:p>
            <a:pPr marL="0" indent="0">
              <a:buNone/>
            </a:pPr>
            <a:r>
              <a:rPr lang="en-US" dirty="0"/>
              <a:t> </a:t>
            </a:r>
            <a:r>
              <a:rPr lang="en-US" dirty="0" smtClean="0"/>
              <a:t>     -Sabina </a:t>
            </a:r>
            <a:r>
              <a:rPr lang="en-US" dirty="0" err="1" smtClean="0"/>
              <a:t>Spielrein</a:t>
            </a:r>
            <a:endParaRPr lang="en-US" dirty="0"/>
          </a:p>
          <a:p>
            <a:pPr lvl="1"/>
            <a:r>
              <a:rPr lang="en-US" dirty="0"/>
              <a:t>Melanie </a:t>
            </a:r>
            <a:r>
              <a:rPr lang="en-US" dirty="0" smtClean="0"/>
              <a:t>Klein</a:t>
            </a:r>
          </a:p>
          <a:p>
            <a:pPr lvl="1"/>
            <a:r>
              <a:rPr lang="en-US" dirty="0" smtClean="0"/>
              <a:t>Jorge Sanchez (due to limited information)</a:t>
            </a:r>
            <a:endParaRPr lang="en-US" dirty="0"/>
          </a:p>
          <a:p>
            <a:endParaRPr lang="en-US" dirty="0"/>
          </a:p>
          <a:p>
            <a:endParaRPr lang="en-US" dirty="0"/>
          </a:p>
        </p:txBody>
      </p:sp>
    </p:spTree>
    <p:extLst>
      <p:ext uri="{BB962C8B-B14F-4D97-AF65-F5344CB8AC3E}">
        <p14:creationId xmlns:p14="http://schemas.microsoft.com/office/powerpoint/2010/main" val="38298261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today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756276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73113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Gestalt Psychology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Another response against structuralism like functionalism</a:t>
            </a:r>
          </a:p>
          <a:p>
            <a:r>
              <a:rPr lang="en-US" dirty="0" smtClean="0"/>
              <a:t>Major figure was Max Wertheimer</a:t>
            </a:r>
          </a:p>
          <a:p>
            <a:r>
              <a:rPr lang="en-US" dirty="0" smtClean="0"/>
              <a:t>Wertheimer believed that psychological events such as perceiving and sensing could not be broken down into smaller elements</a:t>
            </a:r>
          </a:p>
          <a:p>
            <a:r>
              <a:rPr lang="en-US" dirty="0" smtClean="0"/>
              <a:t>Slogan “the whole is greater than the sum of its parts”</a:t>
            </a:r>
          </a:p>
          <a:p>
            <a:r>
              <a:rPr lang="en-US" dirty="0" smtClean="0"/>
              <a:t>Gestalt psychologists believe that people naturally seek out patterns (wholes)</a:t>
            </a:r>
            <a:endParaRPr lang="en-US" dirty="0"/>
          </a:p>
        </p:txBody>
      </p:sp>
    </p:spTree>
    <p:extLst>
      <p:ext uri="{BB962C8B-B14F-4D97-AF65-F5344CB8AC3E}">
        <p14:creationId xmlns:p14="http://schemas.microsoft.com/office/powerpoint/2010/main" val="35496215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Gestalt Psychology</a:t>
            </a:r>
            <a:endParaRPr lang="en-US" dirty="0"/>
          </a:p>
        </p:txBody>
      </p:sp>
      <p:sp>
        <p:nvSpPr>
          <p:cNvPr id="3" name="Content Placeholder 2"/>
          <p:cNvSpPr>
            <a:spLocks noGrp="1"/>
          </p:cNvSpPr>
          <p:nvPr>
            <p:ph idx="1"/>
          </p:nvPr>
        </p:nvSpPr>
        <p:spPr/>
        <p:txBody>
          <a:bodyPr/>
          <a:lstStyle/>
          <a:p>
            <a:r>
              <a:rPr lang="en-US" dirty="0" smtClean="0"/>
              <a:t>Studied sensation and perception</a:t>
            </a:r>
          </a:p>
          <a:p>
            <a:r>
              <a:rPr lang="en-US" dirty="0" smtClean="0"/>
              <a:t>Gestalt is a German word meaning “good form” or “good figure”</a:t>
            </a:r>
          </a:p>
          <a:p>
            <a:r>
              <a:rPr lang="en-US" dirty="0" smtClean="0"/>
              <a:t>Gestalt Psychology is found in cognitive psychology today focusing on perception, learning, memory, thought process, and problem solving</a:t>
            </a:r>
          </a:p>
          <a:p>
            <a:r>
              <a:rPr lang="en-US" dirty="0" smtClean="0"/>
              <a:t>Also a founding principle for Gestalt therapy</a:t>
            </a:r>
            <a:endParaRPr lang="en-US" dirty="0"/>
          </a:p>
        </p:txBody>
      </p:sp>
    </p:spTree>
    <p:extLst>
      <p:ext uri="{BB962C8B-B14F-4D97-AF65-F5344CB8AC3E}">
        <p14:creationId xmlns:p14="http://schemas.microsoft.com/office/powerpoint/2010/main" val="612420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3" name="Rectangle 13"/>
          <p:cNvSpPr>
            <a:spLocks noGrp="1" noChangeArrowheads="1"/>
          </p:cNvSpPr>
          <p:nvPr>
            <p:ph type="title"/>
          </p:nvPr>
        </p:nvSpPr>
        <p:spPr/>
        <p:txBody>
          <a:bodyPr>
            <a:normAutofit/>
          </a:bodyPr>
          <a:lstStyle/>
          <a:p>
            <a:r>
              <a:rPr lang="en-US" altLang="en-US" sz="3600" dirty="0" smtClean="0"/>
              <a:t>Gestalt </a:t>
            </a:r>
            <a:r>
              <a:rPr lang="en-US" altLang="en-US" sz="3600" dirty="0"/>
              <a:t>Principles of Perceptual Grouping</a:t>
            </a:r>
          </a:p>
        </p:txBody>
      </p:sp>
      <p:pic>
        <p:nvPicPr>
          <p:cNvPr id="143376" name="Picture 16" descr="ch03_f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1752600"/>
            <a:ext cx="7181850" cy="37814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890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Wertheimer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2789" y="1600201"/>
            <a:ext cx="2462211" cy="3581399"/>
          </a:xfrm>
        </p:spPr>
      </p:pic>
    </p:spTree>
    <p:extLst>
      <p:ext uri="{BB962C8B-B14F-4D97-AF65-F5344CB8AC3E}">
        <p14:creationId xmlns:p14="http://schemas.microsoft.com/office/powerpoint/2010/main" val="168444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Goal of control is to change or modify the behavior, specifically from undesirable behavior to desirable behavior</a:t>
            </a:r>
          </a:p>
          <a:p>
            <a:pPr marL="0" indent="0">
              <a:buNone/>
            </a:pPr>
            <a:endParaRPr lang="en-US" dirty="0"/>
          </a:p>
          <a:p>
            <a:pPr marL="0" indent="0">
              <a:buNone/>
            </a:pPr>
            <a:r>
              <a:rPr lang="en-US" dirty="0" smtClean="0"/>
              <a:t>Control is not brainwashing</a:t>
            </a:r>
          </a:p>
          <a:p>
            <a:pPr marL="0" indent="0">
              <a:buNone/>
            </a:pPr>
            <a:endParaRPr lang="en-US" dirty="0"/>
          </a:p>
        </p:txBody>
      </p:sp>
    </p:spTree>
    <p:extLst>
      <p:ext uri="{BB962C8B-B14F-4D97-AF65-F5344CB8AC3E}">
        <p14:creationId xmlns:p14="http://schemas.microsoft.com/office/powerpoint/2010/main" val="14159217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Sigmund Freud and Psychoanalysis</a:t>
            </a:r>
            <a:endParaRPr lang="en-US" dirty="0"/>
          </a:p>
        </p:txBody>
      </p:sp>
      <p:sp>
        <p:nvSpPr>
          <p:cNvPr id="4" name="Content Placeholder 3"/>
          <p:cNvSpPr>
            <a:spLocks noGrp="1"/>
          </p:cNvSpPr>
          <p:nvPr>
            <p:ph idx="1"/>
          </p:nvPr>
        </p:nvSpPr>
        <p:spPr/>
        <p:txBody>
          <a:bodyPr/>
          <a:lstStyle/>
          <a:p>
            <a:r>
              <a:rPr lang="en-US" dirty="0" smtClean="0"/>
              <a:t>Freud was a medical doctor from Austria</a:t>
            </a:r>
          </a:p>
          <a:p>
            <a:r>
              <a:rPr lang="en-US" dirty="0" smtClean="0"/>
              <a:t>Freud 1856-1939</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810000"/>
            <a:ext cx="1676400" cy="2466975"/>
          </a:xfrm>
          <a:prstGeom prst="rect">
            <a:avLst/>
          </a:prstGeom>
        </p:spPr>
      </p:pic>
    </p:spTree>
    <p:extLst>
      <p:ext uri="{BB962C8B-B14F-4D97-AF65-F5344CB8AC3E}">
        <p14:creationId xmlns:p14="http://schemas.microsoft.com/office/powerpoint/2010/main" val="7338216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Sigmund Freud and Psychoanalysis</a:t>
            </a:r>
            <a:endParaRPr lang="en-US" dirty="0"/>
          </a:p>
        </p:txBody>
      </p:sp>
      <p:sp>
        <p:nvSpPr>
          <p:cNvPr id="3" name="Content Placeholder 2"/>
          <p:cNvSpPr>
            <a:spLocks noGrp="1"/>
          </p:cNvSpPr>
          <p:nvPr>
            <p:ph idx="1"/>
          </p:nvPr>
        </p:nvSpPr>
        <p:spPr/>
        <p:txBody>
          <a:bodyPr/>
          <a:lstStyle/>
          <a:p>
            <a:r>
              <a:rPr lang="en-US" dirty="0" smtClean="0"/>
              <a:t>Theory created during the Victorian age</a:t>
            </a:r>
          </a:p>
          <a:p>
            <a:r>
              <a:rPr lang="en-US" dirty="0" smtClean="0"/>
              <a:t>Many of Freud’s clients were woman</a:t>
            </a:r>
          </a:p>
          <a:p>
            <a:r>
              <a:rPr lang="en-US" dirty="0" smtClean="0"/>
              <a:t>Patients suffered from nervous disorders without any known physical causes</a:t>
            </a:r>
          </a:p>
          <a:p>
            <a:r>
              <a:rPr lang="en-US" dirty="0" smtClean="0"/>
              <a:t>Freud proposed that the unconscious of the patients was causing the symptoms</a:t>
            </a:r>
          </a:p>
          <a:p>
            <a:pPr marL="0" indent="0">
              <a:buNone/>
            </a:pPr>
            <a:endParaRPr lang="en-US" dirty="0" smtClean="0"/>
          </a:p>
          <a:p>
            <a:endParaRPr lang="en-US" dirty="0"/>
          </a:p>
        </p:txBody>
      </p:sp>
    </p:spTree>
    <p:extLst>
      <p:ext uri="{BB962C8B-B14F-4D97-AF65-F5344CB8AC3E}">
        <p14:creationId xmlns:p14="http://schemas.microsoft.com/office/powerpoint/2010/main" val="27783019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Freud and Psychoanalysis</a:t>
            </a:r>
            <a:endParaRPr lang="en-US" dirty="0"/>
          </a:p>
        </p:txBody>
      </p:sp>
      <p:sp>
        <p:nvSpPr>
          <p:cNvPr id="3" name="Content Placeholder 2"/>
          <p:cNvSpPr>
            <a:spLocks noGrp="1"/>
          </p:cNvSpPr>
          <p:nvPr>
            <p:ph idx="1"/>
          </p:nvPr>
        </p:nvSpPr>
        <p:spPr/>
        <p:txBody>
          <a:bodyPr>
            <a:normAutofit lnSpcReduction="10000"/>
          </a:bodyPr>
          <a:lstStyle/>
          <a:p>
            <a:r>
              <a:rPr lang="en-US" dirty="0"/>
              <a:t>He stressed the importance of childhood </a:t>
            </a:r>
            <a:r>
              <a:rPr lang="en-US" dirty="0" smtClean="0"/>
              <a:t>experiences as the source of personality and problems</a:t>
            </a:r>
          </a:p>
          <a:p>
            <a:r>
              <a:rPr lang="en-US" dirty="0" smtClean="0"/>
              <a:t>Followers included Adler, Jung, and his daughter Anna Freud.</a:t>
            </a:r>
          </a:p>
          <a:p>
            <a:r>
              <a:rPr lang="en-US" dirty="0" smtClean="0"/>
              <a:t>His ideas are found today in modified forms</a:t>
            </a:r>
          </a:p>
          <a:p>
            <a:r>
              <a:rPr lang="en-US" dirty="0" smtClean="0"/>
              <a:t>His theory is the source of modern day therapy model.</a:t>
            </a:r>
          </a:p>
          <a:p>
            <a:r>
              <a:rPr lang="en-US" dirty="0" smtClean="0"/>
              <a:t>Psychoanalysis is still practiced today.</a:t>
            </a:r>
          </a:p>
          <a:p>
            <a:endParaRPr lang="en-US" dirty="0"/>
          </a:p>
          <a:p>
            <a:endParaRPr lang="en-US" dirty="0"/>
          </a:p>
        </p:txBody>
      </p:sp>
    </p:spTree>
    <p:extLst>
      <p:ext uri="{BB962C8B-B14F-4D97-AF65-F5344CB8AC3E}">
        <p14:creationId xmlns:p14="http://schemas.microsoft.com/office/powerpoint/2010/main" val="42256403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B. Watson and Behaviorism</a:t>
            </a:r>
            <a:endParaRPr lang="en-US" dirty="0"/>
          </a:p>
        </p:txBody>
      </p:sp>
      <p:sp>
        <p:nvSpPr>
          <p:cNvPr id="3" name="Content Placeholder 2"/>
          <p:cNvSpPr>
            <a:spLocks noGrp="1"/>
          </p:cNvSpPr>
          <p:nvPr>
            <p:ph idx="1"/>
          </p:nvPr>
        </p:nvSpPr>
        <p:spPr/>
        <p:txBody>
          <a:bodyPr/>
          <a:lstStyle/>
          <a:p>
            <a:r>
              <a:rPr lang="en-US" dirty="0" smtClean="0"/>
              <a:t>1878-1958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924" y="2543174"/>
            <a:ext cx="2733675" cy="4035425"/>
          </a:xfrm>
          <a:prstGeom prst="rect">
            <a:avLst/>
          </a:prstGeom>
        </p:spPr>
      </p:pic>
    </p:spTree>
    <p:extLst>
      <p:ext uri="{BB962C8B-B14F-4D97-AF65-F5344CB8AC3E}">
        <p14:creationId xmlns:p14="http://schemas.microsoft.com/office/powerpoint/2010/main" val="42533683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B. Watson and Behaviorism</a:t>
            </a:r>
            <a:endParaRPr lang="en-US" dirty="0"/>
          </a:p>
        </p:txBody>
      </p:sp>
      <p:sp>
        <p:nvSpPr>
          <p:cNvPr id="3" name="Content Placeholder 2"/>
          <p:cNvSpPr>
            <a:spLocks noGrp="1"/>
          </p:cNvSpPr>
          <p:nvPr>
            <p:ph idx="1"/>
          </p:nvPr>
        </p:nvSpPr>
        <p:spPr/>
        <p:txBody>
          <a:bodyPr/>
          <a:lstStyle/>
          <a:p>
            <a:r>
              <a:rPr lang="en-US" dirty="0" smtClean="0"/>
              <a:t>Challenged </a:t>
            </a:r>
            <a:r>
              <a:rPr lang="en-US" dirty="0" err="1" smtClean="0"/>
              <a:t>Structuralists</a:t>
            </a:r>
            <a:r>
              <a:rPr lang="en-US" dirty="0" smtClean="0"/>
              <a:t> , Functionalists, and psychoanalysis</a:t>
            </a:r>
          </a:p>
          <a:p>
            <a:r>
              <a:rPr lang="en-US" dirty="0" smtClean="0"/>
              <a:t>Created behaviorism to bring psychology back to a “scientific” injury</a:t>
            </a:r>
          </a:p>
          <a:p>
            <a:r>
              <a:rPr lang="en-US" dirty="0" smtClean="0"/>
              <a:t>Decided to ignore consciousness and focus on observable behavior</a:t>
            </a:r>
          </a:p>
          <a:p>
            <a:r>
              <a:rPr lang="en-US" dirty="0" smtClean="0"/>
              <a:t>Based a lot of his ideas on Ivan Pavlov</a:t>
            </a:r>
            <a:endParaRPr lang="en-US" dirty="0"/>
          </a:p>
        </p:txBody>
      </p:sp>
    </p:spTree>
    <p:extLst>
      <p:ext uri="{BB962C8B-B14F-4D97-AF65-F5344CB8AC3E}">
        <p14:creationId xmlns:p14="http://schemas.microsoft.com/office/powerpoint/2010/main" val="5622543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Pavlov’s Conditioned Response</a:t>
            </a:r>
            <a:endParaRPr lang="en-US" dirty="0"/>
          </a:p>
        </p:txBody>
      </p:sp>
      <p:sp>
        <p:nvSpPr>
          <p:cNvPr id="3" name="Content Placeholder 2"/>
          <p:cNvSpPr>
            <a:spLocks noGrp="1"/>
          </p:cNvSpPr>
          <p:nvPr>
            <p:ph idx="1"/>
          </p:nvPr>
        </p:nvSpPr>
        <p:spPr/>
        <p:txBody>
          <a:bodyPr/>
          <a:lstStyle/>
          <a:p>
            <a:r>
              <a:rPr lang="en-US" dirty="0" smtClean="0"/>
              <a:t>Ivan Pavlov 1849-1936</a:t>
            </a:r>
          </a:p>
          <a:p>
            <a:r>
              <a:rPr lang="en-US" dirty="0" smtClean="0">
                <a:hlinkClick r:id="rId2"/>
              </a:rPr>
              <a:t>Pavlov Video</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996" y="3200400"/>
            <a:ext cx="2142203" cy="3041601"/>
          </a:xfrm>
          <a:prstGeom prst="rect">
            <a:avLst/>
          </a:prstGeom>
        </p:spPr>
      </p:pic>
    </p:spTree>
    <p:extLst>
      <p:ext uri="{BB962C8B-B14F-4D97-AF65-F5344CB8AC3E}">
        <p14:creationId xmlns:p14="http://schemas.microsoft.com/office/powerpoint/2010/main" val="20659520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Pavlov’s Conditioned Response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106704"/>
            <a:ext cx="7543800" cy="5457825"/>
          </a:xfrm>
        </p:spPr>
      </p:pic>
    </p:spTree>
    <p:extLst>
      <p:ext uri="{BB962C8B-B14F-4D97-AF65-F5344CB8AC3E}">
        <p14:creationId xmlns:p14="http://schemas.microsoft.com/office/powerpoint/2010/main" val="8470934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 Babies and Rats</a:t>
            </a:r>
            <a:endParaRPr lang="en-US" dirty="0"/>
          </a:p>
        </p:txBody>
      </p:sp>
      <p:sp>
        <p:nvSpPr>
          <p:cNvPr id="3" name="Content Placeholder 2"/>
          <p:cNvSpPr>
            <a:spLocks noGrp="1"/>
          </p:cNvSpPr>
          <p:nvPr>
            <p:ph idx="1"/>
          </p:nvPr>
        </p:nvSpPr>
        <p:spPr/>
        <p:txBody>
          <a:bodyPr/>
          <a:lstStyle/>
          <a:p>
            <a:r>
              <a:rPr lang="en-US" dirty="0" smtClean="0"/>
              <a:t>Phobias-irrational fear</a:t>
            </a:r>
          </a:p>
          <a:p>
            <a:pPr lvl="1"/>
            <a:r>
              <a:rPr lang="en-US" dirty="0" smtClean="0"/>
              <a:t>Freud-repressed conflict</a:t>
            </a:r>
          </a:p>
          <a:p>
            <a:pPr lvl="1"/>
            <a:r>
              <a:rPr lang="en-US" dirty="0" smtClean="0"/>
              <a:t>Watson-learned behavior</a:t>
            </a:r>
          </a:p>
          <a:p>
            <a:r>
              <a:rPr lang="en-US" dirty="0" smtClean="0">
                <a:hlinkClick r:id="rId3"/>
              </a:rPr>
              <a:t>Little Albert</a:t>
            </a:r>
            <a:endParaRPr lang="en-US" dirty="0" smtClean="0"/>
          </a:p>
          <a:p>
            <a:pPr lvl="1"/>
            <a:r>
              <a:rPr lang="en-US" dirty="0" smtClean="0"/>
              <a:t>Everyone born </a:t>
            </a:r>
            <a:r>
              <a:rPr lang="en-US" dirty="0" err="1" smtClean="0"/>
              <a:t>Tabla</a:t>
            </a:r>
            <a:r>
              <a:rPr lang="en-US" dirty="0" smtClean="0"/>
              <a:t> Rasa (Blank Slate)</a:t>
            </a:r>
          </a:p>
          <a:p>
            <a:pPr lvl="1"/>
            <a:r>
              <a:rPr lang="en-US" dirty="0" smtClean="0"/>
              <a:t>Trained the child to become afraid</a:t>
            </a:r>
          </a:p>
          <a:p>
            <a:pPr marL="457200" lvl="1" indent="0">
              <a:buNone/>
            </a:pPr>
            <a:endParaRPr lang="en-US" dirty="0"/>
          </a:p>
        </p:txBody>
      </p:sp>
    </p:spTree>
    <p:extLst>
      <p:ext uri="{BB962C8B-B14F-4D97-AF65-F5344CB8AC3E}">
        <p14:creationId xmlns:p14="http://schemas.microsoft.com/office/powerpoint/2010/main" val="31907756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Albert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524000"/>
            <a:ext cx="5562600" cy="5018467"/>
          </a:xfrm>
        </p:spPr>
      </p:pic>
    </p:spTree>
    <p:extLst>
      <p:ext uri="{BB962C8B-B14F-4D97-AF65-F5344CB8AC3E}">
        <p14:creationId xmlns:p14="http://schemas.microsoft.com/office/powerpoint/2010/main" val="16686692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Cover Jones</a:t>
            </a:r>
            <a:endParaRPr lang="en-US" dirty="0"/>
          </a:p>
        </p:txBody>
      </p:sp>
      <p:sp>
        <p:nvSpPr>
          <p:cNvPr id="3" name="Content Placeholder 2"/>
          <p:cNvSpPr>
            <a:spLocks noGrp="1"/>
          </p:cNvSpPr>
          <p:nvPr>
            <p:ph idx="1"/>
          </p:nvPr>
        </p:nvSpPr>
        <p:spPr/>
        <p:txBody>
          <a:bodyPr>
            <a:normAutofit lnSpcReduction="10000"/>
          </a:bodyPr>
          <a:lstStyle/>
          <a:p>
            <a:r>
              <a:rPr lang="en-US" dirty="0" smtClean="0"/>
              <a:t>1897-1987</a:t>
            </a:r>
          </a:p>
          <a:p>
            <a:r>
              <a:rPr lang="en-US" dirty="0" smtClean="0"/>
              <a:t>Attended one of Watson’s weekend lectures</a:t>
            </a:r>
          </a:p>
          <a:p>
            <a:r>
              <a:rPr lang="en-US" dirty="0" smtClean="0"/>
              <a:t>1920 earned Master’s degree under Watson</a:t>
            </a:r>
          </a:p>
          <a:p>
            <a:r>
              <a:rPr lang="en-US" dirty="0" smtClean="0"/>
              <a:t>Little Peter (counterconditioning)</a:t>
            </a:r>
          </a:p>
          <a:p>
            <a:r>
              <a:rPr lang="en-US" dirty="0" smtClean="0"/>
              <a:t>Became a pioneer of behavior therapy</a:t>
            </a:r>
          </a:p>
          <a:p>
            <a:r>
              <a:rPr lang="en-US" dirty="0" smtClean="0"/>
              <a:t>Oakland Growth Study</a:t>
            </a:r>
          </a:p>
          <a:p>
            <a:r>
              <a:rPr lang="en-US" dirty="0" smtClean="0"/>
              <a:t>First educational </a:t>
            </a:r>
            <a:r>
              <a:rPr lang="en-US" dirty="0"/>
              <a:t>t</a:t>
            </a:r>
            <a:r>
              <a:rPr lang="en-US" dirty="0" smtClean="0"/>
              <a:t>elevision course in child development 1952</a:t>
            </a:r>
          </a:p>
          <a:p>
            <a:pPr marL="457200" lvl="1" indent="0">
              <a:buNone/>
            </a:pPr>
            <a:endParaRPr lang="en-US" dirty="0"/>
          </a:p>
        </p:txBody>
      </p:sp>
    </p:spTree>
    <p:extLst>
      <p:ext uri="{BB962C8B-B14F-4D97-AF65-F5344CB8AC3E}">
        <p14:creationId xmlns:p14="http://schemas.microsoft.com/office/powerpoint/2010/main" val="3604483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Goals</a:t>
            </a:r>
            <a:endParaRPr lang="en-US" dirty="0"/>
          </a:p>
        </p:txBody>
      </p:sp>
      <p:sp>
        <p:nvSpPr>
          <p:cNvPr id="3" name="Content Placeholder 2"/>
          <p:cNvSpPr>
            <a:spLocks noGrp="1"/>
          </p:cNvSpPr>
          <p:nvPr>
            <p:ph idx="1"/>
          </p:nvPr>
        </p:nvSpPr>
        <p:spPr/>
        <p:txBody>
          <a:bodyPr/>
          <a:lstStyle/>
          <a:p>
            <a:r>
              <a:rPr lang="en-US" dirty="0" smtClean="0"/>
              <a:t>Not all psychological investigations try to meet all four goals</a:t>
            </a:r>
          </a:p>
          <a:p>
            <a:pPr lvl="1"/>
            <a:r>
              <a:rPr lang="en-US" dirty="0" smtClean="0"/>
              <a:t>Personality theorist</a:t>
            </a:r>
          </a:p>
          <a:p>
            <a:pPr lvl="1"/>
            <a:r>
              <a:rPr lang="en-US" dirty="0" smtClean="0"/>
              <a:t>Experimental psychologists</a:t>
            </a:r>
          </a:p>
          <a:p>
            <a:pPr lvl="1"/>
            <a:r>
              <a:rPr lang="en-US" dirty="0" smtClean="0"/>
              <a:t>therapists</a:t>
            </a:r>
          </a:p>
          <a:p>
            <a:r>
              <a:rPr lang="en-US" dirty="0" smtClean="0"/>
              <a:t>Goals have not changed but methods to achieve goals have changed</a:t>
            </a:r>
            <a:endParaRPr lang="en-US" dirty="0"/>
          </a:p>
        </p:txBody>
      </p:sp>
    </p:spTree>
    <p:extLst>
      <p:ext uri="{BB962C8B-B14F-4D97-AF65-F5344CB8AC3E}">
        <p14:creationId xmlns:p14="http://schemas.microsoft.com/office/powerpoint/2010/main" val="18568328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Perspectives of Psychology</a:t>
            </a:r>
            <a:endParaRPr lang="en-US" dirty="0"/>
          </a:p>
        </p:txBody>
      </p:sp>
      <p:sp>
        <p:nvSpPr>
          <p:cNvPr id="3" name="Content Placeholder 2"/>
          <p:cNvSpPr>
            <a:spLocks noGrp="1"/>
          </p:cNvSpPr>
          <p:nvPr>
            <p:ph idx="1"/>
          </p:nvPr>
        </p:nvSpPr>
        <p:spPr/>
        <p:txBody>
          <a:bodyPr/>
          <a:lstStyle/>
          <a:p>
            <a:r>
              <a:rPr lang="en-US" dirty="0" smtClean="0"/>
              <a:t>Psychodynamic Perspective</a:t>
            </a:r>
          </a:p>
          <a:p>
            <a:r>
              <a:rPr lang="en-US" dirty="0" smtClean="0"/>
              <a:t>Behavioral Perspective</a:t>
            </a:r>
          </a:p>
          <a:p>
            <a:r>
              <a:rPr lang="en-US" dirty="0" smtClean="0"/>
              <a:t>Humanistic Perspective</a:t>
            </a:r>
          </a:p>
          <a:p>
            <a:r>
              <a:rPr lang="en-US" dirty="0" err="1" smtClean="0"/>
              <a:t>Biopsychological</a:t>
            </a:r>
            <a:r>
              <a:rPr lang="en-US" dirty="0" smtClean="0"/>
              <a:t> Perspective</a:t>
            </a:r>
          </a:p>
          <a:p>
            <a:r>
              <a:rPr lang="en-US" dirty="0" smtClean="0"/>
              <a:t>Cognitive Perspective</a:t>
            </a:r>
          </a:p>
          <a:p>
            <a:r>
              <a:rPr lang="en-US" dirty="0" smtClean="0"/>
              <a:t>Sociocultural Perspective	</a:t>
            </a:r>
          </a:p>
          <a:p>
            <a:r>
              <a:rPr lang="en-US" dirty="0" smtClean="0"/>
              <a:t>Evolutionary Perspective</a:t>
            </a:r>
            <a:endParaRPr lang="en-US" dirty="0"/>
          </a:p>
        </p:txBody>
      </p:sp>
    </p:spTree>
    <p:extLst>
      <p:ext uri="{BB962C8B-B14F-4D97-AF65-F5344CB8AC3E}">
        <p14:creationId xmlns:p14="http://schemas.microsoft.com/office/powerpoint/2010/main" val="13790584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Psychodynamic Perspective</a:t>
            </a:r>
            <a:endParaRPr lang="en-US" dirty="0"/>
          </a:p>
        </p:txBody>
      </p:sp>
      <p:sp>
        <p:nvSpPr>
          <p:cNvPr id="3" name="Content Placeholder 2"/>
          <p:cNvSpPr>
            <a:spLocks noGrp="1"/>
          </p:cNvSpPr>
          <p:nvPr>
            <p:ph idx="1"/>
          </p:nvPr>
        </p:nvSpPr>
        <p:spPr/>
        <p:txBody>
          <a:bodyPr/>
          <a:lstStyle/>
          <a:p>
            <a:r>
              <a:rPr lang="en-US" dirty="0" smtClean="0"/>
              <a:t>Based on Freud’s theory</a:t>
            </a:r>
          </a:p>
          <a:p>
            <a:r>
              <a:rPr lang="en-US" dirty="0" smtClean="0"/>
              <a:t>Modified for use today</a:t>
            </a:r>
          </a:p>
          <a:p>
            <a:r>
              <a:rPr lang="en-US" dirty="0" smtClean="0"/>
              <a:t>Focus remains on the unconscious mind</a:t>
            </a:r>
          </a:p>
          <a:p>
            <a:r>
              <a:rPr lang="en-US" dirty="0" smtClean="0"/>
              <a:t>Current followers are called Neo-Freudians</a:t>
            </a:r>
          </a:p>
          <a:p>
            <a:r>
              <a:rPr lang="en-US" dirty="0" smtClean="0"/>
              <a:t>Use in therapy </a:t>
            </a:r>
            <a:endParaRPr lang="en-US" dirty="0"/>
          </a:p>
        </p:txBody>
      </p:sp>
    </p:spTree>
    <p:extLst>
      <p:ext uri="{BB962C8B-B14F-4D97-AF65-F5344CB8AC3E}">
        <p14:creationId xmlns:p14="http://schemas.microsoft.com/office/powerpoint/2010/main" val="20572927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Perspective</a:t>
            </a:r>
            <a:endParaRPr lang="en-US" dirty="0"/>
          </a:p>
        </p:txBody>
      </p:sp>
      <p:sp>
        <p:nvSpPr>
          <p:cNvPr id="3" name="Content Placeholder 2"/>
          <p:cNvSpPr>
            <a:spLocks noGrp="1"/>
          </p:cNvSpPr>
          <p:nvPr>
            <p:ph idx="1"/>
          </p:nvPr>
        </p:nvSpPr>
        <p:spPr/>
        <p:txBody>
          <a:bodyPr/>
          <a:lstStyle/>
          <a:p>
            <a:r>
              <a:rPr lang="en-US" dirty="0" smtClean="0"/>
              <a:t>B.F. Skinner replaced Watson in Behaviorism</a:t>
            </a:r>
          </a:p>
          <a:p>
            <a:r>
              <a:rPr lang="en-US" dirty="0" smtClean="0"/>
              <a:t>Skinner</a:t>
            </a:r>
          </a:p>
          <a:p>
            <a:pPr marL="0" indent="0">
              <a:buNone/>
            </a:pPr>
            <a:endParaRPr lang="en-US" dirty="0" smtClean="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543174"/>
            <a:ext cx="2590800" cy="3706837"/>
          </a:xfrm>
          <a:prstGeom prst="rect">
            <a:avLst/>
          </a:prstGeom>
        </p:spPr>
      </p:pic>
    </p:spTree>
    <p:extLst>
      <p:ext uri="{BB962C8B-B14F-4D97-AF65-F5344CB8AC3E}">
        <p14:creationId xmlns:p14="http://schemas.microsoft.com/office/powerpoint/2010/main" val="7307552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Perspective</a:t>
            </a:r>
            <a:endParaRPr lang="en-US" dirty="0"/>
          </a:p>
        </p:txBody>
      </p:sp>
      <p:sp>
        <p:nvSpPr>
          <p:cNvPr id="3" name="Content Placeholder 2"/>
          <p:cNvSpPr>
            <a:spLocks noGrp="1"/>
          </p:cNvSpPr>
          <p:nvPr>
            <p:ph idx="1"/>
          </p:nvPr>
        </p:nvSpPr>
        <p:spPr/>
        <p:txBody>
          <a:bodyPr/>
          <a:lstStyle/>
          <a:p>
            <a:r>
              <a:rPr lang="en-US" dirty="0" smtClean="0"/>
              <a:t>B.F. Skinner 1904-1990</a:t>
            </a:r>
          </a:p>
          <a:p>
            <a:r>
              <a:rPr lang="en-US" dirty="0" smtClean="0"/>
              <a:t>Skinner developed operant conditioning</a:t>
            </a:r>
            <a:endParaRPr lang="en-US" dirty="0"/>
          </a:p>
        </p:txBody>
      </p:sp>
    </p:spTree>
    <p:extLst>
      <p:ext uri="{BB962C8B-B14F-4D97-AF65-F5344CB8AC3E}">
        <p14:creationId xmlns:p14="http://schemas.microsoft.com/office/powerpoint/2010/main" val="33825936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Humanistic Perspective</a:t>
            </a:r>
            <a:endParaRPr lang="en-US" dirty="0"/>
          </a:p>
        </p:txBody>
      </p:sp>
      <p:sp>
        <p:nvSpPr>
          <p:cNvPr id="3" name="Content Placeholder 2"/>
          <p:cNvSpPr>
            <a:spLocks noGrp="1"/>
          </p:cNvSpPr>
          <p:nvPr>
            <p:ph idx="1"/>
          </p:nvPr>
        </p:nvSpPr>
        <p:spPr/>
        <p:txBody>
          <a:bodyPr/>
          <a:lstStyle/>
          <a:p>
            <a:r>
              <a:rPr lang="en-US" dirty="0" smtClean="0"/>
              <a:t>Called the “third force” in psychology</a:t>
            </a:r>
          </a:p>
          <a:p>
            <a:r>
              <a:rPr lang="en-US" dirty="0" smtClean="0"/>
              <a:t>Reaction to both psychodynamic theory and behaviorism</a:t>
            </a:r>
          </a:p>
          <a:p>
            <a:r>
              <a:rPr lang="en-US" dirty="0" smtClean="0"/>
              <a:t>Focus on the person’s ability to direct their own lives</a:t>
            </a:r>
          </a:p>
          <a:p>
            <a:r>
              <a:rPr lang="en-US" dirty="0" smtClean="0"/>
              <a:t>What makes us uniquely human</a:t>
            </a:r>
          </a:p>
          <a:p>
            <a:r>
              <a:rPr lang="en-US" dirty="0" smtClean="0"/>
              <a:t>Humans have free will</a:t>
            </a:r>
          </a:p>
          <a:p>
            <a:r>
              <a:rPr lang="en-US" dirty="0" smtClean="0"/>
              <a:t>Early founders</a:t>
            </a:r>
          </a:p>
          <a:p>
            <a:endParaRPr lang="en-US" dirty="0"/>
          </a:p>
        </p:txBody>
      </p:sp>
    </p:spTree>
    <p:extLst>
      <p:ext uri="{BB962C8B-B14F-4D97-AF65-F5344CB8AC3E}">
        <p14:creationId xmlns:p14="http://schemas.microsoft.com/office/powerpoint/2010/main" val="32100766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Abraham Maslow</a:t>
            </a:r>
            <a:endParaRPr lang="en-US" dirty="0"/>
          </a:p>
        </p:txBody>
      </p:sp>
      <p:sp>
        <p:nvSpPr>
          <p:cNvPr id="5" name="Content Placeholder 4"/>
          <p:cNvSpPr>
            <a:spLocks noGrp="1"/>
          </p:cNvSpPr>
          <p:nvPr>
            <p:ph idx="1"/>
          </p:nvPr>
        </p:nvSpPr>
        <p:spPr/>
        <p:txBody>
          <a:bodyPr/>
          <a:lstStyle/>
          <a:p>
            <a:r>
              <a:rPr lang="en-US" dirty="0" smtClean="0"/>
              <a:t>1908-1970</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982756"/>
            <a:ext cx="3657600" cy="4627983"/>
          </a:xfrm>
          <a:prstGeom prst="rect">
            <a:avLst/>
          </a:prstGeom>
        </p:spPr>
      </p:pic>
    </p:spTree>
    <p:extLst>
      <p:ext uri="{BB962C8B-B14F-4D97-AF65-F5344CB8AC3E}">
        <p14:creationId xmlns:p14="http://schemas.microsoft.com/office/powerpoint/2010/main" val="38986192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Carl Rogers</a:t>
            </a:r>
            <a:endParaRPr lang="en-US" dirty="0"/>
          </a:p>
        </p:txBody>
      </p:sp>
      <p:sp>
        <p:nvSpPr>
          <p:cNvPr id="4" name="Content Placeholder 3"/>
          <p:cNvSpPr>
            <a:spLocks noGrp="1"/>
          </p:cNvSpPr>
          <p:nvPr>
            <p:ph idx="1"/>
          </p:nvPr>
        </p:nvSpPr>
        <p:spPr/>
        <p:txBody>
          <a:bodyPr/>
          <a:lstStyle/>
          <a:p>
            <a:r>
              <a:rPr lang="en-US" dirty="0" smtClean="0"/>
              <a:t>1902-1987</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978201"/>
            <a:ext cx="3276600" cy="4798800"/>
          </a:xfrm>
          <a:prstGeom prst="rect">
            <a:avLst/>
          </a:prstGeom>
        </p:spPr>
      </p:pic>
    </p:spTree>
    <p:extLst>
      <p:ext uri="{BB962C8B-B14F-4D97-AF65-F5344CB8AC3E}">
        <p14:creationId xmlns:p14="http://schemas.microsoft.com/office/powerpoint/2010/main" val="27064612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Humanistic Perspective</a:t>
            </a:r>
            <a:endParaRPr lang="en-US" dirty="0"/>
          </a:p>
        </p:txBody>
      </p:sp>
      <p:sp>
        <p:nvSpPr>
          <p:cNvPr id="3" name="Content Placeholder 2"/>
          <p:cNvSpPr>
            <a:spLocks noGrp="1"/>
          </p:cNvSpPr>
          <p:nvPr>
            <p:ph idx="1"/>
          </p:nvPr>
        </p:nvSpPr>
        <p:spPr/>
        <p:txBody>
          <a:bodyPr/>
          <a:lstStyle/>
          <a:p>
            <a:r>
              <a:rPr lang="en-US" dirty="0" smtClean="0"/>
              <a:t>Emphasized human potential</a:t>
            </a:r>
          </a:p>
          <a:p>
            <a:r>
              <a:rPr lang="en-US" dirty="0" smtClean="0"/>
              <a:t>Scientific study</a:t>
            </a:r>
          </a:p>
          <a:p>
            <a:r>
              <a:rPr lang="en-US" dirty="0" smtClean="0"/>
              <a:t>Self-actualization</a:t>
            </a:r>
          </a:p>
          <a:p>
            <a:r>
              <a:rPr lang="en-US" dirty="0" smtClean="0"/>
              <a:t>Therapy</a:t>
            </a:r>
            <a:endParaRPr lang="en-US" dirty="0"/>
          </a:p>
        </p:txBody>
      </p:sp>
    </p:spTree>
    <p:extLst>
      <p:ext uri="{BB962C8B-B14F-4D97-AF65-F5344CB8AC3E}">
        <p14:creationId xmlns:p14="http://schemas.microsoft.com/office/powerpoint/2010/main" val="15559284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Biopyschological</a:t>
            </a:r>
            <a:r>
              <a:rPr lang="en-US" dirty="0" smtClean="0"/>
              <a:t> Perspective</a:t>
            </a:r>
            <a:endParaRPr lang="en-US" dirty="0"/>
          </a:p>
        </p:txBody>
      </p:sp>
      <p:sp>
        <p:nvSpPr>
          <p:cNvPr id="3" name="Content Placeholder 2"/>
          <p:cNvSpPr>
            <a:spLocks noGrp="1"/>
          </p:cNvSpPr>
          <p:nvPr>
            <p:ph idx="1"/>
          </p:nvPr>
        </p:nvSpPr>
        <p:spPr/>
        <p:txBody>
          <a:bodyPr/>
          <a:lstStyle/>
          <a:p>
            <a:r>
              <a:rPr lang="en-US" dirty="0" smtClean="0"/>
              <a:t>Human behavior is seen as a direct result of events in the body</a:t>
            </a:r>
          </a:p>
          <a:p>
            <a:r>
              <a:rPr lang="en-US" dirty="0" smtClean="0"/>
              <a:t>Hormones, brain chemicals, tumors, and diseases are the causes of disordered behavior and mental illness</a:t>
            </a:r>
            <a:endParaRPr lang="en-US" dirty="0"/>
          </a:p>
        </p:txBody>
      </p:sp>
    </p:spTree>
    <p:extLst>
      <p:ext uri="{BB962C8B-B14F-4D97-AF65-F5344CB8AC3E}">
        <p14:creationId xmlns:p14="http://schemas.microsoft.com/office/powerpoint/2010/main" val="30422829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Perspective</a:t>
            </a:r>
            <a:endParaRPr lang="en-US" dirty="0"/>
          </a:p>
        </p:txBody>
      </p:sp>
      <p:sp>
        <p:nvSpPr>
          <p:cNvPr id="3" name="Content Placeholder 2"/>
          <p:cNvSpPr>
            <a:spLocks noGrp="1"/>
          </p:cNvSpPr>
          <p:nvPr>
            <p:ph idx="1"/>
          </p:nvPr>
        </p:nvSpPr>
        <p:spPr/>
        <p:txBody>
          <a:bodyPr/>
          <a:lstStyle/>
          <a:p>
            <a:r>
              <a:rPr lang="en-US" dirty="0" smtClean="0"/>
              <a:t>Focuses on how people think, remember, store and use information</a:t>
            </a:r>
          </a:p>
          <a:p>
            <a:r>
              <a:rPr lang="en-US" dirty="0" smtClean="0"/>
              <a:t>Became a force in the field in 1960s</a:t>
            </a:r>
          </a:p>
          <a:p>
            <a:r>
              <a:rPr lang="en-US" dirty="0" smtClean="0"/>
              <a:t>Branched off from Gestalt psychology</a:t>
            </a:r>
          </a:p>
          <a:p>
            <a:r>
              <a:rPr lang="en-US" dirty="0" smtClean="0"/>
              <a:t>Other influences</a:t>
            </a:r>
          </a:p>
          <a:p>
            <a:r>
              <a:rPr lang="en-US" dirty="0" smtClean="0"/>
              <a:t>Cognitive perspective</a:t>
            </a:r>
            <a:endParaRPr lang="en-US" dirty="0"/>
          </a:p>
        </p:txBody>
      </p:sp>
    </p:spTree>
    <p:extLst>
      <p:ext uri="{BB962C8B-B14F-4D97-AF65-F5344CB8AC3E}">
        <p14:creationId xmlns:p14="http://schemas.microsoft.com/office/powerpoint/2010/main" val="3200738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Psychology Then: The history of Psychology</a:t>
            </a:r>
            <a:endParaRPr lang="en-US" dirty="0"/>
          </a:p>
        </p:txBody>
      </p:sp>
      <p:sp>
        <p:nvSpPr>
          <p:cNvPr id="5" name="Content Placeholder 4"/>
          <p:cNvSpPr>
            <a:spLocks noGrp="1"/>
          </p:cNvSpPr>
          <p:nvPr>
            <p:ph idx="1"/>
          </p:nvPr>
        </p:nvSpPr>
        <p:spPr/>
        <p:txBody>
          <a:bodyPr/>
          <a:lstStyle/>
          <a:p>
            <a:r>
              <a:rPr lang="en-US" dirty="0" smtClean="0"/>
              <a:t>A young field </a:t>
            </a:r>
            <a:r>
              <a:rPr lang="en-US" dirty="0" smtClean="0"/>
              <a:t>130 </a:t>
            </a:r>
            <a:r>
              <a:rPr lang="en-US" dirty="0" smtClean="0"/>
              <a:t>years</a:t>
            </a:r>
          </a:p>
          <a:p>
            <a:r>
              <a:rPr lang="en-US" dirty="0" smtClean="0"/>
              <a:t>Developed from the fields of philosophy, physiology, and medicine</a:t>
            </a:r>
          </a:p>
          <a:p>
            <a:r>
              <a:rPr lang="en-US" dirty="0" smtClean="0"/>
              <a:t>Two </a:t>
            </a:r>
            <a:r>
              <a:rPr lang="en-US" dirty="0" err="1" smtClean="0"/>
              <a:t>greek</a:t>
            </a:r>
            <a:r>
              <a:rPr lang="en-US" dirty="0" smtClean="0"/>
              <a:t> words</a:t>
            </a:r>
          </a:p>
          <a:p>
            <a:pPr lvl="1"/>
            <a:r>
              <a:rPr lang="en-US" dirty="0" smtClean="0"/>
              <a:t>Psyche-mind</a:t>
            </a:r>
          </a:p>
          <a:p>
            <a:pPr lvl="1"/>
            <a:r>
              <a:rPr lang="en-US" dirty="0" smtClean="0"/>
              <a:t>Logos-study or knowledge</a:t>
            </a:r>
          </a:p>
          <a:p>
            <a:r>
              <a:rPr lang="en-US" dirty="0" smtClean="0"/>
              <a:t>Most is known about white male pioneers</a:t>
            </a:r>
            <a:endParaRPr lang="en-US" dirty="0"/>
          </a:p>
        </p:txBody>
      </p:sp>
    </p:spTree>
    <p:extLst>
      <p:ext uri="{BB962C8B-B14F-4D97-AF65-F5344CB8AC3E}">
        <p14:creationId xmlns:p14="http://schemas.microsoft.com/office/powerpoint/2010/main" val="28984597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Sociocultural perspective</a:t>
            </a:r>
            <a:endParaRPr lang="en-US" dirty="0"/>
          </a:p>
        </p:txBody>
      </p:sp>
      <p:sp>
        <p:nvSpPr>
          <p:cNvPr id="3" name="Content Placeholder 2"/>
          <p:cNvSpPr>
            <a:spLocks noGrp="1"/>
          </p:cNvSpPr>
          <p:nvPr>
            <p:ph idx="1"/>
          </p:nvPr>
        </p:nvSpPr>
        <p:spPr/>
        <p:txBody>
          <a:bodyPr/>
          <a:lstStyle/>
          <a:p>
            <a:r>
              <a:rPr lang="en-US" dirty="0" smtClean="0"/>
              <a:t>Combines two areas of study: social psychology and cultural psychology</a:t>
            </a:r>
          </a:p>
          <a:p>
            <a:r>
              <a:rPr lang="en-US" dirty="0" smtClean="0"/>
              <a:t>Reminds people that they are influenced by their social environment</a:t>
            </a:r>
          </a:p>
          <a:p>
            <a:r>
              <a:rPr lang="en-US" dirty="0" smtClean="0"/>
              <a:t>Sociocultural studies</a:t>
            </a:r>
          </a:p>
          <a:p>
            <a:endParaRPr lang="en-US" dirty="0"/>
          </a:p>
        </p:txBody>
      </p:sp>
    </p:spTree>
    <p:extLst>
      <p:ext uri="{BB962C8B-B14F-4D97-AF65-F5344CB8AC3E}">
        <p14:creationId xmlns:p14="http://schemas.microsoft.com/office/powerpoint/2010/main" val="41125873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Bystander Effect</a:t>
            </a:r>
            <a:endParaRPr lang="en-US" dirty="0"/>
          </a:p>
        </p:txBody>
      </p:sp>
      <p:sp>
        <p:nvSpPr>
          <p:cNvPr id="3" name="Content Placeholder 2"/>
          <p:cNvSpPr>
            <a:spLocks noGrp="1"/>
          </p:cNvSpPr>
          <p:nvPr>
            <p:ph idx="1"/>
          </p:nvPr>
        </p:nvSpPr>
        <p:spPr/>
        <p:txBody>
          <a:bodyPr/>
          <a:lstStyle/>
          <a:p>
            <a:r>
              <a:rPr lang="en-US" dirty="0" smtClean="0"/>
              <a:t>The likelihood that a bystander will help someone is related to the number of bystanders available</a:t>
            </a:r>
          </a:p>
          <a:p>
            <a:r>
              <a:rPr lang="en-US" dirty="0" smtClean="0"/>
              <a:t>Story of Kitty Genovese</a:t>
            </a:r>
          </a:p>
          <a:p>
            <a:r>
              <a:rPr lang="en-US" dirty="0" smtClean="0"/>
              <a:t>Diffusion of responsibility</a:t>
            </a:r>
          </a:p>
          <a:p>
            <a:pPr lvl="1"/>
            <a:r>
              <a:rPr lang="en-US" dirty="0" smtClean="0"/>
              <a:t>I was just following orders</a:t>
            </a:r>
          </a:p>
          <a:p>
            <a:pPr lvl="1"/>
            <a:r>
              <a:rPr lang="en-US" dirty="0" smtClean="0"/>
              <a:t>Other people were doing it</a:t>
            </a:r>
            <a:endParaRPr lang="en-US" dirty="0"/>
          </a:p>
        </p:txBody>
      </p:sp>
    </p:spTree>
    <p:extLst>
      <p:ext uri="{BB962C8B-B14F-4D97-AF65-F5344CB8AC3E}">
        <p14:creationId xmlns:p14="http://schemas.microsoft.com/office/powerpoint/2010/main" val="21253960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Diffusion of Responsibility/Milgram experiment</a:t>
            </a:r>
            <a:endParaRPr lang="en-US" dirty="0"/>
          </a:p>
        </p:txBody>
      </p:sp>
      <p:sp>
        <p:nvSpPr>
          <p:cNvPr id="3" name="Content Placeholder 2"/>
          <p:cNvSpPr>
            <a:spLocks noGrp="1"/>
          </p:cNvSpPr>
          <p:nvPr>
            <p:ph idx="1"/>
          </p:nvPr>
        </p:nvSpPr>
        <p:spPr/>
        <p:txBody>
          <a:bodyPr/>
          <a:lstStyle/>
          <a:p>
            <a:r>
              <a:rPr lang="en-US" dirty="0" smtClean="0">
                <a:hlinkClick r:id="rId3"/>
              </a:rPr>
              <a:t>Modern Day Milgram Experiment</a:t>
            </a:r>
            <a:endParaRPr lang="en-US" dirty="0"/>
          </a:p>
        </p:txBody>
      </p:sp>
    </p:spTree>
    <p:extLst>
      <p:ext uri="{BB962C8B-B14F-4D97-AF65-F5344CB8AC3E}">
        <p14:creationId xmlns:p14="http://schemas.microsoft.com/office/powerpoint/2010/main" val="40230058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Evolutionary Perspective</a:t>
            </a:r>
            <a:endParaRPr lang="en-US" dirty="0"/>
          </a:p>
        </p:txBody>
      </p:sp>
      <p:sp>
        <p:nvSpPr>
          <p:cNvPr id="3" name="Content Placeholder 2"/>
          <p:cNvSpPr>
            <a:spLocks noGrp="1"/>
          </p:cNvSpPr>
          <p:nvPr>
            <p:ph idx="1"/>
          </p:nvPr>
        </p:nvSpPr>
        <p:spPr/>
        <p:txBody>
          <a:bodyPr/>
          <a:lstStyle/>
          <a:p>
            <a:r>
              <a:rPr lang="en-US" dirty="0" smtClean="0"/>
              <a:t>Seeks to explain general mental strategies and traits</a:t>
            </a:r>
          </a:p>
          <a:p>
            <a:r>
              <a:rPr lang="en-US" dirty="0" smtClean="0"/>
              <a:t>Mind is an information processing machine designed by natural selection</a:t>
            </a:r>
          </a:p>
          <a:p>
            <a:r>
              <a:rPr lang="en-US" dirty="0" smtClean="0"/>
              <a:t>Evolutionary explanation for forgiveness of infidelity</a:t>
            </a:r>
          </a:p>
          <a:p>
            <a:r>
              <a:rPr lang="en-US" dirty="0" smtClean="0"/>
              <a:t>Evolutionary explanation for anorexia</a:t>
            </a:r>
            <a:endParaRPr lang="en-US" dirty="0"/>
          </a:p>
        </p:txBody>
      </p:sp>
    </p:spTree>
    <p:extLst>
      <p:ext uri="{BB962C8B-B14F-4D97-AF65-F5344CB8AC3E}">
        <p14:creationId xmlns:p14="http://schemas.microsoft.com/office/powerpoint/2010/main" val="20141172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Psychological Professionals</a:t>
            </a:r>
            <a:endParaRPr lang="en-US" dirty="0"/>
          </a:p>
        </p:txBody>
      </p:sp>
      <p:sp>
        <p:nvSpPr>
          <p:cNvPr id="3" name="Content Placeholder 2"/>
          <p:cNvSpPr>
            <a:spLocks noGrp="1"/>
          </p:cNvSpPr>
          <p:nvPr>
            <p:ph idx="1"/>
          </p:nvPr>
        </p:nvSpPr>
        <p:spPr/>
        <p:txBody>
          <a:bodyPr/>
          <a:lstStyle/>
          <a:p>
            <a:r>
              <a:rPr lang="en-US" dirty="0" smtClean="0"/>
              <a:t>Psychiatrist</a:t>
            </a:r>
          </a:p>
          <a:p>
            <a:r>
              <a:rPr lang="en-US" dirty="0" smtClean="0"/>
              <a:t>Psychoanalyst</a:t>
            </a:r>
          </a:p>
          <a:p>
            <a:r>
              <a:rPr lang="en-US" dirty="0" smtClean="0"/>
              <a:t>Psychiatric social worker</a:t>
            </a:r>
          </a:p>
          <a:p>
            <a:r>
              <a:rPr lang="en-US" dirty="0" smtClean="0"/>
              <a:t>Psychologist</a:t>
            </a:r>
          </a:p>
          <a:p>
            <a:endParaRPr lang="en-US" dirty="0"/>
          </a:p>
        </p:txBody>
      </p:sp>
    </p:spTree>
    <p:extLst>
      <p:ext uri="{BB962C8B-B14F-4D97-AF65-F5344CB8AC3E}">
        <p14:creationId xmlns:p14="http://schemas.microsoft.com/office/powerpoint/2010/main" val="19669982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lstStyle/>
          <a:p>
            <a:r>
              <a:rPr lang="en-US" dirty="0" smtClean="0"/>
              <a:t>1) Perceiving the question</a:t>
            </a:r>
          </a:p>
          <a:p>
            <a:r>
              <a:rPr lang="en-US" dirty="0" smtClean="0"/>
              <a:t>2) Forming a hypothesis</a:t>
            </a:r>
          </a:p>
          <a:p>
            <a:pPr lvl="1"/>
            <a:r>
              <a:rPr lang="en-US" dirty="0" smtClean="0"/>
              <a:t>Confirmation Bias</a:t>
            </a:r>
          </a:p>
          <a:p>
            <a:r>
              <a:rPr lang="en-US" dirty="0" smtClean="0"/>
              <a:t>3) Testing the hypothesis</a:t>
            </a:r>
          </a:p>
          <a:p>
            <a:r>
              <a:rPr lang="en-US" dirty="0" smtClean="0"/>
              <a:t>4) Drawing conclusions</a:t>
            </a:r>
          </a:p>
          <a:p>
            <a:r>
              <a:rPr lang="en-US" dirty="0" smtClean="0"/>
              <a:t>5) Report your results</a:t>
            </a:r>
          </a:p>
          <a:p>
            <a:r>
              <a:rPr lang="en-US" dirty="0" smtClean="0"/>
              <a:t>Empirical Questions</a:t>
            </a:r>
          </a:p>
        </p:txBody>
      </p:sp>
    </p:spTree>
    <p:extLst>
      <p:ext uri="{BB962C8B-B14F-4D97-AF65-F5344CB8AC3E}">
        <p14:creationId xmlns:p14="http://schemas.microsoft.com/office/powerpoint/2010/main" val="20881113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Methods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Naturalistic Observation</a:t>
            </a:r>
          </a:p>
          <a:p>
            <a:pPr lvl="1"/>
            <a:r>
              <a:rPr lang="en-US" dirty="0" smtClean="0"/>
              <a:t>Observer effect</a:t>
            </a:r>
          </a:p>
          <a:p>
            <a:pPr lvl="1"/>
            <a:r>
              <a:rPr lang="en-US" dirty="0" smtClean="0"/>
              <a:t>Participant observation</a:t>
            </a:r>
          </a:p>
          <a:p>
            <a:pPr lvl="1"/>
            <a:r>
              <a:rPr lang="en-US" dirty="0" smtClean="0"/>
              <a:t>Observer bias</a:t>
            </a:r>
          </a:p>
          <a:p>
            <a:pPr lvl="1"/>
            <a:r>
              <a:rPr lang="en-US" dirty="0" smtClean="0"/>
              <a:t>Blind observer</a:t>
            </a:r>
          </a:p>
          <a:p>
            <a:r>
              <a:rPr lang="en-US" dirty="0" smtClean="0"/>
              <a:t>Laboratory observation</a:t>
            </a:r>
          </a:p>
          <a:p>
            <a:r>
              <a:rPr lang="en-US" dirty="0" smtClean="0"/>
              <a:t>Case Studies</a:t>
            </a:r>
          </a:p>
          <a:p>
            <a:pPr lvl="1"/>
            <a:r>
              <a:rPr lang="en-US" dirty="0" smtClean="0"/>
              <a:t>Phineas  Gage</a:t>
            </a:r>
          </a:p>
          <a:p>
            <a:r>
              <a:rPr lang="en-US" dirty="0" smtClean="0"/>
              <a:t>Surveys</a:t>
            </a:r>
          </a:p>
          <a:p>
            <a:pPr lvl="1"/>
            <a:r>
              <a:rPr lang="en-US" dirty="0" smtClean="0"/>
              <a:t>Representative sample</a:t>
            </a:r>
          </a:p>
          <a:p>
            <a:pPr lvl="1"/>
            <a:r>
              <a:rPr lang="en-US" dirty="0" smtClean="0"/>
              <a:t>Population</a:t>
            </a:r>
          </a:p>
          <a:p>
            <a:pPr lvl="1"/>
            <a:r>
              <a:rPr lang="en-US" dirty="0" smtClean="0"/>
              <a:t>Courtesy bias</a:t>
            </a:r>
          </a:p>
          <a:p>
            <a:endParaRPr lang="en-US" dirty="0"/>
          </a:p>
        </p:txBody>
      </p:sp>
    </p:spTree>
    <p:extLst>
      <p:ext uri="{BB962C8B-B14F-4D97-AF65-F5344CB8AC3E}">
        <p14:creationId xmlns:p14="http://schemas.microsoft.com/office/powerpoint/2010/main" val="23446606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Phineas Gage</a:t>
            </a:r>
            <a:endParaRPr lang="en-US" dirty="0"/>
          </a:p>
        </p:txBody>
      </p:sp>
      <p:sp>
        <p:nvSpPr>
          <p:cNvPr id="3" name="Content Placeholder 2"/>
          <p:cNvSpPr>
            <a:spLocks noGrp="1"/>
          </p:cNvSpPr>
          <p:nvPr>
            <p:ph idx="1"/>
          </p:nvPr>
        </p:nvSpPr>
        <p:spPr/>
        <p:txBody>
          <a:bodyPr/>
          <a:lstStyle/>
          <a:p>
            <a:r>
              <a:rPr lang="en-US" dirty="0"/>
              <a:t>1823-1860</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1" y="1627910"/>
            <a:ext cx="2971800" cy="5017325"/>
          </a:xfrm>
          <a:prstGeom prst="rect">
            <a:avLst/>
          </a:prstGeom>
        </p:spPr>
      </p:pic>
    </p:spTree>
    <p:extLst>
      <p:ext uri="{BB962C8B-B14F-4D97-AF65-F5344CB8AC3E}">
        <p14:creationId xmlns:p14="http://schemas.microsoft.com/office/powerpoint/2010/main" val="25288185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Phineas Gage</a:t>
            </a:r>
            <a:endParaRPr lang="en-US" dirty="0"/>
          </a:p>
        </p:txBody>
      </p:sp>
      <p:sp>
        <p:nvSpPr>
          <p:cNvPr id="3" name="Content Placeholder 2"/>
          <p:cNvSpPr>
            <a:spLocks noGrp="1"/>
          </p:cNvSpPr>
          <p:nvPr>
            <p:ph idx="1"/>
          </p:nvPr>
        </p:nvSpPr>
        <p:spPr/>
        <p:txBody>
          <a:bodyPr/>
          <a:lstStyle/>
          <a:p>
            <a:r>
              <a:rPr lang="en-US" dirty="0" smtClean="0"/>
              <a:t>Experienced significant personality changes following an accident where a railroad spike went through the frontal lobe of his brain</a:t>
            </a:r>
          </a:p>
          <a:p>
            <a:r>
              <a:rPr lang="en-US" dirty="0" smtClean="0"/>
              <a:t>Case Study that helped establish the frontal lobe as the location of personality and impulse control in the brain</a:t>
            </a:r>
          </a:p>
          <a:p>
            <a:r>
              <a:rPr lang="en-US" dirty="0" smtClean="0">
                <a:hlinkClick r:id="rId3"/>
              </a:rPr>
              <a:t>Movie</a:t>
            </a:r>
            <a:endParaRPr lang="en-US" dirty="0"/>
          </a:p>
        </p:txBody>
      </p:sp>
    </p:spTree>
    <p:extLst>
      <p:ext uri="{BB962C8B-B14F-4D97-AF65-F5344CB8AC3E}">
        <p14:creationId xmlns:p14="http://schemas.microsoft.com/office/powerpoint/2010/main" val="26110652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a:t>
            </a:r>
            <a:endParaRPr lang="en-US" dirty="0"/>
          </a:p>
        </p:txBody>
      </p:sp>
      <p:sp>
        <p:nvSpPr>
          <p:cNvPr id="3" name="Content Placeholder 2"/>
          <p:cNvSpPr>
            <a:spLocks noGrp="1"/>
          </p:cNvSpPr>
          <p:nvPr>
            <p:ph idx="1"/>
          </p:nvPr>
        </p:nvSpPr>
        <p:spPr/>
        <p:txBody>
          <a:bodyPr>
            <a:normAutofit lnSpcReduction="10000"/>
          </a:bodyPr>
          <a:lstStyle/>
          <a:p>
            <a:r>
              <a:rPr lang="en-US" dirty="0" smtClean="0"/>
              <a:t>A statistical technique</a:t>
            </a:r>
          </a:p>
          <a:p>
            <a:r>
              <a:rPr lang="en-US" dirty="0" smtClean="0"/>
              <a:t>About finding relationships</a:t>
            </a:r>
          </a:p>
          <a:p>
            <a:pPr lvl="1"/>
            <a:r>
              <a:rPr lang="en-US" dirty="0" smtClean="0"/>
              <a:t>variables</a:t>
            </a:r>
          </a:p>
          <a:p>
            <a:r>
              <a:rPr lang="en-US" dirty="0" smtClean="0"/>
              <a:t>Correlation definition</a:t>
            </a:r>
          </a:p>
          <a:p>
            <a:r>
              <a:rPr lang="en-US" dirty="0" smtClean="0"/>
              <a:t>Correlational Studies Examples</a:t>
            </a:r>
          </a:p>
          <a:p>
            <a:r>
              <a:rPr lang="en-US" dirty="0" smtClean="0"/>
              <a:t>Correlation Coefficient</a:t>
            </a:r>
          </a:p>
          <a:p>
            <a:pPr lvl="1"/>
            <a:r>
              <a:rPr lang="en-US" dirty="0" smtClean="0"/>
              <a:t>+1.0 to -1.0</a:t>
            </a:r>
          </a:p>
          <a:p>
            <a:r>
              <a:rPr lang="en-US" dirty="0" smtClean="0">
                <a:hlinkClick r:id="rId3" action="ppaction://hlinksldjump"/>
              </a:rPr>
              <a:t>Direction of Correlation</a:t>
            </a:r>
            <a:endParaRPr lang="en-US" dirty="0" smtClean="0"/>
          </a:p>
        </p:txBody>
      </p:sp>
    </p:spTree>
    <p:extLst>
      <p:ext uri="{BB962C8B-B14F-4D97-AF65-F5344CB8AC3E}">
        <p14:creationId xmlns:p14="http://schemas.microsoft.com/office/powerpoint/2010/main" val="3233643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Roots of Psychology</a:t>
            </a:r>
            <a:endParaRPr lang="en-US" dirty="0"/>
          </a:p>
        </p:txBody>
      </p:sp>
      <p:sp>
        <p:nvSpPr>
          <p:cNvPr id="3" name="Content Placeholder 2"/>
          <p:cNvSpPr>
            <a:spLocks noGrp="1"/>
          </p:cNvSpPr>
          <p:nvPr>
            <p:ph idx="1"/>
          </p:nvPr>
        </p:nvSpPr>
        <p:spPr/>
        <p:txBody>
          <a:bodyPr>
            <a:normAutofit lnSpcReduction="10000"/>
          </a:bodyPr>
          <a:lstStyle/>
          <a:p>
            <a:r>
              <a:rPr lang="en-US" dirty="0" smtClean="0"/>
              <a:t>Philosophers</a:t>
            </a:r>
          </a:p>
          <a:p>
            <a:pPr lvl="1"/>
            <a:r>
              <a:rPr lang="en-US" dirty="0" smtClean="0"/>
              <a:t>Hippocrates</a:t>
            </a:r>
          </a:p>
          <a:p>
            <a:pPr lvl="1"/>
            <a:r>
              <a:rPr lang="en-US" dirty="0" smtClean="0"/>
              <a:t>Aristotle</a:t>
            </a:r>
          </a:p>
          <a:p>
            <a:pPr lvl="1"/>
            <a:r>
              <a:rPr lang="en-US" dirty="0" smtClean="0"/>
              <a:t>Plato</a:t>
            </a:r>
          </a:p>
          <a:p>
            <a:pPr lvl="1"/>
            <a:r>
              <a:rPr lang="en-US" dirty="0" smtClean="0"/>
              <a:t>Descartes</a:t>
            </a:r>
          </a:p>
          <a:p>
            <a:r>
              <a:rPr lang="en-US" dirty="0" smtClean="0">
                <a:hlinkClick r:id="rId3" action="ppaction://hlinksldjump"/>
              </a:rPr>
              <a:t>Physiologists</a:t>
            </a:r>
            <a:endParaRPr lang="en-US" dirty="0" smtClean="0"/>
          </a:p>
          <a:p>
            <a:pPr lvl="1"/>
            <a:r>
              <a:rPr lang="en-US" dirty="0" smtClean="0"/>
              <a:t>Fechner</a:t>
            </a:r>
          </a:p>
          <a:p>
            <a:pPr lvl="1"/>
            <a:r>
              <a:rPr lang="en-US" dirty="0" smtClean="0"/>
              <a:t>Von Helmholtz</a:t>
            </a:r>
          </a:p>
          <a:p>
            <a:pPr lvl="1"/>
            <a:r>
              <a:rPr lang="en-US" dirty="0" smtClean="0"/>
              <a:t>Johannes Muller</a:t>
            </a:r>
          </a:p>
          <a:p>
            <a:endParaRPr lang="en-US" dirty="0" smtClean="0"/>
          </a:p>
          <a:p>
            <a:endParaRPr lang="en-US" dirty="0"/>
          </a:p>
        </p:txBody>
      </p:sp>
    </p:spTree>
    <p:extLst>
      <p:ext uri="{BB962C8B-B14F-4D97-AF65-F5344CB8AC3E}">
        <p14:creationId xmlns:p14="http://schemas.microsoft.com/office/powerpoint/2010/main" val="15098406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186365"/>
              </p:ext>
            </p:extLst>
          </p:nvPr>
        </p:nvGraphicFramePr>
        <p:xfrm>
          <a:off x="381000" y="1295400"/>
          <a:ext cx="3581400" cy="2590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059235051"/>
              </p:ext>
            </p:extLst>
          </p:nvPr>
        </p:nvGraphicFramePr>
        <p:xfrm>
          <a:off x="4724400" y="1143000"/>
          <a:ext cx="3657600" cy="2641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1162563939"/>
              </p:ext>
            </p:extLst>
          </p:nvPr>
        </p:nvGraphicFramePr>
        <p:xfrm>
          <a:off x="609600" y="4191000"/>
          <a:ext cx="3505200" cy="2108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369710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a:t>
            </a:r>
            <a:endParaRPr lang="en-US" dirty="0"/>
          </a:p>
        </p:txBody>
      </p:sp>
      <p:sp>
        <p:nvSpPr>
          <p:cNvPr id="3" name="Content Placeholder 2"/>
          <p:cNvSpPr>
            <a:spLocks noGrp="1"/>
          </p:cNvSpPr>
          <p:nvPr>
            <p:ph idx="1"/>
          </p:nvPr>
        </p:nvSpPr>
        <p:spPr/>
        <p:txBody>
          <a:bodyPr>
            <a:normAutofit/>
          </a:bodyPr>
          <a:lstStyle/>
          <a:p>
            <a:endParaRPr lang="en-US" sz="4000" b="1" u="sng" dirty="0" smtClean="0"/>
          </a:p>
          <a:p>
            <a:r>
              <a:rPr lang="en-US" sz="4000" b="1" u="sng" dirty="0" smtClean="0"/>
              <a:t>Correlation </a:t>
            </a:r>
            <a:r>
              <a:rPr lang="en-US" sz="4000" b="1" u="sng" dirty="0"/>
              <a:t>does not prove Causation </a:t>
            </a:r>
          </a:p>
          <a:p>
            <a:endParaRPr lang="en-US" sz="4000" dirty="0"/>
          </a:p>
        </p:txBody>
      </p:sp>
    </p:spTree>
    <p:extLst>
      <p:ext uri="{BB962C8B-B14F-4D97-AF65-F5344CB8AC3E}">
        <p14:creationId xmlns:p14="http://schemas.microsoft.com/office/powerpoint/2010/main" val="4381022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 Strength</a:t>
            </a:r>
            <a:endParaRPr lang="en-US" dirty="0"/>
          </a:p>
        </p:txBody>
      </p:sp>
      <p:sp>
        <p:nvSpPr>
          <p:cNvPr id="3" name="Content Placeholder 2"/>
          <p:cNvSpPr>
            <a:spLocks noGrp="1"/>
          </p:cNvSpPr>
          <p:nvPr>
            <p:ph idx="1"/>
          </p:nvPr>
        </p:nvSpPr>
        <p:spPr/>
        <p:txBody>
          <a:bodyPr/>
          <a:lstStyle/>
          <a:p>
            <a:r>
              <a:rPr lang="en-US" dirty="0" smtClean="0"/>
              <a:t>Determined by the correlation coefficient actual number</a:t>
            </a:r>
          </a:p>
          <a:p>
            <a:r>
              <a:rPr lang="en-US" dirty="0" smtClean="0"/>
              <a:t>+0.89 = -0.89 in strength but not direction</a:t>
            </a:r>
          </a:p>
          <a:p>
            <a:r>
              <a:rPr lang="en-US" dirty="0" smtClean="0"/>
              <a:t>-0.75 is stronger than +0.45</a:t>
            </a:r>
          </a:p>
          <a:p>
            <a:endParaRPr lang="en-US" dirty="0"/>
          </a:p>
        </p:txBody>
      </p:sp>
    </p:spTree>
    <p:extLst>
      <p:ext uri="{BB962C8B-B14F-4D97-AF65-F5344CB8AC3E}">
        <p14:creationId xmlns:p14="http://schemas.microsoft.com/office/powerpoint/2010/main" val="7555432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a:t>
            </a:r>
            <a:endParaRPr lang="en-US" dirty="0"/>
          </a:p>
        </p:txBody>
      </p:sp>
      <p:sp>
        <p:nvSpPr>
          <p:cNvPr id="3" name="Content Placeholder 2"/>
          <p:cNvSpPr>
            <a:spLocks noGrp="1"/>
          </p:cNvSpPr>
          <p:nvPr>
            <p:ph idx="1"/>
          </p:nvPr>
        </p:nvSpPr>
        <p:spPr/>
        <p:txBody>
          <a:bodyPr/>
          <a:lstStyle/>
          <a:p>
            <a:r>
              <a:rPr lang="en-US" dirty="0" smtClean="0"/>
              <a:t>The only research method that will allow researchers to determine the cause of a behavior</a:t>
            </a:r>
          </a:p>
          <a:p>
            <a:pPr lvl="1"/>
            <a:r>
              <a:rPr lang="en-US" dirty="0" smtClean="0"/>
              <a:t>Confounding variable</a:t>
            </a:r>
          </a:p>
          <a:p>
            <a:r>
              <a:rPr lang="en-US" dirty="0" smtClean="0"/>
              <a:t>Definition of Experiment</a:t>
            </a:r>
          </a:p>
          <a:p>
            <a:r>
              <a:rPr lang="en-US" dirty="0" smtClean="0"/>
              <a:t>Sample Selection</a:t>
            </a:r>
          </a:p>
          <a:p>
            <a:endParaRPr lang="en-US" dirty="0"/>
          </a:p>
        </p:txBody>
      </p:sp>
    </p:spTree>
    <p:extLst>
      <p:ext uri="{BB962C8B-B14F-4D97-AF65-F5344CB8AC3E}">
        <p14:creationId xmlns:p14="http://schemas.microsoft.com/office/powerpoint/2010/main" val="8526167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Variables</a:t>
            </a:r>
            <a:endParaRPr lang="en-US" dirty="0"/>
          </a:p>
        </p:txBody>
      </p:sp>
      <p:sp>
        <p:nvSpPr>
          <p:cNvPr id="3" name="Content Placeholder 2"/>
          <p:cNvSpPr>
            <a:spLocks noGrp="1"/>
          </p:cNvSpPr>
          <p:nvPr>
            <p:ph idx="1"/>
          </p:nvPr>
        </p:nvSpPr>
        <p:spPr/>
        <p:txBody>
          <a:bodyPr/>
          <a:lstStyle/>
          <a:p>
            <a:r>
              <a:rPr lang="en-US" dirty="0" smtClean="0"/>
              <a:t>Operational definition</a:t>
            </a:r>
          </a:p>
          <a:p>
            <a:r>
              <a:rPr lang="en-US" dirty="0" smtClean="0"/>
              <a:t>Independent variable</a:t>
            </a:r>
          </a:p>
          <a:p>
            <a:r>
              <a:rPr lang="en-US" dirty="0" smtClean="0"/>
              <a:t>Dependent variable</a:t>
            </a:r>
          </a:p>
        </p:txBody>
      </p:sp>
    </p:spTree>
    <p:extLst>
      <p:ext uri="{BB962C8B-B14F-4D97-AF65-F5344CB8AC3E}">
        <p14:creationId xmlns:p14="http://schemas.microsoft.com/office/powerpoint/2010/main" val="24025345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a:t>
            </a:r>
            <a:endParaRPr lang="en-US" dirty="0"/>
          </a:p>
        </p:txBody>
      </p:sp>
      <p:sp>
        <p:nvSpPr>
          <p:cNvPr id="3" name="Content Placeholder 2"/>
          <p:cNvSpPr>
            <a:spLocks noGrp="1"/>
          </p:cNvSpPr>
          <p:nvPr>
            <p:ph idx="1"/>
          </p:nvPr>
        </p:nvSpPr>
        <p:spPr/>
        <p:txBody>
          <a:bodyPr/>
          <a:lstStyle/>
          <a:p>
            <a:r>
              <a:rPr lang="en-US" dirty="0" smtClean="0"/>
              <a:t>Experimental Group</a:t>
            </a:r>
          </a:p>
          <a:p>
            <a:r>
              <a:rPr lang="en-US" dirty="0" smtClean="0"/>
              <a:t>Control Group</a:t>
            </a:r>
            <a:endParaRPr lang="en-US" dirty="0"/>
          </a:p>
        </p:txBody>
      </p:sp>
    </p:spTree>
    <p:extLst>
      <p:ext uri="{BB962C8B-B14F-4D97-AF65-F5344CB8AC3E}">
        <p14:creationId xmlns:p14="http://schemas.microsoft.com/office/powerpoint/2010/main" val="90414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Randomization</a:t>
            </a:r>
            <a:endParaRPr lang="en-US" dirty="0"/>
          </a:p>
        </p:txBody>
      </p:sp>
      <p:sp>
        <p:nvSpPr>
          <p:cNvPr id="3" name="Content Placeholder 2"/>
          <p:cNvSpPr>
            <a:spLocks noGrp="1"/>
          </p:cNvSpPr>
          <p:nvPr>
            <p:ph idx="1"/>
          </p:nvPr>
        </p:nvSpPr>
        <p:spPr/>
        <p:txBody>
          <a:bodyPr/>
          <a:lstStyle/>
          <a:p>
            <a:r>
              <a:rPr lang="en-US" dirty="0" smtClean="0"/>
              <a:t>Once participants are selected randomly they must also be assigned to the experimental or control group randomly</a:t>
            </a:r>
          </a:p>
          <a:p>
            <a:r>
              <a:rPr lang="en-US" dirty="0" smtClean="0"/>
              <a:t>Random Assignment</a:t>
            </a:r>
          </a:p>
          <a:p>
            <a:r>
              <a:rPr lang="en-US" dirty="0" smtClean="0"/>
              <a:t>Extraneous variables</a:t>
            </a:r>
          </a:p>
          <a:p>
            <a:r>
              <a:rPr lang="en-US" dirty="0" smtClean="0"/>
              <a:t>All confounding variables are extraneous variables but not all extraneous variables are confounding variables</a:t>
            </a:r>
            <a:endParaRPr lang="en-US" dirty="0"/>
          </a:p>
        </p:txBody>
      </p:sp>
    </p:spTree>
    <p:extLst>
      <p:ext uri="{BB962C8B-B14F-4D97-AF65-F5344CB8AC3E}">
        <p14:creationId xmlns:p14="http://schemas.microsoft.com/office/powerpoint/2010/main" val="308316055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Hazards</a:t>
            </a:r>
            <a:endParaRPr lang="en-US" dirty="0"/>
          </a:p>
        </p:txBody>
      </p:sp>
      <p:sp>
        <p:nvSpPr>
          <p:cNvPr id="3" name="Content Placeholder 2"/>
          <p:cNvSpPr>
            <a:spLocks noGrp="1"/>
          </p:cNvSpPr>
          <p:nvPr>
            <p:ph idx="1"/>
          </p:nvPr>
        </p:nvSpPr>
        <p:spPr/>
        <p:txBody>
          <a:bodyPr/>
          <a:lstStyle/>
          <a:p>
            <a:r>
              <a:rPr lang="en-US" dirty="0" smtClean="0"/>
              <a:t>The placebo effect</a:t>
            </a:r>
          </a:p>
          <a:p>
            <a:r>
              <a:rPr lang="en-US" dirty="0" smtClean="0"/>
              <a:t>The Experimenter effect</a:t>
            </a:r>
            <a:endParaRPr lang="en-US" dirty="0"/>
          </a:p>
        </p:txBody>
      </p:sp>
    </p:spTree>
    <p:extLst>
      <p:ext uri="{BB962C8B-B14F-4D97-AF65-F5344CB8AC3E}">
        <p14:creationId xmlns:p14="http://schemas.microsoft.com/office/powerpoint/2010/main" val="34192513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Hazards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Jessica is struggling with depression and joins a study testing a new drug. She arrives and takes the small blue pill. She has high hopes that this medication will work for her. She starts to feel better and when she fills out her symptom questionnaire she indicates that she is feeling better. The only problem is that Jessica has been given a sugar pill with no active medication but she does not know this.</a:t>
            </a:r>
          </a:p>
          <a:p>
            <a:r>
              <a:rPr lang="en-US" dirty="0" smtClean="0"/>
              <a:t>This is an example of ?</a:t>
            </a:r>
          </a:p>
          <a:p>
            <a:r>
              <a:rPr lang="en-US" dirty="0" smtClean="0">
                <a:hlinkClick r:id="rId3" action="ppaction://hlinksldjump"/>
              </a:rPr>
              <a:t>(return after single-blind experiments)</a:t>
            </a:r>
            <a:endParaRPr lang="en-US" dirty="0"/>
          </a:p>
        </p:txBody>
      </p:sp>
    </p:spTree>
    <p:extLst>
      <p:ext uri="{BB962C8B-B14F-4D97-AF65-F5344CB8AC3E}">
        <p14:creationId xmlns:p14="http://schemas.microsoft.com/office/powerpoint/2010/main" val="397138848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Experimenter Hazards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Dr. Smith is testing a new drug that is supposed to improve behaviors in children with ADHD. He oversees the children taking the medication. He then fills out symptom reports for each child. He questions whether he should mark slight improvement or moderate improvement for a child who has taken the medication. He figures that it would probably make sense that the child has shown moderate improvement since he has taken the medication and so he marks this on the checklist.</a:t>
            </a:r>
          </a:p>
          <a:p>
            <a:r>
              <a:rPr lang="en-US" dirty="0" smtClean="0"/>
              <a:t>What is this an example of?</a:t>
            </a:r>
            <a:endParaRPr lang="en-US" dirty="0"/>
          </a:p>
        </p:txBody>
      </p:sp>
    </p:spTree>
    <p:extLst>
      <p:ext uri="{BB962C8B-B14F-4D97-AF65-F5344CB8AC3E}">
        <p14:creationId xmlns:p14="http://schemas.microsoft.com/office/powerpoint/2010/main" val="2496716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6601</TotalTime>
  <Words>2856</Words>
  <Application>Microsoft Office PowerPoint</Application>
  <PresentationFormat>On-screen Show (4:3)</PresentationFormat>
  <Paragraphs>592</Paragraphs>
  <Slides>108</Slides>
  <Notes>85</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Chapter 1: The science of psychology</vt:lpstr>
      <vt:lpstr>What is Psychology?</vt:lpstr>
      <vt:lpstr>Description</vt:lpstr>
      <vt:lpstr>Explanation</vt:lpstr>
      <vt:lpstr>Prediction</vt:lpstr>
      <vt:lpstr>Control </vt:lpstr>
      <vt:lpstr>Four Goals</vt:lpstr>
      <vt:lpstr>Psychology Then: The history of Psychology</vt:lpstr>
      <vt:lpstr>Early Roots of Psychology</vt:lpstr>
      <vt:lpstr>Hippocrates</vt:lpstr>
      <vt:lpstr>Aristotle</vt:lpstr>
      <vt:lpstr>Plato</vt:lpstr>
      <vt:lpstr>Rene Descartes</vt:lpstr>
      <vt:lpstr>Pineal Gland</vt:lpstr>
      <vt:lpstr>Pineal Gland 2</vt:lpstr>
      <vt:lpstr>Descartes’ Dualism</vt:lpstr>
      <vt:lpstr>Descartes Reflex Arc</vt:lpstr>
      <vt:lpstr>Descartes Dualism: Soul Receiving Information from the eyes</vt:lpstr>
      <vt:lpstr>Materialism</vt:lpstr>
      <vt:lpstr>Physiologists</vt:lpstr>
      <vt:lpstr>Gustav Fechner</vt:lpstr>
      <vt:lpstr>Empiricism</vt:lpstr>
      <vt:lpstr>Hermon Von Helmholtz</vt:lpstr>
      <vt:lpstr>Johannes Muller</vt:lpstr>
      <vt:lpstr>Wilhelm Wundt</vt:lpstr>
      <vt:lpstr>The Answer is!</vt:lpstr>
      <vt:lpstr>Objective introspection</vt:lpstr>
      <vt:lpstr>Edward Titchener and Structuralism</vt:lpstr>
      <vt:lpstr>Titchener’s Introspection</vt:lpstr>
      <vt:lpstr>Structuralism</vt:lpstr>
      <vt:lpstr>Margaret F. Washburn</vt:lpstr>
      <vt:lpstr>Margaret F. Washburn</vt:lpstr>
      <vt:lpstr>Christine Ladd- Franklin</vt:lpstr>
      <vt:lpstr>Christine Ladd-Franklin</vt:lpstr>
      <vt:lpstr>Functionalism</vt:lpstr>
      <vt:lpstr>William James</vt:lpstr>
      <vt:lpstr>Mary Whiton Calkins</vt:lpstr>
      <vt:lpstr>Mary Whiton Calkins</vt:lpstr>
      <vt:lpstr>Francis Cecil Sumner</vt:lpstr>
      <vt:lpstr>Francis Cecil Sumner</vt:lpstr>
      <vt:lpstr>Albert Sidney Beckham</vt:lpstr>
      <vt:lpstr>Albert Sidney Beckham</vt:lpstr>
      <vt:lpstr>Kenneth and Mamie Clark</vt:lpstr>
      <vt:lpstr>Mamie Clark</vt:lpstr>
      <vt:lpstr>Kenneth Clark</vt:lpstr>
      <vt:lpstr>J. Henry Alston</vt:lpstr>
      <vt:lpstr>J. Henry Alston</vt:lpstr>
      <vt:lpstr>Gilbert Haven Jones</vt:lpstr>
      <vt:lpstr>Gilbert Haven Jones</vt:lpstr>
      <vt:lpstr>Richard Suinn</vt:lpstr>
      <vt:lpstr>Richard Suinn</vt:lpstr>
      <vt:lpstr>Jorge Sanchez</vt:lpstr>
      <vt:lpstr>Pioneer Paper</vt:lpstr>
      <vt:lpstr>Pioneer Paper</vt:lpstr>
      <vt:lpstr>Where we are today</vt:lpstr>
      <vt:lpstr>Gestalt Psychology </vt:lpstr>
      <vt:lpstr>Gestalt Psychology</vt:lpstr>
      <vt:lpstr>Gestalt Principles of Perceptual Grouping</vt:lpstr>
      <vt:lpstr>Max Wertheimer</vt:lpstr>
      <vt:lpstr>Sigmund Freud and Psychoanalysis</vt:lpstr>
      <vt:lpstr>Sigmund Freud and Psychoanalysis</vt:lpstr>
      <vt:lpstr>Freud and Psychoanalysis</vt:lpstr>
      <vt:lpstr>John B. Watson and Behaviorism</vt:lpstr>
      <vt:lpstr>John B. Watson and Behaviorism</vt:lpstr>
      <vt:lpstr>Pavlov’s Conditioned Response</vt:lpstr>
      <vt:lpstr>Pavlov’s Conditioned Response</vt:lpstr>
      <vt:lpstr>Of Babies and Rats</vt:lpstr>
      <vt:lpstr>Little Albert</vt:lpstr>
      <vt:lpstr>Mary Cover Jones</vt:lpstr>
      <vt:lpstr>Modern Perspectives of Psychology</vt:lpstr>
      <vt:lpstr>Psychodynamic Perspective</vt:lpstr>
      <vt:lpstr>Behavioral Perspective</vt:lpstr>
      <vt:lpstr>Behavioral Perspective</vt:lpstr>
      <vt:lpstr>Humanistic Perspective</vt:lpstr>
      <vt:lpstr>Abraham Maslow</vt:lpstr>
      <vt:lpstr>Carl Rogers</vt:lpstr>
      <vt:lpstr>Humanistic Perspective</vt:lpstr>
      <vt:lpstr>Biopyschological Perspective</vt:lpstr>
      <vt:lpstr>Cognitive Perspective</vt:lpstr>
      <vt:lpstr>Sociocultural perspective</vt:lpstr>
      <vt:lpstr>Bystander Effect</vt:lpstr>
      <vt:lpstr>Diffusion of Responsibility/Milgram experiment</vt:lpstr>
      <vt:lpstr>Evolutionary Perspective</vt:lpstr>
      <vt:lpstr>Types of Psychological Professionals</vt:lpstr>
      <vt:lpstr>Scientific Method</vt:lpstr>
      <vt:lpstr>Descriptive Methods</vt:lpstr>
      <vt:lpstr>Phineas Gage</vt:lpstr>
      <vt:lpstr>Phineas Gage</vt:lpstr>
      <vt:lpstr>Correlations</vt:lpstr>
      <vt:lpstr>Correlations</vt:lpstr>
      <vt:lpstr>Correlations</vt:lpstr>
      <vt:lpstr>Correlations Strength</vt:lpstr>
      <vt:lpstr>Experiment </vt:lpstr>
      <vt:lpstr>The Variables</vt:lpstr>
      <vt:lpstr>Groups</vt:lpstr>
      <vt:lpstr>Randomization</vt:lpstr>
      <vt:lpstr>Experimental Hazards</vt:lpstr>
      <vt:lpstr>Experimental Hazards</vt:lpstr>
      <vt:lpstr>Experimenter Hazards</vt:lpstr>
      <vt:lpstr>Single-Blind and Double-Blind Studies</vt:lpstr>
      <vt:lpstr>Double-Blind Study</vt:lpstr>
      <vt:lpstr>Quasi-experimental designs</vt:lpstr>
      <vt:lpstr>Ethics of Psychological Research</vt:lpstr>
      <vt:lpstr>Guidelines</vt:lpstr>
      <vt:lpstr>Critical Thinking</vt:lpstr>
      <vt:lpstr>Pseudopsychologies- NOT ON TEST</vt:lpstr>
      <vt:lpstr>Pseudopsychologies</vt:lpstr>
      <vt:lpstr>Astrology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science of psychology</dc:title>
  <dc:creator>Owner</dc:creator>
  <cp:lastModifiedBy>Owner</cp:lastModifiedBy>
  <cp:revision>196</cp:revision>
  <dcterms:created xsi:type="dcterms:W3CDTF">2013-12-26T20:52:56Z</dcterms:created>
  <dcterms:modified xsi:type="dcterms:W3CDTF">2014-01-25T00:16:01Z</dcterms:modified>
</cp:coreProperties>
</file>