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0" r:id="rId4"/>
    <p:sldId id="261" r:id="rId5"/>
    <p:sldId id="262" r:id="rId6"/>
    <p:sldId id="256" r:id="rId7"/>
    <p:sldId id="257" r:id="rId8"/>
    <p:sldId id="258" r:id="rId9"/>
    <p:sldId id="263" r:id="rId10"/>
    <p:sldId id="264" r:id="rId11"/>
    <p:sldId id="265" r:id="rId12"/>
    <p:sldId id="266" r:id="rId13"/>
    <p:sldId id="25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15C7-A937-4FC6-8FD3-3E4F3F540F4B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8FAF7-7360-4BA8-B415-3339EF7F7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2096-FACD-4084-BC61-F356B27044CD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15BB-8E09-4718-AA12-9A6DA006C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2A022-EBB1-4849-9271-A5A0115CFB97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B0E4-C891-44E4-A332-171BF73E5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4B4A-63CB-49B1-99B4-85ED9F60AB82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83AE-511B-409B-8DF6-317DF295C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7C82-3F02-4BDD-B7F6-9DB2B48EF0FC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2F10-1F36-4748-8AD2-677E7DC46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D61B-B8D8-46A7-93E7-A3CE5AD84990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F438C-4054-46DE-9819-5669401BD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8411-2758-4830-9907-C9874DA8E31C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C28A-DC46-4816-B31D-9477D3D50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37E75-4D8C-42E0-9F50-C9AED2B37A7D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8122-5769-4FFE-804A-4B4ABE281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6451-46CF-4C09-AA3C-47C81ABFB025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2830E-1741-43D1-8CDB-3A8611333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EE60-C471-43FA-8ECF-1633F49185BA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A1A8-5A36-4225-918F-F1B453E3A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7218E-5DD9-4D2C-96A8-0F954B179575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5AE2-CE08-4416-AE71-81D67124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DFD78-7C9F-42C9-ABA2-AE7AB31FD41B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FFA547-C955-4E55-8B8F-6A4756F87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Testing Mason Pond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28600" y="1828800"/>
            <a:ext cx="85883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It is possible to become infected with E. coli after swimming in </a:t>
            </a:r>
          </a:p>
          <a:p>
            <a:pPr algn="ctr"/>
            <a:r>
              <a:rPr lang="en-US" sz="2400">
                <a:latin typeface="Calibri" pitchFamily="34" charset="0"/>
              </a:rPr>
              <a:t>contaminated water. Water can be contaminated in more than just</a:t>
            </a:r>
          </a:p>
          <a:p>
            <a:pPr algn="ctr"/>
            <a:r>
              <a:rPr lang="en-US" sz="2400">
                <a:latin typeface="Calibri" pitchFamily="34" charset="0"/>
              </a:rPr>
              <a:t>lakes, rivers, and ponds. Pool water can also be contaminated. </a:t>
            </a:r>
          </a:p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609600" y="381000"/>
            <a:ext cx="7772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>
                <a:latin typeface="Calibri" pitchFamily="34" charset="0"/>
              </a:rPr>
              <a:t>Recreational 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581400"/>
            <a:ext cx="844391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In 1998, E. coli in the water at a Six Flags water park made 26 people sick. 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In 1999, water from Battle Ground Lake in Washington made 37 people sick.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ottawa.ca/sites/default/files/migrated/images/con063603_123474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362200"/>
            <a:ext cx="2847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654050" y="10398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667000"/>
            <a:ext cx="6019800" cy="375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It is recommended that people with wells </a:t>
            </a:r>
            <a:r>
              <a:rPr lang="en-US" sz="2000" dirty="0">
                <a:latin typeface="+mn-lt"/>
                <a:cs typeface="+mn-cs"/>
              </a:rPr>
              <a:t>test their </a:t>
            </a:r>
            <a:r>
              <a:rPr lang="en-US" sz="2000" dirty="0">
                <a:latin typeface="+mn-lt"/>
                <a:cs typeface="+mn-cs"/>
              </a:rPr>
              <a:t>water once a year or if water in the </a:t>
            </a:r>
            <a:r>
              <a:rPr lang="en-US" sz="2000" dirty="0">
                <a:latin typeface="+mn-lt"/>
                <a:cs typeface="+mn-cs"/>
              </a:rPr>
              <a:t>area is contaminated</a:t>
            </a:r>
            <a:r>
              <a:rPr lang="en-US" sz="2000" dirty="0">
                <a:latin typeface="+mn-lt"/>
                <a:cs typeface="+mn-cs"/>
              </a:rPr>
              <a:t>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Well water can contain coliforms, which </a:t>
            </a:r>
            <a:r>
              <a:rPr lang="en-US" sz="2000" dirty="0">
                <a:latin typeface="+mn-lt"/>
                <a:cs typeface="+mn-cs"/>
              </a:rPr>
              <a:t>can make </a:t>
            </a:r>
            <a:r>
              <a:rPr lang="en-US" sz="2000" dirty="0">
                <a:latin typeface="+mn-lt"/>
                <a:cs typeface="+mn-cs"/>
              </a:rPr>
              <a:t>a person sick.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The pH of water is also important </a:t>
            </a:r>
            <a:r>
              <a:rPr lang="en-US" sz="2000" dirty="0">
                <a:latin typeface="+mn-lt"/>
                <a:cs typeface="+mn-cs"/>
              </a:rPr>
              <a:t>because acidic </a:t>
            </a:r>
            <a:r>
              <a:rPr lang="en-US" sz="2000" dirty="0">
                <a:latin typeface="+mn-lt"/>
                <a:cs typeface="+mn-cs"/>
              </a:rPr>
              <a:t>or basic water can damage pipes</a:t>
            </a:r>
            <a:r>
              <a:rPr lang="en-US" sz="2000" dirty="0">
                <a:latin typeface="+mn-lt"/>
                <a:cs typeface="+mn-cs"/>
              </a:rPr>
              <a:t>. </a:t>
            </a:r>
            <a:r>
              <a:rPr lang="en-US" sz="2000" dirty="0">
                <a:latin typeface="+mn-lt"/>
                <a:cs typeface="+mn-cs"/>
              </a:rPr>
              <a:t>If ongoing, this can lead to metal getting into </a:t>
            </a:r>
            <a:r>
              <a:rPr lang="en-US" sz="2000" dirty="0">
                <a:latin typeface="+mn-lt"/>
                <a:cs typeface="+mn-cs"/>
              </a:rPr>
              <a:t>the </a:t>
            </a:r>
            <a:r>
              <a:rPr lang="en-US" sz="2000" dirty="0">
                <a:latin typeface="+mn-lt"/>
                <a:cs typeface="+mn-cs"/>
              </a:rPr>
              <a:t>drinking water. </a:t>
            </a:r>
            <a:r>
              <a:rPr lang="en-US" sz="2000" dirty="0">
                <a:latin typeface="+mn-lt"/>
                <a:cs typeface="+mn-cs"/>
              </a:rPr>
              <a:t>It </a:t>
            </a:r>
            <a:r>
              <a:rPr lang="en-US" sz="2000" dirty="0">
                <a:latin typeface="+mn-lt"/>
                <a:cs typeface="+mn-cs"/>
              </a:rPr>
              <a:t>is especially important to test well water </a:t>
            </a:r>
            <a:r>
              <a:rPr lang="en-US" sz="2000" dirty="0">
                <a:latin typeface="+mn-lt"/>
                <a:cs typeface="+mn-cs"/>
              </a:rPr>
              <a:t>after </a:t>
            </a:r>
            <a:r>
              <a:rPr lang="en-US" sz="2000" dirty="0">
                <a:latin typeface="+mn-lt"/>
                <a:cs typeface="+mn-cs"/>
              </a:rPr>
              <a:t>floods, after heavy rainfall, or after snow on </a:t>
            </a:r>
            <a:r>
              <a:rPr lang="en-US" sz="2000" dirty="0">
                <a:latin typeface="+mn-lt"/>
                <a:cs typeface="+mn-cs"/>
              </a:rPr>
              <a:t>the ground melts. 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3557" name="Title 1"/>
          <p:cNvSpPr txBox="1">
            <a:spLocks/>
          </p:cNvSpPr>
          <p:nvPr/>
        </p:nvSpPr>
        <p:spPr bwMode="auto">
          <a:xfrm>
            <a:off x="609600" y="381000"/>
            <a:ext cx="7772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>
                <a:latin typeface="Calibri" pitchFamily="34" charset="0"/>
              </a:rPr>
              <a:t>Well Water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685800" y="152400"/>
            <a:ext cx="7772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>
                <a:latin typeface="Calibri" pitchFamily="34" charset="0"/>
              </a:rPr>
              <a:t>How to teach kids about E.Coli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References: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"Basic Information about E. Coli in Drinking Water." </a:t>
            </a:r>
            <a:r>
              <a:rPr lang="en-US" i="1" dirty="0"/>
              <a:t>Environmental Protection Agency</a:t>
            </a:r>
            <a:r>
              <a:rPr lang="en-US" dirty="0"/>
              <a:t>. EPA, </a:t>
            </a:r>
            <a:r>
              <a:rPr lang="en-US" dirty="0" err="1"/>
              <a:t>n.d.</a:t>
            </a:r>
            <a:r>
              <a:rPr lang="en-US" dirty="0"/>
              <a:t> Web. 23 Feb. 2014.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"Escherichia Coli (E. Coli)." </a:t>
            </a:r>
            <a:r>
              <a:rPr lang="en-US" i="1" dirty="0"/>
              <a:t>Centers for Disease Control and Prevention</a:t>
            </a:r>
            <a:r>
              <a:rPr lang="en-US" dirty="0"/>
              <a:t>. Centers for Disease Control and Prevention, 03 Aug. 2012. Web. 21 Feb. 2014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“Bacteria Contamination in Well Water.” </a:t>
            </a:r>
            <a:r>
              <a:rPr lang="en-US" i="1" dirty="0"/>
              <a:t>Winnebago County Health 		Department. </a:t>
            </a:r>
            <a:r>
              <a:rPr lang="en-US" dirty="0"/>
              <a:t>Winnebago County Health Department, </a:t>
            </a:r>
            <a:r>
              <a:rPr lang="en-US" dirty="0" err="1"/>
              <a:t>n.d.</a:t>
            </a:r>
            <a:r>
              <a:rPr lang="en-US" dirty="0"/>
              <a:t> Web. 	25 February 2014.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“Dangerous Waters: E. Coli Threaten Swim Areas.” </a:t>
            </a:r>
            <a:r>
              <a:rPr lang="en-US" i="1" dirty="0"/>
              <a:t>Food Safety News.	 </a:t>
            </a:r>
            <a:r>
              <a:rPr lang="en-US" dirty="0"/>
              <a:t>Food Safety News, 2011. Web. 25 February 2014.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“Well Testing.” </a:t>
            </a:r>
            <a:r>
              <a:rPr lang="en-US" i="1" dirty="0"/>
              <a:t>Centers for Disease Control and Prevention. </a:t>
            </a:r>
            <a:r>
              <a:rPr lang="en-US" dirty="0"/>
              <a:t>Centers for	 Disease Control and Protection, 2010. Web. 25 February 2014.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Screen Shot 2014-02-26 at 7.54.33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295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905000" y="304800"/>
            <a:ext cx="4992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World Water Monitoring Challenge Kit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Dissolved Oxygen 0 ppm			        PH- 7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-250870" y="2550197"/>
            <a:ext cx="5181600" cy="290219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3981450" y="2550197"/>
            <a:ext cx="5181600" cy="290219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-318484" y="2543970"/>
            <a:ext cx="5181600" cy="291464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3797926" y="2550197"/>
            <a:ext cx="5181600" cy="290219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914400" y="609600"/>
            <a:ext cx="261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Temperature 14-16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5257800" y="609600"/>
            <a:ext cx="2208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Turbidity 40 JTU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171825" y="1819275"/>
            <a:ext cx="2763838" cy="4418013"/>
          </a:xfrm>
        </p:spPr>
      </p:pic>
      <p:pic>
        <p:nvPicPr>
          <p:cNvPr id="17410" name="Content Placeholder 16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t="13344"/>
          <a:stretch>
            <a:fillRect/>
          </a:stretch>
        </p:blipFill>
        <p:spPr>
          <a:xfrm>
            <a:off x="246063" y="454025"/>
            <a:ext cx="2762250" cy="4418013"/>
          </a:xfrm>
        </p:spPr>
      </p:pic>
      <p:pic>
        <p:nvPicPr>
          <p:cNvPr id="174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175" y="454025"/>
            <a:ext cx="2709863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17"/>
          <p:cNvSpPr txBox="1">
            <a:spLocks noChangeArrowheads="1"/>
          </p:cNvSpPr>
          <p:nvPr/>
        </p:nvSpPr>
        <p:spPr bwMode="auto">
          <a:xfrm>
            <a:off x="3308350" y="876300"/>
            <a:ext cx="2317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latin typeface="Calibri" pitchFamily="34" charset="0"/>
              </a:rPr>
              <a:t>E.COLI!!</a:t>
            </a:r>
          </a:p>
        </p:txBody>
      </p:sp>
      <p:sp>
        <p:nvSpPr>
          <p:cNvPr id="17413" name="TextBox 18"/>
          <p:cNvSpPr txBox="1">
            <a:spLocks noChangeArrowheads="1"/>
          </p:cNvSpPr>
          <p:nvPr/>
        </p:nvSpPr>
        <p:spPr bwMode="auto">
          <a:xfrm>
            <a:off x="1274763" y="5176838"/>
            <a:ext cx="71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Day 1</a:t>
            </a:r>
          </a:p>
        </p:txBody>
      </p:sp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4070350" y="6350000"/>
            <a:ext cx="96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Day 3</a:t>
            </a:r>
          </a:p>
        </p:txBody>
      </p:sp>
      <p:sp>
        <p:nvSpPr>
          <p:cNvPr id="17415" name="TextBox 21"/>
          <p:cNvSpPr txBox="1">
            <a:spLocks noChangeArrowheads="1"/>
          </p:cNvSpPr>
          <p:nvPr/>
        </p:nvSpPr>
        <p:spPr bwMode="auto">
          <a:xfrm>
            <a:off x="7188200" y="5176838"/>
            <a:ext cx="71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Day 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990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mtClean="0"/>
              <a:t>Health Effects of E.Coli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7848600" cy="44958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What is </a:t>
            </a:r>
            <a:r>
              <a:rPr lang="en-US" b="1" dirty="0" err="1" smtClean="0">
                <a:solidFill>
                  <a:schemeClr val="tx1"/>
                </a:solidFill>
              </a:rPr>
              <a:t>E.Coli</a:t>
            </a:r>
            <a:r>
              <a:rPr lang="en-US" b="1" dirty="0" smtClean="0">
                <a:solidFill>
                  <a:schemeClr val="tx1"/>
                </a:solidFill>
              </a:rPr>
              <a:t> ?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Escherichia coli (</a:t>
            </a:r>
            <a:r>
              <a:rPr lang="en-US" dirty="0" err="1" smtClean="0">
                <a:solidFill>
                  <a:schemeClr val="tx1"/>
                </a:solidFill>
              </a:rPr>
              <a:t>E.Coli</a:t>
            </a:r>
            <a:r>
              <a:rPr lang="en-US" dirty="0" smtClean="0">
                <a:solidFill>
                  <a:schemeClr val="tx1"/>
                </a:solidFill>
              </a:rPr>
              <a:t>) is  type of bacteria  most commonly found in human and animal digestive system. Normally harmless, but several strains can cause serious disease in humans.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267200"/>
            <a:ext cx="38862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Exposure to </a:t>
            </a:r>
            <a:r>
              <a:rPr lang="en-US" b="1" dirty="0" err="1" smtClean="0"/>
              <a:t>E.Coli</a:t>
            </a:r>
            <a:endParaRPr lang="en-US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E.Coli</a:t>
            </a:r>
            <a:r>
              <a:rPr lang="en-US" dirty="0" smtClean="0"/>
              <a:t> can be found in water due to fecal contamination or runoff from a contaminated area.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Signs and Symptoms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Symptoms of exposure usually occur within 2-4 days. Symptoms include stomach cramps, diarrhea, vomiting and fever.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1261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Who is at risk?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People of any age can become infected, but young children, elderly and those with a compromised immune system  are more likely to become severely ill from </a:t>
            </a:r>
            <a:r>
              <a:rPr lang="en-US" dirty="0" err="1" smtClean="0"/>
              <a:t>E.Coli</a:t>
            </a:r>
            <a:r>
              <a:rPr lang="en-US" dirty="0" smtClean="0"/>
              <a:t> exposure 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Avoiding Exposure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Avoid swallowing lake or pool water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Drink municipal water that has been treated with chlorine or other disinfectants.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If in doubt, boil water for one minute at a rolling boil to avoid exposure.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609600" y="381000"/>
            <a:ext cx="7772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>
                <a:latin typeface="Calibri" pitchFamily="34" charset="0"/>
              </a:rPr>
              <a:t>Real World Application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0" y="2438400"/>
            <a:ext cx="9164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Drinking and swimming in contaminated water can cause serious health </a:t>
            </a:r>
          </a:p>
          <a:p>
            <a:r>
              <a:rPr lang="en-US" sz="2400">
                <a:latin typeface="Calibri" pitchFamily="34" charset="0"/>
              </a:rPr>
              <a:t>issues including diarrhea and vomiting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" y="3810000"/>
            <a:ext cx="8535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Anyone could buy the kit we used on the mason pond and conduct</a:t>
            </a:r>
          </a:p>
          <a:p>
            <a:r>
              <a:rPr lang="en-US" sz="2400">
                <a:latin typeface="Calibri" pitchFamily="34" charset="0"/>
              </a:rPr>
              <a:t>their own experiments on drinking water or recreational water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452</Words>
  <Application>Microsoft Macintosh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Testing Mason Pond</vt:lpstr>
      <vt:lpstr>Slide 2</vt:lpstr>
      <vt:lpstr>Dissolved Oxygen 0 ppm           PH- 7 </vt:lpstr>
      <vt:lpstr>Slide 4</vt:lpstr>
      <vt:lpstr>Slide 5</vt:lpstr>
      <vt:lpstr>Health Effects of E.Coli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Effects of E.Coli</dc:title>
  <dc:creator>Andrea</dc:creator>
  <cp:lastModifiedBy>shani</cp:lastModifiedBy>
  <cp:revision>22</cp:revision>
  <dcterms:created xsi:type="dcterms:W3CDTF">2014-02-23T21:49:05Z</dcterms:created>
  <dcterms:modified xsi:type="dcterms:W3CDTF">2014-05-27T04:59:52Z</dcterms:modified>
</cp:coreProperties>
</file>