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notesMasterIdLst>
    <p:notesMasterId r:id="rId12"/>
  </p:notesMasterIdLst>
  <p:sldIdLst>
    <p:sldId id="273" r:id="rId2"/>
    <p:sldId id="291" r:id="rId3"/>
    <p:sldId id="301" r:id="rId4"/>
    <p:sldId id="337" r:id="rId5"/>
    <p:sldId id="364" r:id="rId6"/>
    <p:sldId id="363" r:id="rId7"/>
    <p:sldId id="336" r:id="rId8"/>
    <p:sldId id="343" r:id="rId9"/>
    <p:sldId id="361" r:id="rId10"/>
    <p:sldId id="362"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7173"/>
    <a:srgbClr val="959496"/>
    <a:srgbClr val="5D6161"/>
    <a:srgbClr val="525353"/>
    <a:srgbClr val="C1D82F"/>
    <a:srgbClr val="F8971D"/>
    <a:srgbClr val="75C7B9"/>
    <a:srgbClr val="ADCB2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03" autoAdjust="0"/>
    <p:restoredTop sz="94660"/>
  </p:normalViewPr>
  <p:slideViewPr>
    <p:cSldViewPr>
      <p:cViewPr>
        <p:scale>
          <a:sx n="125" d="100"/>
          <a:sy n="125" d="100"/>
        </p:scale>
        <p:origin x="-270" y="-78"/>
      </p:cViewPr>
      <p:guideLst>
        <p:guide orient="horz" pos="2160"/>
        <p:guide pos="2880"/>
      </p:guideLst>
    </p:cSldViewPr>
  </p:slideViewPr>
  <p:notesTextViewPr>
    <p:cViewPr>
      <p:scale>
        <a:sx n="100" d="100"/>
        <a:sy n="100" d="100"/>
      </p:scale>
      <p:origin x="0" y="0"/>
    </p:cViewPr>
  </p:notesTextViewPr>
  <p:sorterViewPr>
    <p:cViewPr>
      <p:scale>
        <a:sx n="46" d="100"/>
        <a:sy n="46" d="100"/>
      </p:scale>
      <p:origin x="0" y="0"/>
    </p:cViewPr>
  </p:sorterViewPr>
  <p:notesViewPr>
    <p:cSldViewPr>
      <p:cViewPr>
        <p:scale>
          <a:sx n="142" d="100"/>
          <a:sy n="142" d="100"/>
        </p:scale>
        <p:origin x="-99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3A4D8D-DE03-4B87-B270-BE67BE49DB9B}" type="datetimeFigureOut">
              <a:rPr lang="en-US" smtClean="0"/>
              <a:pPr/>
              <a:t>1/17/2014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53E986-74E6-48E0-9D68-887CC97C78AE}" type="slidenum">
              <a:rPr lang="en-US" smtClean="0"/>
              <a:pPr/>
              <a:t>‹#›</a:t>
            </a:fld>
            <a:endParaRPr lang="en-US"/>
          </a:p>
        </p:txBody>
      </p:sp>
    </p:spTree>
    <p:extLst>
      <p:ext uri="{BB962C8B-B14F-4D97-AF65-F5344CB8AC3E}">
        <p14:creationId xmlns="" xmlns:p14="http://schemas.microsoft.com/office/powerpoint/2010/main" val="219423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53E986-74E6-48E0-9D68-887CC97C78A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3E986-74E6-48E0-9D68-887CC97C78A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ACFA433-FE31-48E1-AD36-726363EF9D8C}" type="datetimeFigureOut">
              <a:rPr lang="en-US" smtClean="0"/>
              <a:pPr/>
              <a:t>1/17/2014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A81756F0-DE17-404B-B740-124744B555E0}" type="slidenum">
              <a:rPr lang="en-US" smtClean="0"/>
              <a:pPr>
                <a:defRPr/>
              </a:pPr>
              <a:t>‹#›</a:t>
            </a:fld>
            <a:endParaRPr lang="en-US" dirty="0"/>
          </a:p>
        </p:txBody>
      </p:sp>
      <p:sp>
        <p:nvSpPr>
          <p:cNvPr id="60418" name="Rectangle 2"/>
          <p:cNvSpPr>
            <a:spLocks noChangeArrowheads="1"/>
          </p:cNvSpPr>
          <p:nvPr userDrawn="1"/>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0417" name="Object 1"/>
          <p:cNvGraphicFramePr>
            <a:graphicFrameLocks noChangeAspect="1"/>
          </p:cNvGraphicFramePr>
          <p:nvPr/>
        </p:nvGraphicFramePr>
        <p:xfrm>
          <a:off x="914400" y="2971800"/>
          <a:ext cx="1774081" cy="1076325"/>
        </p:xfrm>
        <a:graphic>
          <a:graphicData uri="http://schemas.openxmlformats.org/presentationml/2006/ole">
            <p:oleObj spid="_x0000_s60468" name="Visio" r:id="rId4" imgW="3564029" imgH="2154070" progId="Visio.Drawing.11">
              <p:embed/>
            </p:oleObj>
          </a:graphicData>
        </a:graphic>
      </p:graphicFrame>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E50160C-64F1-4D7C-BEBD-14948266B8F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E50160C-64F1-4D7C-BEBD-14948266B8FC}"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1009" y="1447801"/>
            <a:ext cx="6763791" cy="572192"/>
          </a:xfrm>
          <a:prstGeom prst="rect">
            <a:avLst/>
          </a:prstGeom>
        </p:spPr>
        <p:txBody>
          <a:bodyPr anchor="t">
            <a:normAutofit/>
          </a:bodyPr>
          <a:lstStyle>
            <a:lvl1pPr algn="l">
              <a:defRPr sz="3000" b="1">
                <a:solidFill>
                  <a:srgbClr val="ADCB2A"/>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67938" y="2017218"/>
            <a:ext cx="6756861" cy="1752600"/>
          </a:xfrm>
        </p:spPr>
        <p:txBody>
          <a:bodyPr>
            <a:normAutofit/>
          </a:bodyPr>
          <a:lstStyle>
            <a:lvl1pPr marL="0" indent="0" algn="l">
              <a:buNone/>
              <a:defRPr sz="2500">
                <a:solidFill>
                  <a:srgbClr val="52535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A81756F0-DE17-404B-B740-124744B555E0}"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68401" y="1456267"/>
            <a:ext cx="6756399" cy="567265"/>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2DB4BA6D-3032-423C-B550-F4CB8B4C7951}"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63782" y="1407622"/>
            <a:ext cx="7523017" cy="573578"/>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63782" y="1981200"/>
            <a:ext cx="3332018" cy="414496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sz="half" idx="13"/>
          </p:nvPr>
        </p:nvSpPr>
        <p:spPr>
          <a:xfrm>
            <a:off x="4572000" y="1981200"/>
            <a:ext cx="3332018" cy="414496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4"/>
          </p:nvPr>
        </p:nvSpPr>
        <p:spPr/>
        <p:txBody>
          <a:bodyPr/>
          <a:lstStyle>
            <a:lvl1pPr>
              <a:defRPr/>
            </a:lvl1pPr>
          </a:lstStyle>
          <a:p>
            <a:pPr>
              <a:defRPr/>
            </a:pPr>
            <a:endParaRPr lang="en-US"/>
          </a:p>
        </p:txBody>
      </p:sp>
      <p:sp>
        <p:nvSpPr>
          <p:cNvPr id="7" name="Slide Number Placeholder 6"/>
          <p:cNvSpPr>
            <a:spLocks noGrp="1"/>
          </p:cNvSpPr>
          <p:nvPr>
            <p:ph type="sldNum" sz="quarter" idx="15"/>
          </p:nvPr>
        </p:nvSpPr>
        <p:spPr/>
        <p:txBody>
          <a:bodyPr/>
          <a:lstStyle>
            <a:lvl1pPr>
              <a:defRPr/>
            </a:lvl1pPr>
          </a:lstStyle>
          <a:p>
            <a:pPr>
              <a:defRPr/>
            </a:pPr>
            <a:fld id="{64918E02-A67B-4532-AD23-175940F17B0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61009" y="1415934"/>
            <a:ext cx="6839991" cy="565266"/>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63782" y="1981200"/>
            <a:ext cx="3333606" cy="838199"/>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63782" y="2819400"/>
            <a:ext cx="3333606" cy="2697163"/>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3"/>
          </p:nvPr>
        </p:nvSpPr>
        <p:spPr>
          <a:xfrm>
            <a:off x="4572000" y="1981200"/>
            <a:ext cx="3333606" cy="838199"/>
          </a:xfrm>
        </p:spPr>
        <p:txBody>
          <a:bodyPr anchor="ct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3"/>
          <p:cNvSpPr>
            <a:spLocks noGrp="1"/>
          </p:cNvSpPr>
          <p:nvPr>
            <p:ph sz="half" idx="14"/>
          </p:nvPr>
        </p:nvSpPr>
        <p:spPr>
          <a:xfrm>
            <a:off x="4572000" y="2819400"/>
            <a:ext cx="3333606" cy="2697163"/>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5"/>
          </p:nvPr>
        </p:nvSpPr>
        <p:spPr/>
        <p:txBody>
          <a:bodyPr/>
          <a:lstStyle>
            <a:lvl1pPr>
              <a:defRPr/>
            </a:lvl1pPr>
          </a:lstStyle>
          <a:p>
            <a:pPr>
              <a:defRPr/>
            </a:pPr>
            <a:endParaRPr lang="en-US"/>
          </a:p>
        </p:txBody>
      </p:sp>
      <p:sp>
        <p:nvSpPr>
          <p:cNvPr id="9" name="Slide Number Placeholder 8"/>
          <p:cNvSpPr>
            <a:spLocks noGrp="1"/>
          </p:cNvSpPr>
          <p:nvPr>
            <p:ph type="sldNum" sz="quarter" idx="16"/>
          </p:nvPr>
        </p:nvSpPr>
        <p:spPr/>
        <p:txBody>
          <a:bodyPr/>
          <a:lstStyle>
            <a:lvl1pPr>
              <a:defRPr/>
            </a:lvl1pPr>
          </a:lstStyle>
          <a:p>
            <a:pPr>
              <a:defRPr/>
            </a:pPr>
            <a:fld id="{997AF270-A894-4E80-BD0F-491BDE3CEC5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2DB4BA6D-3032-423C-B550-F4CB8B4C7951}" type="slidenum">
              <a:rPr lang="en-US" smtClean="0"/>
              <a:pPr>
                <a:defRPr/>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E50160C-64F1-4D7C-BEBD-14948266B8FC}" type="slidenum">
              <a:rPr lang="en-US" smtClean="0"/>
              <a:pPr>
                <a:defRPr/>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64918E02-A67B-4532-AD23-175940F17B06}" type="slidenum">
              <a:rPr lang="en-US" smtClean="0"/>
              <a:pPr>
                <a:defRPr/>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997AF270-A894-4E80-BD0F-491BDE3CEC57}"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0654CA10-435D-45DE-BD2E-C7AF6351025B}" type="slidenum">
              <a:rPr lang="en-US" smtClean="0"/>
              <a:pPr>
                <a:defRPr/>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ACFA433-FE31-48E1-AD36-726363EF9D8C}" type="datetimeFigureOut">
              <a:rPr lang="en-US" smtClean="0"/>
              <a:pPr/>
              <a:t>1/17/2014</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1E50160C-64F1-4D7C-BEBD-14948266B8FC}"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ACFA433-FE31-48E1-AD36-726363EF9D8C}" type="datetimeFigureOut">
              <a:rPr lang="en-US" smtClean="0"/>
              <a:pPr/>
              <a:t>1/17/2014</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1E50160C-64F1-4D7C-BEBD-14948266B8FC}"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ACFA433-FE31-48E1-AD36-726363EF9D8C}" type="datetimeFigureOut">
              <a:rPr lang="en-US" smtClean="0"/>
              <a:pPr/>
              <a:t>1/17/2014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7E10266A-70D7-4EB0-81CB-35319806E943}" type="slidenum">
              <a:rPr lang="en-US" smtClean="0"/>
              <a:pPr>
                <a:defRPr/>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userDrawn="1"/>
        </p:nvSpPr>
        <p:spPr bwMode="auto">
          <a:xfrm>
            <a:off x="-6042" y="5791253"/>
            <a:ext cx="3402314" cy="1080868"/>
          </a:xfrm>
          <a:prstGeom prst="rtTriangle">
            <a:avLst/>
          </a:prstGeom>
          <a:blipFill>
            <a:blip r:embed="rId17"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CFA433-FE31-48E1-AD36-726363EF9D8C}" type="datetimeFigureOut">
              <a:rPr lang="en-US" smtClean="0"/>
              <a:pPr/>
              <a:t>1/17/2014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1E50160C-64F1-4D7C-BEBD-14948266B8FC}" type="slidenum">
              <a:rPr lang="en-US" smtClean="0"/>
              <a:pPr>
                <a:defRPr/>
              </a:pPr>
              <a:t>‹#›</a:t>
            </a:fld>
            <a:endParaRPr lang="en-US" dirty="0"/>
          </a:p>
        </p:txBody>
      </p:sp>
      <p:pic>
        <p:nvPicPr>
          <p:cNvPr id="16" name="Picture 15" descr="C:\SAM\Oakland University\Oakland_University_Logo.gif"/>
          <p:cNvPicPr/>
          <p:nvPr userDrawn="1"/>
        </p:nvPicPr>
        <p:blipFill>
          <a:blip r:embed="rId18" cstate="print"/>
          <a:srcRect/>
          <a:stretch>
            <a:fillRect/>
          </a:stretch>
        </p:blipFill>
        <p:spPr bwMode="auto">
          <a:xfrm>
            <a:off x="8001000" y="457200"/>
            <a:ext cx="631825" cy="79184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690" r:id="rId12"/>
    <p:sldLayoutId id="2147483691" r:id="rId13"/>
    <p:sldLayoutId id="2147483692" r:id="rId14"/>
    <p:sldLayoutId id="2147483693" r:id="rId15"/>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8600" y="381000"/>
            <a:ext cx="7851648" cy="990600"/>
          </a:xfrm>
        </p:spPr>
        <p:txBody>
          <a:bodyPr>
            <a:normAutofit fontScale="90000"/>
          </a:bodyPr>
          <a:lstStyle/>
          <a:p>
            <a:pPr eaLnBrk="1" hangingPunct="1">
              <a:defRPr/>
            </a:pPr>
            <a:r>
              <a:rPr lang="en-US" sz="3100" dirty="0" smtClean="0"/>
              <a:t>Golden Presentation</a:t>
            </a:r>
            <a:r>
              <a:rPr lang="en-US" sz="3200" dirty="0" smtClean="0"/>
              <a:t/>
            </a:r>
            <a:br>
              <a:rPr lang="en-US" sz="3200" dirty="0" smtClean="0"/>
            </a:br>
            <a:r>
              <a:rPr lang="en-US" sz="1800" dirty="0" smtClean="0"/>
              <a:t/>
            </a:r>
            <a:br>
              <a:rPr lang="en-US" sz="1800" dirty="0" smtClean="0"/>
            </a:br>
            <a:endParaRPr lang="en-US" sz="1800" dirty="0"/>
          </a:p>
        </p:txBody>
      </p:sp>
      <p:pic>
        <p:nvPicPr>
          <p:cNvPr id="69633" name="Picture 1" descr="C:\Users\walid\AppData\Local\Temp\Viimana.bmp"/>
          <p:cNvPicPr>
            <a:picLocks noChangeAspect="1" noChangeArrowheads="1"/>
          </p:cNvPicPr>
          <p:nvPr/>
        </p:nvPicPr>
        <p:blipFill>
          <a:blip r:embed="rId3" cstate="print"/>
          <a:srcRect/>
          <a:stretch>
            <a:fillRect/>
          </a:stretch>
        </p:blipFill>
        <p:spPr bwMode="auto">
          <a:xfrm>
            <a:off x="5867400" y="2506388"/>
            <a:ext cx="3276600" cy="2110693"/>
          </a:xfrm>
          <a:prstGeom prst="rect">
            <a:avLst/>
          </a:prstGeom>
          <a:noFill/>
        </p:spPr>
      </p:pic>
      <p:sp>
        <p:nvSpPr>
          <p:cNvPr id="6" name="Rectangle 5"/>
          <p:cNvSpPr/>
          <p:nvPr/>
        </p:nvSpPr>
        <p:spPr>
          <a:xfrm>
            <a:off x="2133600" y="762001"/>
            <a:ext cx="6400800" cy="2185214"/>
          </a:xfrm>
          <a:prstGeom prst="rect">
            <a:avLst/>
          </a:prstGeom>
        </p:spPr>
        <p:txBody>
          <a:bodyPr wrap="square">
            <a:spAutoFit/>
          </a:bodyPr>
          <a:lstStyle/>
          <a:p>
            <a:endParaRPr lang="en-US" sz="2000" dirty="0" smtClean="0"/>
          </a:p>
          <a:p>
            <a:pPr algn="ctr"/>
            <a:r>
              <a:rPr lang="en-US" sz="2800" b="1" i="1" dirty="0" smtClean="0"/>
              <a:t>Game Changing Transmission</a:t>
            </a:r>
          </a:p>
          <a:p>
            <a:pPr algn="ctr"/>
            <a:endParaRPr lang="en-US" sz="2000" b="1" i="1" u="sng" dirty="0" smtClean="0"/>
          </a:p>
          <a:p>
            <a:endParaRPr lang="en-US" sz="2000" dirty="0" smtClean="0"/>
          </a:p>
          <a:p>
            <a:r>
              <a:rPr lang="en-US" sz="2400" dirty="0" smtClean="0"/>
              <a:t>Giving cars a greater fuel efficiency, performance and durability at a lower cost.</a:t>
            </a:r>
            <a:endParaRPr lang="en-US" sz="2400" dirty="0"/>
          </a:p>
        </p:txBody>
      </p:sp>
    </p:spTree>
  </p:cSld>
  <p:clrMapOvr>
    <a:masterClrMapping/>
  </p:clrMapOvr>
  <p:transition advTm="762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153400" cy="4525963"/>
          </a:xfrm>
        </p:spPr>
        <p:txBody>
          <a:bodyPr>
            <a:normAutofit/>
          </a:bodyPr>
          <a:lstStyle/>
          <a:p>
            <a:pPr marL="109728" indent="0">
              <a:buNone/>
            </a:pPr>
            <a:endParaRPr lang="en-US" sz="2200" dirty="0" smtClean="0"/>
          </a:p>
          <a:p>
            <a:r>
              <a:rPr lang="en-US" sz="2200" dirty="0" smtClean="0"/>
              <a:t>Volvo is the only company that advertized using similar energy management technology to increase fuel efficiency.</a:t>
            </a:r>
            <a:endParaRPr lang="en-US" sz="2200" dirty="0" smtClean="0"/>
          </a:p>
          <a:p>
            <a:r>
              <a:rPr lang="en-US" sz="2200" dirty="0" smtClean="0"/>
              <a:t>No company has claimed using similar energy management technology to increase performance.</a:t>
            </a:r>
            <a:endParaRPr lang="en-US" sz="2200" dirty="0" smtClean="0"/>
          </a:p>
          <a:p>
            <a:r>
              <a:rPr lang="en-US" sz="2200" dirty="0" smtClean="0"/>
              <a:t>Golden is undertaking the challenge to work with energy management technology to increase both fuel efficiency and performance.</a:t>
            </a:r>
          </a:p>
          <a:p>
            <a:r>
              <a:rPr lang="en-US" sz="2200" dirty="0" smtClean="0"/>
              <a:t>Our major need is to build prototypes to demonstrate technological capabilities with improved designs.</a:t>
            </a:r>
            <a:endParaRPr lang="en-US" sz="2200" dirty="0" smtClean="0"/>
          </a:p>
          <a:p>
            <a:endParaRPr lang="en-US" sz="2200" dirty="0"/>
          </a:p>
          <a:p>
            <a:pPr>
              <a:buNone/>
            </a:pPr>
            <a:endParaRPr lang="en-US" sz="2400" dirty="0" smtClean="0"/>
          </a:p>
          <a:p>
            <a:endParaRPr lang="en-US" sz="2400" dirty="0"/>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The Marketplace</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3109333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381000" y="1181100"/>
            <a:ext cx="4419600" cy="5295900"/>
          </a:xfrm>
        </p:spPr>
        <p:txBody>
          <a:bodyPr>
            <a:normAutofit fontScale="25000" lnSpcReduction="20000"/>
          </a:bodyPr>
          <a:lstStyle/>
          <a:p>
            <a:pPr>
              <a:buNone/>
            </a:pPr>
            <a:r>
              <a:rPr lang="en-US" sz="5600" dirty="0" smtClean="0">
                <a:latin typeface="Arial" pitchFamily="34" charset="0"/>
                <a:cs typeface="Arial" pitchFamily="34" charset="0"/>
              </a:rPr>
              <a:t>Jack </a:t>
            </a:r>
            <a:r>
              <a:rPr lang="en-US" sz="5600" dirty="0" smtClean="0">
                <a:latin typeface="Arial" pitchFamily="34" charset="0"/>
                <a:cs typeface="Arial" pitchFamily="34" charset="0"/>
              </a:rPr>
              <a:t>Klovstad: Primary Inventor, BSEE, BSME (</a:t>
            </a:r>
            <a:r>
              <a:rPr lang="en-US" sz="5600" dirty="0" smtClean="0">
                <a:latin typeface="Arial" pitchFamily="34" charset="0"/>
                <a:cs typeface="Arial" pitchFamily="34" charset="0"/>
              </a:rPr>
              <a:t>Aerospace), MSEE (MIT)</a:t>
            </a:r>
            <a:endParaRPr lang="en-US" sz="5600" dirty="0" smtClean="0">
              <a:latin typeface="Arial" pitchFamily="34" charset="0"/>
              <a:cs typeface="Arial" pitchFamily="34" charset="0"/>
            </a:endParaRPr>
          </a:p>
          <a:p>
            <a:pPr>
              <a:buNone/>
            </a:pPr>
            <a:endParaRPr lang="en-US" sz="5600" u="sng" dirty="0" smtClean="0">
              <a:latin typeface="Arial" pitchFamily="34" charset="0"/>
              <a:cs typeface="Arial" pitchFamily="34" charset="0"/>
            </a:endParaRPr>
          </a:p>
          <a:p>
            <a:pPr>
              <a:buNone/>
            </a:pPr>
            <a:r>
              <a:rPr lang="en-US" sz="5600" dirty="0" smtClean="0">
                <a:latin typeface="Arial" pitchFamily="34" charset="0"/>
                <a:cs typeface="Arial" pitchFamily="34" charset="0"/>
              </a:rPr>
              <a:t>James Fortune: BSME, BSAM, </a:t>
            </a:r>
            <a:r>
              <a:rPr lang="en-US" sz="5600" dirty="0" smtClean="0">
                <a:latin typeface="Arial" pitchFamily="34" charset="0"/>
                <a:cs typeface="Arial" pitchFamily="34" charset="0"/>
              </a:rPr>
              <a:t>MSME (Oakland U.)</a:t>
            </a:r>
            <a:endParaRPr lang="en-US" sz="5600" dirty="0" smtClean="0">
              <a:latin typeface="Arial" pitchFamily="34" charset="0"/>
              <a:cs typeface="Arial" pitchFamily="34" charset="0"/>
            </a:endParaRPr>
          </a:p>
          <a:p>
            <a:pPr marL="109728" indent="0">
              <a:buNone/>
            </a:pPr>
            <a:endParaRPr lang="en-US" sz="5600" dirty="0" smtClean="0">
              <a:latin typeface="Arial" pitchFamily="34" charset="0"/>
              <a:cs typeface="Arial" pitchFamily="34" charset="0"/>
            </a:endParaRPr>
          </a:p>
          <a:p>
            <a:pPr marL="109728" indent="0">
              <a:buNone/>
            </a:pPr>
            <a:r>
              <a:rPr lang="en-US" sz="5600" dirty="0" smtClean="0">
                <a:latin typeface="Arial" pitchFamily="34" charset="0"/>
                <a:cs typeface="Arial" pitchFamily="34" charset="0"/>
              </a:rPr>
              <a:t>Walid Elsady: BSEE, MSEE</a:t>
            </a:r>
            <a:r>
              <a:rPr lang="en-US" sz="5600" dirty="0" smtClean="0">
                <a:latin typeface="Arial" pitchFamily="34" charset="0"/>
                <a:cs typeface="Arial" pitchFamily="34" charset="0"/>
              </a:rPr>
              <a:t>, (Control </a:t>
            </a:r>
            <a:r>
              <a:rPr lang="en-US" sz="5600" dirty="0" smtClean="0">
                <a:latin typeface="Arial" pitchFamily="34" charset="0"/>
                <a:cs typeface="Arial" pitchFamily="34" charset="0"/>
              </a:rPr>
              <a:t>Systems,  </a:t>
            </a:r>
            <a:r>
              <a:rPr lang="en-US" sz="5600" dirty="0" err="1" smtClean="0">
                <a:latin typeface="Arial" pitchFamily="34" charset="0"/>
                <a:cs typeface="Arial" pitchFamily="34" charset="0"/>
              </a:rPr>
              <a:t>Mechatronics</a:t>
            </a:r>
            <a:r>
              <a:rPr lang="en-US" sz="5600" dirty="0" smtClean="0">
                <a:latin typeface="Arial" pitchFamily="34" charset="0"/>
                <a:cs typeface="Arial" pitchFamily="34" charset="0"/>
              </a:rPr>
              <a:t>, </a:t>
            </a:r>
            <a:r>
              <a:rPr lang="en-US" sz="5600" dirty="0" smtClean="0">
                <a:latin typeface="Arial" pitchFamily="34" charset="0"/>
                <a:cs typeface="Arial" pitchFamily="34" charset="0"/>
              </a:rPr>
              <a:t>Oakland </a:t>
            </a:r>
            <a:r>
              <a:rPr lang="en-US" sz="5600" dirty="0" smtClean="0">
                <a:latin typeface="Arial" pitchFamily="34" charset="0"/>
                <a:cs typeface="Arial" pitchFamily="34" charset="0"/>
              </a:rPr>
              <a:t>U</a:t>
            </a:r>
            <a:r>
              <a:rPr lang="en-US" sz="5600" dirty="0" smtClean="0">
                <a:latin typeface="Arial" pitchFamily="34" charset="0"/>
                <a:cs typeface="Arial" pitchFamily="34" charset="0"/>
              </a:rPr>
              <a:t>.)</a:t>
            </a:r>
          </a:p>
          <a:p>
            <a:pPr marL="109728" indent="0">
              <a:buNone/>
            </a:pPr>
            <a:endParaRPr lang="en-US" sz="5600" dirty="0" smtClean="0">
              <a:latin typeface="Arial" pitchFamily="34" charset="0"/>
              <a:cs typeface="Arial" pitchFamily="34" charset="0"/>
            </a:endParaRPr>
          </a:p>
          <a:p>
            <a:pPr marL="109728" indent="0">
              <a:buNone/>
            </a:pPr>
            <a:r>
              <a:rPr lang="en-US" sz="5600" dirty="0" smtClean="0">
                <a:latin typeface="Arial" pitchFamily="34" charset="0"/>
                <a:cs typeface="Arial" pitchFamily="34" charset="0"/>
              </a:rPr>
              <a:t>Ford </a:t>
            </a:r>
            <a:r>
              <a:rPr lang="en-US" sz="5600" dirty="0" err="1" smtClean="0">
                <a:latin typeface="Arial" pitchFamily="34" charset="0"/>
                <a:cs typeface="Arial" pitchFamily="34" charset="0"/>
              </a:rPr>
              <a:t>Powertrain</a:t>
            </a:r>
            <a:r>
              <a:rPr lang="en-US" sz="5600" dirty="0" smtClean="0">
                <a:latin typeface="Arial" pitchFamily="34" charset="0"/>
                <a:cs typeface="Arial" pitchFamily="34" charset="0"/>
              </a:rPr>
              <a:t> Engineering Experts (retired):</a:t>
            </a:r>
            <a:endParaRPr lang="en-US" sz="5600" dirty="0" smtClean="0">
              <a:latin typeface="Arial" pitchFamily="34" charset="0"/>
              <a:cs typeface="Arial" pitchFamily="34" charset="0"/>
            </a:endParaRPr>
          </a:p>
          <a:p>
            <a:pPr marL="109728" indent="0">
              <a:buNone/>
            </a:pPr>
            <a:r>
              <a:rPr lang="en-US" sz="5600" dirty="0" smtClean="0">
                <a:latin typeface="Arial" pitchFamily="34" charset="0"/>
                <a:cs typeface="Arial" pitchFamily="34" charset="0"/>
              </a:rPr>
              <a:t>Bill Baedke: 30 Years Product Development, BSME</a:t>
            </a:r>
          </a:p>
          <a:p>
            <a:pPr marL="109728" indent="0">
              <a:buNone/>
            </a:pPr>
            <a:r>
              <a:rPr lang="en-US" sz="5600" dirty="0" smtClean="0">
                <a:latin typeface="Arial" pitchFamily="34" charset="0"/>
                <a:cs typeface="Arial" pitchFamily="34" charset="0"/>
              </a:rPr>
              <a:t>Ed </a:t>
            </a:r>
            <a:r>
              <a:rPr lang="en-US" sz="5600" dirty="0" smtClean="0">
                <a:latin typeface="Arial" pitchFamily="34" charset="0"/>
                <a:cs typeface="Arial" pitchFamily="34" charset="0"/>
              </a:rPr>
              <a:t>Debler: 30 Years Product Development, BSME</a:t>
            </a:r>
          </a:p>
          <a:p>
            <a:endParaRPr lang="en-US" sz="5600" dirty="0" smtClean="0">
              <a:latin typeface="Arial" pitchFamily="34" charset="0"/>
              <a:cs typeface="Arial" pitchFamily="34" charset="0"/>
            </a:endParaRPr>
          </a:p>
          <a:p>
            <a:pPr marL="109728" indent="0">
              <a:buNone/>
            </a:pPr>
            <a:r>
              <a:rPr lang="en-US" sz="5600" dirty="0" smtClean="0">
                <a:latin typeface="Arial" pitchFamily="34" charset="0"/>
                <a:cs typeface="Arial" pitchFamily="34" charset="0"/>
              </a:rPr>
              <a:t>Oakland U. Professors:</a:t>
            </a:r>
          </a:p>
          <a:p>
            <a:pPr marL="109728" indent="0">
              <a:buNone/>
            </a:pPr>
            <a:r>
              <a:rPr lang="en-US" sz="5600" dirty="0" smtClean="0">
                <a:latin typeface="Arial" pitchFamily="34" charset="0"/>
                <a:cs typeface="Arial" pitchFamily="34" charset="0"/>
              </a:rPr>
              <a:t>Ka </a:t>
            </a:r>
            <a:r>
              <a:rPr lang="en-US" sz="5600" dirty="0" smtClean="0">
                <a:latin typeface="Arial" pitchFamily="34" charset="0"/>
                <a:cs typeface="Arial" pitchFamily="34" charset="0"/>
              </a:rPr>
              <a:t>C. Cheok, Ph.D</a:t>
            </a:r>
            <a:r>
              <a:rPr lang="en-US" sz="5600" dirty="0" smtClean="0">
                <a:latin typeface="Arial" pitchFamily="34" charset="0"/>
                <a:cs typeface="Arial" pitchFamily="34" charset="0"/>
              </a:rPr>
              <a:t>.</a:t>
            </a:r>
          </a:p>
          <a:p>
            <a:pPr marL="109728" indent="0">
              <a:buNone/>
            </a:pPr>
            <a:r>
              <a:rPr lang="en-US" sz="5600" dirty="0" smtClean="0">
                <a:latin typeface="Arial" pitchFamily="34" charset="0"/>
                <a:cs typeface="Arial" pitchFamily="34" charset="0"/>
              </a:rPr>
              <a:t>Michael A. </a:t>
            </a:r>
            <a:r>
              <a:rPr lang="en-US" sz="5600" dirty="0" err="1" smtClean="0">
                <a:latin typeface="Arial" pitchFamily="34" charset="0"/>
                <a:cs typeface="Arial" pitchFamily="34" charset="0"/>
              </a:rPr>
              <a:t>Latcha</a:t>
            </a:r>
            <a:r>
              <a:rPr lang="en-US" sz="5600" dirty="0" smtClean="0">
                <a:latin typeface="Arial" pitchFamily="34" charset="0"/>
                <a:cs typeface="Arial" pitchFamily="34" charset="0"/>
              </a:rPr>
              <a:t>, Ph.D.</a:t>
            </a:r>
          </a:p>
          <a:p>
            <a:pPr marL="109728" indent="0">
              <a:buNone/>
            </a:pPr>
            <a:r>
              <a:rPr lang="en-US" sz="5600" dirty="0" err="1" smtClean="0">
                <a:latin typeface="Arial" pitchFamily="34" charset="0"/>
                <a:cs typeface="Arial" pitchFamily="34" charset="0"/>
              </a:rPr>
              <a:t>Ching</a:t>
            </a:r>
            <a:r>
              <a:rPr lang="en-US" sz="5600" dirty="0" smtClean="0">
                <a:latin typeface="Arial" pitchFamily="34" charset="0"/>
                <a:cs typeface="Arial" pitchFamily="34" charset="0"/>
              </a:rPr>
              <a:t> L. </a:t>
            </a:r>
            <a:r>
              <a:rPr lang="en-US" sz="5600" dirty="0" err="1" smtClean="0">
                <a:latin typeface="Arial" pitchFamily="34" charset="0"/>
                <a:cs typeface="Arial" pitchFamily="34" charset="0"/>
              </a:rPr>
              <a:t>Ko</a:t>
            </a:r>
            <a:r>
              <a:rPr lang="en-US" sz="5600" dirty="0" smtClean="0">
                <a:latin typeface="Arial" pitchFamily="34" charset="0"/>
                <a:cs typeface="Arial" pitchFamily="34" charset="0"/>
              </a:rPr>
              <a:t>, Ph.D.</a:t>
            </a:r>
          </a:p>
          <a:p>
            <a:pPr marL="109728" indent="0">
              <a:buNone/>
            </a:pPr>
            <a:endParaRPr lang="en-US" sz="5600" dirty="0" smtClean="0">
              <a:latin typeface="Arial" pitchFamily="34" charset="0"/>
              <a:cs typeface="Arial" pitchFamily="34" charset="0"/>
            </a:endParaRPr>
          </a:p>
          <a:p>
            <a:pPr marL="109728" indent="0">
              <a:buNone/>
            </a:pPr>
            <a:r>
              <a:rPr lang="en-US" sz="5600" dirty="0" smtClean="0">
                <a:latin typeface="Arial" pitchFamily="34" charset="0"/>
                <a:cs typeface="Arial" pitchFamily="34" charset="0"/>
              </a:rPr>
              <a:t>Contact Information:</a:t>
            </a:r>
          </a:p>
          <a:p>
            <a:pPr marL="109728" indent="0">
              <a:buNone/>
            </a:pPr>
            <a:r>
              <a:rPr lang="en-US" sz="5600" dirty="0" smtClean="0">
                <a:latin typeface="Arial" pitchFamily="34" charset="0"/>
                <a:cs typeface="Arial" pitchFamily="34" charset="0"/>
              </a:rPr>
              <a:t>Golden Products and Services LLC.</a:t>
            </a:r>
          </a:p>
          <a:p>
            <a:pPr marL="109728" indent="0">
              <a:buNone/>
            </a:pPr>
            <a:r>
              <a:rPr lang="en-US" sz="5600" dirty="0" smtClean="0">
                <a:latin typeface="Arial" pitchFamily="34" charset="0"/>
                <a:cs typeface="Arial" pitchFamily="34" charset="0"/>
              </a:rPr>
              <a:t>6633 18 Mile Rd.</a:t>
            </a:r>
          </a:p>
          <a:p>
            <a:pPr marL="109728" indent="0">
              <a:buNone/>
            </a:pPr>
            <a:r>
              <a:rPr lang="en-US" sz="5600" dirty="0" smtClean="0">
                <a:latin typeface="Arial" pitchFamily="34" charset="0"/>
                <a:cs typeface="Arial" pitchFamily="34" charset="0"/>
              </a:rPr>
              <a:t>Sterling Heights, MI. 48314</a:t>
            </a:r>
          </a:p>
          <a:p>
            <a:pPr marL="109728" indent="0">
              <a:buNone/>
            </a:pPr>
            <a:r>
              <a:rPr lang="en-US" sz="5600" dirty="0" smtClean="0">
                <a:latin typeface="Arial" pitchFamily="34" charset="0"/>
                <a:cs typeface="Arial" pitchFamily="34" charset="0"/>
              </a:rPr>
              <a:t>w_elsady@yahoo.com</a:t>
            </a:r>
          </a:p>
          <a:p>
            <a:pPr marL="109728" indent="0">
              <a:buNone/>
            </a:pPr>
            <a:r>
              <a:rPr lang="en-US" sz="5600" dirty="0" smtClean="0">
                <a:latin typeface="Arial" pitchFamily="34" charset="0"/>
                <a:cs typeface="Arial" pitchFamily="34" charset="0"/>
              </a:rPr>
              <a:t>(586) 843-7280</a:t>
            </a:r>
          </a:p>
          <a:p>
            <a:pPr marL="109728" indent="0">
              <a:buNone/>
            </a:pPr>
            <a:r>
              <a:rPr lang="en-US" sz="5600" dirty="0" smtClean="0">
                <a:latin typeface="Arial" pitchFamily="34" charset="0"/>
                <a:cs typeface="Arial" pitchFamily="34" charset="0"/>
              </a:rPr>
              <a:t>Fax: (586)884-9331</a:t>
            </a:r>
            <a:endParaRPr lang="en-US" sz="5600" dirty="0" smtClean="0">
              <a:latin typeface="Arial" pitchFamily="34" charset="0"/>
              <a:cs typeface="Arial" pitchFamily="34" charset="0"/>
            </a:endParaRPr>
          </a:p>
        </p:txBody>
      </p:sp>
      <p:sp>
        <p:nvSpPr>
          <p:cNvPr id="19458" name="Rectangle 2"/>
          <p:cNvSpPr>
            <a:spLocks noGrp="1" noChangeArrowheads="1"/>
          </p:cNvSpPr>
          <p:nvPr>
            <p:ph type="title"/>
          </p:nvPr>
        </p:nvSpPr>
        <p:spPr/>
        <p:txBody>
          <a:bodyPr>
            <a:normAutofit/>
          </a:bodyPr>
          <a:lstStyle/>
          <a:p>
            <a:pPr eaLnBrk="1" hangingPunct="1"/>
            <a:r>
              <a:rPr lang="en-US" sz="2800" dirty="0" smtClean="0">
                <a:latin typeface="Arial" charset="0"/>
                <a:cs typeface="Arial" charset="0"/>
              </a:rPr>
              <a:t>The Golden Team</a:t>
            </a:r>
          </a:p>
        </p:txBody>
      </p:sp>
      <p:sp>
        <p:nvSpPr>
          <p:cNvPr id="19460" name="Text Box 4"/>
          <p:cNvSpPr txBox="1">
            <a:spLocks noChangeArrowheads="1"/>
          </p:cNvSpPr>
          <p:nvPr/>
        </p:nvSpPr>
        <p:spPr bwMode="auto">
          <a:xfrm>
            <a:off x="8305800" y="6400800"/>
            <a:ext cx="407988" cy="244475"/>
          </a:xfrm>
          <a:prstGeom prst="rect">
            <a:avLst/>
          </a:prstGeom>
          <a:noFill/>
          <a:ln w="9525">
            <a:noFill/>
            <a:miter lim="800000"/>
            <a:headEnd/>
            <a:tailEnd/>
          </a:ln>
        </p:spPr>
        <p:txBody>
          <a:bodyPr wrap="none">
            <a:spAutoFit/>
          </a:bodyPr>
          <a:lstStyle/>
          <a:p>
            <a:pPr marL="457200" indent="-457200"/>
            <a:r>
              <a:rPr lang="en-US" sz="1000" b="1">
                <a:solidFill>
                  <a:schemeClr val="bg1"/>
                </a:solidFill>
              </a:rPr>
              <a:t>5_E</a:t>
            </a:r>
          </a:p>
        </p:txBody>
      </p:sp>
      <p:sp>
        <p:nvSpPr>
          <p:cNvPr id="19461" name="AutoShape 9"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19462" name="AutoShape 11"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19463" name="AutoShape 13"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19464" name="AutoShape 15"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95400"/>
            <a:ext cx="8229600" cy="4843272"/>
          </a:xfrm>
        </p:spPr>
        <p:txBody>
          <a:bodyPr>
            <a:noAutofit/>
          </a:bodyPr>
          <a:lstStyle/>
          <a:p>
            <a:pPr marL="109728" indent="0">
              <a:buNone/>
            </a:pPr>
            <a:r>
              <a:rPr lang="en-US" sz="2400" dirty="0">
                <a:latin typeface="Arial" pitchFamily="34" charset="0"/>
                <a:cs typeface="Arial" pitchFamily="34" charset="0"/>
              </a:rPr>
              <a:t>B</a:t>
            </a:r>
            <a:r>
              <a:rPr lang="en-US" sz="2400" dirty="0" smtClean="0">
                <a:latin typeface="Arial" pitchFamily="34" charset="0"/>
                <a:cs typeface="Arial" pitchFamily="34" charset="0"/>
              </a:rPr>
              <a:t>usiness Development</a:t>
            </a:r>
          </a:p>
          <a:p>
            <a:r>
              <a:rPr lang="en-US" sz="2400" dirty="0" smtClean="0">
                <a:latin typeface="Arial" pitchFamily="34" charset="0"/>
                <a:cs typeface="Arial" pitchFamily="34" charset="0"/>
              </a:rPr>
              <a:t>Macomb </a:t>
            </a:r>
            <a:r>
              <a:rPr lang="en-US" sz="2400" dirty="0">
                <a:latin typeface="Arial" pitchFamily="34" charset="0"/>
                <a:cs typeface="Arial" pitchFamily="34" charset="0"/>
              </a:rPr>
              <a:t>Incubator- Legal, mentorship, accounting</a:t>
            </a:r>
            <a:endParaRPr lang="en-US" sz="2000" dirty="0"/>
          </a:p>
          <a:p>
            <a:pPr marL="109728" indent="0">
              <a:buNone/>
            </a:pPr>
            <a:endParaRPr lang="en-US" sz="2400" dirty="0">
              <a:latin typeface="Arial" pitchFamily="34" charset="0"/>
              <a:cs typeface="Arial" pitchFamily="34" charset="0"/>
            </a:endParaRPr>
          </a:p>
          <a:p>
            <a:pPr marL="109728" indent="0">
              <a:buNone/>
            </a:pPr>
            <a:r>
              <a:rPr lang="en-US" sz="2400" dirty="0" smtClean="0">
                <a:latin typeface="Arial" pitchFamily="34" charset="0"/>
                <a:cs typeface="Arial" pitchFamily="34" charset="0"/>
              </a:rPr>
              <a:t>Engineering</a:t>
            </a:r>
          </a:p>
          <a:p>
            <a:r>
              <a:rPr lang="en-US" sz="2400" dirty="0" smtClean="0">
                <a:latin typeface="Arial" pitchFamily="34" charset="0"/>
                <a:cs typeface="Arial" pitchFamily="34" charset="0"/>
              </a:rPr>
              <a:t>HGS</a:t>
            </a:r>
            <a:r>
              <a:rPr lang="en-US" sz="2400" dirty="0" smtClean="0">
                <a:latin typeface="Arial" pitchFamily="34" charset="0"/>
                <a:cs typeface="Arial" pitchFamily="34" charset="0"/>
              </a:rPr>
              <a:t>: Prototype </a:t>
            </a:r>
            <a:r>
              <a:rPr lang="en-US" sz="2400" dirty="0" smtClean="0">
                <a:latin typeface="Arial" pitchFamily="34" charset="0"/>
                <a:cs typeface="Arial" pitchFamily="34" charset="0"/>
              </a:rPr>
              <a:t>manufacture</a:t>
            </a:r>
          </a:p>
          <a:p>
            <a:r>
              <a:rPr lang="en-US" sz="2400" dirty="0" smtClean="0">
                <a:latin typeface="Arial" pitchFamily="34" charset="0"/>
                <a:cs typeface="Arial" pitchFamily="34" charset="0"/>
              </a:rPr>
              <a:t>Sensor Data: Validate all Energy Management claims</a:t>
            </a:r>
          </a:p>
          <a:p>
            <a:r>
              <a:rPr lang="en-US" sz="2400" dirty="0" smtClean="0">
                <a:latin typeface="Arial" pitchFamily="34" charset="0"/>
                <a:cs typeface="Arial" pitchFamily="34" charset="0"/>
              </a:rPr>
              <a:t>Katech Engineering: Efficiency and power testing</a:t>
            </a:r>
          </a:p>
          <a:p>
            <a:r>
              <a:rPr lang="en-US" sz="2400" dirty="0" smtClean="0">
                <a:latin typeface="Arial" pitchFamily="34" charset="0"/>
                <a:cs typeface="Arial" pitchFamily="34" charset="0"/>
              </a:rPr>
              <a:t>Prestige Group: Automotive integration experience</a:t>
            </a:r>
            <a:endParaRPr lang="en-US" sz="2400" dirty="0">
              <a:latin typeface="Arial" pitchFamily="34" charset="0"/>
              <a:cs typeface="Arial" pitchFamily="34" charset="0"/>
            </a:endParaRPr>
          </a:p>
          <a:p>
            <a:r>
              <a:rPr lang="en-US" sz="2400" dirty="0" smtClean="0">
                <a:latin typeface="Arial" pitchFamily="34" charset="0"/>
                <a:cs typeface="Arial" pitchFamily="34" charset="0"/>
              </a:rPr>
              <a:t>Our Customers: Letters to grant awarding agencies stating interest in our research</a:t>
            </a:r>
          </a:p>
          <a:p>
            <a:pPr>
              <a:buNone/>
            </a:pPr>
            <a:endParaRPr lang="en-US" sz="2000" dirty="0" smtClean="0"/>
          </a:p>
        </p:txBody>
      </p:sp>
      <p:sp>
        <p:nvSpPr>
          <p:cNvPr id="3" name="Title 2"/>
          <p:cNvSpPr>
            <a:spLocks noGrp="1"/>
          </p:cNvSpPr>
          <p:nvPr>
            <p:ph type="title"/>
          </p:nvPr>
        </p:nvSpPr>
        <p:spPr>
          <a:xfrm>
            <a:off x="381000" y="304800"/>
            <a:ext cx="8229600" cy="944562"/>
          </a:xfrm>
        </p:spPr>
        <p:txBody>
          <a:bodyPr>
            <a:normAutofit/>
          </a:bodyPr>
          <a:lstStyle/>
          <a:p>
            <a:r>
              <a:rPr lang="en-US" sz="2800" dirty="0" smtClean="0">
                <a:latin typeface="Arial" charset="0"/>
                <a:cs typeface="Arial" charset="0"/>
              </a:rPr>
              <a:t>Golden </a:t>
            </a:r>
            <a:r>
              <a:rPr lang="en-US" sz="2800" dirty="0" smtClean="0">
                <a:latin typeface="Arial" pitchFamily="34" charset="0"/>
                <a:cs typeface="Arial" pitchFamily="34" charset="0"/>
              </a:rPr>
              <a:t>Partnerships</a:t>
            </a:r>
            <a:endParaRPr lang="en-US" sz="2800" dirty="0">
              <a:latin typeface="Arial" pitchFamily="34" charset="0"/>
              <a:cs typeface="Arial" pitchFamily="34" charset="0"/>
            </a:endParaRPr>
          </a:p>
        </p:txBody>
      </p:sp>
    </p:spTree>
  </p:cSld>
  <p:clrMapOvr>
    <a:masterClrMapping/>
  </p:clrMapOvr>
  <p:transition advTm="92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458200" cy="5181600"/>
          </a:xfrm>
        </p:spPr>
        <p:txBody>
          <a:bodyPr>
            <a:normAutofit/>
          </a:bodyPr>
          <a:lstStyle/>
          <a:p>
            <a:pPr marL="285750" indent="-285750"/>
            <a:r>
              <a:rPr lang="en-US" sz="2000" dirty="0"/>
              <a:t>Major Passenger Cars &amp; Light Truck </a:t>
            </a:r>
            <a:r>
              <a:rPr lang="en-US" sz="2000" dirty="0" smtClean="0"/>
              <a:t>OEM</a:t>
            </a:r>
            <a:endParaRPr lang="en-US" sz="2000" dirty="0"/>
          </a:p>
          <a:p>
            <a:pPr marL="285750" indent="-285750"/>
            <a:r>
              <a:rPr lang="en-US" sz="2000" dirty="0" smtClean="0"/>
              <a:t>Primary pain point- CAFE standards</a:t>
            </a:r>
          </a:p>
          <a:p>
            <a:pPr marL="0" indent="0">
              <a:buNone/>
            </a:pPr>
            <a:endParaRPr lang="en-US" sz="1800" dirty="0" smtClean="0"/>
          </a:p>
          <a:p>
            <a:pPr marL="0" indent="0">
              <a:buNone/>
            </a:pPr>
            <a:endParaRPr lang="en-US" sz="1800" dirty="0" smtClean="0"/>
          </a:p>
          <a:p>
            <a:pPr marL="0" indent="0">
              <a:buNone/>
            </a:pPr>
            <a:r>
              <a:rPr lang="en-US" sz="1800" dirty="0" smtClean="0"/>
              <a:t> </a:t>
            </a:r>
          </a:p>
          <a:p>
            <a:pPr marL="0" indent="0">
              <a:buNone/>
            </a:pPr>
            <a:endParaRPr lang="en-US" sz="2000" dirty="0"/>
          </a:p>
          <a:p>
            <a:pPr marL="0" indent="0">
              <a:buNone/>
            </a:pPr>
            <a:endParaRPr lang="en-US" sz="2000" dirty="0" smtClean="0"/>
          </a:p>
          <a:p>
            <a:pPr marL="0" indent="0"/>
            <a:r>
              <a:rPr lang="en-US" sz="2000" dirty="0" smtClean="0"/>
              <a:t>Willingness to pay for solution</a:t>
            </a:r>
          </a:p>
          <a:p>
            <a:pPr marL="0" indent="0"/>
            <a:r>
              <a:rPr lang="en-US" sz="2000" dirty="0" smtClean="0"/>
              <a:t>Accelerated Development of New </a:t>
            </a:r>
            <a:r>
              <a:rPr lang="en-US" sz="2000" dirty="0" smtClean="0"/>
              <a:t>Technologies</a:t>
            </a:r>
            <a:endParaRPr lang="en-US" sz="2000" dirty="0" smtClean="0"/>
          </a:p>
          <a:p>
            <a:pPr marL="0" indent="0"/>
            <a:r>
              <a:rPr lang="en-US" sz="2000" dirty="0" smtClean="0"/>
              <a:t>Market Potential- </a:t>
            </a:r>
            <a:r>
              <a:rPr lang="en-US" sz="2000" dirty="0" smtClean="0">
                <a:solidFill>
                  <a:schemeClr val="accent3">
                    <a:lumMod val="75000"/>
                  </a:schemeClr>
                </a:solidFill>
              </a:rPr>
              <a:t>$231M</a:t>
            </a:r>
          </a:p>
          <a:p>
            <a:pPr marL="0" indent="0">
              <a:buNone/>
            </a:pPr>
            <a:endParaRPr lang="en-US" sz="2400" dirty="0" smtClean="0"/>
          </a:p>
        </p:txBody>
      </p:sp>
      <p:sp>
        <p:nvSpPr>
          <p:cNvPr id="4" name="Title 3"/>
          <p:cNvSpPr>
            <a:spLocks noGrp="1"/>
          </p:cNvSpPr>
          <p:nvPr>
            <p:ph type="title"/>
          </p:nvPr>
        </p:nvSpPr>
        <p:spPr>
          <a:xfrm>
            <a:off x="304800" y="228600"/>
            <a:ext cx="8229600" cy="1143000"/>
          </a:xfrm>
        </p:spPr>
        <p:txBody>
          <a:bodyPr>
            <a:normAutofit/>
          </a:bodyPr>
          <a:lstStyle/>
          <a:p>
            <a:pPr marL="285750" indent="-285750"/>
            <a:r>
              <a:rPr lang="en-US" sz="2800" dirty="0" smtClean="0">
                <a:latin typeface="Arial" pitchFamily="34" charset="0"/>
                <a:cs typeface="Arial" pitchFamily="34" charset="0"/>
              </a:rPr>
              <a:t>The Problem </a:t>
            </a:r>
            <a:endParaRPr lang="en-US" sz="2800" dirty="0">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 xmlns:p14="http://schemas.microsoft.com/office/powerpoint/2010/main" val="393598236"/>
              </p:ext>
            </p:extLst>
          </p:nvPr>
        </p:nvGraphicFramePr>
        <p:xfrm>
          <a:off x="152400" y="2133600"/>
          <a:ext cx="8763001" cy="1554480"/>
        </p:xfrm>
        <a:graphic>
          <a:graphicData uri="http://schemas.openxmlformats.org/drawingml/2006/table">
            <a:tbl>
              <a:tblPr firstRow="1" bandRow="1">
                <a:tableStyleId>{5C22544A-7EE6-4342-B048-85BDC9FD1C3A}</a:tableStyleId>
              </a:tblPr>
              <a:tblGrid>
                <a:gridCol w="4608310"/>
                <a:gridCol w="1327818"/>
                <a:gridCol w="1516517"/>
                <a:gridCol w="1310356"/>
              </a:tblGrid>
              <a:tr h="398989">
                <a:tc>
                  <a:txBody>
                    <a:bodyPr/>
                    <a:lstStyle/>
                    <a:p>
                      <a:endParaRPr lang="en-US" dirty="0"/>
                    </a:p>
                  </a:txBody>
                  <a:tcPr/>
                </a:tc>
                <a:tc>
                  <a:txBody>
                    <a:bodyPr/>
                    <a:lstStyle/>
                    <a:p>
                      <a:r>
                        <a:rPr lang="en-US" dirty="0" smtClean="0"/>
                        <a:t>2011</a:t>
                      </a:r>
                      <a:endParaRPr lang="en-US" dirty="0"/>
                    </a:p>
                  </a:txBody>
                  <a:tcPr/>
                </a:tc>
                <a:tc>
                  <a:txBody>
                    <a:bodyPr/>
                    <a:lstStyle/>
                    <a:p>
                      <a:r>
                        <a:rPr lang="en-US" dirty="0" smtClean="0"/>
                        <a:t>2016</a:t>
                      </a:r>
                      <a:endParaRPr lang="en-US" dirty="0"/>
                    </a:p>
                  </a:txBody>
                  <a:tcPr/>
                </a:tc>
                <a:tc>
                  <a:txBody>
                    <a:bodyPr/>
                    <a:lstStyle/>
                    <a:p>
                      <a:r>
                        <a:rPr lang="en-US" dirty="0" smtClean="0"/>
                        <a:t>2025</a:t>
                      </a:r>
                      <a:endParaRPr lang="en-US" dirty="0"/>
                    </a:p>
                  </a:txBody>
                  <a:tcPr/>
                </a:tc>
              </a:tr>
              <a:tr h="4572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Passenger Car &amp; Light Trucks</a:t>
                      </a:r>
                    </a:p>
                  </a:txBody>
                  <a:tcPr/>
                </a:tc>
                <a:tc>
                  <a:txBody>
                    <a:bodyPr/>
                    <a:lstStyle/>
                    <a:p>
                      <a:r>
                        <a:rPr lang="en-US" dirty="0" smtClean="0"/>
                        <a:t>24.1 mpg</a:t>
                      </a:r>
                      <a:endParaRPr lang="en-US" dirty="0"/>
                    </a:p>
                  </a:txBody>
                  <a:tcPr/>
                </a:tc>
                <a:tc>
                  <a:txBody>
                    <a:bodyPr/>
                    <a:lstStyle/>
                    <a:p>
                      <a:r>
                        <a:rPr lang="en-US" b="1" dirty="0" smtClean="0">
                          <a:solidFill>
                            <a:schemeClr val="accent3">
                              <a:lumMod val="75000"/>
                            </a:schemeClr>
                          </a:solidFill>
                        </a:rPr>
                        <a:t>38.5</a:t>
                      </a:r>
                      <a:r>
                        <a:rPr lang="en-US" dirty="0" smtClean="0"/>
                        <a:t> </a:t>
                      </a:r>
                      <a:r>
                        <a:rPr lang="en-US" dirty="0" smtClean="0">
                          <a:solidFill>
                            <a:schemeClr val="accent3">
                              <a:lumMod val="75000"/>
                            </a:schemeClr>
                          </a:solidFill>
                        </a:rPr>
                        <a:t>mpg</a:t>
                      </a:r>
                      <a:endParaRPr lang="en-US" dirty="0">
                        <a:solidFill>
                          <a:schemeClr val="accent3">
                            <a:lumMod val="75000"/>
                          </a:schemeClr>
                        </a:solidFill>
                      </a:endParaRPr>
                    </a:p>
                  </a:txBody>
                  <a:tcPr/>
                </a:tc>
                <a:tc>
                  <a:txBody>
                    <a:bodyPr/>
                    <a:lstStyle/>
                    <a:p>
                      <a:r>
                        <a:rPr lang="en-US" b="1" dirty="0" smtClean="0">
                          <a:solidFill>
                            <a:schemeClr val="accent3">
                              <a:lumMod val="75000"/>
                            </a:schemeClr>
                          </a:solidFill>
                        </a:rPr>
                        <a:t>54.5</a:t>
                      </a:r>
                      <a:r>
                        <a:rPr lang="en-US" dirty="0" smtClean="0"/>
                        <a:t> </a:t>
                      </a:r>
                      <a:r>
                        <a:rPr lang="en-US" dirty="0" smtClean="0">
                          <a:solidFill>
                            <a:schemeClr val="accent3">
                              <a:lumMod val="75000"/>
                            </a:schemeClr>
                          </a:solidFill>
                        </a:rPr>
                        <a:t>mpg</a:t>
                      </a:r>
                      <a:endParaRPr lang="en-US" dirty="0">
                        <a:solidFill>
                          <a:schemeClr val="accent3">
                            <a:lumMod val="75000"/>
                          </a:schemeClr>
                        </a:solidFill>
                      </a:endParaRPr>
                    </a:p>
                  </a:txBody>
                  <a:tcPr/>
                </a:tc>
              </a:tr>
              <a:tr h="6982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Penalties for Big 3 at $55/mph/vehicle without improvements</a:t>
                      </a:r>
                    </a:p>
                  </a:txBody>
                  <a:tcPr/>
                </a:tc>
                <a:tc>
                  <a:txBody>
                    <a:bodyPr/>
                    <a:lstStyle/>
                    <a:p>
                      <a:endParaRPr lang="en-US" dirty="0"/>
                    </a:p>
                  </a:txBody>
                  <a:tcPr/>
                </a:tc>
                <a:tc>
                  <a:txBody>
                    <a:bodyPr/>
                    <a:lstStyle/>
                    <a:p>
                      <a:r>
                        <a:rPr lang="en-US" dirty="0" smtClean="0">
                          <a:solidFill>
                            <a:schemeClr val="accent3">
                              <a:lumMod val="75000"/>
                            </a:schemeClr>
                          </a:solidFill>
                        </a:rPr>
                        <a:t>$</a:t>
                      </a:r>
                      <a:r>
                        <a:rPr lang="en-US" b="1" dirty="0" smtClean="0">
                          <a:solidFill>
                            <a:schemeClr val="accent3">
                              <a:lumMod val="75000"/>
                            </a:schemeClr>
                          </a:solidFill>
                        </a:rPr>
                        <a:t>7.4</a:t>
                      </a:r>
                      <a:r>
                        <a:rPr lang="en-US" dirty="0" smtClean="0"/>
                        <a:t> </a:t>
                      </a:r>
                      <a:r>
                        <a:rPr lang="en-US" dirty="0" smtClean="0">
                          <a:solidFill>
                            <a:schemeClr val="accent3">
                              <a:lumMod val="75000"/>
                            </a:schemeClr>
                          </a:solidFill>
                        </a:rPr>
                        <a:t>B</a:t>
                      </a:r>
                      <a:endParaRPr lang="en-US" dirty="0">
                        <a:solidFill>
                          <a:schemeClr val="accent3">
                            <a:lumMod val="75000"/>
                          </a:schemeClr>
                        </a:solidFill>
                      </a:endParaRPr>
                    </a:p>
                  </a:txBody>
                  <a:tcPr/>
                </a:tc>
                <a:tc>
                  <a:txBody>
                    <a:bodyPr/>
                    <a:lstStyle/>
                    <a:p>
                      <a:r>
                        <a:rPr lang="en-US" dirty="0" smtClean="0">
                          <a:solidFill>
                            <a:schemeClr val="accent3">
                              <a:lumMod val="75000"/>
                            </a:schemeClr>
                          </a:solidFill>
                        </a:rPr>
                        <a:t>$</a:t>
                      </a:r>
                      <a:r>
                        <a:rPr lang="en-US" b="1" dirty="0" smtClean="0">
                          <a:solidFill>
                            <a:schemeClr val="accent3">
                              <a:lumMod val="75000"/>
                            </a:schemeClr>
                          </a:solidFill>
                        </a:rPr>
                        <a:t>16.8</a:t>
                      </a:r>
                      <a:r>
                        <a:rPr lang="en-US" dirty="0" smtClean="0"/>
                        <a:t> </a:t>
                      </a:r>
                      <a:r>
                        <a:rPr lang="en-US" dirty="0" smtClean="0">
                          <a:solidFill>
                            <a:schemeClr val="accent3">
                              <a:lumMod val="75000"/>
                            </a:schemeClr>
                          </a:solidFill>
                        </a:rPr>
                        <a:t>B</a:t>
                      </a:r>
                      <a:endParaRPr lang="en-US" dirty="0">
                        <a:solidFill>
                          <a:schemeClr val="accent3">
                            <a:lumMod val="75000"/>
                          </a:schemeClr>
                        </a:solidFill>
                      </a:endParaRPr>
                    </a:p>
                  </a:txBody>
                  <a:tcPr/>
                </a:tc>
              </a:tr>
            </a:tbl>
          </a:graphicData>
        </a:graphic>
      </p:graphicFrame>
    </p:spTree>
    <p:extLst>
      <p:ext uri="{BB962C8B-B14F-4D97-AF65-F5344CB8AC3E}">
        <p14:creationId xmlns="" xmlns:p14="http://schemas.microsoft.com/office/powerpoint/2010/main" val="131258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944562"/>
          </a:xfrm>
        </p:spPr>
        <p:txBody>
          <a:bodyPr>
            <a:normAutofit/>
          </a:bodyPr>
          <a:lstStyle/>
          <a:p>
            <a:pPr eaLnBrk="1" hangingPunct="1"/>
            <a:r>
              <a:rPr lang="en-US" sz="2800" dirty="0" smtClean="0">
                <a:latin typeface="Arial" charset="0"/>
                <a:cs typeface="Arial" charset="0"/>
              </a:rPr>
              <a:t>Technological Description  </a:t>
            </a:r>
            <a:endParaRPr lang="en-US" sz="2800" dirty="0" smtClean="0">
              <a:latin typeface="Arial" charset="0"/>
              <a:cs typeface="Arial" charset="0"/>
            </a:endParaRPr>
          </a:p>
        </p:txBody>
      </p:sp>
      <p:sp>
        <p:nvSpPr>
          <p:cNvPr id="19460" name="Text Box 4"/>
          <p:cNvSpPr txBox="1">
            <a:spLocks noChangeArrowheads="1"/>
          </p:cNvSpPr>
          <p:nvPr/>
        </p:nvSpPr>
        <p:spPr bwMode="auto">
          <a:xfrm>
            <a:off x="8305800" y="6400800"/>
            <a:ext cx="407988" cy="244475"/>
          </a:xfrm>
          <a:prstGeom prst="rect">
            <a:avLst/>
          </a:prstGeom>
          <a:noFill/>
          <a:ln w="9525">
            <a:noFill/>
            <a:miter lim="800000"/>
            <a:headEnd/>
            <a:tailEnd/>
          </a:ln>
        </p:spPr>
        <p:txBody>
          <a:bodyPr wrap="none">
            <a:spAutoFit/>
          </a:bodyPr>
          <a:lstStyle/>
          <a:p>
            <a:pPr marL="457200" indent="-457200"/>
            <a:r>
              <a:rPr lang="en-US" sz="1000" b="1">
                <a:solidFill>
                  <a:schemeClr val="bg1"/>
                </a:solidFill>
              </a:rPr>
              <a:t>5_E</a:t>
            </a:r>
          </a:p>
        </p:txBody>
      </p:sp>
      <p:sp>
        <p:nvSpPr>
          <p:cNvPr id="19461" name="AutoShape 9"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19462" name="AutoShape 11"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19463" name="AutoShape 13"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19464" name="AutoShape 15" descr="00013784"/>
          <p:cNvSpPr>
            <a:spLocks noChangeAspect="1" noChangeArrowheads="1"/>
          </p:cNvSpPr>
          <p:nvPr/>
        </p:nvSpPr>
        <p:spPr bwMode="auto">
          <a:xfrm>
            <a:off x="4724400" y="3276600"/>
            <a:ext cx="304800" cy="304800"/>
          </a:xfrm>
          <a:prstGeom prst="rect">
            <a:avLst/>
          </a:prstGeom>
          <a:noFill/>
          <a:ln w="9525">
            <a:noFill/>
            <a:miter lim="800000"/>
            <a:headEnd/>
            <a:tailEnd/>
          </a:ln>
        </p:spPr>
        <p:txBody>
          <a:bodyPr/>
          <a:lstStyle/>
          <a:p>
            <a:endParaRPr lang="en-US"/>
          </a:p>
        </p:txBody>
      </p:sp>
      <p:sp>
        <p:nvSpPr>
          <p:cNvPr id="9" name="Rectangle 8"/>
          <p:cNvSpPr/>
          <p:nvPr/>
        </p:nvSpPr>
        <p:spPr>
          <a:xfrm>
            <a:off x="609600" y="1173659"/>
            <a:ext cx="7543800" cy="3724096"/>
          </a:xfrm>
          <a:prstGeom prst="rect">
            <a:avLst/>
          </a:prstGeom>
        </p:spPr>
        <p:txBody>
          <a:bodyPr wrap="square">
            <a:spAutoFit/>
          </a:bodyPr>
          <a:lstStyle/>
          <a:p>
            <a:pPr marL="3175" indent="-3175">
              <a:defRPr/>
            </a:pPr>
            <a:endParaRPr lang="en-US" sz="1200" dirty="0" smtClean="0">
              <a:solidFill>
                <a:srgbClr val="002060"/>
              </a:solidFill>
            </a:endParaRPr>
          </a:p>
          <a:p>
            <a:pPr marL="3175" indent="-3175">
              <a:defRPr/>
            </a:pPr>
            <a:r>
              <a:rPr lang="en-US" sz="2800" dirty="0">
                <a:solidFill>
                  <a:srgbClr val="002060"/>
                </a:solidFill>
              </a:rPr>
              <a:t>The product is </a:t>
            </a:r>
            <a:r>
              <a:rPr lang="en-US" sz="2800" dirty="0" smtClean="0">
                <a:solidFill>
                  <a:srgbClr val="002060"/>
                </a:solidFill>
              </a:rPr>
              <a:t>a Cam based  </a:t>
            </a:r>
            <a:r>
              <a:rPr lang="en-US" sz="2800" dirty="0">
                <a:solidFill>
                  <a:srgbClr val="002060"/>
                </a:solidFill>
              </a:rPr>
              <a:t>transmission </a:t>
            </a:r>
            <a:r>
              <a:rPr lang="en-US" sz="2800" dirty="0" smtClean="0">
                <a:solidFill>
                  <a:srgbClr val="002060"/>
                </a:solidFill>
              </a:rPr>
              <a:t>utilizing simultaneously push and pull drive, </a:t>
            </a:r>
            <a:r>
              <a:rPr lang="en-US" sz="2800" dirty="0" smtClean="0">
                <a:solidFill>
                  <a:srgbClr val="002060"/>
                </a:solidFill>
              </a:rPr>
              <a:t>capable </a:t>
            </a:r>
            <a:r>
              <a:rPr lang="en-US" sz="2800" dirty="0">
                <a:solidFill>
                  <a:srgbClr val="002060"/>
                </a:solidFill>
              </a:rPr>
              <a:t>of managing </a:t>
            </a:r>
            <a:r>
              <a:rPr lang="en-US" sz="2800" dirty="0" smtClean="0">
                <a:solidFill>
                  <a:srgbClr val="002060"/>
                </a:solidFill>
              </a:rPr>
              <a:t>energy </a:t>
            </a:r>
            <a:r>
              <a:rPr lang="en-US" sz="2800" dirty="0">
                <a:solidFill>
                  <a:srgbClr val="002060"/>
                </a:solidFill>
              </a:rPr>
              <a:t>usage </a:t>
            </a:r>
            <a:r>
              <a:rPr lang="en-US" sz="2800" dirty="0" smtClean="0">
                <a:solidFill>
                  <a:srgbClr val="002060"/>
                </a:solidFill>
              </a:rPr>
              <a:t>smoothly, to </a:t>
            </a:r>
            <a:r>
              <a:rPr lang="en-US" sz="2800" dirty="0">
                <a:solidFill>
                  <a:srgbClr val="002060"/>
                </a:solidFill>
              </a:rPr>
              <a:t>and from a potential energy storage </a:t>
            </a:r>
            <a:r>
              <a:rPr lang="en-US" sz="2800" dirty="0" smtClean="0">
                <a:solidFill>
                  <a:srgbClr val="002060"/>
                </a:solidFill>
              </a:rPr>
              <a:t>device</a:t>
            </a:r>
            <a:r>
              <a:rPr lang="en-US" sz="2800" dirty="0">
                <a:solidFill>
                  <a:srgbClr val="002060"/>
                </a:solidFill>
              </a:rPr>
              <a:t>.</a:t>
            </a:r>
            <a:r>
              <a:rPr lang="en-US" sz="2800" dirty="0" smtClean="0">
                <a:solidFill>
                  <a:srgbClr val="002060"/>
                </a:solidFill>
              </a:rPr>
              <a:t> Its </a:t>
            </a:r>
            <a:r>
              <a:rPr lang="en-US" sz="2800" dirty="0">
                <a:solidFill>
                  <a:srgbClr val="002060"/>
                </a:solidFill>
              </a:rPr>
              <a:t>unique energy management capabilities are partially the result of having an Infinitely </a:t>
            </a:r>
            <a:r>
              <a:rPr lang="en-US" sz="2800" dirty="0" smtClean="0">
                <a:solidFill>
                  <a:srgbClr val="002060"/>
                </a:solidFill>
              </a:rPr>
              <a:t>Variable </a:t>
            </a:r>
            <a:r>
              <a:rPr lang="en-US" sz="2800" dirty="0">
                <a:solidFill>
                  <a:srgbClr val="002060"/>
                </a:solidFill>
              </a:rPr>
              <a:t>Transmission (IVT/CVT) with infinite variations from full forward to full reverse</a:t>
            </a:r>
            <a:r>
              <a:rPr lang="en-US" sz="2800" dirty="0" smtClean="0">
                <a:solidFill>
                  <a:srgbClr val="002060"/>
                </a:solidFill>
              </a:rPr>
              <a:t>.</a:t>
            </a:r>
          </a:p>
        </p:txBody>
      </p:sp>
    </p:spTree>
  </p:cSld>
  <p:clrMapOvr>
    <a:masterClrMapping/>
  </p:clrMapOvr>
  <p:transition advTm="9672"/>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sz="2800" dirty="0" smtClean="0">
                <a:solidFill>
                  <a:srgbClr val="002060"/>
                </a:solidFill>
                <a:latin typeface="Arial" pitchFamily="34" charset="0"/>
                <a:cs typeface="Arial" pitchFamily="34" charset="0"/>
              </a:rPr>
              <a:t>Our transmission is the only transmission that we know of that can manage the rate of energy exchange between potential and kinetic energy sources smoothly for the entire range of possible gear ratios.</a:t>
            </a:r>
          </a:p>
          <a:p>
            <a:pPr marL="109728" indent="0">
              <a:buNone/>
            </a:pPr>
            <a:endParaRPr lang="en-US" sz="2800" dirty="0">
              <a:solidFill>
                <a:srgbClr val="002060"/>
              </a:solidFill>
              <a:latin typeface="Arial" pitchFamily="34" charset="0"/>
              <a:cs typeface="Arial" pitchFamily="34" charset="0"/>
            </a:endParaRPr>
          </a:p>
          <a:p>
            <a:pPr marL="109728" indent="0">
              <a:buNone/>
            </a:pPr>
            <a:r>
              <a:rPr lang="en-US" sz="2800" dirty="0" smtClean="0">
                <a:solidFill>
                  <a:srgbClr val="002060"/>
                </a:solidFill>
                <a:latin typeface="Arial" pitchFamily="34" charset="0"/>
                <a:cs typeface="Arial" pitchFamily="34" charset="0"/>
              </a:rPr>
              <a:t>Energy Management is the key enabler for reducing engine weight and capacity without sacrificing performance.  It can also allow existing overdesigned engines to perform far beyond their design specifications.</a:t>
            </a:r>
            <a:endParaRPr lang="en-US" sz="2800" dirty="0">
              <a:solidFill>
                <a:srgbClr val="002060"/>
              </a:solidFill>
              <a:latin typeface="Arial" pitchFamily="34" charset="0"/>
              <a:cs typeface="Arial" pitchFamily="34" charset="0"/>
            </a:endParaRPr>
          </a:p>
        </p:txBody>
      </p:sp>
      <p:sp>
        <p:nvSpPr>
          <p:cNvPr id="3" name="Title 2"/>
          <p:cNvSpPr>
            <a:spLocks noGrp="1"/>
          </p:cNvSpPr>
          <p:nvPr>
            <p:ph type="title"/>
          </p:nvPr>
        </p:nvSpPr>
        <p:spPr/>
        <p:txBody>
          <a:bodyPr>
            <a:normAutofit/>
          </a:bodyPr>
          <a:lstStyle/>
          <a:p>
            <a:pPr algn="ctr"/>
            <a:r>
              <a:rPr lang="en-US" sz="2800" dirty="0" smtClean="0">
                <a:latin typeface="Arial" pitchFamily="34" charset="0"/>
                <a:cs typeface="Arial" pitchFamily="34" charset="0"/>
              </a:rPr>
              <a:t>Competitive </a:t>
            </a:r>
            <a:r>
              <a:rPr lang="en-US" sz="2800" dirty="0" smtClean="0">
                <a:latin typeface="Arial" pitchFamily="34" charset="0"/>
                <a:cs typeface="Arial" pitchFamily="34" charset="0"/>
              </a:rPr>
              <a:t>Advantage</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2428753830"/>
      </p:ext>
    </p:extLst>
  </p:cSld>
  <p:clrMapOvr>
    <a:masterClrMapping/>
  </p:clrMapOvr>
  <p:transition advTm="372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b="1" dirty="0" smtClean="0"/>
          </a:p>
          <a:p>
            <a:endParaRPr lang="en-US" b="1" dirty="0" smtClean="0"/>
          </a:p>
          <a:p>
            <a:endParaRPr lang="en-US" b="1" dirty="0"/>
          </a:p>
        </p:txBody>
      </p:sp>
      <p:sp>
        <p:nvSpPr>
          <p:cNvPr id="3" name="Title 2"/>
          <p:cNvSpPr>
            <a:spLocks noGrp="1"/>
          </p:cNvSpPr>
          <p:nvPr>
            <p:ph type="title"/>
          </p:nvPr>
        </p:nvSpPr>
        <p:spPr>
          <a:xfrm>
            <a:off x="0" y="228600"/>
            <a:ext cx="8229600" cy="1020762"/>
          </a:xfrm>
        </p:spPr>
        <p:txBody>
          <a:bodyPr>
            <a:normAutofit/>
          </a:bodyPr>
          <a:lstStyle/>
          <a:p>
            <a:pPr algn="ctr"/>
            <a:r>
              <a:rPr lang="en-US" sz="2800" dirty="0" smtClean="0">
                <a:latin typeface="Arial" pitchFamily="34" charset="0"/>
                <a:cs typeface="Arial" pitchFamily="34" charset="0"/>
              </a:rPr>
              <a:t>Sample </a:t>
            </a:r>
            <a:r>
              <a:rPr lang="en-US" sz="2800" dirty="0" smtClean="0">
                <a:latin typeface="Arial" pitchFamily="34" charset="0"/>
                <a:cs typeface="Arial" pitchFamily="34" charset="0"/>
              </a:rPr>
              <a:t>Configuration (Volvo): </a:t>
            </a:r>
            <a:r>
              <a:rPr lang="en-US" sz="2800" dirty="0" smtClean="0">
                <a:latin typeface="Arial" pitchFamily="34" charset="0"/>
                <a:cs typeface="Arial" pitchFamily="34" charset="0"/>
              </a:rPr>
              <a:t>Energy Management</a:t>
            </a:r>
            <a:endParaRPr lang="en-US" sz="2800" dirty="0">
              <a:latin typeface="Arial" pitchFamily="34" charset="0"/>
              <a:cs typeface="Arial" pitchFamily="34" charset="0"/>
            </a:endParaRPr>
          </a:p>
        </p:txBody>
      </p:sp>
      <p:pic>
        <p:nvPicPr>
          <p:cNvPr id="72706" name="Picture 2" descr="http://cdn-www.greencar.com/images/kinetic-energy-recovery-kers-hybrids-development-volvo.php/component-details.jpg"/>
          <p:cNvPicPr>
            <a:picLocks noChangeAspect="1" noChangeArrowheads="1"/>
          </p:cNvPicPr>
          <p:nvPr/>
        </p:nvPicPr>
        <p:blipFill>
          <a:blip r:embed="rId2" cstate="print"/>
          <a:srcRect/>
          <a:stretch>
            <a:fillRect/>
          </a:stretch>
        </p:blipFill>
        <p:spPr bwMode="auto">
          <a:xfrm>
            <a:off x="762000" y="1371600"/>
            <a:ext cx="8104909" cy="4692316"/>
          </a:xfrm>
          <a:prstGeom prst="rect">
            <a:avLst/>
          </a:prstGeom>
          <a:noFill/>
        </p:spPr>
      </p:pic>
    </p:spTree>
    <p:extLst>
      <p:ext uri="{BB962C8B-B14F-4D97-AF65-F5344CB8AC3E}">
        <p14:creationId xmlns="" xmlns:p14="http://schemas.microsoft.com/office/powerpoint/2010/main" val="474920473"/>
      </p:ext>
    </p:extLst>
  </p:cSld>
  <p:clrMapOvr>
    <a:masterClrMapping/>
  </p:clrMapOvr>
  <p:transition advTm="461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Arial" charset="0"/>
                <a:cs typeface="Arial" charset="0"/>
              </a:rPr>
              <a:t> Product Description</a:t>
            </a:r>
            <a:endParaRPr lang="en-US" sz="2800" dirty="0"/>
          </a:p>
        </p:txBody>
      </p:sp>
      <p:sp>
        <p:nvSpPr>
          <p:cNvPr id="3" name="Content Placeholder 2"/>
          <p:cNvSpPr>
            <a:spLocks noGrp="1"/>
          </p:cNvSpPr>
          <p:nvPr>
            <p:ph idx="1"/>
          </p:nvPr>
        </p:nvSpPr>
        <p:spPr>
          <a:xfrm>
            <a:off x="152400" y="1143001"/>
            <a:ext cx="8534400" cy="1371599"/>
          </a:xfrm>
        </p:spPr>
        <p:txBody>
          <a:bodyPr>
            <a:normAutofit/>
          </a:bodyPr>
          <a:lstStyle/>
          <a:p>
            <a:pPr marL="109728" indent="0">
              <a:buNone/>
            </a:pPr>
            <a:r>
              <a:rPr lang="en-US" dirty="0" smtClean="0">
                <a:latin typeface="Arial" pitchFamily="34" charset="0"/>
                <a:cs typeface="Arial" pitchFamily="34" charset="0"/>
              </a:rPr>
              <a:t>Full range IVT with Energy Management capability</a:t>
            </a:r>
          </a:p>
        </p:txBody>
      </p:sp>
      <p:graphicFrame>
        <p:nvGraphicFramePr>
          <p:cNvPr id="4" name="Table 3"/>
          <p:cNvGraphicFramePr>
            <a:graphicFrameLocks noGrp="1"/>
          </p:cNvGraphicFramePr>
          <p:nvPr>
            <p:extLst>
              <p:ext uri="{D42A27DB-BD31-4B8C-83A1-F6EECF244321}">
                <p14:modId xmlns="" xmlns:p14="http://schemas.microsoft.com/office/powerpoint/2010/main" val="1033271502"/>
              </p:ext>
            </p:extLst>
          </p:nvPr>
        </p:nvGraphicFramePr>
        <p:xfrm>
          <a:off x="76200" y="1691640"/>
          <a:ext cx="8991600" cy="4404360"/>
        </p:xfrm>
        <a:graphic>
          <a:graphicData uri="http://schemas.openxmlformats.org/drawingml/2006/table">
            <a:tbl>
              <a:tblPr firstRow="1" bandRow="1">
                <a:tableStyleId>{5C22544A-7EE6-4342-B048-85BDC9FD1C3A}</a:tableStyleId>
              </a:tblPr>
              <a:tblGrid>
                <a:gridCol w="2819400"/>
                <a:gridCol w="2590800"/>
                <a:gridCol w="3581400"/>
              </a:tblGrid>
              <a:tr h="475176">
                <a:tc>
                  <a:txBody>
                    <a:bodyPr/>
                    <a:lstStyle/>
                    <a:p>
                      <a:r>
                        <a:rPr lang="en-US" dirty="0" smtClean="0"/>
                        <a:t>Competitive Advantage</a:t>
                      </a:r>
                    </a:p>
                  </a:txBody>
                  <a:tcPr/>
                </a:tc>
                <a:tc>
                  <a:txBody>
                    <a:bodyPr/>
                    <a:lstStyle/>
                    <a:p>
                      <a:r>
                        <a:rPr lang="en-US" dirty="0" smtClean="0"/>
                        <a:t>Value Proposition</a:t>
                      </a:r>
                      <a:endParaRPr lang="en-US" dirty="0"/>
                    </a:p>
                  </a:txBody>
                  <a:tcPr/>
                </a:tc>
                <a:tc>
                  <a:txBody>
                    <a:bodyPr/>
                    <a:lstStyle/>
                    <a:p>
                      <a:r>
                        <a:rPr lang="en-US" dirty="0" smtClean="0"/>
                        <a:t>Design Goals</a:t>
                      </a:r>
                      <a:endParaRPr lang="en-US" dirty="0"/>
                    </a:p>
                  </a:txBody>
                  <a:tcPr/>
                </a:tc>
              </a:tr>
              <a:tr h="667824">
                <a:tc>
                  <a:txBody>
                    <a:bodyPr/>
                    <a:lstStyle/>
                    <a:p>
                      <a:r>
                        <a:rPr lang="en-US" dirty="0" smtClean="0"/>
                        <a:t>CVT/IVT</a:t>
                      </a:r>
                    </a:p>
                    <a:p>
                      <a:r>
                        <a:rPr lang="en-US" dirty="0" smtClean="0"/>
                        <a:t>(sustained</a:t>
                      </a:r>
                      <a:r>
                        <a:rPr lang="en-US" baseline="0" dirty="0" smtClean="0"/>
                        <a:t> by IP)</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Constant RPM, Torque Matching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Meet or exceed performance of other CVT/IVTs</a:t>
                      </a:r>
                    </a:p>
                  </a:txBody>
                  <a:tcPr/>
                </a:tc>
              </a:tr>
              <a:tr h="667824">
                <a:tc>
                  <a:txBody>
                    <a:bodyPr/>
                    <a:lstStyle/>
                    <a:p>
                      <a:r>
                        <a:rPr lang="en-US" dirty="0" smtClean="0"/>
                        <a:t>Energy Management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Better Acceleration or Fuel Efficiency</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Reduce 0-60 mph</a:t>
                      </a:r>
                      <a:r>
                        <a:rPr lang="en-US" baseline="0" dirty="0" smtClean="0"/>
                        <a:t> time by 50% or improve fuel economy by 25%</a:t>
                      </a:r>
                      <a:endParaRPr lang="en-US" dirty="0" smtClean="0"/>
                    </a:p>
                  </a:txBody>
                  <a:tcPr/>
                </a:tc>
              </a:tr>
              <a:tr h="487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en-US" baseline="0" dirty="0" smtClean="0"/>
                        <a:t>Smaller Engine</a:t>
                      </a:r>
                      <a:endParaRPr lang="en-US" dirty="0"/>
                    </a:p>
                  </a:txBody>
                  <a:tcPr/>
                </a:tc>
                <a:tc>
                  <a:txBody>
                    <a:bodyPr/>
                    <a:lstStyle/>
                    <a:p>
                      <a:r>
                        <a:rPr lang="en-US" dirty="0" smtClean="0"/>
                        <a:t>Reduce engine size </a:t>
                      </a:r>
                      <a:r>
                        <a:rPr lang="en-US" baseline="0" dirty="0" smtClean="0"/>
                        <a:t>80%, remove torque converter</a:t>
                      </a:r>
                      <a:endParaRPr lang="en-US" dirty="0"/>
                    </a:p>
                  </a:txBody>
                  <a:tcPr/>
                </a:tc>
              </a:tr>
              <a:tr h="426720">
                <a:tc>
                  <a:txBody>
                    <a:bodyPr/>
                    <a:lstStyle/>
                    <a:p>
                      <a:endParaRPr lang="en-US" dirty="0"/>
                    </a:p>
                  </a:txBody>
                  <a:tcPr/>
                </a:tc>
                <a:tc>
                  <a:txBody>
                    <a:bodyPr/>
                    <a:lstStyle/>
                    <a:p>
                      <a:r>
                        <a:rPr lang="en-US" dirty="0" smtClean="0"/>
                        <a:t>Superior Regenerative Braking</a:t>
                      </a:r>
                      <a:endParaRPr lang="en-US" dirty="0"/>
                    </a:p>
                  </a:txBody>
                  <a:tcPr/>
                </a:tc>
                <a:tc>
                  <a:txBody>
                    <a:bodyPr/>
                    <a:lstStyle/>
                    <a:p>
                      <a:r>
                        <a:rPr lang="en-US" dirty="0" smtClean="0"/>
                        <a:t>30% greater energy recovery</a:t>
                      </a:r>
                      <a:endParaRPr lang="en-US" dirty="0"/>
                    </a:p>
                  </a:txBody>
                  <a:tcPr/>
                </a:tc>
              </a:tr>
              <a:tr h="426720">
                <a:tc>
                  <a:txBody>
                    <a:bodyPr/>
                    <a:lstStyle/>
                    <a:p>
                      <a:r>
                        <a:rPr lang="en-US" dirty="0" smtClean="0"/>
                        <a:t>Fewer</a:t>
                      </a:r>
                      <a:r>
                        <a:rPr lang="en-US" baseline="0" dirty="0" smtClean="0"/>
                        <a:t> Parts</a:t>
                      </a:r>
                      <a:endParaRPr lang="en-US" dirty="0"/>
                    </a:p>
                  </a:txBody>
                  <a:tcPr/>
                </a:tc>
                <a:tc>
                  <a:txBody>
                    <a:bodyPr/>
                    <a:lstStyle/>
                    <a:p>
                      <a:r>
                        <a:rPr lang="en-US" dirty="0" smtClean="0"/>
                        <a:t>Low Weight</a:t>
                      </a:r>
                      <a:r>
                        <a:rPr lang="en-US" baseline="0" dirty="0" smtClean="0"/>
                        <a:t> and </a:t>
                      </a:r>
                      <a:r>
                        <a:rPr lang="en-US" dirty="0" smtClean="0"/>
                        <a:t>Cost,</a:t>
                      </a:r>
                      <a:r>
                        <a:rPr lang="en-US" baseline="0" dirty="0" smtClean="0"/>
                        <a:t> Greater Reliability</a:t>
                      </a:r>
                      <a:endParaRPr lang="en-US" dirty="0"/>
                    </a:p>
                  </a:txBody>
                  <a:tcPr/>
                </a:tc>
                <a:tc>
                  <a:txBody>
                    <a:bodyPr/>
                    <a:lstStyle/>
                    <a:p>
                      <a:r>
                        <a:rPr lang="en-US" dirty="0" smtClean="0"/>
                        <a:t>75% reduction in weight and cost, 200k-300k mile</a:t>
                      </a:r>
                      <a:r>
                        <a:rPr lang="en-US" baseline="0" dirty="0" smtClean="0"/>
                        <a:t> lifetime</a:t>
                      </a:r>
                      <a:endParaRPr lang="en-US" dirty="0"/>
                    </a:p>
                  </a:txBody>
                  <a:tcPr/>
                </a:tc>
              </a:tr>
              <a:tr h="426720">
                <a:tc>
                  <a:txBody>
                    <a:bodyPr/>
                    <a:lstStyle/>
                    <a:p>
                      <a:r>
                        <a:rPr lang="en-US" baseline="0" dirty="0" smtClean="0"/>
                        <a:t>Low Gear Ratio</a:t>
                      </a:r>
                      <a:endParaRPr lang="en-US" dirty="0"/>
                    </a:p>
                  </a:txBody>
                  <a:tcPr/>
                </a:tc>
                <a:tc>
                  <a:txBody>
                    <a:bodyPr/>
                    <a:lstStyle/>
                    <a:p>
                      <a:r>
                        <a:rPr lang="en-US" dirty="0" smtClean="0"/>
                        <a:t>Superior Towing</a:t>
                      </a:r>
                      <a:endParaRPr lang="en-US" dirty="0"/>
                    </a:p>
                  </a:txBody>
                  <a:tcPr/>
                </a:tc>
                <a:tc>
                  <a:txBody>
                    <a:bodyPr/>
                    <a:lstStyle/>
                    <a:p>
                      <a:r>
                        <a:rPr lang="en-US" dirty="0" smtClean="0"/>
                        <a:t>100% greater towing</a:t>
                      </a:r>
                      <a:r>
                        <a:rPr lang="en-US" baseline="0" dirty="0" smtClean="0"/>
                        <a:t> capacity</a:t>
                      </a:r>
                      <a:endParaRPr lang="en-US" dirty="0"/>
                    </a:p>
                  </a:txBody>
                  <a:tcPr/>
                </a:tc>
              </a:tr>
            </a:tbl>
          </a:graphicData>
        </a:graphic>
      </p:graphicFrame>
    </p:spTree>
    <p:extLst>
      <p:ext uri="{BB962C8B-B14F-4D97-AF65-F5344CB8AC3E}">
        <p14:creationId xmlns="" xmlns:p14="http://schemas.microsoft.com/office/powerpoint/2010/main" val="341274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153400" cy="4525963"/>
          </a:xfrm>
        </p:spPr>
        <p:txBody>
          <a:bodyPr>
            <a:normAutofit/>
          </a:bodyPr>
          <a:lstStyle/>
          <a:p>
            <a:pPr marL="109728" indent="0">
              <a:buNone/>
            </a:pPr>
            <a:r>
              <a:rPr lang="en-US" sz="2200" dirty="0" smtClean="0"/>
              <a:t>Feasibility</a:t>
            </a:r>
            <a:endParaRPr lang="en-US" sz="2200" dirty="0" smtClean="0"/>
          </a:p>
          <a:p>
            <a:r>
              <a:rPr lang="en-US" sz="2200" dirty="0" smtClean="0"/>
              <a:t>Proof of Concept Completed- DOD TRL 3</a:t>
            </a:r>
          </a:p>
          <a:p>
            <a:r>
              <a:rPr lang="en-US" sz="2200" dirty="0" smtClean="0"/>
              <a:t>Plans for 3D printing, Software Simulation and Prototype Model.</a:t>
            </a:r>
            <a:endParaRPr lang="en-US" sz="2200" dirty="0"/>
          </a:p>
          <a:p>
            <a:pPr marL="365760" lvl="1" indent="-256032">
              <a:spcBef>
                <a:spcPts val="400"/>
              </a:spcBef>
              <a:buSzPct val="68000"/>
              <a:buNone/>
            </a:pPr>
            <a:endParaRPr lang="en-US" sz="2200" dirty="0"/>
          </a:p>
          <a:p>
            <a:pPr marL="109728" indent="0">
              <a:buNone/>
            </a:pPr>
            <a:r>
              <a:rPr lang="en-US" sz="2200" dirty="0" smtClean="0"/>
              <a:t>Validation</a:t>
            </a:r>
            <a:endParaRPr lang="en-US" sz="2200" dirty="0" smtClean="0"/>
          </a:p>
          <a:p>
            <a:r>
              <a:rPr lang="en-US" sz="2200" dirty="0" smtClean="0"/>
              <a:t>Continued market research and engagement </a:t>
            </a:r>
            <a:r>
              <a:rPr lang="en-US" sz="2200" dirty="0" smtClean="0"/>
              <a:t>with potential </a:t>
            </a:r>
            <a:r>
              <a:rPr lang="en-US" sz="2200" dirty="0" smtClean="0"/>
              <a:t>customers including GM, Ford, and Tesla.</a:t>
            </a:r>
            <a:endParaRPr lang="en-US" sz="2200" dirty="0"/>
          </a:p>
          <a:p>
            <a:pPr>
              <a:buNone/>
            </a:pPr>
            <a:endParaRPr lang="en-US" sz="2200" dirty="0"/>
          </a:p>
          <a:p>
            <a:pPr marL="109728" indent="0">
              <a:buNone/>
            </a:pPr>
            <a:r>
              <a:rPr lang="en-US" sz="2200" dirty="0" smtClean="0"/>
              <a:t>Technological Protection</a:t>
            </a:r>
            <a:endParaRPr lang="en-US" sz="2200" dirty="0" smtClean="0"/>
          </a:p>
          <a:p>
            <a:r>
              <a:rPr lang="en-US" sz="2200" dirty="0" smtClean="0"/>
              <a:t>Patent Pending (with patent strength 3.25)</a:t>
            </a:r>
            <a:endParaRPr lang="en-US" sz="2200" dirty="0"/>
          </a:p>
          <a:p>
            <a:pPr>
              <a:buNone/>
            </a:pPr>
            <a:endParaRPr lang="en-US" sz="2400" dirty="0" smtClean="0"/>
          </a:p>
          <a:p>
            <a:endParaRPr lang="en-US" sz="2400" dirty="0"/>
          </a:p>
        </p:txBody>
      </p:sp>
      <p:sp>
        <p:nvSpPr>
          <p:cNvPr id="3" name="Title 2"/>
          <p:cNvSpPr>
            <a:spLocks noGrp="1"/>
          </p:cNvSpPr>
          <p:nvPr>
            <p:ph type="title"/>
          </p:nvPr>
        </p:nvSpPr>
        <p:spPr/>
        <p:txBody>
          <a:bodyPr>
            <a:normAutofit/>
          </a:bodyPr>
          <a:lstStyle/>
          <a:p>
            <a:r>
              <a:rPr lang="en-US" sz="2800" dirty="0" smtClean="0">
                <a:latin typeface="Arial" pitchFamily="34" charset="0"/>
                <a:cs typeface="Arial" pitchFamily="34" charset="0"/>
              </a:rPr>
              <a:t>Where we are today</a:t>
            </a:r>
            <a:endParaRPr lang="en-US" sz="2800" dirty="0">
              <a:latin typeface="Arial" pitchFamily="34" charset="0"/>
              <a:cs typeface="Arial" pitchFamily="34" charset="0"/>
            </a:endParaRPr>
          </a:p>
        </p:txBody>
      </p:sp>
    </p:spTree>
    <p:extLst>
      <p:ext uri="{BB962C8B-B14F-4D97-AF65-F5344CB8AC3E}">
        <p14:creationId xmlns="" xmlns:p14="http://schemas.microsoft.com/office/powerpoint/2010/main" val="31093338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7438</TotalTime>
  <Words>618</Words>
  <Application>Microsoft Office PowerPoint</Application>
  <PresentationFormat>On-screen Show (4:3)</PresentationFormat>
  <Paragraphs>118</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Concourse</vt:lpstr>
      <vt:lpstr>Visio</vt:lpstr>
      <vt:lpstr>Golden Presentation  </vt:lpstr>
      <vt:lpstr>The Golden Team</vt:lpstr>
      <vt:lpstr>Golden Partnerships</vt:lpstr>
      <vt:lpstr>The Problem </vt:lpstr>
      <vt:lpstr>Technological Description  </vt:lpstr>
      <vt:lpstr>Competitive Advantage</vt:lpstr>
      <vt:lpstr>Sample Configuration (Volvo): Energy Management</vt:lpstr>
      <vt:lpstr> Product Description</vt:lpstr>
      <vt:lpstr>Where we are today</vt:lpstr>
      <vt:lpstr>The Marketplace</vt:lpstr>
    </vt:vector>
  </TitlesOfParts>
  <Company>Ewing Marion Kauffman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Entrepreneurship</dc:title>
  <dc:creator>jmorrow</dc:creator>
  <cp:lastModifiedBy>walid</cp:lastModifiedBy>
  <cp:revision>187</cp:revision>
  <dcterms:created xsi:type="dcterms:W3CDTF">2010-06-25T15:32:52Z</dcterms:created>
  <dcterms:modified xsi:type="dcterms:W3CDTF">2014-01-17T18:38:11Z</dcterms:modified>
</cp:coreProperties>
</file>