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9" r:id="rId3"/>
    <p:sldId id="290" r:id="rId4"/>
    <p:sldId id="291" r:id="rId5"/>
    <p:sldId id="293" r:id="rId6"/>
    <p:sldId id="263" r:id="rId7"/>
    <p:sldId id="262" r:id="rId8"/>
    <p:sldId id="296" r:id="rId9"/>
    <p:sldId id="268" r:id="rId10"/>
    <p:sldId id="265" r:id="rId11"/>
    <p:sldId id="261" r:id="rId12"/>
    <p:sldId id="257" r:id="rId13"/>
    <p:sldId id="258" r:id="rId14"/>
    <p:sldId id="266" r:id="rId15"/>
    <p:sldId id="260" r:id="rId16"/>
    <p:sldId id="294" r:id="rId17"/>
    <p:sldId id="273" r:id="rId18"/>
    <p:sldId id="280" r:id="rId19"/>
    <p:sldId id="269" r:id="rId20"/>
    <p:sldId id="270" r:id="rId21"/>
    <p:sldId id="288" r:id="rId22"/>
    <p:sldId id="287" r:id="rId23"/>
    <p:sldId id="281" r:id="rId24"/>
    <p:sldId id="282" r:id="rId25"/>
    <p:sldId id="289" r:id="rId26"/>
    <p:sldId id="283" r:id="rId27"/>
    <p:sldId id="275" r:id="rId28"/>
    <p:sldId id="276" r:id="rId29"/>
    <p:sldId id="279" r:id="rId30"/>
    <p:sldId id="278" r:id="rId31"/>
    <p:sldId id="295" r:id="rId32"/>
    <p:sldId id="277"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84684" autoAdjust="0"/>
  </p:normalViewPr>
  <p:slideViewPr>
    <p:cSldViewPr>
      <p:cViewPr>
        <p:scale>
          <a:sx n="60" d="100"/>
          <a:sy n="60" d="100"/>
        </p:scale>
        <p:origin x="-1512" y="-6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7A7AEB-691D-438E-8E4F-D7BEF7C2EA9E}" type="datetimeFigureOut">
              <a:rPr lang="en-US" smtClean="0"/>
              <a:t>3/2/2015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315F91-86E0-4B88-9C4E-D663AAF0C4E7}" type="slidenum">
              <a:rPr lang="en-US" smtClean="0"/>
              <a:t>‹#›</a:t>
            </a:fld>
            <a:endParaRPr lang="en-US"/>
          </a:p>
        </p:txBody>
      </p:sp>
    </p:spTree>
    <p:extLst>
      <p:ext uri="{BB962C8B-B14F-4D97-AF65-F5344CB8AC3E}">
        <p14:creationId xmlns:p14="http://schemas.microsoft.com/office/powerpoint/2010/main" val="235679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the BA simultaneously…they didn’t tell me Id be</a:t>
            </a:r>
            <a:r>
              <a:rPr lang="en-US" baseline="0" dirty="0" smtClean="0"/>
              <a:t> paying off the student loans simultaneously too!</a:t>
            </a:r>
          </a:p>
          <a:p>
            <a:r>
              <a:rPr lang="en-US" baseline="0" dirty="0" smtClean="0"/>
              <a:t>I have to live a long time to pay off the loans. </a:t>
            </a:r>
            <a:endParaRPr lang="en-US" dirty="0"/>
          </a:p>
        </p:txBody>
      </p:sp>
      <p:sp>
        <p:nvSpPr>
          <p:cNvPr id="4" name="Slide Number Placeholder 3"/>
          <p:cNvSpPr>
            <a:spLocks noGrp="1"/>
          </p:cNvSpPr>
          <p:nvPr>
            <p:ph type="sldNum" sz="quarter" idx="10"/>
          </p:nvPr>
        </p:nvSpPr>
        <p:spPr/>
        <p:txBody>
          <a:bodyPr/>
          <a:lstStyle/>
          <a:p>
            <a:fld id="{12315F91-86E0-4B88-9C4E-D663AAF0C4E7}" type="slidenum">
              <a:rPr lang="en-US" smtClean="0"/>
              <a:t>4</a:t>
            </a:fld>
            <a:endParaRPr lang="en-US"/>
          </a:p>
        </p:txBody>
      </p:sp>
    </p:spTree>
    <p:extLst>
      <p:ext uri="{BB962C8B-B14F-4D97-AF65-F5344CB8AC3E}">
        <p14:creationId xmlns:p14="http://schemas.microsoft.com/office/powerpoint/2010/main" val="285669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Lady at SBPT with dizziness. Asked her to bring meds in a big bag. Return</a:t>
            </a:r>
            <a:r>
              <a:rPr lang="en-US" baseline="0" dirty="0" smtClean="0"/>
              <a:t> home from hospital with meds in blister packs and resume taking old meds plus new ones!! Sent her to primary doc…..one week later no dizziness, walks fine! </a:t>
            </a:r>
          </a:p>
          <a:p>
            <a:r>
              <a:rPr lang="en-US" baseline="0" dirty="0" smtClean="0"/>
              <a:t>See your PCP ASAP after hospital </a:t>
            </a:r>
            <a:endParaRPr lang="en-US" dirty="0"/>
          </a:p>
        </p:txBody>
      </p:sp>
      <p:sp>
        <p:nvSpPr>
          <p:cNvPr id="4" name="Slide Number Placeholder 3"/>
          <p:cNvSpPr>
            <a:spLocks noGrp="1"/>
          </p:cNvSpPr>
          <p:nvPr>
            <p:ph type="sldNum" sz="quarter" idx="10"/>
          </p:nvPr>
        </p:nvSpPr>
        <p:spPr/>
        <p:txBody>
          <a:bodyPr/>
          <a:lstStyle/>
          <a:p>
            <a:fld id="{12315F91-86E0-4B88-9C4E-D663AAF0C4E7}" type="slidenum">
              <a:rPr lang="en-US" smtClean="0"/>
              <a:t>7</a:t>
            </a:fld>
            <a:endParaRPr lang="en-US"/>
          </a:p>
        </p:txBody>
      </p:sp>
    </p:spTree>
    <p:extLst>
      <p:ext uri="{BB962C8B-B14F-4D97-AF65-F5344CB8AC3E}">
        <p14:creationId xmlns:p14="http://schemas.microsoft.com/office/powerpoint/2010/main" val="216881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Orthostatic hypotension</a:t>
            </a:r>
          </a:p>
          <a:p>
            <a:endParaRPr lang="en-US" dirty="0"/>
          </a:p>
        </p:txBody>
      </p:sp>
      <p:sp>
        <p:nvSpPr>
          <p:cNvPr id="4" name="Slide Number Placeholder 3"/>
          <p:cNvSpPr>
            <a:spLocks noGrp="1"/>
          </p:cNvSpPr>
          <p:nvPr>
            <p:ph type="sldNum" sz="quarter" idx="10"/>
          </p:nvPr>
        </p:nvSpPr>
        <p:spPr/>
        <p:txBody>
          <a:bodyPr/>
          <a:lstStyle/>
          <a:p>
            <a:fld id="{12315F91-86E0-4B88-9C4E-D663AAF0C4E7}" type="slidenum">
              <a:rPr lang="en-US" smtClean="0"/>
              <a:t>8</a:t>
            </a:fld>
            <a:endParaRPr lang="en-US"/>
          </a:p>
        </p:txBody>
      </p:sp>
    </p:spTree>
    <p:extLst>
      <p:ext uri="{BB962C8B-B14F-4D97-AF65-F5344CB8AC3E}">
        <p14:creationId xmlns:p14="http://schemas.microsoft.com/office/powerpoint/2010/main" val="3026300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Gait balance pain are the 3 things PTs treat the most</a:t>
            </a:r>
            <a:endParaRPr lang="en-US" dirty="0"/>
          </a:p>
        </p:txBody>
      </p:sp>
      <p:sp>
        <p:nvSpPr>
          <p:cNvPr id="4" name="Slide Number Placeholder 3"/>
          <p:cNvSpPr>
            <a:spLocks noGrp="1"/>
          </p:cNvSpPr>
          <p:nvPr>
            <p:ph type="sldNum" sz="quarter" idx="10"/>
          </p:nvPr>
        </p:nvSpPr>
        <p:spPr/>
        <p:txBody>
          <a:bodyPr/>
          <a:lstStyle/>
          <a:p>
            <a:fld id="{12315F91-86E0-4B88-9C4E-D663AAF0C4E7}" type="slidenum">
              <a:rPr lang="en-US" smtClean="0"/>
              <a:t>10</a:t>
            </a:fld>
            <a:endParaRPr lang="en-US"/>
          </a:p>
        </p:txBody>
      </p:sp>
    </p:spTree>
    <p:extLst>
      <p:ext uri="{BB962C8B-B14F-4D97-AF65-F5344CB8AC3E}">
        <p14:creationId xmlns:p14="http://schemas.microsoft.com/office/powerpoint/2010/main" val="21120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Eyes, middle ear, proprioception – all diminish as we age.</a:t>
            </a:r>
            <a:endParaRPr lang="en-US" dirty="0"/>
          </a:p>
        </p:txBody>
      </p:sp>
      <p:sp>
        <p:nvSpPr>
          <p:cNvPr id="4" name="Slide Number Placeholder 3"/>
          <p:cNvSpPr>
            <a:spLocks noGrp="1"/>
          </p:cNvSpPr>
          <p:nvPr>
            <p:ph type="sldNum" sz="quarter" idx="10"/>
          </p:nvPr>
        </p:nvSpPr>
        <p:spPr/>
        <p:txBody>
          <a:bodyPr/>
          <a:lstStyle/>
          <a:p>
            <a:fld id="{12315F91-86E0-4B88-9C4E-D663AAF0C4E7}" type="slidenum">
              <a:rPr lang="en-US" smtClean="0"/>
              <a:t>11</a:t>
            </a:fld>
            <a:endParaRPr lang="en-US"/>
          </a:p>
        </p:txBody>
      </p:sp>
    </p:spTree>
    <p:extLst>
      <p:ext uri="{BB962C8B-B14F-4D97-AF65-F5344CB8AC3E}">
        <p14:creationId xmlns:p14="http://schemas.microsoft.com/office/powerpoint/2010/main" val="134472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of age groups 60, 70,80,90  with 5-8 weeks of exercise. Result: ALL of the participants had vastly decreased fall rates. The greatest change….90 year olds!</a:t>
            </a:r>
            <a:endParaRPr lang="en-US" dirty="0"/>
          </a:p>
        </p:txBody>
      </p:sp>
      <p:sp>
        <p:nvSpPr>
          <p:cNvPr id="4" name="Slide Number Placeholder 3"/>
          <p:cNvSpPr>
            <a:spLocks noGrp="1"/>
          </p:cNvSpPr>
          <p:nvPr>
            <p:ph type="sldNum" sz="quarter" idx="10"/>
          </p:nvPr>
        </p:nvSpPr>
        <p:spPr/>
        <p:txBody>
          <a:bodyPr/>
          <a:lstStyle/>
          <a:p>
            <a:fld id="{12315F91-86E0-4B88-9C4E-D663AAF0C4E7}" type="slidenum">
              <a:rPr lang="en-US" smtClean="0"/>
              <a:t>19</a:t>
            </a:fld>
            <a:endParaRPr lang="en-US"/>
          </a:p>
        </p:txBody>
      </p:sp>
    </p:spTree>
    <p:extLst>
      <p:ext uri="{BB962C8B-B14F-4D97-AF65-F5344CB8AC3E}">
        <p14:creationId xmlns:p14="http://schemas.microsoft.com/office/powerpoint/2010/main" val="3048045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15F91-86E0-4B88-9C4E-D663AAF0C4E7}" type="slidenum">
              <a:rPr lang="en-US" smtClean="0"/>
              <a:t>31</a:t>
            </a:fld>
            <a:endParaRPr lang="en-US"/>
          </a:p>
        </p:txBody>
      </p:sp>
    </p:spTree>
    <p:extLst>
      <p:ext uri="{BB962C8B-B14F-4D97-AF65-F5344CB8AC3E}">
        <p14:creationId xmlns:p14="http://schemas.microsoft.com/office/powerpoint/2010/main" val="265570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796136-5AE3-4D67-A8F8-4C2670CC5A33}"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8E46-ED4D-41BA-8D55-86995DAE6462}" type="slidenum">
              <a:rPr lang="en-US" smtClean="0"/>
              <a:t>‹#›</a:t>
            </a:fld>
            <a:endParaRPr lang="en-US"/>
          </a:p>
        </p:txBody>
      </p:sp>
    </p:spTree>
    <p:extLst>
      <p:ext uri="{BB962C8B-B14F-4D97-AF65-F5344CB8AC3E}">
        <p14:creationId xmlns:p14="http://schemas.microsoft.com/office/powerpoint/2010/main" val="285920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96136-5AE3-4D67-A8F8-4C2670CC5A33}"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8E46-ED4D-41BA-8D55-86995DAE6462}" type="slidenum">
              <a:rPr lang="en-US" smtClean="0"/>
              <a:t>‹#›</a:t>
            </a:fld>
            <a:endParaRPr lang="en-US"/>
          </a:p>
        </p:txBody>
      </p:sp>
    </p:spTree>
    <p:extLst>
      <p:ext uri="{BB962C8B-B14F-4D97-AF65-F5344CB8AC3E}">
        <p14:creationId xmlns:p14="http://schemas.microsoft.com/office/powerpoint/2010/main" val="156150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96136-5AE3-4D67-A8F8-4C2670CC5A33}"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8E46-ED4D-41BA-8D55-86995DAE6462}" type="slidenum">
              <a:rPr lang="en-US" smtClean="0"/>
              <a:t>‹#›</a:t>
            </a:fld>
            <a:endParaRPr lang="en-US"/>
          </a:p>
        </p:txBody>
      </p:sp>
    </p:spTree>
    <p:extLst>
      <p:ext uri="{BB962C8B-B14F-4D97-AF65-F5344CB8AC3E}">
        <p14:creationId xmlns:p14="http://schemas.microsoft.com/office/powerpoint/2010/main" val="348690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96136-5AE3-4D67-A8F8-4C2670CC5A33}"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8E46-ED4D-41BA-8D55-86995DAE6462}" type="slidenum">
              <a:rPr lang="en-US" smtClean="0"/>
              <a:t>‹#›</a:t>
            </a:fld>
            <a:endParaRPr lang="en-US"/>
          </a:p>
        </p:txBody>
      </p:sp>
    </p:spTree>
    <p:extLst>
      <p:ext uri="{BB962C8B-B14F-4D97-AF65-F5344CB8AC3E}">
        <p14:creationId xmlns:p14="http://schemas.microsoft.com/office/powerpoint/2010/main" val="243975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796136-5AE3-4D67-A8F8-4C2670CC5A33}"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8E46-ED4D-41BA-8D55-86995DAE6462}" type="slidenum">
              <a:rPr lang="en-US" smtClean="0"/>
              <a:t>‹#›</a:t>
            </a:fld>
            <a:endParaRPr lang="en-US"/>
          </a:p>
        </p:txBody>
      </p:sp>
    </p:spTree>
    <p:extLst>
      <p:ext uri="{BB962C8B-B14F-4D97-AF65-F5344CB8AC3E}">
        <p14:creationId xmlns:p14="http://schemas.microsoft.com/office/powerpoint/2010/main" val="125166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796136-5AE3-4D67-A8F8-4C2670CC5A33}"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78E46-ED4D-41BA-8D55-86995DAE6462}" type="slidenum">
              <a:rPr lang="en-US" smtClean="0"/>
              <a:t>‹#›</a:t>
            </a:fld>
            <a:endParaRPr lang="en-US"/>
          </a:p>
        </p:txBody>
      </p:sp>
    </p:spTree>
    <p:extLst>
      <p:ext uri="{BB962C8B-B14F-4D97-AF65-F5344CB8AC3E}">
        <p14:creationId xmlns:p14="http://schemas.microsoft.com/office/powerpoint/2010/main" val="380769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796136-5AE3-4D67-A8F8-4C2670CC5A33}" type="datetimeFigureOut">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78E46-ED4D-41BA-8D55-86995DAE6462}" type="slidenum">
              <a:rPr lang="en-US" smtClean="0"/>
              <a:t>‹#›</a:t>
            </a:fld>
            <a:endParaRPr lang="en-US"/>
          </a:p>
        </p:txBody>
      </p:sp>
    </p:spTree>
    <p:extLst>
      <p:ext uri="{BB962C8B-B14F-4D97-AF65-F5344CB8AC3E}">
        <p14:creationId xmlns:p14="http://schemas.microsoft.com/office/powerpoint/2010/main" val="26789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796136-5AE3-4D67-A8F8-4C2670CC5A33}"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78E46-ED4D-41BA-8D55-86995DAE6462}" type="slidenum">
              <a:rPr lang="en-US" smtClean="0"/>
              <a:t>‹#›</a:t>
            </a:fld>
            <a:endParaRPr lang="en-US"/>
          </a:p>
        </p:txBody>
      </p:sp>
    </p:spTree>
    <p:extLst>
      <p:ext uri="{BB962C8B-B14F-4D97-AF65-F5344CB8AC3E}">
        <p14:creationId xmlns:p14="http://schemas.microsoft.com/office/powerpoint/2010/main" val="2015811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96136-5AE3-4D67-A8F8-4C2670CC5A33}"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78E46-ED4D-41BA-8D55-86995DAE6462}" type="slidenum">
              <a:rPr lang="en-US" smtClean="0"/>
              <a:t>‹#›</a:t>
            </a:fld>
            <a:endParaRPr lang="en-US"/>
          </a:p>
        </p:txBody>
      </p:sp>
    </p:spTree>
    <p:extLst>
      <p:ext uri="{BB962C8B-B14F-4D97-AF65-F5344CB8AC3E}">
        <p14:creationId xmlns:p14="http://schemas.microsoft.com/office/powerpoint/2010/main" val="68171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96136-5AE3-4D67-A8F8-4C2670CC5A33}"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78E46-ED4D-41BA-8D55-86995DAE6462}" type="slidenum">
              <a:rPr lang="en-US" smtClean="0"/>
              <a:t>‹#›</a:t>
            </a:fld>
            <a:endParaRPr lang="en-US"/>
          </a:p>
        </p:txBody>
      </p:sp>
    </p:spTree>
    <p:extLst>
      <p:ext uri="{BB962C8B-B14F-4D97-AF65-F5344CB8AC3E}">
        <p14:creationId xmlns:p14="http://schemas.microsoft.com/office/powerpoint/2010/main" val="286291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96136-5AE3-4D67-A8F8-4C2670CC5A33}"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78E46-ED4D-41BA-8D55-86995DAE6462}" type="slidenum">
              <a:rPr lang="en-US" smtClean="0"/>
              <a:t>‹#›</a:t>
            </a:fld>
            <a:endParaRPr lang="en-US"/>
          </a:p>
        </p:txBody>
      </p:sp>
    </p:spTree>
    <p:extLst>
      <p:ext uri="{BB962C8B-B14F-4D97-AF65-F5344CB8AC3E}">
        <p14:creationId xmlns:p14="http://schemas.microsoft.com/office/powerpoint/2010/main" val="22902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96136-5AE3-4D67-A8F8-4C2670CC5A33}" type="datetimeFigureOut">
              <a:rPr lang="en-US" smtClean="0"/>
              <a:t>3/2/2015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78E46-ED4D-41BA-8D55-86995DAE6462}" type="slidenum">
              <a:rPr lang="en-US" smtClean="0"/>
              <a:t>‹#›</a:t>
            </a:fld>
            <a:endParaRPr lang="en-US"/>
          </a:p>
        </p:txBody>
      </p:sp>
    </p:spTree>
    <p:extLst>
      <p:ext uri="{BB962C8B-B14F-4D97-AF65-F5344CB8AC3E}">
        <p14:creationId xmlns:p14="http://schemas.microsoft.com/office/powerpoint/2010/main" val="406883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p>
            <a:r>
              <a:rPr lang="en-US" sz="4800" dirty="0" smtClean="0"/>
              <a:t>Don’t Fall For Me !</a:t>
            </a:r>
            <a:endParaRPr lang="en-US" sz="4800" dirty="0"/>
          </a:p>
        </p:txBody>
      </p:sp>
      <p:sp>
        <p:nvSpPr>
          <p:cNvPr id="3" name="Subtitle 2"/>
          <p:cNvSpPr>
            <a:spLocks noGrp="1"/>
          </p:cNvSpPr>
          <p:nvPr>
            <p:ph type="subTitle" idx="1"/>
          </p:nvPr>
        </p:nvSpPr>
        <p:spPr>
          <a:xfrm>
            <a:off x="1066800" y="3505200"/>
            <a:ext cx="7010400" cy="2667000"/>
          </a:xfrm>
        </p:spPr>
        <p:txBody>
          <a:bodyPr>
            <a:normAutofit/>
          </a:bodyPr>
          <a:lstStyle/>
          <a:p>
            <a:r>
              <a:rPr lang="en-US" dirty="0" smtClean="0"/>
              <a:t>by</a:t>
            </a:r>
          </a:p>
          <a:p>
            <a:r>
              <a:rPr lang="en-US" dirty="0" smtClean="0"/>
              <a:t>Doc Marco Artiano PT DPT MA</a:t>
            </a:r>
          </a:p>
          <a:p>
            <a:endParaRPr lang="en-US" dirty="0" smtClean="0"/>
          </a:p>
          <a:p>
            <a:r>
              <a:rPr lang="en-US" dirty="0" smtClean="0"/>
              <a:t>714-553-2727            www.docmarco.org</a:t>
            </a:r>
            <a:endParaRPr lang="en-US" dirty="0"/>
          </a:p>
        </p:txBody>
      </p:sp>
    </p:spTree>
    <p:extLst>
      <p:ext uri="{BB962C8B-B14F-4D97-AF65-F5344CB8AC3E}">
        <p14:creationId xmlns:p14="http://schemas.microsoft.com/office/powerpoint/2010/main" val="3565120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Fall ?</a:t>
            </a:r>
            <a:endParaRPr lang="en-US" dirty="0"/>
          </a:p>
        </p:txBody>
      </p:sp>
      <p:sp>
        <p:nvSpPr>
          <p:cNvPr id="3" name="Content Placeholder 2"/>
          <p:cNvSpPr>
            <a:spLocks noGrp="1"/>
          </p:cNvSpPr>
          <p:nvPr>
            <p:ph idx="1"/>
          </p:nvPr>
        </p:nvSpPr>
        <p:spPr/>
        <p:txBody>
          <a:bodyPr>
            <a:normAutofit fontScale="85000" lnSpcReduction="20000"/>
          </a:bodyPr>
          <a:lstStyle/>
          <a:p>
            <a:r>
              <a:rPr lang="en-US" dirty="0"/>
              <a:t>Physical </a:t>
            </a:r>
            <a:r>
              <a:rPr lang="en-US" dirty="0" smtClean="0"/>
              <a:t>deficits</a:t>
            </a:r>
          </a:p>
          <a:p>
            <a:pPr lvl="1"/>
            <a:r>
              <a:rPr lang="en-US" b="1" dirty="0"/>
              <a:t>Gait</a:t>
            </a:r>
            <a:r>
              <a:rPr lang="en-US" dirty="0"/>
              <a:t> disturbance, </a:t>
            </a:r>
            <a:r>
              <a:rPr lang="en-US" b="1" dirty="0"/>
              <a:t>balance</a:t>
            </a:r>
            <a:r>
              <a:rPr lang="en-US" dirty="0"/>
              <a:t> disorders or weakness, </a:t>
            </a:r>
            <a:endParaRPr lang="en-US" dirty="0" smtClean="0"/>
          </a:p>
          <a:p>
            <a:pPr marL="457200" lvl="1" indent="0">
              <a:buNone/>
            </a:pPr>
            <a:r>
              <a:rPr lang="en-US" b="1" dirty="0"/>
              <a:t> </a:t>
            </a:r>
            <a:r>
              <a:rPr lang="en-US" b="1" dirty="0" smtClean="0"/>
              <a:t>    </a:t>
            </a:r>
            <a:r>
              <a:rPr lang="en-US" b="1" dirty="0" smtClean="0"/>
              <a:t>pain</a:t>
            </a:r>
            <a:r>
              <a:rPr lang="en-US" dirty="0" smtClean="0"/>
              <a:t> </a:t>
            </a:r>
            <a:r>
              <a:rPr lang="en-US" dirty="0"/>
              <a:t>related to </a:t>
            </a:r>
            <a:r>
              <a:rPr lang="en-US" dirty="0" smtClean="0"/>
              <a:t>arthritis</a:t>
            </a:r>
          </a:p>
          <a:p>
            <a:pPr marL="457200" lvl="1" indent="0">
              <a:buNone/>
            </a:pPr>
            <a:endParaRPr lang="en-US" dirty="0"/>
          </a:p>
          <a:p>
            <a:r>
              <a:rPr lang="en-US" dirty="0" smtClean="0"/>
              <a:t>Cognitive impairment</a:t>
            </a:r>
          </a:p>
          <a:p>
            <a:pPr lvl="1"/>
            <a:r>
              <a:rPr lang="en-US" dirty="0"/>
              <a:t>Risky behaviors </a:t>
            </a:r>
            <a:r>
              <a:rPr lang="en-US" dirty="0" smtClean="0"/>
              <a:t>      </a:t>
            </a:r>
          </a:p>
          <a:p>
            <a:pPr marL="457200" lvl="1" indent="0">
              <a:buNone/>
            </a:pPr>
            <a:endParaRPr lang="en-US" dirty="0" smtClean="0"/>
          </a:p>
          <a:p>
            <a:r>
              <a:rPr lang="en-US" dirty="0" smtClean="0"/>
              <a:t>Reduced vision</a:t>
            </a:r>
            <a:r>
              <a:rPr lang="en-US" dirty="0"/>
              <a:t>-</a:t>
            </a:r>
            <a:r>
              <a:rPr lang="en-US" dirty="0" smtClean="0"/>
              <a:t> age-related changes</a:t>
            </a:r>
          </a:p>
          <a:p>
            <a:pPr lvl="1"/>
            <a:r>
              <a:rPr lang="en-US" dirty="0" smtClean="0"/>
              <a:t>decline </a:t>
            </a:r>
            <a:r>
              <a:rPr lang="en-US" dirty="0"/>
              <a:t>in </a:t>
            </a:r>
            <a:r>
              <a:rPr lang="en-US" dirty="0" smtClean="0"/>
              <a:t>accommodation </a:t>
            </a:r>
          </a:p>
          <a:p>
            <a:pPr lvl="1"/>
            <a:r>
              <a:rPr lang="en-US" dirty="0" smtClean="0"/>
              <a:t>glare </a:t>
            </a:r>
            <a:r>
              <a:rPr lang="en-US" dirty="0"/>
              <a:t>intolerance, altered depth perception, presbyopia [near vision], decreased night vision, decline in peripheral </a:t>
            </a:r>
            <a:r>
              <a:rPr lang="en-US" dirty="0" smtClean="0"/>
              <a:t>vision</a:t>
            </a:r>
            <a:endParaRPr lang="en-US" dirty="0"/>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362200"/>
            <a:ext cx="255444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0164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Fall ?</a:t>
            </a:r>
            <a:endParaRPr lang="en-US" dirty="0"/>
          </a:p>
        </p:txBody>
      </p:sp>
      <p:sp>
        <p:nvSpPr>
          <p:cNvPr id="3" name="Content Placeholder 2"/>
          <p:cNvSpPr>
            <a:spLocks noGrp="1"/>
          </p:cNvSpPr>
          <p:nvPr>
            <p:ph idx="1"/>
          </p:nvPr>
        </p:nvSpPr>
        <p:spPr/>
        <p:txBody>
          <a:bodyPr>
            <a:normAutofit lnSpcReduction="10000"/>
          </a:bodyPr>
          <a:lstStyle/>
          <a:p>
            <a:r>
              <a:rPr lang="en-US" b="1" dirty="0" smtClean="0"/>
              <a:t>Foot </a:t>
            </a:r>
            <a:r>
              <a:rPr lang="en-US" b="1" dirty="0" smtClean="0"/>
              <a:t>problems</a:t>
            </a:r>
            <a:endParaRPr lang="en-US" b="1" dirty="0" smtClean="0"/>
          </a:p>
          <a:p>
            <a:r>
              <a:rPr lang="en-US" b="1" dirty="0" smtClean="0"/>
              <a:t>Neurologic changes</a:t>
            </a:r>
          </a:p>
          <a:p>
            <a:pPr lvl="1"/>
            <a:r>
              <a:rPr lang="en-US" dirty="0" smtClean="0"/>
              <a:t>postural instability</a:t>
            </a:r>
          </a:p>
          <a:p>
            <a:pPr lvl="1"/>
            <a:r>
              <a:rPr lang="en-US" dirty="0" smtClean="0"/>
              <a:t>slowed </a:t>
            </a:r>
            <a:r>
              <a:rPr lang="en-US" dirty="0"/>
              <a:t>reaction </a:t>
            </a:r>
            <a:r>
              <a:rPr lang="en-US" dirty="0" smtClean="0"/>
              <a:t>time</a:t>
            </a:r>
          </a:p>
          <a:p>
            <a:pPr lvl="1"/>
            <a:r>
              <a:rPr lang="en-US" dirty="0" smtClean="0"/>
              <a:t>diminished </a:t>
            </a:r>
            <a:r>
              <a:rPr lang="en-US" dirty="0"/>
              <a:t>sensory awareness for light touch</a:t>
            </a:r>
            <a:r>
              <a:rPr lang="en-US" dirty="0" smtClean="0"/>
              <a:t>, etc. </a:t>
            </a:r>
          </a:p>
          <a:p>
            <a:pPr lvl="1"/>
            <a:r>
              <a:rPr lang="en-US" dirty="0" smtClean="0"/>
              <a:t>decline </a:t>
            </a:r>
            <a:r>
              <a:rPr lang="en-US" dirty="0"/>
              <a:t>of central integration </a:t>
            </a:r>
            <a:r>
              <a:rPr lang="en-US" dirty="0" smtClean="0"/>
              <a:t>of:</a:t>
            </a:r>
          </a:p>
          <a:p>
            <a:pPr lvl="2"/>
            <a:r>
              <a:rPr lang="en-US" dirty="0" smtClean="0"/>
              <a:t>visual </a:t>
            </a:r>
          </a:p>
          <a:p>
            <a:pPr lvl="2"/>
            <a:r>
              <a:rPr lang="en-US" dirty="0" smtClean="0"/>
              <a:t>vestibular </a:t>
            </a:r>
            <a:r>
              <a:rPr lang="en-US" dirty="0"/>
              <a:t>(BPPV) </a:t>
            </a:r>
            <a:endParaRPr lang="en-US" dirty="0" smtClean="0"/>
          </a:p>
          <a:p>
            <a:pPr lvl="2"/>
            <a:r>
              <a:rPr lang="en-US" dirty="0" smtClean="0"/>
              <a:t>proprioceptive</a:t>
            </a:r>
          </a:p>
          <a:p>
            <a:endParaRPr lang="en-US" dirty="0"/>
          </a:p>
        </p:txBody>
      </p:sp>
      <p:pic>
        <p:nvPicPr>
          <p:cNvPr id="7172" name="Picture 4" descr="http://www.cherokee-strip-museum.org/Beers/images/19950912_Buster_Kea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914400"/>
            <a:ext cx="2071305" cy="259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440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Fall ?</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r>
              <a:rPr lang="en-US" b="1" dirty="0" smtClean="0"/>
              <a:t> </a:t>
            </a:r>
            <a:r>
              <a:rPr lang="en-US" sz="4000" b="1" dirty="0" smtClean="0"/>
              <a:t>Environmental </a:t>
            </a:r>
            <a:r>
              <a:rPr lang="en-US" sz="4000" b="1" dirty="0"/>
              <a:t>hazards           </a:t>
            </a:r>
            <a:endParaRPr lang="en-US" sz="4000" b="1" dirty="0" smtClean="0"/>
          </a:p>
          <a:p>
            <a:r>
              <a:rPr lang="en-US" dirty="0"/>
              <a:t>Accident, environmental hazard, fall from bed</a:t>
            </a:r>
          </a:p>
          <a:p>
            <a:r>
              <a:rPr lang="en-US" dirty="0"/>
              <a:t>Extension cords</a:t>
            </a:r>
          </a:p>
          <a:p>
            <a:r>
              <a:rPr lang="en-US" dirty="0"/>
              <a:t>Throw carpets/rugs  </a:t>
            </a:r>
          </a:p>
          <a:p>
            <a:r>
              <a:rPr lang="en-US" dirty="0"/>
              <a:t>Thresholds</a:t>
            </a:r>
          </a:p>
          <a:p>
            <a:r>
              <a:rPr lang="en-US" dirty="0"/>
              <a:t>Steps/stairs</a:t>
            </a:r>
          </a:p>
          <a:p>
            <a:r>
              <a:rPr lang="en-US" dirty="0"/>
              <a:t>Absent railing</a:t>
            </a:r>
          </a:p>
          <a:p>
            <a:r>
              <a:rPr lang="en-US" dirty="0"/>
              <a:t>Bath tub without hand rails</a:t>
            </a:r>
          </a:p>
          <a:p>
            <a:pPr lvl="1"/>
            <a:endParaRPr lang="en-US" dirty="0"/>
          </a:p>
          <a:p>
            <a:endParaRPr lang="en-US" dirty="0"/>
          </a:p>
        </p:txBody>
      </p:sp>
    </p:spTree>
    <p:extLst>
      <p:ext uri="{BB962C8B-B14F-4D97-AF65-F5344CB8AC3E}">
        <p14:creationId xmlns:p14="http://schemas.microsoft.com/office/powerpoint/2010/main" val="1681643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 We Fall ?</a:t>
            </a: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6400" b="1" dirty="0" smtClean="0"/>
              <a:t>Outdoors</a:t>
            </a:r>
          </a:p>
          <a:p>
            <a:r>
              <a:rPr lang="en-US" sz="4600" dirty="0"/>
              <a:t>C</a:t>
            </a:r>
            <a:r>
              <a:rPr lang="en-US" sz="4600" dirty="0" smtClean="0"/>
              <a:t>urbs</a:t>
            </a:r>
            <a:endParaRPr lang="en-US" sz="4600" dirty="0"/>
          </a:p>
          <a:p>
            <a:r>
              <a:rPr lang="en-US" sz="4600" dirty="0" smtClean="0"/>
              <a:t>Driveways</a:t>
            </a:r>
          </a:p>
          <a:p>
            <a:r>
              <a:rPr lang="en-US" sz="4600" dirty="0" smtClean="0"/>
              <a:t>Ramps</a:t>
            </a:r>
          </a:p>
          <a:p>
            <a:r>
              <a:rPr lang="en-US" sz="4600" dirty="0" smtClean="0"/>
              <a:t>Handicap parking!!  slippery</a:t>
            </a:r>
          </a:p>
          <a:p>
            <a:endParaRPr lang="en-US" sz="4600" dirty="0"/>
          </a:p>
          <a:p>
            <a:pPr marL="0" indent="0">
              <a:buNone/>
            </a:pPr>
            <a:endParaRPr lang="en-US" dirty="0" smtClean="0"/>
          </a:p>
          <a:p>
            <a:pPr marL="0" indent="0">
              <a:buNone/>
            </a:pPr>
            <a:r>
              <a:rPr lang="en-US" dirty="0"/>
              <a:t>	</a:t>
            </a:r>
            <a:endParaRPr lang="en-US" dirty="0" smtClean="0"/>
          </a:p>
          <a:p>
            <a:pPr marL="0" indent="0">
              <a:buNone/>
            </a:pPr>
            <a:endParaRPr lang="en-US" dirty="0"/>
          </a:p>
          <a:p>
            <a:pPr marL="0" indent="0">
              <a:buNone/>
            </a:pPr>
            <a:endParaRPr lang="en-US" dirty="0" smtClean="0"/>
          </a:p>
          <a:p>
            <a:pPr marL="0" indent="0">
              <a:buNone/>
            </a:pPr>
            <a:r>
              <a:rPr lang="en-US" dirty="0"/>
              <a:t>	</a:t>
            </a:r>
            <a:endParaRPr lang="en-US" dirty="0" smtClean="0"/>
          </a:p>
          <a:p>
            <a:endParaRPr lang="en-US" dirty="0"/>
          </a:p>
        </p:txBody>
      </p:sp>
      <p:pic>
        <p:nvPicPr>
          <p:cNvPr id="8194" name="Picture 2" descr="http://www.beyondthedisability.com/wp-content/uploads/2013/02/handicap-par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62400"/>
            <a:ext cx="405765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400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a:t>
            </a:r>
            <a:r>
              <a:rPr lang="en-US" dirty="0" smtClean="0"/>
              <a:t>Know </a:t>
            </a:r>
            <a:r>
              <a:rPr lang="en-US" dirty="0" smtClean="0"/>
              <a:t>That We ALL Trip ?</a:t>
            </a:r>
            <a:endParaRPr lang="en-US" dirty="0"/>
          </a:p>
        </p:txBody>
      </p:sp>
      <p:sp>
        <p:nvSpPr>
          <p:cNvPr id="3" name="Content Placeholder 2"/>
          <p:cNvSpPr>
            <a:spLocks noGrp="1"/>
          </p:cNvSpPr>
          <p:nvPr>
            <p:ph idx="1"/>
          </p:nvPr>
        </p:nvSpPr>
        <p:spPr/>
        <p:txBody>
          <a:bodyPr/>
          <a:lstStyle/>
          <a:p>
            <a:r>
              <a:rPr lang="en-US" dirty="0" smtClean="0"/>
              <a:t>But </a:t>
            </a:r>
            <a:r>
              <a:rPr lang="en-US" dirty="0" smtClean="0"/>
              <a:t>not everyone falls.</a:t>
            </a:r>
          </a:p>
          <a:p>
            <a:r>
              <a:rPr lang="en-US" dirty="0" smtClean="0"/>
              <a:t>Why?</a:t>
            </a:r>
          </a:p>
          <a:p>
            <a:pPr lvl="1"/>
            <a:r>
              <a:rPr lang="en-US" dirty="0" smtClean="0"/>
              <a:t>Not </a:t>
            </a:r>
            <a:r>
              <a:rPr lang="en-US" b="1" dirty="0" smtClean="0"/>
              <a:t>fast</a:t>
            </a:r>
            <a:r>
              <a:rPr lang="en-US" dirty="0" smtClean="0"/>
              <a:t> enough to recover</a:t>
            </a:r>
          </a:p>
          <a:p>
            <a:pPr lvl="1"/>
            <a:r>
              <a:rPr lang="en-US" dirty="0" smtClean="0"/>
              <a:t>Not </a:t>
            </a:r>
            <a:r>
              <a:rPr lang="en-US" b="1" dirty="0" smtClean="0"/>
              <a:t>strong</a:t>
            </a:r>
            <a:r>
              <a:rPr lang="en-US" dirty="0" smtClean="0"/>
              <a:t> enough to recover</a:t>
            </a:r>
          </a:p>
          <a:p>
            <a:pPr lvl="1"/>
            <a:r>
              <a:rPr lang="en-US" dirty="0" smtClean="0"/>
              <a:t>Not </a:t>
            </a:r>
            <a:r>
              <a:rPr lang="en-US" b="1" dirty="0" smtClean="0"/>
              <a:t>balanced</a:t>
            </a:r>
            <a:r>
              <a:rPr lang="en-US" dirty="0" smtClean="0"/>
              <a:t> enough to </a:t>
            </a:r>
            <a:r>
              <a:rPr lang="en-US" dirty="0" smtClean="0"/>
              <a:t>Recover</a:t>
            </a:r>
          </a:p>
          <a:p>
            <a:pPr lvl="1"/>
            <a:endParaRPr lang="en-US" dirty="0"/>
          </a:p>
          <a:p>
            <a:r>
              <a:rPr lang="en-US" dirty="0"/>
              <a:t>Demonstration of tripping</a:t>
            </a:r>
          </a:p>
          <a:p>
            <a:pPr marL="0" indent="0">
              <a:buNone/>
            </a:pPr>
            <a:endParaRPr lang="en-US" dirty="0"/>
          </a:p>
        </p:txBody>
      </p:sp>
    </p:spTree>
    <p:extLst>
      <p:ext uri="{BB962C8B-B14F-4D97-AF65-F5344CB8AC3E}">
        <p14:creationId xmlns:p14="http://schemas.microsoft.com/office/powerpoint/2010/main" val="395166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Signs</a:t>
            </a: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a:t>Difficulty rising from a </a:t>
            </a:r>
            <a:r>
              <a:rPr lang="en-US" b="1" u="sng" dirty="0" smtClean="0"/>
              <a:t>chair</a:t>
            </a:r>
            <a:r>
              <a:rPr lang="en-US" b="1" dirty="0" smtClean="0"/>
              <a:t>                   </a:t>
            </a:r>
            <a:r>
              <a:rPr lang="en-US" dirty="0" smtClean="0"/>
              <a:t>Lets try it!!</a:t>
            </a:r>
          </a:p>
          <a:p>
            <a:pPr lvl="1"/>
            <a:r>
              <a:rPr lang="en-US" dirty="0" smtClean="0"/>
              <a:t>Sit–to-Stand: Need to use hands </a:t>
            </a:r>
            <a:r>
              <a:rPr lang="en-US" dirty="0"/>
              <a:t>to push up? </a:t>
            </a:r>
          </a:p>
          <a:p>
            <a:r>
              <a:rPr lang="en-US" dirty="0"/>
              <a:t>Stand-To-Sit - Collapse into chair when sitting</a:t>
            </a:r>
          </a:p>
          <a:p>
            <a:r>
              <a:rPr lang="en-US" dirty="0"/>
              <a:t>Standing - Lean or wobble during static stand.</a:t>
            </a:r>
          </a:p>
          <a:p>
            <a:r>
              <a:rPr lang="en-US" dirty="0"/>
              <a:t>Reaching - Loss of balance while reaching for objects on floor or directly in front of them.</a:t>
            </a:r>
          </a:p>
          <a:p>
            <a:r>
              <a:rPr lang="en-US" dirty="0"/>
              <a:t>Shuffling gait- Indicates inability to maintain single leg stance necessary for normal ambulation</a:t>
            </a:r>
          </a:p>
          <a:p>
            <a:r>
              <a:rPr lang="en-US" dirty="0"/>
              <a:t>Foot clearance -  low of no foot clearance during swing phase of gait</a:t>
            </a:r>
          </a:p>
          <a:p>
            <a:r>
              <a:rPr lang="en-US" dirty="0"/>
              <a:t>Stepping ability – cant lift legs enough to clear curbs, steps, carpets.</a:t>
            </a:r>
          </a:p>
          <a:p>
            <a:endParaRPr lang="en-US" dirty="0"/>
          </a:p>
        </p:txBody>
      </p:sp>
    </p:spTree>
    <p:extLst>
      <p:ext uri="{BB962C8B-B14F-4D97-AF65-F5344CB8AC3E}">
        <p14:creationId xmlns:p14="http://schemas.microsoft.com/office/powerpoint/2010/main" val="3274433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 HATE FALLING</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303768775"/>
              </p:ext>
            </p:extLst>
          </p:nvPr>
        </p:nvGraphicFramePr>
        <p:xfrm>
          <a:off x="457200" y="1295400"/>
          <a:ext cx="7949381" cy="5029201"/>
        </p:xfrm>
        <a:graphic>
          <a:graphicData uri="http://schemas.openxmlformats.org/presentationml/2006/ole">
            <mc:AlternateContent xmlns:mc="http://schemas.openxmlformats.org/markup-compatibility/2006">
              <mc:Choice xmlns:v="urn:schemas-microsoft-com:vml" Requires="v">
                <p:oleObj spid="_x0000_s4111" name="Document" r:id="rId3" imgW="6703163" imgH="3115753" progId="Word.Document.12">
                  <p:embed/>
                </p:oleObj>
              </mc:Choice>
              <mc:Fallback>
                <p:oleObj name="Document" r:id="rId3" imgW="6703163" imgH="3115753" progId="Word.Document.12">
                  <p:embed/>
                  <p:pic>
                    <p:nvPicPr>
                      <p:cNvPr id="0" name="Object 4"/>
                      <p:cNvPicPr>
                        <a:picLocks noChangeAspect="1" noChangeArrowheads="1"/>
                      </p:cNvPicPr>
                      <p:nvPr/>
                    </p:nvPicPr>
                    <p:blipFill>
                      <a:blip r:embed="rId4"/>
                      <a:srcRect/>
                      <a:stretch>
                        <a:fillRect/>
                      </a:stretch>
                    </p:blipFill>
                    <p:spPr bwMode="auto">
                      <a:xfrm>
                        <a:off x="457200" y="1295400"/>
                        <a:ext cx="7949381" cy="5029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58872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 News !</a:t>
            </a:r>
            <a:endParaRPr lang="en-US" dirty="0"/>
          </a:p>
        </p:txBody>
      </p:sp>
      <p:sp>
        <p:nvSpPr>
          <p:cNvPr id="3" name="Content Placeholder 2"/>
          <p:cNvSpPr>
            <a:spLocks noGrp="1"/>
          </p:cNvSpPr>
          <p:nvPr>
            <p:ph idx="1"/>
          </p:nvPr>
        </p:nvSpPr>
        <p:spPr/>
        <p:txBody>
          <a:bodyPr/>
          <a:lstStyle/>
          <a:p>
            <a:r>
              <a:rPr lang="en-US" dirty="0" smtClean="0"/>
              <a:t>THE COST – 2.5 million falls in 2013.</a:t>
            </a:r>
          </a:p>
          <a:p>
            <a:r>
              <a:rPr lang="en-US" dirty="0" smtClean="0"/>
              <a:t> 30% hospitalized (CDC) = $30 BILLION dollars</a:t>
            </a:r>
          </a:p>
          <a:p>
            <a:r>
              <a:rPr lang="en-US" dirty="0" smtClean="0"/>
              <a:t>Hospital cost for fall injury:   $35,000/ fall</a:t>
            </a:r>
          </a:p>
          <a:p>
            <a:r>
              <a:rPr lang="en-US" dirty="0"/>
              <a:t>3</a:t>
            </a:r>
            <a:r>
              <a:rPr lang="en-US" dirty="0" smtClean="0"/>
              <a:t>00-500K for a broken hip</a:t>
            </a:r>
          </a:p>
          <a:p>
            <a:r>
              <a:rPr lang="en-US" dirty="0" smtClean="0"/>
              <a:t>Be patriotic don’t fall ! Saves money </a:t>
            </a:r>
          </a:p>
          <a:p>
            <a:r>
              <a:rPr lang="en-US" dirty="0" smtClean="0"/>
              <a:t>Put your grand kids through college</a:t>
            </a:r>
            <a:r>
              <a:rPr lang="en-US" dirty="0" smtClean="0"/>
              <a:t>….</a:t>
            </a:r>
            <a:endParaRPr lang="en-US" dirty="0"/>
          </a:p>
          <a:p>
            <a:r>
              <a:rPr lang="en-US" dirty="0" smtClean="0"/>
              <a:t>Or go on a nice vacation…and don’t fall.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450" y="3810000"/>
            <a:ext cx="1733550" cy="14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839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Bad News !</a:t>
            </a:r>
            <a:endParaRPr lang="en-US" dirty="0"/>
          </a:p>
        </p:txBody>
      </p:sp>
      <p:sp>
        <p:nvSpPr>
          <p:cNvPr id="3" name="Content Placeholder 2"/>
          <p:cNvSpPr>
            <a:spLocks noGrp="1"/>
          </p:cNvSpPr>
          <p:nvPr>
            <p:ph idx="1"/>
          </p:nvPr>
        </p:nvSpPr>
        <p:spPr/>
        <p:txBody>
          <a:bodyPr/>
          <a:lstStyle/>
          <a:p>
            <a:r>
              <a:rPr lang="en-US" dirty="0" smtClean="0"/>
              <a:t>Survival Rates</a:t>
            </a:r>
          </a:p>
          <a:p>
            <a:pPr lvl="1"/>
            <a:r>
              <a:rPr lang="en-US" dirty="0" smtClean="0"/>
              <a:t>Hip Fracture – rule of 25’s</a:t>
            </a:r>
          </a:p>
          <a:p>
            <a:pPr lvl="1"/>
            <a:r>
              <a:rPr lang="en-US" dirty="0" smtClean="0"/>
              <a:t>25% return to previous  or better levels</a:t>
            </a:r>
          </a:p>
          <a:p>
            <a:pPr lvl="1"/>
            <a:r>
              <a:rPr lang="en-US" dirty="0" smtClean="0"/>
              <a:t>25% recover to less than previous levels</a:t>
            </a:r>
          </a:p>
          <a:p>
            <a:pPr lvl="1"/>
            <a:r>
              <a:rPr lang="en-US" dirty="0" smtClean="0"/>
              <a:t>25% in and out of hospital and PT</a:t>
            </a:r>
          </a:p>
          <a:p>
            <a:pPr lvl="1"/>
            <a:r>
              <a:rPr lang="en-US" dirty="0" smtClean="0"/>
              <a:t>25% don’t return home</a:t>
            </a:r>
          </a:p>
          <a:p>
            <a:pPr marL="457200" lvl="1" indent="0">
              <a:buNone/>
            </a:pPr>
            <a:endParaRPr lang="en-US" dirty="0" smtClean="0"/>
          </a:p>
          <a:p>
            <a:r>
              <a:rPr lang="en-US" dirty="0" smtClean="0"/>
              <a:t>Moral of the story: DONT FALL!!</a:t>
            </a:r>
            <a:endParaRPr lang="en-US" dirty="0"/>
          </a:p>
        </p:txBody>
      </p:sp>
      <p:pic>
        <p:nvPicPr>
          <p:cNvPr id="4" name="Bad news  Duck Soup.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6019800"/>
            <a:ext cx="609600" cy="609600"/>
          </a:xfrm>
          <a:prstGeom prst="rect">
            <a:avLst/>
          </a:prstGeom>
        </p:spPr>
      </p:pic>
    </p:spTree>
    <p:extLst>
      <p:ext uri="{BB962C8B-B14F-4D97-AF65-F5344CB8AC3E}">
        <p14:creationId xmlns:p14="http://schemas.microsoft.com/office/powerpoint/2010/main" val="14831116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5"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News !</a:t>
            </a:r>
            <a:endParaRPr lang="en-US" dirty="0"/>
          </a:p>
        </p:txBody>
      </p:sp>
      <p:sp>
        <p:nvSpPr>
          <p:cNvPr id="3" name="Content Placeholder 2"/>
          <p:cNvSpPr>
            <a:spLocks noGrp="1"/>
          </p:cNvSpPr>
          <p:nvPr>
            <p:ph idx="1"/>
          </p:nvPr>
        </p:nvSpPr>
        <p:spPr>
          <a:xfrm>
            <a:off x="457200" y="1600200"/>
            <a:ext cx="8382000" cy="4525963"/>
          </a:xfrm>
        </p:spPr>
        <p:txBody>
          <a:bodyPr>
            <a:normAutofit fontScale="92500"/>
          </a:bodyPr>
          <a:lstStyle/>
          <a:p>
            <a:r>
              <a:rPr lang="en-US" dirty="0" smtClean="0"/>
              <a:t>We Don’t Have To Fall!</a:t>
            </a:r>
          </a:p>
          <a:p>
            <a:pPr lvl="1"/>
            <a:r>
              <a:rPr lang="en-US" dirty="0" smtClean="0"/>
              <a:t>Although age is correlated with falls, any age group can train themselves out of the fall group.</a:t>
            </a:r>
          </a:p>
          <a:p>
            <a:pPr lvl="2"/>
            <a:r>
              <a:rPr lang="en-US" dirty="0"/>
              <a:t>Studies of age groups </a:t>
            </a:r>
            <a:r>
              <a:rPr lang="en-US" dirty="0" smtClean="0"/>
              <a:t>60, 70, 80, 90. </a:t>
            </a:r>
            <a:r>
              <a:rPr lang="en-US" dirty="0"/>
              <a:t>5-8 weeks of exercise</a:t>
            </a:r>
            <a:endParaRPr lang="en-US" dirty="0" smtClean="0"/>
          </a:p>
          <a:p>
            <a:pPr lvl="1"/>
            <a:endParaRPr lang="en-US" dirty="0" smtClean="0"/>
          </a:p>
          <a:p>
            <a:pPr lvl="1"/>
            <a:r>
              <a:rPr lang="en-US" dirty="0" smtClean="0"/>
              <a:t>Physical </a:t>
            </a:r>
            <a:r>
              <a:rPr lang="en-US" dirty="0" smtClean="0"/>
              <a:t>Therapy cited as # 1 treatment to prevent falls.</a:t>
            </a:r>
          </a:p>
          <a:p>
            <a:pPr lvl="1"/>
            <a:r>
              <a:rPr lang="en-US" dirty="0" smtClean="0"/>
              <a:t>Takes some time and effort</a:t>
            </a:r>
          </a:p>
          <a:p>
            <a:pPr lvl="1"/>
            <a:r>
              <a:rPr lang="en-US" dirty="0" smtClean="0"/>
              <a:t>How long does it take to get out of the hospital after a fall, hip replacement, rehab, endless physician visits….</a:t>
            </a:r>
          </a:p>
          <a:p>
            <a:endParaRPr lang="en-US" dirty="0"/>
          </a:p>
        </p:txBody>
      </p:sp>
    </p:spTree>
    <p:extLst>
      <p:ext uri="{BB962C8B-B14F-4D97-AF65-F5344CB8AC3E}">
        <p14:creationId xmlns:p14="http://schemas.microsoft.com/office/powerpoint/2010/main" val="3951873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Brought to you by….</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99" y="16002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317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p:txBody>
          <a:bodyPr/>
          <a:lstStyle/>
          <a:p>
            <a:r>
              <a:rPr lang="en-US" dirty="0" smtClean="0"/>
              <a:t>Physical Therapy is faster</a:t>
            </a:r>
          </a:p>
          <a:p>
            <a:pPr lvl="1"/>
            <a:r>
              <a:rPr lang="en-US" dirty="0" smtClean="0"/>
              <a:t>Much less time than doctors visit</a:t>
            </a:r>
          </a:p>
          <a:p>
            <a:pPr lvl="2"/>
            <a:r>
              <a:rPr lang="en-US" dirty="0" smtClean="0"/>
              <a:t>Ave MD visit time? Wait time? </a:t>
            </a:r>
          </a:p>
          <a:p>
            <a:pPr lvl="2"/>
            <a:r>
              <a:rPr lang="en-US" dirty="0" smtClean="0"/>
              <a:t>You see your provider for 7 minutes</a:t>
            </a:r>
          </a:p>
          <a:p>
            <a:pPr marL="914400" lvl="2" indent="0">
              <a:buNone/>
            </a:pPr>
            <a:endParaRPr lang="en-US" dirty="0" smtClean="0"/>
          </a:p>
          <a:p>
            <a:r>
              <a:rPr lang="en-US" dirty="0" smtClean="0"/>
              <a:t>Physical Therapy is easier</a:t>
            </a:r>
          </a:p>
          <a:p>
            <a:pPr lvl="2"/>
            <a:r>
              <a:rPr lang="en-US" dirty="0" smtClean="0"/>
              <a:t>2-3 sessions a week for 30- 45 minutes</a:t>
            </a:r>
          </a:p>
          <a:p>
            <a:pPr lvl="2"/>
            <a:r>
              <a:rPr lang="en-US" dirty="0" smtClean="0"/>
              <a:t>In-home </a:t>
            </a:r>
            <a:r>
              <a:rPr lang="en-US" dirty="0" smtClean="0"/>
              <a:t>or a clinic</a:t>
            </a:r>
          </a:p>
          <a:p>
            <a:pPr marL="914400" lvl="2" indent="0">
              <a:buNone/>
            </a:pPr>
            <a:endParaRPr lang="en-US" dirty="0"/>
          </a:p>
        </p:txBody>
      </p:sp>
    </p:spTree>
    <p:extLst>
      <p:ext uri="{BB962C8B-B14F-4D97-AF65-F5344CB8AC3E}">
        <p14:creationId xmlns:p14="http://schemas.microsoft.com/office/powerpoint/2010/main" val="115901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24955"/>
            <a:ext cx="8229600" cy="447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575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 Marco PT &amp; Wellness</a:t>
            </a:r>
            <a:endParaRPr lang="en-US" dirty="0"/>
          </a:p>
        </p:txBody>
      </p:sp>
      <p:sp>
        <p:nvSpPr>
          <p:cNvPr id="3" name="Content Placeholder 2"/>
          <p:cNvSpPr>
            <a:spLocks noGrp="1"/>
          </p:cNvSpPr>
          <p:nvPr>
            <p:ph idx="1"/>
          </p:nvPr>
        </p:nvSpPr>
        <p:spPr/>
        <p:txBody>
          <a:bodyPr>
            <a:normAutofit/>
          </a:bodyPr>
          <a:lstStyle/>
          <a:p>
            <a:r>
              <a:rPr lang="en-US" dirty="0" smtClean="0"/>
              <a:t>Physical Therapy and Happiness</a:t>
            </a:r>
          </a:p>
          <a:p>
            <a:r>
              <a:rPr lang="en-US" dirty="0" smtClean="0"/>
              <a:t>PT in your own home !</a:t>
            </a:r>
          </a:p>
          <a:p>
            <a:r>
              <a:rPr lang="en-US" dirty="0" smtClean="0"/>
              <a:t>I come to you </a:t>
            </a:r>
          </a:p>
          <a:p>
            <a:r>
              <a:rPr lang="en-US" dirty="0" smtClean="0"/>
              <a:t>30 - 45  minute sessions</a:t>
            </a:r>
          </a:p>
          <a:p>
            <a:r>
              <a:rPr lang="en-US" dirty="0" smtClean="0"/>
              <a:t>Covered by: </a:t>
            </a:r>
          </a:p>
          <a:p>
            <a:pPr lvl="1"/>
            <a:r>
              <a:rPr lang="en-US" dirty="0" smtClean="0"/>
              <a:t>Medicare </a:t>
            </a:r>
          </a:p>
          <a:p>
            <a:pPr lvl="1"/>
            <a:r>
              <a:rPr lang="en-US" dirty="0" smtClean="0"/>
              <a:t>Insurance</a:t>
            </a:r>
          </a:p>
          <a:p>
            <a:pPr lvl="1"/>
            <a:r>
              <a:rPr lang="en-US" dirty="0" smtClean="0"/>
              <a:t>Fee for Service</a:t>
            </a:r>
          </a:p>
          <a:p>
            <a:endParaRPr lang="en-US" dirty="0"/>
          </a:p>
        </p:txBody>
      </p:sp>
    </p:spTree>
    <p:extLst>
      <p:ext uri="{BB962C8B-B14F-4D97-AF65-F5344CB8AC3E}">
        <p14:creationId xmlns:p14="http://schemas.microsoft.com/office/powerpoint/2010/main" val="3536712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Content Placeholder 2"/>
          <p:cNvSpPr>
            <a:spLocks noGrp="1"/>
          </p:cNvSpPr>
          <p:nvPr>
            <p:ph idx="1"/>
          </p:nvPr>
        </p:nvSpPr>
        <p:spPr/>
        <p:txBody>
          <a:bodyPr/>
          <a:lstStyle/>
          <a:p>
            <a:r>
              <a:rPr lang="en-US" dirty="0" smtClean="0"/>
              <a:t>Doc Marco takes you </a:t>
            </a:r>
            <a:r>
              <a:rPr lang="en-US" dirty="0" smtClean="0"/>
              <a:t>from:</a:t>
            </a:r>
          </a:p>
          <a:p>
            <a:pPr lvl="1"/>
            <a:r>
              <a:rPr lang="en-US" dirty="0" smtClean="0"/>
              <a:t>Weakness </a:t>
            </a:r>
            <a:r>
              <a:rPr lang="en-US" dirty="0"/>
              <a:t>to strength </a:t>
            </a:r>
            <a:endParaRPr lang="en-US" dirty="0" smtClean="0"/>
          </a:p>
          <a:p>
            <a:pPr lvl="2"/>
            <a:r>
              <a:rPr lang="en-US" dirty="0" smtClean="0"/>
              <a:t>LE exercise </a:t>
            </a:r>
            <a:endParaRPr lang="en-US" dirty="0" smtClean="0"/>
          </a:p>
          <a:p>
            <a:pPr marL="914400" lvl="2" indent="0">
              <a:buNone/>
            </a:pPr>
            <a:endParaRPr lang="en-US" dirty="0"/>
          </a:p>
          <a:p>
            <a:pPr lvl="1"/>
            <a:r>
              <a:rPr lang="en-US" dirty="0" smtClean="0"/>
              <a:t>Poor balance to good balance</a:t>
            </a:r>
          </a:p>
          <a:p>
            <a:pPr lvl="2"/>
            <a:r>
              <a:rPr lang="en-US" dirty="0" smtClean="0"/>
              <a:t>Balance training  </a:t>
            </a:r>
          </a:p>
          <a:p>
            <a:pPr lvl="2"/>
            <a:r>
              <a:rPr lang="en-US" dirty="0" smtClean="0"/>
              <a:t>Gait training</a:t>
            </a:r>
            <a:endParaRPr lang="en-US" dirty="0"/>
          </a:p>
          <a:p>
            <a:pPr marL="914400" lvl="2" indent="0">
              <a:buNone/>
            </a:pPr>
            <a:r>
              <a:rPr lang="en-US"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886" y="31862"/>
            <a:ext cx="2966113" cy="411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955628"/>
            <a:ext cx="274155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350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Solution</a:t>
            </a:r>
          </a:p>
        </p:txBody>
      </p:sp>
      <p:sp>
        <p:nvSpPr>
          <p:cNvPr id="3" name="Content Placeholder 2"/>
          <p:cNvSpPr>
            <a:spLocks noGrp="1"/>
          </p:cNvSpPr>
          <p:nvPr>
            <p:ph idx="1"/>
          </p:nvPr>
        </p:nvSpPr>
        <p:spPr/>
        <p:txBody>
          <a:bodyPr>
            <a:normAutofit/>
          </a:bodyPr>
          <a:lstStyle/>
          <a:p>
            <a:pPr lvl="1"/>
            <a:r>
              <a:rPr lang="en-US" dirty="0"/>
              <a:t>Low </a:t>
            </a:r>
            <a:r>
              <a:rPr lang="en-US" dirty="0" smtClean="0"/>
              <a:t>activity to </a:t>
            </a:r>
            <a:r>
              <a:rPr lang="en-US" dirty="0"/>
              <a:t>increased </a:t>
            </a:r>
            <a:r>
              <a:rPr lang="en-US" dirty="0" smtClean="0"/>
              <a:t>activity level</a:t>
            </a:r>
          </a:p>
          <a:p>
            <a:pPr lvl="1"/>
            <a:endParaRPr lang="en-US" dirty="0" smtClean="0"/>
          </a:p>
          <a:p>
            <a:pPr lvl="2"/>
            <a:r>
              <a:rPr lang="en-US" dirty="0" smtClean="0"/>
              <a:t>                  Sedentary </a:t>
            </a:r>
            <a:r>
              <a:rPr lang="en-US" dirty="0"/>
              <a:t>life is out ----get up and </a:t>
            </a:r>
            <a:r>
              <a:rPr lang="en-US" dirty="0" smtClean="0"/>
              <a:t>get out</a:t>
            </a:r>
          </a:p>
          <a:p>
            <a:pPr lvl="2"/>
            <a:endParaRPr lang="en-US" dirty="0" smtClean="0"/>
          </a:p>
          <a:p>
            <a:pPr lvl="2"/>
            <a:endParaRPr lang="en-US" dirty="0" smtClean="0"/>
          </a:p>
          <a:p>
            <a:r>
              <a:rPr lang="en-US" dirty="0" smtClean="0"/>
              <a:t>Walk</a:t>
            </a:r>
            <a:r>
              <a:rPr lang="en-US" dirty="0"/>
              <a:t>, swim, dance, see people</a:t>
            </a:r>
          </a:p>
          <a:p>
            <a:pPr lvl="0"/>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1689909" cy="176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352800"/>
            <a:ext cx="1862302" cy="2888521"/>
          </a:xfrm>
          <a:prstGeom prst="rect">
            <a:avLst/>
          </a:prstGeom>
          <a:noFill/>
          <a:ln>
            <a:noFill/>
          </a:ln>
          <a:effectLst/>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774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Wall exercises</a:t>
            </a:r>
            <a:endParaRPr lang="en-US" dirty="0"/>
          </a:p>
        </p:txBody>
      </p:sp>
      <p:sp>
        <p:nvSpPr>
          <p:cNvPr id="3" name="Content Placeholder 2"/>
          <p:cNvSpPr>
            <a:spLocks noGrp="1"/>
          </p:cNvSpPr>
          <p:nvPr>
            <p:ph idx="1"/>
          </p:nvPr>
        </p:nvSpPr>
        <p:spPr/>
        <p:txBody>
          <a:bodyPr/>
          <a:lstStyle/>
          <a:p>
            <a:pPr lvl="0"/>
            <a:r>
              <a:rPr lang="en-US" dirty="0"/>
              <a:t>Lower </a:t>
            </a:r>
            <a:endParaRPr lang="en-US" dirty="0" smtClean="0"/>
          </a:p>
          <a:p>
            <a:pPr marL="0" lvl="0" indent="0">
              <a:buNone/>
            </a:pPr>
            <a:r>
              <a:rPr lang="en-US" dirty="0"/>
              <a:t>	</a:t>
            </a:r>
            <a:r>
              <a:rPr lang="en-US" dirty="0" smtClean="0"/>
              <a:t>Extremity </a:t>
            </a:r>
          </a:p>
          <a:p>
            <a:pPr marL="0" lvl="0" indent="0">
              <a:buNone/>
            </a:pPr>
            <a:r>
              <a:rPr lang="en-US" dirty="0" smtClean="0"/>
              <a:t>    		Exercise </a:t>
            </a:r>
            <a:endParaRPr lang="en-US" dirty="0"/>
          </a:p>
          <a:p>
            <a:endParaRPr lang="en-US" dirty="0"/>
          </a:p>
        </p:txBody>
      </p:sp>
      <p:pic>
        <p:nvPicPr>
          <p:cNvPr id="4" name="Picture 2" descr="C:\Users\Doc Marco PT &amp; W\Desktop\DM LE exercises 2015- lamina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57200"/>
            <a:ext cx="5029200" cy="614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316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training</a:t>
            </a:r>
          </a:p>
        </p:txBody>
      </p:sp>
      <p:sp>
        <p:nvSpPr>
          <p:cNvPr id="3" name="Content Placeholder 2"/>
          <p:cNvSpPr>
            <a:spLocks noGrp="1"/>
          </p:cNvSpPr>
          <p:nvPr>
            <p:ph idx="1"/>
          </p:nvPr>
        </p:nvSpPr>
        <p:spPr/>
        <p:txBody>
          <a:bodyPr/>
          <a:lstStyle/>
          <a:p>
            <a:pPr lvl="0"/>
            <a:r>
              <a:rPr lang="en-US" dirty="0" smtClean="0"/>
              <a:t>Balance training – tandem stance</a:t>
            </a:r>
          </a:p>
          <a:p>
            <a:endParaRPr lang="en-US" dirty="0"/>
          </a:p>
        </p:txBody>
      </p:sp>
      <p:pic>
        <p:nvPicPr>
          <p:cNvPr id="6146" name="Picture 2" descr="image https://classconnection.s3.amazonaws.com/33/flashcards/602033/jpg/sharpened_romberg_test1342669894358.jpg for term side of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69" y="2227924"/>
            <a:ext cx="3737049" cy="19811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1.ytimg.com/vi/h7Djqpsyus4/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65720"/>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438950"/>
            <a:ext cx="2974975" cy="238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236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br>
              <a:rPr lang="en-US" dirty="0"/>
            </a:br>
            <a:endParaRPr lang="en-US" dirty="0"/>
          </a:p>
        </p:txBody>
      </p:sp>
      <p:sp>
        <p:nvSpPr>
          <p:cNvPr id="3" name="Content Placeholder 2"/>
          <p:cNvSpPr>
            <a:spLocks noGrp="1"/>
          </p:cNvSpPr>
          <p:nvPr>
            <p:ph idx="1"/>
          </p:nvPr>
        </p:nvSpPr>
        <p:spPr/>
        <p:txBody>
          <a:bodyPr>
            <a:normAutofit/>
          </a:bodyPr>
          <a:lstStyle/>
          <a:p>
            <a:pPr lvl="0"/>
            <a:r>
              <a:rPr lang="en-US" sz="1200" dirty="0"/>
              <a:t>Burt CW, Fingerhut LA. Injury visits to hospital emergency departments: United States, 1992-95. Vital Health Stat 13 1998:1-76.</a:t>
            </a:r>
          </a:p>
          <a:p>
            <a:pPr lvl="0"/>
            <a:r>
              <a:rPr lang="en-US" sz="1200" dirty="0" err="1"/>
              <a:t>Runge</a:t>
            </a:r>
            <a:r>
              <a:rPr lang="en-US" sz="1200" dirty="0"/>
              <a:t> JW. The cost of injury. </a:t>
            </a:r>
            <a:r>
              <a:rPr lang="en-US" sz="1200" dirty="0" err="1"/>
              <a:t>Emerg</a:t>
            </a:r>
            <a:r>
              <a:rPr lang="en-US" sz="1200" dirty="0"/>
              <a:t> Med </a:t>
            </a:r>
            <a:r>
              <a:rPr lang="en-US" sz="1200" dirty="0" err="1"/>
              <a:t>Clin</a:t>
            </a:r>
            <a:r>
              <a:rPr lang="en-US" sz="1200" dirty="0"/>
              <a:t> North Am 1993;11:241-53.</a:t>
            </a:r>
          </a:p>
          <a:p>
            <a:pPr lvl="0"/>
            <a:r>
              <a:rPr lang="en-US" sz="1200" dirty="0" err="1"/>
              <a:t>Weigelt</a:t>
            </a:r>
            <a:r>
              <a:rPr lang="en-US" sz="1200" dirty="0"/>
              <a:t> JA. Trauma. In: Advanced trauma life support for doctors: ATLS. 6th ed. Chicago: American College of Surgeons, 1997:26.</a:t>
            </a:r>
          </a:p>
          <a:p>
            <a:pPr lvl="0"/>
            <a:r>
              <a:rPr lang="en-US" sz="1200" dirty="0"/>
              <a:t>Greenhouse AH. Falls among the elderly. In: Albert ML, </a:t>
            </a:r>
            <a:r>
              <a:rPr lang="en-US" sz="1200" dirty="0" err="1"/>
              <a:t>Knoefel</a:t>
            </a:r>
            <a:r>
              <a:rPr lang="en-US" sz="1200" dirty="0"/>
              <a:t> JE, eds. Clinical neurology of aging. 2d ed. New York: Oxford University Press, 1994:611-26.</a:t>
            </a:r>
          </a:p>
          <a:p>
            <a:pPr lvl="0"/>
            <a:r>
              <a:rPr lang="en-US" sz="1200" dirty="0" err="1"/>
              <a:t>Tibbits</a:t>
            </a:r>
            <a:r>
              <a:rPr lang="en-US" sz="1200" dirty="0"/>
              <a:t> GM. Patients who fall: how to predict and prevent injuries. Geriatrics 1996;51:24-8,31.</a:t>
            </a:r>
          </a:p>
          <a:p>
            <a:pPr lvl="0"/>
            <a:r>
              <a:rPr lang="en-US" sz="1200" dirty="0" err="1"/>
              <a:t>Sattin</a:t>
            </a:r>
            <a:r>
              <a:rPr lang="en-US" sz="1200" dirty="0"/>
              <a:t> RW. Falls among older persons: a public health perspective. </a:t>
            </a:r>
            <a:r>
              <a:rPr lang="en-US" sz="1200" dirty="0" err="1"/>
              <a:t>Annu</a:t>
            </a:r>
            <a:r>
              <a:rPr lang="en-US" sz="1200" dirty="0"/>
              <a:t> Rev Public Health 1992; 13:489-508.</a:t>
            </a:r>
          </a:p>
          <a:p>
            <a:pPr lvl="0"/>
            <a:r>
              <a:rPr lang="en-US" sz="1200" dirty="0"/>
              <a:t>Dial LK. Falls. In </a:t>
            </a:r>
            <a:r>
              <a:rPr lang="en-US" sz="1200" dirty="0" err="1"/>
              <a:t>Sadovsky</a:t>
            </a:r>
            <a:r>
              <a:rPr lang="en-US" sz="1200" dirty="0"/>
              <a:t> R, ed. Conditions of aging. Baltimore: Williams &amp; Wilkins, 1999:119-26.</a:t>
            </a:r>
          </a:p>
          <a:p>
            <a:pPr lvl="0"/>
            <a:r>
              <a:rPr lang="en-US" sz="1200" dirty="0" err="1"/>
              <a:t>Capezuti</a:t>
            </a:r>
            <a:r>
              <a:rPr lang="en-US" sz="1200" dirty="0"/>
              <a:t> E. Falls. In: </a:t>
            </a:r>
            <a:r>
              <a:rPr lang="en-US" sz="1200" dirty="0" err="1"/>
              <a:t>Lavizzo-Mourey</a:t>
            </a:r>
            <a:r>
              <a:rPr lang="en-US" sz="1200" dirty="0"/>
              <a:t> RJ, </a:t>
            </a:r>
            <a:r>
              <a:rPr lang="en-US" sz="1200" dirty="0" err="1"/>
              <a:t>Forciea</a:t>
            </a:r>
            <a:r>
              <a:rPr lang="en-US" sz="1200" dirty="0"/>
              <a:t> MA, eds. Geriatric secrets. Philadelphia: Hanley &amp; </a:t>
            </a:r>
            <a:r>
              <a:rPr lang="en-US" sz="1200" dirty="0" err="1"/>
              <a:t>Belfus</a:t>
            </a:r>
            <a:r>
              <a:rPr lang="en-US" sz="1200" dirty="0"/>
              <a:t>, 1996:110-5.</a:t>
            </a:r>
          </a:p>
          <a:p>
            <a:pPr lvl="0"/>
            <a:r>
              <a:rPr lang="en-US" sz="1200" dirty="0"/>
              <a:t>Dunn JE, </a:t>
            </a:r>
            <a:r>
              <a:rPr lang="en-US" sz="1200" dirty="0" err="1"/>
              <a:t>Rudberg</a:t>
            </a:r>
            <a:r>
              <a:rPr lang="en-US" sz="1200" dirty="0"/>
              <a:t> MA, Furner SE, Cassel CK. Mortality, disability, and falls in older persons: the role of underlying disease and disability. Am J Public Health 1992;82:395-400.</a:t>
            </a:r>
          </a:p>
          <a:p>
            <a:pPr lvl="0"/>
            <a:r>
              <a:rPr lang="en-US" sz="1200" dirty="0"/>
              <a:t>Kiel DP, O'Sullivan P, </a:t>
            </a:r>
            <a:r>
              <a:rPr lang="en-US" sz="1200" dirty="0" err="1"/>
              <a:t>Teno</a:t>
            </a:r>
            <a:r>
              <a:rPr lang="en-US" sz="1200" dirty="0"/>
              <a:t> JM, </a:t>
            </a:r>
            <a:r>
              <a:rPr lang="en-US" sz="1200" dirty="0" err="1"/>
              <a:t>Mor</a:t>
            </a:r>
            <a:r>
              <a:rPr lang="en-US" sz="1200" dirty="0"/>
              <a:t> V. Health care utilization and functional status in the aged following a fall. Med Care 1991;29:221-8.</a:t>
            </a:r>
          </a:p>
          <a:p>
            <a:endParaRPr lang="en-US" sz="1400" dirty="0"/>
          </a:p>
        </p:txBody>
      </p:sp>
    </p:spTree>
    <p:extLst>
      <p:ext uri="{BB962C8B-B14F-4D97-AF65-F5344CB8AC3E}">
        <p14:creationId xmlns:p14="http://schemas.microsoft.com/office/powerpoint/2010/main" val="4124770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lvl="0"/>
            <a:r>
              <a:rPr lang="en-US" sz="1200" dirty="0"/>
              <a:t>Tinetti ME, Liu WL, Claus EB. Predictors and prognosis of inability to get up after falls among elderly persons. JAMA 1993;269:65-70.</a:t>
            </a:r>
          </a:p>
          <a:p>
            <a:pPr lvl="0"/>
            <a:r>
              <a:rPr lang="en-US" sz="1200" dirty="0"/>
              <a:t>Tinetti ME, Inouye SK, Gill TM, Doucette JT. Shared risk factors for falls, incontinence, and functional dependence. Unifying the approach to geriatric syndromes. JAMA 1995;273:1348-53.</a:t>
            </a:r>
          </a:p>
          <a:p>
            <a:pPr lvl="0"/>
            <a:r>
              <a:rPr lang="en-US" sz="1200" dirty="0"/>
              <a:t>Rabin DW. Falls and gait disorders. In: Abrams WB, Beers MH, </a:t>
            </a:r>
            <a:r>
              <a:rPr lang="en-US" sz="1200" dirty="0" err="1"/>
              <a:t>Berkow</a:t>
            </a:r>
            <a:r>
              <a:rPr lang="en-US" sz="1200" dirty="0"/>
              <a:t> R, eds. The Merck manual of geriatrics. 2d ed. Rahway, N.J.: Merck Sharp &amp; </a:t>
            </a:r>
            <a:r>
              <a:rPr lang="en-US" sz="1200" dirty="0" err="1"/>
              <a:t>Dohme</a:t>
            </a:r>
            <a:r>
              <a:rPr lang="en-US" sz="1200" dirty="0"/>
              <a:t> Research Laboratories, 1995:65-78.</a:t>
            </a:r>
          </a:p>
          <a:p>
            <a:pPr lvl="0"/>
            <a:r>
              <a:rPr lang="en-US" sz="1200" dirty="0"/>
              <a:t>Hirsch CH, </a:t>
            </a:r>
            <a:r>
              <a:rPr lang="en-US" sz="1200" dirty="0" err="1"/>
              <a:t>Sommers</a:t>
            </a:r>
            <a:r>
              <a:rPr lang="en-US" sz="1200" dirty="0"/>
              <a:t> L, Olsen A, Mullen L, </a:t>
            </a:r>
            <a:r>
              <a:rPr lang="en-US" sz="1200" dirty="0" err="1"/>
              <a:t>Winograd</a:t>
            </a:r>
            <a:r>
              <a:rPr lang="en-US" sz="1200" dirty="0"/>
              <a:t> CH. The natural history of functional morbidity in hospitalized older patients. J Am </a:t>
            </a:r>
            <a:r>
              <a:rPr lang="en-US" sz="1200" dirty="0" err="1"/>
              <a:t>Geriatr</a:t>
            </a:r>
            <a:r>
              <a:rPr lang="en-US" sz="1200" dirty="0"/>
              <a:t> </a:t>
            </a:r>
            <a:r>
              <a:rPr lang="en-US" sz="1200" dirty="0" err="1"/>
              <a:t>Soc</a:t>
            </a:r>
            <a:r>
              <a:rPr lang="en-US" sz="1200" dirty="0"/>
              <a:t> 1990;38:1296-303.</a:t>
            </a:r>
          </a:p>
          <a:p>
            <a:pPr lvl="0"/>
            <a:r>
              <a:rPr lang="en-US" sz="1200" dirty="0"/>
              <a:t>King MB, Tinetti ME. A multifactorial approach to reducing injurious falls. </a:t>
            </a:r>
            <a:r>
              <a:rPr lang="en-US" sz="1200" dirty="0" err="1"/>
              <a:t>Clin</a:t>
            </a:r>
            <a:r>
              <a:rPr lang="en-US" sz="1200" dirty="0"/>
              <a:t> </a:t>
            </a:r>
            <a:r>
              <a:rPr lang="en-US" sz="1200" dirty="0" err="1"/>
              <a:t>Geriatr</a:t>
            </a:r>
            <a:r>
              <a:rPr lang="en-US" sz="1200" dirty="0"/>
              <a:t> Med 1996: 12:745-59.</a:t>
            </a:r>
          </a:p>
          <a:p>
            <a:pPr lvl="0"/>
            <a:r>
              <a:rPr lang="en-US" sz="1200" dirty="0"/>
              <a:t>Mahoney JE. Immobility and falls. </a:t>
            </a:r>
            <a:r>
              <a:rPr lang="en-US" sz="1200" dirty="0" err="1"/>
              <a:t>Clin</a:t>
            </a:r>
            <a:r>
              <a:rPr lang="en-US" sz="1200" dirty="0"/>
              <a:t> </a:t>
            </a:r>
            <a:r>
              <a:rPr lang="en-US" sz="1200" dirty="0" err="1"/>
              <a:t>Geriatr</a:t>
            </a:r>
            <a:r>
              <a:rPr lang="en-US" sz="1200" dirty="0"/>
              <a:t> Med 1998;14:699-726.</a:t>
            </a:r>
          </a:p>
          <a:p>
            <a:pPr lvl="0"/>
            <a:r>
              <a:rPr lang="en-US" sz="1200" dirty="0"/>
              <a:t>Rizzo JA, </a:t>
            </a:r>
            <a:r>
              <a:rPr lang="en-US" sz="1200" dirty="0" err="1"/>
              <a:t>Friedkin</a:t>
            </a:r>
            <a:r>
              <a:rPr lang="en-US" sz="1200" dirty="0"/>
              <a:t> R, Williams CS, Nabors J, </a:t>
            </a:r>
            <a:r>
              <a:rPr lang="en-US" sz="1200" dirty="0" err="1"/>
              <a:t>Acampora</a:t>
            </a:r>
            <a:r>
              <a:rPr lang="en-US" sz="1200" dirty="0"/>
              <a:t> D, Tinetti ME. Health care utilization and costs in a Medicare population by fall status. Med Care 1998;36:1174-88.</a:t>
            </a:r>
          </a:p>
          <a:p>
            <a:pPr lvl="0"/>
            <a:r>
              <a:rPr lang="en-US" sz="1200" dirty="0" err="1"/>
              <a:t>Coogler</a:t>
            </a:r>
            <a:r>
              <a:rPr lang="en-US" sz="1200" dirty="0"/>
              <a:t> CE, Wolf SL. Falls. In: </a:t>
            </a:r>
            <a:r>
              <a:rPr lang="en-US" sz="1200" dirty="0" err="1"/>
              <a:t>Hazzard</a:t>
            </a:r>
            <a:r>
              <a:rPr lang="en-US" sz="1200" dirty="0"/>
              <a:t> WR, et al., eds. Principles of geriatric medicine and gerontology. 4th ed. New York: McGraw-Hill, 1999:1535-46.</a:t>
            </a:r>
          </a:p>
          <a:p>
            <a:pPr lvl="0"/>
            <a:r>
              <a:rPr lang="en-US" sz="1200" dirty="0"/>
              <a:t>Sloan JP. Mobility failure. In: Protocols in primary care geriatrics. 2d ed. New York: Springer, 1997:33-8.</a:t>
            </a:r>
          </a:p>
          <a:p>
            <a:pPr lvl="0"/>
            <a:r>
              <a:rPr lang="en-US" sz="1200" dirty="0" err="1"/>
              <a:t>Studenski</a:t>
            </a:r>
            <a:r>
              <a:rPr lang="en-US" sz="1200" dirty="0"/>
              <a:t> S, </a:t>
            </a:r>
            <a:r>
              <a:rPr lang="en-US" sz="1200" dirty="0" err="1"/>
              <a:t>Wolter</a:t>
            </a:r>
            <a:r>
              <a:rPr lang="en-US" sz="1200" dirty="0"/>
              <a:t> L. Instability and falls. In: </a:t>
            </a:r>
            <a:r>
              <a:rPr lang="en-US" sz="1200" dirty="0" err="1"/>
              <a:t>Duthie</a:t>
            </a:r>
            <a:r>
              <a:rPr lang="en-US" sz="1200" dirty="0"/>
              <a:t> EH Jr, Katz PR, eds. Practice of geriatrics. 3d ed. Philadelphia: Saunders, 1998:199-206.</a:t>
            </a:r>
          </a:p>
          <a:p>
            <a:endParaRPr lang="en-US" dirty="0"/>
          </a:p>
        </p:txBody>
      </p:sp>
    </p:spTree>
    <p:extLst>
      <p:ext uri="{BB962C8B-B14F-4D97-AF65-F5344CB8AC3E}">
        <p14:creationId xmlns:p14="http://schemas.microsoft.com/office/powerpoint/2010/main" val="2482939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32500" lnSpcReduction="20000"/>
          </a:bodyPr>
          <a:lstStyle/>
          <a:p>
            <a:pPr lvl="0"/>
            <a:r>
              <a:rPr lang="en-US" sz="3700" dirty="0"/>
              <a:t>Tinetti ME, Doucette J, Claus E, </a:t>
            </a:r>
            <a:r>
              <a:rPr lang="en-US" sz="3700" dirty="0" err="1"/>
              <a:t>Marottoli</a:t>
            </a:r>
            <a:r>
              <a:rPr lang="en-US" sz="3700" dirty="0"/>
              <a:t> R. Risk factors for serious injury during falls by older persons in the community. J Am </a:t>
            </a:r>
            <a:r>
              <a:rPr lang="en-US" sz="3700" dirty="0" err="1"/>
              <a:t>Geriatr</a:t>
            </a:r>
            <a:r>
              <a:rPr lang="en-US" sz="3700" dirty="0"/>
              <a:t> </a:t>
            </a:r>
            <a:r>
              <a:rPr lang="en-US" sz="3700" dirty="0" err="1"/>
              <a:t>Soc</a:t>
            </a:r>
            <a:r>
              <a:rPr lang="en-US" sz="3700" dirty="0"/>
              <a:t> 1995; 43:1214-21.</a:t>
            </a:r>
          </a:p>
          <a:p>
            <a:pPr lvl="0"/>
            <a:r>
              <a:rPr lang="en-US" sz="3700" dirty="0"/>
              <a:t>Tinetti ME, Baker DI, </a:t>
            </a:r>
            <a:r>
              <a:rPr lang="en-US" sz="3700" dirty="0" err="1"/>
              <a:t>McAvay</a:t>
            </a:r>
            <a:r>
              <a:rPr lang="en-US" sz="3700" dirty="0"/>
              <a:t> G, Claus EB, Garrett P, Gottschalk PT, et al. A multifactorial intervention to reduce the risk of falling among elderly people living in the community. N </a:t>
            </a:r>
            <a:r>
              <a:rPr lang="en-US" sz="3700" dirty="0" err="1"/>
              <a:t>Engl</a:t>
            </a:r>
            <a:r>
              <a:rPr lang="en-US" sz="3700" dirty="0"/>
              <a:t> J Med 1994; 331:821-7.</a:t>
            </a:r>
          </a:p>
          <a:p>
            <a:pPr lvl="0"/>
            <a:r>
              <a:rPr lang="en-US" sz="3700" dirty="0"/>
              <a:t>Rubenstein LZ. Falls. In: Yoshikawa TT, </a:t>
            </a:r>
            <a:r>
              <a:rPr lang="en-US" sz="3700" dirty="0" err="1"/>
              <a:t>Cobbs</a:t>
            </a:r>
            <a:r>
              <a:rPr lang="en-US" sz="3700" dirty="0"/>
              <a:t> EL, Brummel-Smith K, eds. Ambulatory geriatric care. St. Louis: Mosby, 1993:296-304.</a:t>
            </a:r>
          </a:p>
          <a:p>
            <a:pPr lvl="0"/>
            <a:r>
              <a:rPr lang="en-US" sz="3700" dirty="0" err="1"/>
              <a:t>Svensson</a:t>
            </a:r>
            <a:r>
              <a:rPr lang="en-US" sz="3700" dirty="0"/>
              <a:t> ML, </a:t>
            </a:r>
            <a:r>
              <a:rPr lang="en-US" sz="3700" dirty="0" err="1"/>
              <a:t>Rundgren</a:t>
            </a:r>
            <a:r>
              <a:rPr lang="en-US" sz="3700" dirty="0"/>
              <a:t> A, Larsson M, Oden A, </a:t>
            </a:r>
            <a:r>
              <a:rPr lang="en-US" sz="3700" dirty="0" err="1"/>
              <a:t>Sund</a:t>
            </a:r>
            <a:r>
              <a:rPr lang="en-US" sz="3700" dirty="0"/>
              <a:t> V, </a:t>
            </a:r>
            <a:r>
              <a:rPr lang="en-US" sz="3700" dirty="0" err="1"/>
              <a:t>Landahl</a:t>
            </a:r>
            <a:r>
              <a:rPr lang="en-US" sz="3700" dirty="0"/>
              <a:t> S. Accidents in the institutionalized elderly: a risk analysis. Aging [Milano] 1991; 3:181-92.</a:t>
            </a:r>
          </a:p>
          <a:p>
            <a:pPr lvl="0"/>
            <a:r>
              <a:rPr lang="en-US" sz="3700" dirty="0"/>
              <a:t>Wells BG, Middleton B, Lawrence G, </a:t>
            </a:r>
            <a:r>
              <a:rPr lang="en-US" sz="3700" dirty="0" err="1"/>
              <a:t>Lillard</a:t>
            </a:r>
            <a:r>
              <a:rPr lang="en-US" sz="3700" dirty="0"/>
              <a:t> D, </a:t>
            </a:r>
            <a:r>
              <a:rPr lang="en-US" sz="3700" dirty="0" err="1"/>
              <a:t>Safarik</a:t>
            </a:r>
            <a:r>
              <a:rPr lang="en-US" sz="3700" dirty="0"/>
              <a:t> J. Factors associated with the elderly falling in intermediate care facilities. Drug </a:t>
            </a:r>
            <a:r>
              <a:rPr lang="en-US" sz="3700" dirty="0" err="1"/>
              <a:t>Intell</a:t>
            </a:r>
            <a:r>
              <a:rPr lang="en-US" sz="3700" dirty="0"/>
              <a:t> </a:t>
            </a:r>
            <a:r>
              <a:rPr lang="en-US" sz="3700" dirty="0" err="1"/>
              <a:t>Clin</a:t>
            </a:r>
            <a:r>
              <a:rPr lang="en-US" sz="3700" dirty="0"/>
              <a:t> Pharm 1985;19:142-5.</a:t>
            </a:r>
          </a:p>
          <a:p>
            <a:pPr lvl="0"/>
            <a:r>
              <a:rPr lang="en-US" sz="3700" dirty="0" err="1"/>
              <a:t>Thapa</a:t>
            </a:r>
            <a:r>
              <a:rPr lang="en-US" sz="3700" dirty="0"/>
              <a:t> PB, Gideon P, Cost TW, Milam AB, Ray WA. Antidepressants and the risk of falls among nursing home residents. N </a:t>
            </a:r>
            <a:r>
              <a:rPr lang="en-US" sz="3700" dirty="0" err="1"/>
              <a:t>Engl</a:t>
            </a:r>
            <a:r>
              <a:rPr lang="en-US" sz="3700" dirty="0"/>
              <a:t> J Med 1998;339:875-82.</a:t>
            </a:r>
          </a:p>
          <a:p>
            <a:pPr lvl="0"/>
            <a:r>
              <a:rPr lang="en-US" sz="3700" dirty="0"/>
              <a:t>Kiel DP. The evaluation of falls in the emergency department. </a:t>
            </a:r>
            <a:r>
              <a:rPr lang="en-US" sz="3700" dirty="0" err="1"/>
              <a:t>Clin</a:t>
            </a:r>
            <a:r>
              <a:rPr lang="en-US" sz="3700" dirty="0"/>
              <a:t> </a:t>
            </a:r>
            <a:r>
              <a:rPr lang="en-US" sz="3700" dirty="0" err="1"/>
              <a:t>Geriatr</a:t>
            </a:r>
            <a:r>
              <a:rPr lang="en-US" sz="3700" dirty="0"/>
              <a:t> Med 1993;9:591-9.</a:t>
            </a:r>
          </a:p>
          <a:p>
            <a:pPr lvl="0"/>
            <a:r>
              <a:rPr lang="en-US" sz="3700" dirty="0" err="1"/>
              <a:t>Speechley</a:t>
            </a:r>
            <a:r>
              <a:rPr lang="en-US" sz="3700" dirty="0"/>
              <a:t> M, Tinetti M. Falls and injuries in frail and vigorous community elderly persons. J Am </a:t>
            </a:r>
            <a:r>
              <a:rPr lang="en-US" sz="3700" dirty="0" err="1"/>
              <a:t>Geriatr</a:t>
            </a:r>
            <a:r>
              <a:rPr lang="en-US" sz="3700" dirty="0"/>
              <a:t> </a:t>
            </a:r>
            <a:r>
              <a:rPr lang="en-US" sz="3700" dirty="0" err="1"/>
              <a:t>Soc</a:t>
            </a:r>
            <a:r>
              <a:rPr lang="en-US" sz="3700" dirty="0"/>
              <a:t> 1991;39:46-52.</a:t>
            </a:r>
          </a:p>
          <a:p>
            <a:pPr lvl="0"/>
            <a:r>
              <a:rPr lang="en-US" sz="3700" dirty="0" err="1"/>
              <a:t>Steinweg</a:t>
            </a:r>
            <a:r>
              <a:rPr lang="en-US" sz="3700" dirty="0"/>
              <a:t> KK. The changing approach to falls in the elderly. Am </a:t>
            </a:r>
            <a:r>
              <a:rPr lang="en-US" sz="3700" dirty="0" err="1"/>
              <a:t>Fam</a:t>
            </a:r>
            <a:r>
              <a:rPr lang="en-US" sz="3700" dirty="0"/>
              <a:t> Physician 1997;58:1815-23.</a:t>
            </a:r>
          </a:p>
          <a:p>
            <a:pPr lvl="0"/>
            <a:r>
              <a:rPr lang="en-US" sz="3700" dirty="0" err="1"/>
              <a:t>Vellas</a:t>
            </a:r>
            <a:r>
              <a:rPr lang="en-US" sz="3700" dirty="0"/>
              <a:t> BJ, Wayne SJ, Romero L, Baumgartner RN, Rubenstein LZ, Garry PJ. One-leg balance is an important predictor of injurious falls in older persons. J Am </a:t>
            </a:r>
            <a:r>
              <a:rPr lang="en-US" sz="3700" dirty="0" err="1"/>
              <a:t>Geriatr</a:t>
            </a:r>
            <a:r>
              <a:rPr lang="en-US" sz="3700" dirty="0"/>
              <a:t> </a:t>
            </a:r>
            <a:r>
              <a:rPr lang="en-US" sz="3700" dirty="0" err="1"/>
              <a:t>Soc</a:t>
            </a:r>
            <a:r>
              <a:rPr lang="en-US" sz="3700" dirty="0"/>
              <a:t> 1997;45:735-8.</a:t>
            </a:r>
          </a:p>
          <a:p>
            <a:pPr lvl="0"/>
            <a:r>
              <a:rPr lang="en-US" sz="3700" dirty="0" err="1"/>
              <a:t>Podsiadlo</a:t>
            </a:r>
            <a:r>
              <a:rPr lang="en-US" sz="3700" dirty="0"/>
              <a:t> D, Richardson S. The timed "Up &amp; Go": a test of basic functional mobility for frail elderly persons. J Am </a:t>
            </a:r>
            <a:r>
              <a:rPr lang="en-US" sz="3700" dirty="0" err="1"/>
              <a:t>Geriatr</a:t>
            </a:r>
            <a:r>
              <a:rPr lang="en-US" sz="3700" dirty="0"/>
              <a:t> </a:t>
            </a:r>
            <a:r>
              <a:rPr lang="en-US" sz="3700" dirty="0" err="1"/>
              <a:t>Soc</a:t>
            </a:r>
            <a:r>
              <a:rPr lang="en-US" sz="3700" dirty="0"/>
              <a:t> 1991;39:142-8.</a:t>
            </a:r>
          </a:p>
          <a:p>
            <a:pPr lvl="0"/>
            <a:r>
              <a:rPr lang="en-US" sz="3700" dirty="0"/>
              <a:t>Mathias S, </a:t>
            </a:r>
            <a:r>
              <a:rPr lang="en-US" sz="3700" dirty="0" err="1"/>
              <a:t>Nayak</a:t>
            </a:r>
            <a:r>
              <a:rPr lang="en-US" sz="3700" dirty="0"/>
              <a:t> US, Isaacs B. Balance in elderly patients: the "get-up and go" test. Arch </a:t>
            </a:r>
            <a:r>
              <a:rPr lang="en-US" sz="3700" dirty="0" err="1"/>
              <a:t>Phys</a:t>
            </a:r>
            <a:r>
              <a:rPr lang="en-US" sz="3700" dirty="0"/>
              <a:t> Med </a:t>
            </a:r>
            <a:r>
              <a:rPr lang="en-US" sz="3700" dirty="0" err="1"/>
              <a:t>Rehabil</a:t>
            </a:r>
            <a:r>
              <a:rPr lang="en-US" sz="3700" dirty="0"/>
              <a:t> 1986;67:387-9.</a:t>
            </a:r>
          </a:p>
          <a:p>
            <a:pPr lvl="0"/>
            <a:r>
              <a:rPr lang="en-US" sz="3700" dirty="0" err="1"/>
              <a:t>VanSwearingen</a:t>
            </a:r>
            <a:r>
              <a:rPr lang="en-US" sz="3700" dirty="0"/>
              <a:t> JM, Paschal KA, </a:t>
            </a:r>
            <a:r>
              <a:rPr lang="en-US" sz="3700" dirty="0" err="1"/>
              <a:t>Bonino</a:t>
            </a:r>
            <a:r>
              <a:rPr lang="en-US" sz="3700" dirty="0"/>
              <a:t> P, Chen TW. Assessing recurrent fall risk of community-dwelling, frail older veterans using specific tests of mobility and the physical performance test of function. J </a:t>
            </a:r>
            <a:r>
              <a:rPr lang="en-US" sz="3700" dirty="0" err="1"/>
              <a:t>Gerontol</a:t>
            </a:r>
            <a:r>
              <a:rPr lang="en-US" sz="3700" dirty="0"/>
              <a:t> A </a:t>
            </a:r>
            <a:r>
              <a:rPr lang="en-US" sz="3700" dirty="0" err="1"/>
              <a:t>Biol</a:t>
            </a:r>
            <a:r>
              <a:rPr lang="en-US" sz="3700" dirty="0"/>
              <a:t> </a:t>
            </a:r>
            <a:r>
              <a:rPr lang="en-US" sz="3700" dirty="0" err="1"/>
              <a:t>Sci</a:t>
            </a:r>
            <a:r>
              <a:rPr lang="en-US" sz="3700" dirty="0"/>
              <a:t> Med </a:t>
            </a:r>
            <a:r>
              <a:rPr lang="en-US" sz="3700" dirty="0" err="1"/>
              <a:t>Sci</a:t>
            </a:r>
            <a:r>
              <a:rPr lang="en-US" sz="3700" dirty="0"/>
              <a:t> 1998;53: M457-64.</a:t>
            </a:r>
          </a:p>
          <a:p>
            <a:pPr lvl="0"/>
            <a:r>
              <a:rPr lang="en-US" sz="3700" dirty="0"/>
              <a:t>Close J, Ellis M, Hooper R, </a:t>
            </a:r>
            <a:r>
              <a:rPr lang="en-US" sz="3700" dirty="0" err="1"/>
              <a:t>Glucksman</a:t>
            </a:r>
            <a:r>
              <a:rPr lang="en-US" sz="3700" dirty="0"/>
              <a:t> E, Jackson S, Swift C. Prevention of falls in the elderly trial (PROFET): a </a:t>
            </a:r>
            <a:r>
              <a:rPr lang="en-US" sz="3700" dirty="0" err="1"/>
              <a:t>randomised</a:t>
            </a:r>
            <a:r>
              <a:rPr lang="en-US" sz="3700" dirty="0"/>
              <a:t> controlled trial. Lancet 1999;353:93-7.</a:t>
            </a:r>
          </a:p>
          <a:p>
            <a:endParaRPr lang="en-US" dirty="0"/>
          </a:p>
        </p:txBody>
      </p:sp>
    </p:spTree>
    <p:extLst>
      <p:ext uri="{BB962C8B-B14F-4D97-AF65-F5344CB8AC3E}">
        <p14:creationId xmlns:p14="http://schemas.microsoft.com/office/powerpoint/2010/main" val="2450889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Doc Marco?</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 man with a last name few people can pronounce:    </a:t>
            </a:r>
          </a:p>
          <a:p>
            <a:pPr marL="0" indent="0">
              <a:buNone/>
            </a:pPr>
            <a:r>
              <a:rPr lang="en-US" sz="2800" dirty="0"/>
              <a:t> </a:t>
            </a:r>
            <a:r>
              <a:rPr lang="en-US" sz="2800" dirty="0" smtClean="0"/>
              <a:t>               ARTIANO…….   </a:t>
            </a:r>
            <a:endParaRPr lang="en-US" sz="5100" dirty="0"/>
          </a:p>
          <a:p>
            <a:pPr marL="0" indent="0">
              <a:buNone/>
            </a:pPr>
            <a:r>
              <a:rPr lang="en-US" sz="5100" dirty="0" smtClean="0"/>
              <a:t>			</a:t>
            </a:r>
            <a:r>
              <a:rPr lang="en-US" sz="5100" u="sng" dirty="0" smtClean="0"/>
              <a:t>_RT_</a:t>
            </a:r>
            <a:endParaRPr lang="en-US" sz="5100" dirty="0" smtClean="0"/>
          </a:p>
          <a:p>
            <a:pPr marL="0" indent="0">
              <a:buNone/>
            </a:pPr>
            <a:r>
              <a:rPr lang="en-US" sz="5100" dirty="0" smtClean="0"/>
              <a:t>			   O</a:t>
            </a:r>
          </a:p>
          <a:p>
            <a:pPr marL="0" indent="0">
              <a:buNone/>
            </a:pPr>
            <a:endParaRPr lang="en-US" dirty="0" smtClean="0"/>
          </a:p>
          <a:p>
            <a:pPr marL="0" indent="0">
              <a:buNone/>
            </a:pPr>
            <a:r>
              <a:rPr lang="en-US" dirty="0"/>
              <a:t> </a:t>
            </a:r>
            <a:r>
              <a:rPr lang="en-US" dirty="0" smtClean="0"/>
              <a:t>                                               Doc </a:t>
            </a:r>
            <a:r>
              <a:rPr lang="en-US" dirty="0"/>
              <a:t>Marco is easier!!</a:t>
            </a:r>
          </a:p>
          <a:p>
            <a:pPr marL="0" indent="0">
              <a:buNone/>
            </a:pPr>
            <a:endParaRPr lang="en-US" dirty="0" smtClean="0"/>
          </a:p>
          <a:p>
            <a:endParaRPr lang="en-US" dirty="0"/>
          </a:p>
        </p:txBody>
      </p:sp>
    </p:spTree>
    <p:extLst>
      <p:ext uri="{BB962C8B-B14F-4D97-AF65-F5344CB8AC3E}">
        <p14:creationId xmlns:p14="http://schemas.microsoft.com/office/powerpoint/2010/main" val="2885582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Biography</a:t>
            </a:r>
            <a:r>
              <a:rPr lang="en-US" dirty="0"/>
              <a:t> </a:t>
            </a:r>
            <a:br>
              <a:rPr lang="en-US" dirty="0"/>
            </a:br>
            <a:endParaRPr lang="en-US" dirty="0"/>
          </a:p>
        </p:txBody>
      </p:sp>
      <p:sp>
        <p:nvSpPr>
          <p:cNvPr id="3" name="Content Placeholder 2"/>
          <p:cNvSpPr>
            <a:spLocks noGrp="1"/>
          </p:cNvSpPr>
          <p:nvPr>
            <p:ph idx="1"/>
          </p:nvPr>
        </p:nvSpPr>
        <p:spPr/>
        <p:txBody>
          <a:bodyPr>
            <a:normAutofit fontScale="32500" lnSpcReduction="20000"/>
          </a:bodyPr>
          <a:lstStyle/>
          <a:p>
            <a:r>
              <a:rPr lang="en-US" sz="4300" dirty="0" smtClean="0"/>
              <a:t>Dr</a:t>
            </a:r>
            <a:r>
              <a:rPr lang="en-US" sz="4300" dirty="0"/>
              <a:t>. Marco Artiano graduated with honors from Chapman University earning three simultaneous Bachelors degrees in </a:t>
            </a:r>
            <a:r>
              <a:rPr lang="en-US" sz="4300" dirty="0" err="1"/>
              <a:t>Biomolecular</a:t>
            </a:r>
            <a:r>
              <a:rPr lang="en-US" sz="4300" dirty="0"/>
              <a:t> Science, Medical Sociology, and Biomedical Ethics. He later attended a dual masters program at Loma Linda University in Bioethics and Clinical Ministry receiving the MA degree in Biomedical &amp; Clinical Ethics. Dr. Artiano also attended the College of Osteopathic Medicine of the Pacific where he learned Osteopathic Manual Manipulation before returning to Chapman University to obtain the Doctorate Degree in Physical Therapy.</a:t>
            </a:r>
          </a:p>
          <a:p>
            <a:r>
              <a:rPr lang="en-US" sz="4300" dirty="0"/>
              <a:t>His clinical experience includes a background in Orthopedics, Geriatrics and treating Neurological patients including those with Traumatic Brain Injury. Aside from his clinical Orthopedic Physical Therapy practice, he provides Home Health services to home-bound seniors. With experience in Family Practice &amp; Pediatric medicine, Dr. Artiano has an understanding of Pathology, acute care medical treatment and Pharmacology.  </a:t>
            </a:r>
          </a:p>
          <a:p>
            <a:r>
              <a:rPr lang="en-US" sz="4300" dirty="0"/>
              <a:t>As a Physical Therapist with experience in Clinical Ministry and Clinical Bioethics, Dr. Artiano is focused on treating the whole patient as an individual with dignity and respect. He believes that a strong patient –provider relationship alongside manual therapy, exercise and modalities yields the best Physical Therapy results.  </a:t>
            </a:r>
          </a:p>
          <a:p>
            <a:r>
              <a:rPr lang="en-US" sz="4300" dirty="0"/>
              <a:t>Dr. Artiano continues to lecture on Bioethics and Medicine while mentoring science students into medical programs. Several of his students are in Nursing schools and graduate level Medical schools.  Teamed with his wife Marilyn, a Registered Nurse with years of experience, they enjoy providing Home Healthcare services to home bound seniors. </a:t>
            </a:r>
          </a:p>
          <a:p>
            <a:r>
              <a:rPr lang="en-US" sz="4300" dirty="0"/>
              <a:t>Dr. Artiano enjoys woodworking, photography, and teaching Anatomy. He continues daily training in bodybuilding and Martial Arts with his family at their home gym, and particularly enjoys long hikes alongside Marilyn and Little Hannah.</a:t>
            </a:r>
          </a:p>
          <a:p>
            <a:pPr marL="0" indent="0">
              <a:buNone/>
            </a:pPr>
            <a:endParaRPr lang="en-US" sz="4300" dirty="0"/>
          </a:p>
          <a:p>
            <a:endParaRPr lang="en-US" dirty="0"/>
          </a:p>
        </p:txBody>
      </p:sp>
    </p:spTree>
    <p:extLst>
      <p:ext uri="{BB962C8B-B14F-4D97-AF65-F5344CB8AC3E}">
        <p14:creationId xmlns:p14="http://schemas.microsoft.com/office/powerpoint/2010/main" val="436039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 Exercises </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C:\Users\Doc Marco PT &amp; W\Desktop\DM LE exercises 2015- lamina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26166" y="-1078566"/>
            <a:ext cx="7334250" cy="949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296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687050"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88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8" name="Picture 4" descr="http://www.soothetube.com/wp-content/uploads/2013/12/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498"/>
            <a:ext cx="9544050" cy="6835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354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Education: </a:t>
            </a:r>
          </a:p>
          <a:p>
            <a:r>
              <a:rPr lang="en-US" b="1" dirty="0"/>
              <a:t>Chapman University, Orange, CA	</a:t>
            </a:r>
          </a:p>
          <a:p>
            <a:pPr lvl="1"/>
            <a:r>
              <a:rPr lang="en-US" dirty="0"/>
              <a:t>Doctor of Physical </a:t>
            </a:r>
            <a:r>
              <a:rPr lang="en-US" dirty="0" smtClean="0"/>
              <a:t>Therapy -  DPT</a:t>
            </a:r>
            <a:endParaRPr lang="en-US" dirty="0"/>
          </a:p>
          <a:p>
            <a:pPr lvl="1"/>
            <a:r>
              <a:rPr lang="en-US" dirty="0"/>
              <a:t>Bachelor of Arts in </a:t>
            </a:r>
            <a:r>
              <a:rPr lang="en-US" dirty="0" err="1"/>
              <a:t>Biomolecular</a:t>
            </a:r>
            <a:r>
              <a:rPr lang="en-US" dirty="0"/>
              <a:t> Sciences-Biochemistry</a:t>
            </a:r>
          </a:p>
          <a:p>
            <a:pPr lvl="1"/>
            <a:r>
              <a:rPr lang="en-US" dirty="0"/>
              <a:t>Bachelor of Arts in Social Science of Health and Medicine</a:t>
            </a:r>
          </a:p>
          <a:p>
            <a:pPr lvl="1"/>
            <a:r>
              <a:rPr lang="en-US" dirty="0"/>
              <a:t>Bachelor of Arts in Bio-Medical Ethics</a:t>
            </a:r>
          </a:p>
          <a:p>
            <a:pPr marL="457200" lvl="1" indent="0">
              <a:buNone/>
            </a:pPr>
            <a:endParaRPr lang="en-US" b="1" dirty="0"/>
          </a:p>
          <a:p>
            <a:pPr marL="342900" lvl="1" indent="-342900">
              <a:buFont typeface="Arial" panose="020B0604020202020204" pitchFamily="34" charset="0"/>
              <a:buChar char="•"/>
            </a:pPr>
            <a:r>
              <a:rPr lang="en-US" sz="3300" b="1" dirty="0"/>
              <a:t>L</a:t>
            </a:r>
            <a:r>
              <a:rPr lang="es-MX" sz="3300" b="1" dirty="0" err="1"/>
              <a:t>oma</a:t>
            </a:r>
            <a:r>
              <a:rPr lang="es-MX" sz="3300" b="1" dirty="0"/>
              <a:t> Linda </a:t>
            </a:r>
            <a:r>
              <a:rPr lang="es-MX" sz="3300" b="1" dirty="0" err="1"/>
              <a:t>University</a:t>
            </a:r>
            <a:r>
              <a:rPr lang="es-MX" sz="3300" b="1" dirty="0"/>
              <a:t> </a:t>
            </a:r>
          </a:p>
          <a:p>
            <a:pPr lvl="1"/>
            <a:r>
              <a:rPr lang="en-US" dirty="0"/>
              <a:t>Master of Arts in Clinical Ministry (IP)			         </a:t>
            </a:r>
          </a:p>
          <a:p>
            <a:pPr lvl="1"/>
            <a:r>
              <a:rPr lang="en-US" dirty="0"/>
              <a:t>Master of Arts in Biomedical and Clinical Ethics</a:t>
            </a:r>
          </a:p>
          <a:p>
            <a:pPr marL="0" indent="0">
              <a:buNone/>
            </a:pPr>
            <a:endParaRPr lang="en-US" sz="1800" b="1" dirty="0" smtClean="0"/>
          </a:p>
          <a:p>
            <a:endParaRPr lang="en-US" sz="1800" b="1" dirty="0"/>
          </a:p>
          <a:p>
            <a:r>
              <a:rPr lang="en-US" sz="2600" b="1" dirty="0" smtClean="0"/>
              <a:t>Associate </a:t>
            </a:r>
            <a:r>
              <a:rPr lang="en-US" sz="2600" b="1" dirty="0"/>
              <a:t>in Arts in Biology			</a:t>
            </a:r>
            <a:endParaRPr lang="en-US" sz="2600" dirty="0"/>
          </a:p>
          <a:p>
            <a:r>
              <a:rPr lang="en-US" sz="2600" b="1" dirty="0" err="1"/>
              <a:t>Medicolegal</a:t>
            </a:r>
            <a:r>
              <a:rPr lang="en-US" sz="2600" b="1" dirty="0"/>
              <a:t> Death Investigation Certification </a:t>
            </a:r>
            <a:r>
              <a:rPr lang="en-US" sz="2600" b="1" dirty="0" smtClean="0"/>
              <a:t>Training</a:t>
            </a:r>
            <a:endParaRPr lang="en-US" sz="2600" dirty="0"/>
          </a:p>
          <a:p>
            <a:r>
              <a:rPr lang="en-US" sz="2600" b="1" dirty="0"/>
              <a:t>Certified Phlebotomist			</a:t>
            </a:r>
            <a:endParaRPr lang="en-US" sz="2600" dirty="0"/>
          </a:p>
          <a:p>
            <a:r>
              <a:rPr lang="en-US" sz="2600" b="1" dirty="0" err="1"/>
              <a:t>MsT</a:t>
            </a:r>
            <a:r>
              <a:rPr lang="en-US" sz="2600" b="1" dirty="0"/>
              <a:t> – Certified Massage </a:t>
            </a:r>
            <a:r>
              <a:rPr lang="en-US" sz="2600" b="1" dirty="0" smtClean="0"/>
              <a:t>Therapist</a:t>
            </a:r>
            <a:r>
              <a:rPr lang="en-US" sz="2000" b="1" dirty="0"/>
              <a:t>	</a:t>
            </a:r>
            <a:r>
              <a:rPr lang="en-US" dirty="0"/>
              <a:t>					</a:t>
            </a:r>
          </a:p>
        </p:txBody>
      </p:sp>
    </p:spTree>
    <p:extLst>
      <p:ext uri="{BB962C8B-B14F-4D97-AF65-F5344CB8AC3E}">
        <p14:creationId xmlns:p14="http://schemas.microsoft.com/office/powerpoint/2010/main" val="1577481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FALLS: An Epidemic </a:t>
            </a:r>
            <a:endParaRPr lang="en-US" dirty="0"/>
          </a:p>
        </p:txBody>
      </p:sp>
      <p:sp>
        <p:nvSpPr>
          <p:cNvPr id="3" name="Content Placeholder 2"/>
          <p:cNvSpPr>
            <a:spLocks noGrp="1"/>
          </p:cNvSpPr>
          <p:nvPr>
            <p:ph idx="1"/>
          </p:nvPr>
        </p:nvSpPr>
        <p:spPr/>
        <p:txBody>
          <a:bodyPr/>
          <a:lstStyle/>
          <a:p>
            <a:pPr lvl="1"/>
            <a:r>
              <a:rPr lang="en-US" dirty="0"/>
              <a:t>One in three </a:t>
            </a:r>
            <a:r>
              <a:rPr lang="en-US" dirty="0" smtClean="0"/>
              <a:t>people &gt; </a:t>
            </a:r>
            <a:r>
              <a:rPr lang="en-US" dirty="0"/>
              <a:t>65 </a:t>
            </a:r>
            <a:r>
              <a:rPr lang="en-US" dirty="0" err="1"/>
              <a:t>yrs</a:t>
            </a:r>
            <a:r>
              <a:rPr lang="en-US" dirty="0"/>
              <a:t> old fall each year</a:t>
            </a:r>
          </a:p>
          <a:p>
            <a:pPr lvl="2"/>
            <a:r>
              <a:rPr lang="en-US" dirty="0"/>
              <a:t>2.4 MILLION falls treated in Emergency </a:t>
            </a:r>
            <a:r>
              <a:rPr lang="en-US" dirty="0" err="1"/>
              <a:t>Dept</a:t>
            </a:r>
            <a:r>
              <a:rPr lang="en-US" dirty="0"/>
              <a:t> </a:t>
            </a:r>
          </a:p>
          <a:p>
            <a:pPr lvl="2"/>
            <a:r>
              <a:rPr lang="en-US" dirty="0"/>
              <a:t>30% </a:t>
            </a:r>
            <a:r>
              <a:rPr lang="en-US" dirty="0" smtClean="0"/>
              <a:t>hospitalized</a:t>
            </a:r>
          </a:p>
          <a:p>
            <a:pPr lvl="2"/>
            <a:r>
              <a:rPr lang="en-US" dirty="0"/>
              <a:t>$30 BILLION </a:t>
            </a:r>
            <a:r>
              <a:rPr lang="en-US" dirty="0" smtClean="0"/>
              <a:t>dollars in 2013</a:t>
            </a:r>
          </a:p>
          <a:p>
            <a:pPr marL="914400" lvl="2" indent="0">
              <a:buNone/>
            </a:pPr>
            <a:endParaRPr lang="en-US" dirty="0"/>
          </a:p>
          <a:p>
            <a:r>
              <a:rPr lang="en-US" dirty="0" smtClean="0"/>
              <a:t>By 2020, annual cost of fall injuries is expected to be </a:t>
            </a:r>
            <a:r>
              <a:rPr lang="en-US" b="1" dirty="0" smtClean="0"/>
              <a:t>$67.7 BILLION</a:t>
            </a:r>
            <a:endParaRPr lang="en-US" b="1" dirty="0"/>
          </a:p>
        </p:txBody>
      </p:sp>
    </p:spTree>
    <p:extLst>
      <p:ext uri="{BB962C8B-B14F-4D97-AF65-F5344CB8AC3E}">
        <p14:creationId xmlns:p14="http://schemas.microsoft.com/office/powerpoint/2010/main" val="1882376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Falls ?</a:t>
            </a:r>
            <a:endParaRPr lang="en-US" dirty="0"/>
          </a:p>
        </p:txBody>
      </p:sp>
      <p:sp>
        <p:nvSpPr>
          <p:cNvPr id="5" name="Content Placeholder 4"/>
          <p:cNvSpPr>
            <a:spLocks noGrp="1"/>
          </p:cNvSpPr>
          <p:nvPr>
            <p:ph idx="1"/>
          </p:nvPr>
        </p:nvSpPr>
        <p:spPr/>
        <p:txBody>
          <a:bodyPr/>
          <a:lstStyle/>
          <a:p>
            <a:r>
              <a:rPr lang="en-US" b="1" dirty="0"/>
              <a:t>Demographic </a:t>
            </a:r>
            <a:r>
              <a:rPr lang="en-US" b="1" dirty="0" smtClean="0"/>
              <a:t>factors</a:t>
            </a:r>
          </a:p>
          <a:p>
            <a:pPr lvl="1"/>
            <a:r>
              <a:rPr lang="en-US" dirty="0" smtClean="0"/>
              <a:t>Older </a:t>
            </a:r>
            <a:r>
              <a:rPr lang="en-US" dirty="0"/>
              <a:t>age (especially </a:t>
            </a:r>
            <a:r>
              <a:rPr lang="en-US" dirty="0" smtClean="0"/>
              <a:t>&gt; =</a:t>
            </a:r>
            <a:r>
              <a:rPr lang="en-US" dirty="0"/>
              <a:t>75 years</a:t>
            </a:r>
            <a:r>
              <a:rPr lang="en-US" dirty="0" smtClean="0"/>
              <a:t>)</a:t>
            </a:r>
          </a:p>
          <a:p>
            <a:pPr lvl="1"/>
            <a:r>
              <a:rPr lang="en-US" dirty="0" smtClean="0"/>
              <a:t>White </a:t>
            </a:r>
          </a:p>
          <a:p>
            <a:pPr lvl="1"/>
            <a:r>
              <a:rPr lang="en-US" dirty="0" smtClean="0"/>
              <a:t>Housebound status</a:t>
            </a:r>
          </a:p>
          <a:p>
            <a:pPr lvl="2"/>
            <a:r>
              <a:rPr lang="en-US" dirty="0" smtClean="0"/>
              <a:t>No practice getting outside</a:t>
            </a:r>
          </a:p>
          <a:p>
            <a:pPr lvl="1"/>
            <a:r>
              <a:rPr lang="en-US" dirty="0" smtClean="0"/>
              <a:t>Living alone</a:t>
            </a:r>
          </a:p>
          <a:p>
            <a:pPr lvl="2"/>
            <a:r>
              <a:rPr lang="en-US" dirty="0" smtClean="0"/>
              <a:t>No one to get outside with</a:t>
            </a:r>
          </a:p>
          <a:p>
            <a:pPr marL="457200" lvl="1" indent="0">
              <a:buNone/>
            </a:pPr>
            <a:endParaRPr lang="en-US" dirty="0" smtClean="0"/>
          </a:p>
          <a:p>
            <a:pPr lvl="2"/>
            <a:endParaRPr lang="en-US" dirty="0"/>
          </a:p>
        </p:txBody>
      </p:sp>
    </p:spTree>
    <p:extLst>
      <p:ext uri="{BB962C8B-B14F-4D97-AF65-F5344CB8AC3E}">
        <p14:creationId xmlns:p14="http://schemas.microsoft.com/office/powerpoint/2010/main" val="2074260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Fall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Historical </a:t>
            </a:r>
            <a:r>
              <a:rPr lang="en-US" b="1" dirty="0" smtClean="0"/>
              <a:t>factors</a:t>
            </a:r>
          </a:p>
          <a:p>
            <a:pPr lvl="1"/>
            <a:r>
              <a:rPr lang="en-US" dirty="0" smtClean="0"/>
              <a:t>Use </a:t>
            </a:r>
            <a:r>
              <a:rPr lang="en-US" dirty="0"/>
              <a:t>of cane or </a:t>
            </a:r>
            <a:r>
              <a:rPr lang="en-US" dirty="0" smtClean="0"/>
              <a:t>walker</a:t>
            </a:r>
          </a:p>
          <a:p>
            <a:pPr lvl="1"/>
            <a:r>
              <a:rPr lang="en-US" dirty="0" smtClean="0"/>
              <a:t>Previous falls</a:t>
            </a:r>
          </a:p>
          <a:p>
            <a:pPr lvl="1"/>
            <a:r>
              <a:rPr lang="en-US" dirty="0" smtClean="0"/>
              <a:t>Acute illness- hospital</a:t>
            </a:r>
          </a:p>
          <a:p>
            <a:pPr lvl="1"/>
            <a:r>
              <a:rPr lang="en-US" dirty="0" smtClean="0"/>
              <a:t>Chronic </a:t>
            </a:r>
            <a:r>
              <a:rPr lang="en-US" dirty="0"/>
              <a:t>conditions, especially neuromuscular </a:t>
            </a:r>
            <a:r>
              <a:rPr lang="en-US" dirty="0" smtClean="0"/>
              <a:t>disorders</a:t>
            </a:r>
          </a:p>
          <a:p>
            <a:pPr lvl="1"/>
            <a:r>
              <a:rPr lang="en-US" dirty="0" smtClean="0"/>
              <a:t>Medications</a:t>
            </a:r>
            <a:r>
              <a:rPr lang="en-US" dirty="0"/>
              <a:t>, especially the use of four or more prescription drugs </a:t>
            </a:r>
            <a:r>
              <a:rPr lang="en-US" dirty="0" smtClean="0"/>
              <a:t>= </a:t>
            </a:r>
            <a:r>
              <a:rPr lang="en-US" b="1" dirty="0" smtClean="0"/>
              <a:t>polypharmacy</a:t>
            </a:r>
            <a:r>
              <a:rPr lang="en-US" dirty="0" smtClean="0"/>
              <a:t>**</a:t>
            </a:r>
          </a:p>
          <a:p>
            <a:pPr lvl="1"/>
            <a:r>
              <a:rPr lang="en-US" dirty="0"/>
              <a:t> </a:t>
            </a:r>
            <a:r>
              <a:rPr lang="en-US" dirty="0" smtClean="0"/>
              <a:t>Shuffling Feet</a:t>
            </a:r>
          </a:p>
          <a:p>
            <a:pPr lvl="1"/>
            <a:r>
              <a:rPr lang="en-US" dirty="0" smtClean="0"/>
              <a:t>Vertigo</a:t>
            </a:r>
            <a:endParaRPr lang="en-US" dirty="0"/>
          </a:p>
          <a:p>
            <a:endParaRPr lang="en-US" dirty="0"/>
          </a:p>
          <a:p>
            <a:endParaRPr lang="en-US" dirty="0"/>
          </a:p>
        </p:txBody>
      </p:sp>
    </p:spTree>
    <p:extLst>
      <p:ext uri="{BB962C8B-B14F-4D97-AF65-F5344CB8AC3E}">
        <p14:creationId xmlns:p14="http://schemas.microsoft.com/office/powerpoint/2010/main" val="2591806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Fall ?</a:t>
            </a:r>
          </a:p>
        </p:txBody>
      </p:sp>
      <p:sp>
        <p:nvSpPr>
          <p:cNvPr id="3" name="Content Placeholder 2"/>
          <p:cNvSpPr>
            <a:spLocks noGrp="1"/>
          </p:cNvSpPr>
          <p:nvPr>
            <p:ph idx="1"/>
          </p:nvPr>
        </p:nvSpPr>
        <p:spPr/>
        <p:txBody>
          <a:bodyPr/>
          <a:lstStyle/>
          <a:p>
            <a:r>
              <a:rPr lang="en-US" dirty="0" smtClean="0"/>
              <a:t>Medications</a:t>
            </a:r>
          </a:p>
          <a:p>
            <a:pPr lvl="1"/>
            <a:r>
              <a:rPr lang="en-US" dirty="0" smtClean="0"/>
              <a:t>Polypharmacy – 15 to 20 drugs</a:t>
            </a:r>
          </a:p>
          <a:p>
            <a:r>
              <a:rPr lang="en-US" dirty="0" smtClean="0"/>
              <a:t>Alcohol</a:t>
            </a:r>
          </a:p>
          <a:p>
            <a:pPr lvl="1"/>
            <a:r>
              <a:rPr lang="en-US" dirty="0" smtClean="0"/>
              <a:t>Interactions with meds</a:t>
            </a:r>
          </a:p>
          <a:p>
            <a:r>
              <a:rPr lang="en-US" dirty="0" smtClean="0"/>
              <a:t>HYP</a:t>
            </a:r>
            <a:r>
              <a:rPr lang="en-US" u="sng" dirty="0" smtClean="0"/>
              <a:t>O</a:t>
            </a:r>
            <a:r>
              <a:rPr lang="en-US" dirty="0" smtClean="0"/>
              <a:t> tension – low blood pressure</a:t>
            </a:r>
          </a:p>
          <a:p>
            <a:pPr lvl="1"/>
            <a:r>
              <a:rPr lang="en-US" dirty="0" smtClean="0"/>
              <a:t>Stand up and fall down, no LOC</a:t>
            </a:r>
          </a:p>
          <a:p>
            <a:r>
              <a:rPr lang="en-US" dirty="0" smtClean="0"/>
              <a:t>CNS – syncope</a:t>
            </a:r>
          </a:p>
          <a:p>
            <a:pPr lvl="1"/>
            <a:r>
              <a:rPr lang="en-US" dirty="0" smtClean="0"/>
              <a:t>Walking and suddenly I’m on the floor</a:t>
            </a:r>
            <a:endParaRPr lang="en-US" dirty="0"/>
          </a:p>
        </p:txBody>
      </p:sp>
    </p:spTree>
    <p:extLst>
      <p:ext uri="{BB962C8B-B14F-4D97-AF65-F5344CB8AC3E}">
        <p14:creationId xmlns:p14="http://schemas.microsoft.com/office/powerpoint/2010/main" val="4127455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r>
              <a:rPr lang="en-US" dirty="0" smtClean="0"/>
              <a:t>Drugs </a:t>
            </a:r>
            <a:r>
              <a:rPr lang="en-US" dirty="0"/>
              <a:t>That May Increase the </a:t>
            </a:r>
            <a:r>
              <a:rPr lang="en-US" dirty="0" smtClean="0"/>
              <a:t/>
            </a:r>
            <a:br>
              <a:rPr lang="en-US" dirty="0" smtClean="0"/>
            </a:br>
            <a:r>
              <a:rPr lang="en-US" dirty="0" smtClean="0"/>
              <a:t>Risk </a:t>
            </a:r>
            <a:r>
              <a:rPr lang="en-US" dirty="0"/>
              <a:t>of Falling </a:t>
            </a:r>
          </a:p>
        </p:txBody>
      </p:sp>
      <p:sp>
        <p:nvSpPr>
          <p:cNvPr id="3" name="Content Placeholder 2"/>
          <p:cNvSpPr>
            <a:spLocks noGrp="1"/>
          </p:cNvSpPr>
          <p:nvPr>
            <p:ph idx="1"/>
          </p:nvPr>
        </p:nvSpPr>
        <p:spPr>
          <a:xfrm>
            <a:off x="457200" y="1600200"/>
            <a:ext cx="8305800" cy="4800600"/>
          </a:xfrm>
        </p:spPr>
        <p:txBody>
          <a:bodyPr>
            <a:normAutofit fontScale="85000" lnSpcReduction="20000"/>
          </a:bodyPr>
          <a:lstStyle/>
          <a:p>
            <a:r>
              <a:rPr lang="en-US" dirty="0"/>
              <a:t>Sedative-hypnotic and anxiolytic drugs </a:t>
            </a:r>
            <a:endParaRPr lang="en-US" dirty="0" smtClean="0"/>
          </a:p>
          <a:p>
            <a:pPr lvl="1"/>
            <a:r>
              <a:rPr lang="en-US" dirty="0" smtClean="0"/>
              <a:t>benzodiazepines</a:t>
            </a:r>
            <a:r>
              <a:rPr lang="en-US" dirty="0"/>
              <a:t/>
            </a:r>
            <a:br>
              <a:rPr lang="en-US" dirty="0"/>
            </a:br>
            <a:r>
              <a:rPr lang="en-US" dirty="0" smtClean="0"/>
              <a:t>		</a:t>
            </a:r>
          </a:p>
          <a:p>
            <a:r>
              <a:rPr lang="en-US" dirty="0" smtClean="0"/>
              <a:t>Tricyclic </a:t>
            </a:r>
            <a:r>
              <a:rPr lang="en-US" dirty="0" smtClean="0"/>
              <a:t>antidepressants - imipramine</a:t>
            </a:r>
            <a:endParaRPr lang="en-US" dirty="0" smtClean="0"/>
          </a:p>
          <a:p>
            <a:r>
              <a:rPr lang="en-US" dirty="0" smtClean="0"/>
              <a:t>Major tranquilizers</a:t>
            </a:r>
          </a:p>
          <a:p>
            <a:r>
              <a:rPr lang="en-US" dirty="0" smtClean="0"/>
              <a:t>Antihypertensive drugs</a:t>
            </a:r>
          </a:p>
          <a:p>
            <a:r>
              <a:rPr lang="en-US" dirty="0" smtClean="0"/>
              <a:t>Cardiac </a:t>
            </a:r>
            <a:r>
              <a:rPr lang="en-US" dirty="0" smtClean="0"/>
              <a:t>medications – beta blockers</a:t>
            </a:r>
            <a:endParaRPr lang="en-US" dirty="0" smtClean="0"/>
          </a:p>
          <a:p>
            <a:r>
              <a:rPr lang="en-US" dirty="0" smtClean="0"/>
              <a:t>Corticosteroids - prednisone</a:t>
            </a:r>
            <a:endParaRPr lang="en-US" dirty="0"/>
          </a:p>
          <a:p>
            <a:r>
              <a:rPr lang="en-US" dirty="0" smtClean="0"/>
              <a:t>Anticholinergic drugs</a:t>
            </a:r>
          </a:p>
          <a:p>
            <a:r>
              <a:rPr lang="en-US" dirty="0" smtClean="0"/>
              <a:t>Hypoglycemic </a:t>
            </a:r>
            <a:r>
              <a:rPr lang="en-US" dirty="0" smtClean="0"/>
              <a:t>agents</a:t>
            </a:r>
          </a:p>
          <a:p>
            <a:r>
              <a:rPr lang="en-US" dirty="0" smtClean="0"/>
              <a:t>Pain medications - fentanyl</a:t>
            </a:r>
            <a:r>
              <a:rPr lang="en-US" dirty="0"/>
              <a:t/>
            </a:r>
            <a:br>
              <a:rPr lang="en-US" dirty="0"/>
            </a:br>
            <a:endParaRPr lang="en-US" dirty="0"/>
          </a:p>
        </p:txBody>
      </p:sp>
    </p:spTree>
    <p:extLst>
      <p:ext uri="{BB962C8B-B14F-4D97-AF65-F5344CB8AC3E}">
        <p14:creationId xmlns:p14="http://schemas.microsoft.com/office/powerpoint/2010/main" val="4236605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516</TotalTime>
  <Words>2251</Words>
  <Application>Microsoft Office PowerPoint</Application>
  <PresentationFormat>On-screen Show (4:3)</PresentationFormat>
  <Paragraphs>257</Paragraphs>
  <Slides>33</Slides>
  <Notes>7</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Document</vt:lpstr>
      <vt:lpstr>Don’t Fall For Me !</vt:lpstr>
      <vt:lpstr>Brought to you by….</vt:lpstr>
      <vt:lpstr>Who is Doc Marco?</vt:lpstr>
      <vt:lpstr>Education</vt:lpstr>
      <vt:lpstr>FALLS: An Epidemic </vt:lpstr>
      <vt:lpstr>Who Falls ?</vt:lpstr>
      <vt:lpstr>Why Do We Fall ?</vt:lpstr>
      <vt:lpstr>Why Do We Fall ?</vt:lpstr>
      <vt:lpstr> Drugs That May Increase the  Risk of Falling </vt:lpstr>
      <vt:lpstr>Why Do We Fall ?</vt:lpstr>
      <vt:lpstr>Why Do We Fall ?</vt:lpstr>
      <vt:lpstr>Where do We Fall ?</vt:lpstr>
      <vt:lpstr>Where do We Fall ? </vt:lpstr>
      <vt:lpstr>Did You Know That We ALL Trip ?</vt:lpstr>
      <vt:lpstr>Warning Signs</vt:lpstr>
      <vt:lpstr>I HATE FALLING</vt:lpstr>
      <vt:lpstr>The Bad News !</vt:lpstr>
      <vt:lpstr>More Bad News !</vt:lpstr>
      <vt:lpstr>The Good News !</vt:lpstr>
      <vt:lpstr>PREVENTION </vt:lpstr>
      <vt:lpstr>The Solution</vt:lpstr>
      <vt:lpstr>Doc Marco PT &amp; Wellness</vt:lpstr>
      <vt:lpstr>The Solution</vt:lpstr>
      <vt:lpstr>The Solution</vt:lpstr>
      <vt:lpstr>Wall exercises</vt:lpstr>
      <vt:lpstr>Balance training</vt:lpstr>
      <vt:lpstr>REFERENCES </vt:lpstr>
      <vt:lpstr>PowerPoint Presentation</vt:lpstr>
      <vt:lpstr>PowerPoint Presentation</vt:lpstr>
      <vt:lpstr>Biography  </vt:lpstr>
      <vt:lpstr>Leg Exercises </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Fall For Me !</dc:title>
  <dc:creator>Doc Marco PT &amp; W</dc:creator>
  <cp:lastModifiedBy>Doc Marco PT &amp; W</cp:lastModifiedBy>
  <cp:revision>36</cp:revision>
  <dcterms:created xsi:type="dcterms:W3CDTF">2015-02-15T18:52:14Z</dcterms:created>
  <dcterms:modified xsi:type="dcterms:W3CDTF">2015-03-03T06:12:50Z</dcterms:modified>
</cp:coreProperties>
</file>