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4"/>
  </p:normalViewPr>
  <p:slideViewPr>
    <p:cSldViewPr snapToGrid="0" snapToObjects="1">
      <p:cViewPr varScale="1">
        <p:scale>
          <a:sx n="100" d="100"/>
          <a:sy n="100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FCA520-7F4A-5041-A03D-CFC18B7B01B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7D291FC-3012-7C42-9157-4432A526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6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2119748"/>
          </a:xfrm>
          <a:solidFill>
            <a:srgbClr val="0432FF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ENGAGE </a:t>
            </a:r>
            <a:br>
              <a:rPr lang="en-US" sz="6600" b="1" dirty="0" smtClean="0">
                <a:solidFill>
                  <a:schemeClr val="bg1"/>
                </a:solidFill>
              </a:rPr>
            </a:br>
            <a:r>
              <a:rPr lang="en-US" sz="6600" b="1" dirty="0" smtClean="0">
                <a:solidFill>
                  <a:schemeClr val="bg1"/>
                </a:solidFill>
              </a:rPr>
              <a:t>INQUIRY APPROACH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Barbara J. Smith, PhD.</a:t>
            </a:r>
          </a:p>
          <a:p>
            <a:r>
              <a:rPr lang="en-US" b="1" dirty="0" err="1" smtClean="0"/>
              <a:t>Zpd</a:t>
            </a:r>
            <a:r>
              <a:rPr lang="en-US" b="1" dirty="0" smtClean="0"/>
              <a:t> school &amp; curriculum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0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432FF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ENGAGE for RESEARCH-BASED INQUIRY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5064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432FF"/>
                </a:solidFill>
              </a:rPr>
              <a:t>E </a:t>
            </a:r>
            <a:r>
              <a:rPr lang="mr-IN" sz="2800" b="1" dirty="0" smtClean="0">
                <a:solidFill>
                  <a:srgbClr val="0432FF"/>
                </a:solidFill>
              </a:rPr>
              <a:t>–</a:t>
            </a:r>
            <a:r>
              <a:rPr lang="en-US" sz="2800" b="1" dirty="0" smtClean="0">
                <a:solidFill>
                  <a:srgbClr val="0432FF"/>
                </a:solidFill>
              </a:rPr>
              <a:t>  Explore</a:t>
            </a:r>
          </a:p>
          <a:p>
            <a:r>
              <a:rPr lang="en-US" sz="2800" b="1" dirty="0" smtClean="0">
                <a:solidFill>
                  <a:srgbClr val="0432FF"/>
                </a:solidFill>
              </a:rPr>
              <a:t>N </a:t>
            </a:r>
            <a:r>
              <a:rPr lang="mr-IN" sz="2800" b="1" dirty="0" smtClean="0">
                <a:solidFill>
                  <a:srgbClr val="0432FF"/>
                </a:solidFill>
              </a:rPr>
              <a:t>–</a:t>
            </a:r>
            <a:r>
              <a:rPr lang="en-US" sz="2800" b="1" dirty="0" smtClean="0">
                <a:solidFill>
                  <a:srgbClr val="0432FF"/>
                </a:solidFill>
              </a:rPr>
              <a:t> NARROW</a:t>
            </a:r>
          </a:p>
          <a:p>
            <a:r>
              <a:rPr lang="en-US" sz="2800" b="1" dirty="0" smtClean="0">
                <a:solidFill>
                  <a:srgbClr val="0432FF"/>
                </a:solidFill>
              </a:rPr>
              <a:t>G </a:t>
            </a:r>
            <a:r>
              <a:rPr lang="mr-IN" sz="2800" b="1" dirty="0" smtClean="0">
                <a:solidFill>
                  <a:srgbClr val="0432FF"/>
                </a:solidFill>
              </a:rPr>
              <a:t>–</a:t>
            </a:r>
            <a:r>
              <a:rPr lang="en-US" sz="2800" b="1" dirty="0" smtClean="0">
                <a:solidFill>
                  <a:srgbClr val="0432FF"/>
                </a:solidFill>
              </a:rPr>
              <a:t> GATHER</a:t>
            </a:r>
          </a:p>
          <a:p>
            <a:r>
              <a:rPr lang="en-US" sz="2800" b="1" dirty="0" smtClean="0">
                <a:solidFill>
                  <a:srgbClr val="0432FF"/>
                </a:solidFill>
              </a:rPr>
              <a:t>A </a:t>
            </a:r>
            <a:r>
              <a:rPr lang="mr-IN" sz="2800" b="1" dirty="0" smtClean="0">
                <a:solidFill>
                  <a:srgbClr val="0432FF"/>
                </a:solidFill>
              </a:rPr>
              <a:t>–</a:t>
            </a:r>
            <a:r>
              <a:rPr lang="en-US" sz="2800" b="1" dirty="0" smtClean="0">
                <a:solidFill>
                  <a:srgbClr val="0432FF"/>
                </a:solidFill>
              </a:rPr>
              <a:t> ANALYZE</a:t>
            </a:r>
          </a:p>
          <a:p>
            <a:r>
              <a:rPr lang="en-US" sz="2800" b="1" dirty="0" smtClean="0">
                <a:solidFill>
                  <a:srgbClr val="0432FF"/>
                </a:solidFill>
              </a:rPr>
              <a:t>G </a:t>
            </a:r>
            <a:r>
              <a:rPr lang="mr-IN" sz="2800" b="1" dirty="0" smtClean="0">
                <a:solidFill>
                  <a:srgbClr val="0432FF"/>
                </a:solidFill>
              </a:rPr>
              <a:t>–</a:t>
            </a:r>
            <a:r>
              <a:rPr lang="en-US" sz="2800" b="1" dirty="0" smtClean="0">
                <a:solidFill>
                  <a:srgbClr val="0432FF"/>
                </a:solidFill>
              </a:rPr>
              <a:t> GENERATE</a:t>
            </a:r>
          </a:p>
          <a:p>
            <a:r>
              <a:rPr lang="en-US" sz="2800" b="1" dirty="0" smtClean="0">
                <a:solidFill>
                  <a:srgbClr val="0432FF"/>
                </a:solidFill>
              </a:rPr>
              <a:t>E -  EDUCATE</a:t>
            </a:r>
            <a:endParaRPr lang="en-US" sz="2800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3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432FF"/>
                </a:solidFill>
              </a:rPr>
              <a:t>EXPLORE</a:t>
            </a:r>
            <a:endParaRPr lang="en-US" sz="7200" b="1" dirty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81501" y="1943758"/>
            <a:ext cx="7810499" cy="4050642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Browse </a:t>
            </a:r>
            <a:r>
              <a:rPr lang="en-US" sz="3600" dirty="0"/>
              <a:t>images/artifacts</a:t>
            </a:r>
          </a:p>
          <a:p>
            <a:pPr lvl="0"/>
            <a:r>
              <a:rPr lang="en-US" sz="3600" dirty="0"/>
              <a:t>Search through </a:t>
            </a:r>
            <a:r>
              <a:rPr lang="en-US" sz="3600" dirty="0" smtClean="0"/>
              <a:t>books/newspapers/magazines</a:t>
            </a:r>
            <a:endParaRPr lang="en-US" sz="3600" dirty="0"/>
          </a:p>
          <a:p>
            <a:r>
              <a:rPr lang="en-US" sz="3600" dirty="0"/>
              <a:t>Browse web pages…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7" y="2214693"/>
            <a:ext cx="3467726" cy="2323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2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432FF"/>
                </a:solidFill>
              </a:rPr>
              <a:t>NARROW</a:t>
            </a:r>
            <a:endParaRPr lang="en-US" sz="7200" b="1" dirty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29199" y="2367092"/>
            <a:ext cx="6891868" cy="342410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focus </a:t>
            </a:r>
            <a:r>
              <a:rPr lang="en-US" sz="3600" dirty="0"/>
              <a:t>of interest</a:t>
            </a:r>
          </a:p>
          <a:p>
            <a:r>
              <a:rPr lang="en-US" sz="3600" dirty="0" smtClean="0"/>
              <a:t>Brainstorm </a:t>
            </a:r>
            <a:r>
              <a:rPr lang="en-US" sz="3600" dirty="0"/>
              <a:t>on own/with </a:t>
            </a:r>
            <a:r>
              <a:rPr lang="en-US" sz="3600" dirty="0" smtClean="0"/>
              <a:t>  </a:t>
            </a:r>
            <a:r>
              <a:rPr lang="en-US" sz="3600" dirty="0" smtClean="0"/>
              <a:t> others</a:t>
            </a:r>
            <a:endParaRPr lang="en-US" sz="3600" dirty="0"/>
          </a:p>
          <a:p>
            <a:r>
              <a:rPr lang="en-US" sz="3600" dirty="0"/>
              <a:t>Think about value of project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1608667"/>
            <a:ext cx="4487332" cy="4707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60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8" y="364517"/>
            <a:ext cx="10364451" cy="1596177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432FF"/>
                </a:solidFill>
              </a:rPr>
              <a:t>GATHER</a:t>
            </a:r>
            <a:endParaRPr lang="en-US" sz="7200" b="1" dirty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149" y="1608668"/>
            <a:ext cx="10906318" cy="4182532"/>
          </a:xfrm>
        </p:spPr>
        <p:txBody>
          <a:bodyPr>
            <a:noAutofit/>
          </a:bodyPr>
          <a:lstStyle/>
          <a:p>
            <a:r>
              <a:rPr lang="en-US" sz="3600" dirty="0" smtClean="0"/>
              <a:t>Gather data</a:t>
            </a:r>
            <a:endParaRPr lang="en-US" sz="3600" dirty="0"/>
          </a:p>
          <a:p>
            <a:r>
              <a:rPr lang="en-US" sz="3600" dirty="0"/>
              <a:t>Immerse in books and web articles</a:t>
            </a:r>
          </a:p>
          <a:p>
            <a:r>
              <a:rPr lang="en-US" sz="3600" dirty="0"/>
              <a:t>Summarize notes from Informational texts </a:t>
            </a:r>
            <a:r>
              <a:rPr lang="en-US" sz="2400" dirty="0"/>
              <a:t>(books. Web)</a:t>
            </a:r>
          </a:p>
          <a:p>
            <a:r>
              <a:rPr lang="en-US" sz="3600" dirty="0"/>
              <a:t>Design interview questions and conduct interview(s)</a:t>
            </a:r>
          </a:p>
          <a:p>
            <a:r>
              <a:rPr lang="en-US" sz="3600" dirty="0"/>
              <a:t>Design items for survey/ questionnaire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64516"/>
            <a:ext cx="3115733" cy="2700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12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432FF"/>
                </a:solidFill>
              </a:rPr>
              <a:t>analyze</a:t>
            </a:r>
            <a:endParaRPr lang="en-US" sz="7200" b="1" dirty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44267" y="2367092"/>
            <a:ext cx="4775200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by comparing: </a:t>
            </a:r>
          </a:p>
          <a:p>
            <a:r>
              <a:rPr lang="en-US" sz="3600" dirty="0"/>
              <a:t>informational text </a:t>
            </a:r>
          </a:p>
          <a:p>
            <a:r>
              <a:rPr lang="en-US" sz="3600" dirty="0"/>
              <a:t>expert quotes</a:t>
            </a:r>
          </a:p>
          <a:p>
            <a:r>
              <a:rPr lang="en-US" sz="3600" dirty="0"/>
              <a:t>and perceptions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03" y="2214693"/>
            <a:ext cx="3558964" cy="3576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18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432FF"/>
                </a:solidFill>
              </a:rPr>
              <a:t>generate</a:t>
            </a:r>
            <a:endParaRPr lang="en-US" sz="7200" b="1" dirty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38759" y="1994558"/>
            <a:ext cx="6739467" cy="471104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GENERATE Findings</a:t>
            </a:r>
            <a:r>
              <a:rPr lang="en-US" sz="3600" b="1" u="sng" dirty="0" smtClean="0"/>
              <a:t> </a:t>
            </a:r>
          </a:p>
          <a:p>
            <a:r>
              <a:rPr lang="en-US" sz="3600" dirty="0" smtClean="0"/>
              <a:t>Conclusions/Connections/Theories/Symbols</a:t>
            </a:r>
            <a:endParaRPr lang="en-US" sz="3600" dirty="0"/>
          </a:p>
          <a:p>
            <a:r>
              <a:rPr lang="en-US" sz="3600" dirty="0"/>
              <a:t>Recommendations</a:t>
            </a:r>
          </a:p>
          <a:p>
            <a:r>
              <a:rPr lang="en-US" sz="3600" dirty="0"/>
              <a:t>Admit bias/limitations</a:t>
            </a:r>
          </a:p>
          <a:p>
            <a:r>
              <a:rPr lang="en-US" sz="3600" dirty="0"/>
              <a:t>Future research possibilities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6" y="2443291"/>
            <a:ext cx="3717713" cy="381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68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2117"/>
            <a:ext cx="10364451" cy="110868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432FF"/>
                </a:solidFill>
              </a:rPr>
              <a:t>educate</a:t>
            </a:r>
            <a:endParaRPr lang="en-US" sz="7200" b="1" dirty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6366" y="1121832"/>
            <a:ext cx="8365068" cy="5520267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Create </a:t>
            </a:r>
            <a:r>
              <a:rPr lang="en-US" sz="2400" dirty="0"/>
              <a:t>visual art, musical score, </a:t>
            </a:r>
            <a:r>
              <a:rPr lang="en-US" sz="2400" dirty="0" smtClean="0"/>
              <a:t>drama </a:t>
            </a:r>
            <a:r>
              <a:rPr lang="en-US" sz="2400" dirty="0"/>
              <a:t>or dance to be used as a teaching aid to help others understand project method and findings</a:t>
            </a:r>
          </a:p>
          <a:p>
            <a:pPr lvl="0"/>
            <a:r>
              <a:rPr lang="en-US" sz="2400" dirty="0">
                <a:solidFill>
                  <a:srgbClr val="0432FF"/>
                </a:solidFill>
              </a:rPr>
              <a:t>Generate an inquiry report to be published for others to reference in </a:t>
            </a:r>
            <a:r>
              <a:rPr lang="en-US" sz="2400">
                <a:solidFill>
                  <a:srgbClr val="0432FF"/>
                </a:solidFill>
              </a:rPr>
              <a:t>the </a:t>
            </a:r>
            <a:r>
              <a:rPr lang="en-US" sz="2400" smtClean="0">
                <a:solidFill>
                  <a:srgbClr val="0432FF"/>
                </a:solidFill>
              </a:rPr>
              <a:t>future</a:t>
            </a:r>
            <a:endParaRPr lang="en-US" sz="2400" dirty="0">
              <a:solidFill>
                <a:srgbClr val="0432FF"/>
              </a:solidFill>
            </a:endParaRPr>
          </a:p>
          <a:p>
            <a:pPr lvl="0"/>
            <a:r>
              <a:rPr lang="en-US" sz="2400" dirty="0"/>
              <a:t>Generate a visual representation using technology to teach others about project </a:t>
            </a:r>
          </a:p>
          <a:p>
            <a:r>
              <a:rPr lang="en-US" sz="2400" dirty="0">
                <a:solidFill>
                  <a:srgbClr val="0432FF"/>
                </a:solidFill>
              </a:rPr>
              <a:t>Develop a quiz to check for understanding that peers were actively listening to and learning about project from presentation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1" y="1601258"/>
            <a:ext cx="2998782" cy="3529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33980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22</TotalTime>
  <Words>180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Mangal</vt:lpstr>
      <vt:lpstr>Tw Cen MT</vt:lpstr>
      <vt:lpstr>Arial</vt:lpstr>
      <vt:lpstr>Droplet</vt:lpstr>
      <vt:lpstr>ENGAGE  INQUIRY APPROACH</vt:lpstr>
      <vt:lpstr>ENGAGE for RESEARCH-BASED INQUIRY</vt:lpstr>
      <vt:lpstr>EXPLORE</vt:lpstr>
      <vt:lpstr>NARROW</vt:lpstr>
      <vt:lpstr>GATHER</vt:lpstr>
      <vt:lpstr>analyze</vt:lpstr>
      <vt:lpstr>generate</vt:lpstr>
      <vt:lpstr>educate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  INQUIRY APPROACH</dc:title>
  <dc:creator>Barb Smith</dc:creator>
  <cp:lastModifiedBy>Barb Smith</cp:lastModifiedBy>
  <cp:revision>5</cp:revision>
  <dcterms:created xsi:type="dcterms:W3CDTF">2018-12-11T08:41:24Z</dcterms:created>
  <dcterms:modified xsi:type="dcterms:W3CDTF">2019-05-24T11:25:30Z</dcterms:modified>
</cp:coreProperties>
</file>