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71" r:id="rId6"/>
    <p:sldId id="272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73" r:id="rId15"/>
    <p:sldId id="268" r:id="rId16"/>
    <p:sldId id="269" r:id="rId17"/>
    <p:sldId id="270" r:id="rId18"/>
    <p:sldId id="26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0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6C499-CC29-4DBA-8621-F2F8BB363D67}" type="datetimeFigureOut">
              <a:rPr lang="en-US" smtClean="0"/>
              <a:pPr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0012-202B-4925-9282-935F7F909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6C499-CC29-4DBA-8621-F2F8BB363D67}" type="datetimeFigureOut">
              <a:rPr lang="en-US" smtClean="0"/>
              <a:pPr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0012-202B-4925-9282-935F7F909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6C499-CC29-4DBA-8621-F2F8BB363D67}" type="datetimeFigureOut">
              <a:rPr lang="en-US" smtClean="0"/>
              <a:pPr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0012-202B-4925-9282-935F7F909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6C499-CC29-4DBA-8621-F2F8BB363D67}" type="datetimeFigureOut">
              <a:rPr lang="en-US" smtClean="0"/>
              <a:pPr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0012-202B-4925-9282-935F7F909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6C499-CC29-4DBA-8621-F2F8BB363D67}" type="datetimeFigureOut">
              <a:rPr lang="en-US" smtClean="0"/>
              <a:pPr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0012-202B-4925-9282-935F7F909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6C499-CC29-4DBA-8621-F2F8BB363D67}" type="datetimeFigureOut">
              <a:rPr lang="en-US" smtClean="0"/>
              <a:pPr/>
              <a:t>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0012-202B-4925-9282-935F7F909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6C499-CC29-4DBA-8621-F2F8BB363D67}" type="datetimeFigureOut">
              <a:rPr lang="en-US" smtClean="0"/>
              <a:pPr/>
              <a:t>2/29/2020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0012-202B-4925-9282-935F7F909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6C499-CC29-4DBA-8621-F2F8BB363D67}" type="datetimeFigureOut">
              <a:rPr lang="en-US" smtClean="0"/>
              <a:pPr/>
              <a:t>2/29/2020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0012-202B-4925-9282-935F7F909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6C499-CC29-4DBA-8621-F2F8BB363D67}" type="datetimeFigureOut">
              <a:rPr lang="en-US" smtClean="0"/>
              <a:pPr/>
              <a:t>2/29/2020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0012-202B-4925-9282-935F7F909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6C499-CC29-4DBA-8621-F2F8BB363D67}" type="datetimeFigureOut">
              <a:rPr lang="en-US" smtClean="0"/>
              <a:pPr/>
              <a:t>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0012-202B-4925-9282-935F7F909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6C499-CC29-4DBA-8621-F2F8BB363D67}" type="datetimeFigureOut">
              <a:rPr lang="en-US" smtClean="0"/>
              <a:pPr/>
              <a:t>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10012-202B-4925-9282-935F7F909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6C499-CC29-4DBA-8621-F2F8BB363D67}" type="datetimeFigureOut">
              <a:rPr lang="en-US" smtClean="0"/>
              <a:pPr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10012-202B-4925-9282-935F7F909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Politics and Policy Development in Education by Dr. Douglas L. Ragland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new\Desktop\Pictures\Dr. DouglasL Ragland Photo Sho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685800"/>
            <a:ext cx="1752600" cy="1929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Superintendent Challenge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School Board Composition</a:t>
            </a:r>
          </a:p>
          <a:p>
            <a:r>
              <a:rPr lang="en-US" dirty="0" smtClean="0"/>
              <a:t>State Intervention</a:t>
            </a:r>
          </a:p>
          <a:p>
            <a:r>
              <a:rPr lang="en-US" dirty="0" smtClean="0"/>
              <a:t>Reorganization</a:t>
            </a:r>
          </a:p>
          <a:p>
            <a:r>
              <a:rPr lang="en-US" dirty="0" smtClean="0"/>
              <a:t>Certified and Highly Qualified Personnel</a:t>
            </a:r>
          </a:p>
          <a:p>
            <a:r>
              <a:rPr lang="en-US" dirty="0" smtClean="0"/>
              <a:t>Academic</a:t>
            </a:r>
            <a:r>
              <a:rPr lang="en-US" dirty="0" smtClean="0"/>
              <a:t>, and Extra-Curricular Successful Endeavors</a:t>
            </a:r>
          </a:p>
          <a:p>
            <a:r>
              <a:rPr lang="en-US" dirty="0" smtClean="0"/>
              <a:t>Community Success</a:t>
            </a:r>
            <a:endParaRPr lang="en-US" dirty="0"/>
          </a:p>
        </p:txBody>
      </p:sp>
      <p:pic>
        <p:nvPicPr>
          <p:cNvPr id="7170" name="Picture 2" descr="C:\Users\new\AppData\Local\Microsoft\Windows\Temporary Internet Files\Content.IE5\WFUAYMOS\1280px-FEMA_-_41022_-_FEMA_at_Jackson_County_School_Board_Meeting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752600"/>
            <a:ext cx="2564802" cy="17031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Superintendent Challenge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Passage of Renewal of Existing Tax Referendum for 30 years.</a:t>
            </a:r>
          </a:p>
          <a:p>
            <a:r>
              <a:rPr lang="en-US" dirty="0" smtClean="0"/>
              <a:t>County Commission Financial Commitment</a:t>
            </a:r>
            <a:endParaRPr lang="en-US" dirty="0"/>
          </a:p>
        </p:txBody>
      </p:sp>
      <p:pic>
        <p:nvPicPr>
          <p:cNvPr id="4" name="Picture 4" descr="C:\Users\new\AppData\Local\Microsoft\Windows\Temporary Internet Files\Content.IE5\ML9LY8MR\6629120915_556a318093_z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3429000"/>
            <a:ext cx="274320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Superintendent Challenge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Policies</a:t>
            </a:r>
          </a:p>
          <a:p>
            <a:r>
              <a:rPr lang="en-US" dirty="0" smtClean="0"/>
              <a:t>Goals</a:t>
            </a:r>
          </a:p>
          <a:p>
            <a:r>
              <a:rPr lang="en-US" dirty="0" smtClean="0"/>
              <a:t>Strategic Plan</a:t>
            </a:r>
          </a:p>
          <a:p>
            <a:r>
              <a:rPr lang="en-US" dirty="0" smtClean="0"/>
              <a:t>Political Leaders</a:t>
            </a:r>
          </a:p>
          <a:p>
            <a:r>
              <a:rPr lang="en-US" dirty="0" smtClean="0"/>
              <a:t>Educational Summit</a:t>
            </a:r>
          </a:p>
          <a:p>
            <a:r>
              <a:rPr lang="en-US" dirty="0" smtClean="0"/>
              <a:t>Tough and Fair Decisions</a:t>
            </a:r>
          </a:p>
          <a:p>
            <a:r>
              <a:rPr lang="en-US" dirty="0" smtClean="0"/>
              <a:t>Student Priority</a:t>
            </a:r>
          </a:p>
          <a:p>
            <a:endParaRPr lang="en-US" dirty="0"/>
          </a:p>
        </p:txBody>
      </p:sp>
      <p:pic>
        <p:nvPicPr>
          <p:cNvPr id="9218" name="Picture 2" descr="C:\Users\new\AppData\Local\Microsoft\Windows\Temporary Internet Files\Content.IE5\ML9LY8MR\children-classroom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3124200"/>
            <a:ext cx="2954456" cy="2547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Board Member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Policy Development and Fiduciary Responsibility</a:t>
            </a:r>
          </a:p>
          <a:p>
            <a:r>
              <a:rPr lang="en-US" dirty="0" smtClean="0"/>
              <a:t>Roles and </a:t>
            </a:r>
            <a:r>
              <a:rPr lang="en-US" dirty="0" smtClean="0"/>
              <a:t>Responsibilities</a:t>
            </a:r>
          </a:p>
          <a:p>
            <a:r>
              <a:rPr lang="en-US" dirty="0" smtClean="0"/>
              <a:t>Board Relations</a:t>
            </a:r>
            <a:endParaRPr lang="en-US" dirty="0" smtClean="0"/>
          </a:p>
          <a:p>
            <a:r>
              <a:rPr lang="en-US" dirty="0" smtClean="0"/>
              <a:t>Communication to and </a:t>
            </a:r>
            <a:r>
              <a:rPr lang="en-US" dirty="0"/>
              <a:t>w</a:t>
            </a:r>
            <a:r>
              <a:rPr lang="en-US" dirty="0" smtClean="0"/>
              <a:t>orking with </a:t>
            </a:r>
            <a:r>
              <a:rPr lang="en-US" dirty="0" smtClean="0"/>
              <a:t>Stakeholders</a:t>
            </a:r>
          </a:p>
          <a:p>
            <a:r>
              <a:rPr lang="en-US" dirty="0" smtClean="0"/>
              <a:t>Ad valorem Tax</a:t>
            </a:r>
            <a:endParaRPr lang="en-US" dirty="0" smtClean="0"/>
          </a:p>
          <a:p>
            <a:r>
              <a:rPr lang="en-US" dirty="0" smtClean="0"/>
              <a:t>Superintendent, CFO, Board Attorney</a:t>
            </a:r>
          </a:p>
          <a:p>
            <a:r>
              <a:rPr lang="en-US" dirty="0" smtClean="0"/>
              <a:t>Ethical Violations</a:t>
            </a:r>
            <a:endParaRPr lang="en-US" dirty="0"/>
          </a:p>
        </p:txBody>
      </p:sp>
      <p:pic>
        <p:nvPicPr>
          <p:cNvPr id="10245" name="Picture 5" descr="C:\Users\new\AppData\Local\Microsoft\Windows\Temporary Internet Files\Content.IE5\NB7T5ZJN\5099126727_b1d92e4a50_b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1" y="3200401"/>
            <a:ext cx="2024146" cy="129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Tips for Personal and Professional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Forgive Others</a:t>
            </a:r>
          </a:p>
          <a:p>
            <a:r>
              <a:rPr lang="en-US" dirty="0" smtClean="0"/>
              <a:t>Ask for Forgiveness</a:t>
            </a:r>
          </a:p>
          <a:p>
            <a:r>
              <a:rPr lang="en-US" dirty="0" smtClean="0"/>
              <a:t>Say Thank you</a:t>
            </a:r>
          </a:p>
          <a:p>
            <a:r>
              <a:rPr lang="en-US" dirty="0" smtClean="0"/>
              <a:t>Apologize</a:t>
            </a:r>
          </a:p>
          <a:p>
            <a:r>
              <a:rPr lang="en-US" dirty="0" smtClean="0"/>
              <a:t>Show Love</a:t>
            </a:r>
          </a:p>
          <a:p>
            <a:pPr>
              <a:buNone/>
            </a:pPr>
            <a:r>
              <a:rPr lang="en-US" dirty="0" smtClean="0"/>
              <a:t>   Note: Your personal values and experiences will be reflective in your professional actions.</a:t>
            </a:r>
            <a:endParaRPr lang="en-US" dirty="0"/>
          </a:p>
        </p:txBody>
      </p:sp>
      <p:pic>
        <p:nvPicPr>
          <p:cNvPr id="1026" name="Picture 2" descr="C:\Users\new\AppData\Local\Microsoft\Windows\Temporary Internet Files\Content.IE5\WFUAYMOS\140502-20-selected-values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1828800"/>
            <a:ext cx="1981200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Synopsis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Character</a:t>
            </a:r>
          </a:p>
          <a:p>
            <a:r>
              <a:rPr lang="en-US" dirty="0" smtClean="0"/>
              <a:t>Decision Making Predicated on Learning</a:t>
            </a:r>
          </a:p>
          <a:p>
            <a:r>
              <a:rPr lang="en-US" dirty="0" smtClean="0"/>
              <a:t>Courage</a:t>
            </a:r>
          </a:p>
          <a:p>
            <a:r>
              <a:rPr lang="en-US" dirty="0" smtClean="0"/>
              <a:t>Humility</a:t>
            </a:r>
          </a:p>
          <a:p>
            <a:r>
              <a:rPr lang="en-US" dirty="0" smtClean="0"/>
              <a:t>Fairness</a:t>
            </a:r>
            <a:endParaRPr lang="en-US" dirty="0" smtClean="0"/>
          </a:p>
          <a:p>
            <a:r>
              <a:rPr lang="en-US" dirty="0" smtClean="0"/>
              <a:t>Due Diligence</a:t>
            </a:r>
          </a:p>
          <a:p>
            <a:r>
              <a:rPr lang="en-US" dirty="0" smtClean="0"/>
              <a:t>Spirit of </a:t>
            </a:r>
            <a:r>
              <a:rPr lang="en-US" dirty="0" smtClean="0"/>
              <a:t>Excellence</a:t>
            </a:r>
          </a:p>
          <a:p>
            <a:r>
              <a:rPr lang="en-US" dirty="0" smtClean="0"/>
              <a:t>Accessibility</a:t>
            </a:r>
          </a:p>
          <a:p>
            <a:r>
              <a:rPr lang="en-US" dirty="0" smtClean="0"/>
              <a:t>Collaboration</a:t>
            </a:r>
            <a:endParaRPr lang="en-US" dirty="0"/>
          </a:p>
        </p:txBody>
      </p:sp>
      <p:pic>
        <p:nvPicPr>
          <p:cNvPr id="14338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3352800"/>
            <a:ext cx="24384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Famous Saying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“Courage is doing what you are afraid to do”.      			By Eddie </a:t>
            </a:r>
            <a:r>
              <a:rPr lang="en-US" dirty="0" err="1" smtClean="0"/>
              <a:t>Richebacher</a:t>
            </a:r>
            <a:endParaRPr lang="en-US" dirty="0"/>
          </a:p>
        </p:txBody>
      </p:sp>
      <p:pic>
        <p:nvPicPr>
          <p:cNvPr id="12290" name="Picture 2" descr="C:\Users\new\AppData\Local\Microsoft\Windows\Temporary Internet Files\Content.IE5\WFUAYMOS\Courage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200400"/>
            <a:ext cx="3544824" cy="22555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 you Dr. Jane Cobia and your wonderful class for the opportunity to share!!</a:t>
            </a:r>
            <a:endParaRPr lang="en-US" dirty="0"/>
          </a:p>
        </p:txBody>
      </p:sp>
      <p:pic>
        <p:nvPicPr>
          <p:cNvPr id="13314" name="Picture 2" descr="C:\Users\new\AppData\Local\Microsoft\Windows\Temporary Internet Files\Content.IE5\WFUAYMOS\770b6e8519433e5f47da0584bd7bb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2971800"/>
            <a:ext cx="5257800" cy="24351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</a:t>
            </a:r>
            <a:endParaRPr lang="en-US" dirty="0"/>
          </a:p>
        </p:txBody>
      </p:sp>
      <p:pic>
        <p:nvPicPr>
          <p:cNvPr id="11266" name="Picture 2" descr="C:\Users\new\AppData\Local\Microsoft\Windows\Temporary Internet Files\Content.IE5\ML9LY8MR\istock_000003028590xsmall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5950" y="2059781"/>
            <a:ext cx="5372100" cy="360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Professional Experiences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876800"/>
          </a:xfrm>
        </p:spPr>
        <p:txBody>
          <a:bodyPr>
            <a:noAutofit/>
          </a:bodyPr>
          <a:lstStyle/>
          <a:p>
            <a:r>
              <a:rPr lang="en-US" sz="2100" dirty="0" smtClean="0"/>
              <a:t>Alabama Educational Television Commissioner</a:t>
            </a:r>
          </a:p>
          <a:p>
            <a:r>
              <a:rPr lang="en-US" sz="2100" dirty="0" smtClean="0"/>
              <a:t>Alabama Commissioner for the Military Interstate Compact </a:t>
            </a:r>
            <a:r>
              <a:rPr lang="en-US" sz="2100" dirty="0" smtClean="0"/>
              <a:t>Commission</a:t>
            </a:r>
          </a:p>
          <a:p>
            <a:r>
              <a:rPr lang="en-US" sz="2100" dirty="0" smtClean="0"/>
              <a:t>National Commission for the Military Interstate Compact Commission</a:t>
            </a:r>
          </a:p>
          <a:p>
            <a:r>
              <a:rPr lang="en-US" sz="2100" dirty="0" smtClean="0"/>
              <a:t>UAB National Alumni Society Board of Director</a:t>
            </a:r>
            <a:endParaRPr lang="en-US" sz="2100" dirty="0" smtClean="0"/>
          </a:p>
          <a:p>
            <a:r>
              <a:rPr lang="en-US" sz="2100" dirty="0" smtClean="0"/>
              <a:t>UAB Regional In-service Board Member</a:t>
            </a:r>
            <a:endParaRPr lang="en-US" sz="2100" dirty="0" smtClean="0"/>
          </a:p>
          <a:p>
            <a:r>
              <a:rPr lang="en-US" sz="2100" dirty="0" smtClean="0"/>
              <a:t>School Board Member</a:t>
            </a:r>
          </a:p>
          <a:p>
            <a:r>
              <a:rPr lang="en-US" sz="2100" dirty="0" smtClean="0"/>
              <a:t>Superintendent</a:t>
            </a:r>
          </a:p>
          <a:p>
            <a:r>
              <a:rPr lang="en-US" sz="2100" dirty="0" smtClean="0"/>
              <a:t>Hearing Officer</a:t>
            </a:r>
          </a:p>
          <a:p>
            <a:r>
              <a:rPr lang="en-US" sz="2100" dirty="0" smtClean="0"/>
              <a:t>Personnel Coordinator</a:t>
            </a:r>
          </a:p>
          <a:p>
            <a:r>
              <a:rPr lang="en-US" sz="2100" dirty="0" smtClean="0"/>
              <a:t>Principal</a:t>
            </a:r>
          </a:p>
          <a:p>
            <a:r>
              <a:rPr lang="en-US" sz="2100" dirty="0" smtClean="0"/>
              <a:t>Assistant Principal</a:t>
            </a:r>
          </a:p>
          <a:p>
            <a:r>
              <a:rPr lang="en-US" sz="2100" dirty="0" smtClean="0"/>
              <a:t>Teacher</a:t>
            </a:r>
            <a:endParaRPr lang="en-US" sz="2100" dirty="0"/>
          </a:p>
        </p:txBody>
      </p:sp>
      <p:pic>
        <p:nvPicPr>
          <p:cNvPr id="2050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3886200"/>
            <a:ext cx="1829714" cy="15654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Introductory Perspective</a:t>
            </a:r>
            <a:endParaRPr lang="en-US" dirty="0"/>
          </a:p>
        </p:txBody>
      </p:sp>
      <p:pic>
        <p:nvPicPr>
          <p:cNvPr id="3076" name="Picture 4" descr="C:\Users\new\AppData\Local\Microsoft\Windows\Temporary Internet Files\Content.IE5\NB7T5ZJN\education_technology-resized-600[1]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438400"/>
            <a:ext cx="3048264" cy="2030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Pledge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Character-Values and Beliefs</a:t>
            </a:r>
            <a:endParaRPr lang="en-US" dirty="0"/>
          </a:p>
        </p:txBody>
      </p:sp>
      <p:pic>
        <p:nvPicPr>
          <p:cNvPr id="1026" name="Picture 2" descr="C:\Users\new\AppData\Local\Microsoft\Windows\Temporary Internet Files\Content.IE5\WFUAYMOS\Core Values - Beliefs - Actions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2438400"/>
            <a:ext cx="3810000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Integrity</a:t>
            </a:r>
          </a:p>
          <a:p>
            <a:r>
              <a:rPr lang="en-US" dirty="0" smtClean="0"/>
              <a:t>Accountability</a:t>
            </a:r>
          </a:p>
          <a:p>
            <a:r>
              <a:rPr lang="en-US" dirty="0" smtClean="0"/>
              <a:t>Diligence</a:t>
            </a:r>
          </a:p>
          <a:p>
            <a:r>
              <a:rPr lang="en-US" dirty="0" smtClean="0"/>
              <a:t>Perseverance</a:t>
            </a:r>
          </a:p>
          <a:p>
            <a:r>
              <a:rPr lang="en-US" dirty="0" smtClean="0"/>
              <a:t>Discipline</a:t>
            </a:r>
          </a:p>
          <a:p>
            <a:r>
              <a:rPr lang="en-US" dirty="0" smtClean="0"/>
              <a:t>Honesty</a:t>
            </a:r>
          </a:p>
          <a:p>
            <a:r>
              <a:rPr lang="en-US" dirty="0" smtClean="0"/>
              <a:t>High Expectations</a:t>
            </a:r>
            <a:endParaRPr lang="en-US" dirty="0"/>
          </a:p>
        </p:txBody>
      </p:sp>
      <p:pic>
        <p:nvPicPr>
          <p:cNvPr id="1026" name="Picture 2" descr="C:\Users\new\AppData\Local\Microsoft\Windows\Temporary Internet Files\Content.IE5\ML9LY8MR\core-values1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209800"/>
            <a:ext cx="3973433" cy="3937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 P’S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Prayer</a:t>
            </a:r>
          </a:p>
          <a:p>
            <a:r>
              <a:rPr lang="en-US" dirty="0" smtClean="0"/>
              <a:t>Principles</a:t>
            </a:r>
          </a:p>
          <a:p>
            <a:r>
              <a:rPr lang="en-US" dirty="0" smtClean="0"/>
              <a:t>Perseverance</a:t>
            </a:r>
          </a:p>
          <a:p>
            <a:r>
              <a:rPr lang="en-US" dirty="0" smtClean="0"/>
              <a:t>Patience</a:t>
            </a:r>
          </a:p>
          <a:p>
            <a:r>
              <a:rPr lang="en-US" dirty="0" smtClean="0"/>
              <a:t>Progress</a:t>
            </a:r>
          </a:p>
          <a:p>
            <a:r>
              <a:rPr lang="en-US" dirty="0" smtClean="0"/>
              <a:t>Planning</a:t>
            </a:r>
            <a:endParaRPr lang="en-US" dirty="0"/>
          </a:p>
        </p:txBody>
      </p:sp>
      <p:pic>
        <p:nvPicPr>
          <p:cNvPr id="2055" name="Picture 7" descr="C:\Users\new\AppData\Local\Microsoft\Windows\Temporary Internet Files\Content.IE5\WFUAYMOS\1200px-High_Standards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2667000"/>
            <a:ext cx="4855975" cy="2606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Principal Challenge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 and Parent Classroom Placement</a:t>
            </a:r>
            <a:endParaRPr lang="en-US" dirty="0"/>
          </a:p>
        </p:txBody>
      </p:sp>
      <p:pic>
        <p:nvPicPr>
          <p:cNvPr id="4098" name="Picture 2" descr="C:\Users\new\AppData\Local\Microsoft\Windows\Temporary Internet Files\Content.IE5\WFUAYMOS\education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124200"/>
            <a:ext cx="3886200" cy="2580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Principal Challenge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Parental and Community Involvement</a:t>
            </a:r>
            <a:endParaRPr lang="en-US" dirty="0"/>
          </a:p>
        </p:txBody>
      </p:sp>
      <p:pic>
        <p:nvPicPr>
          <p:cNvPr id="6150" name="Picture 6" descr="C:\Users\new\AppData\Local\Microsoft\Windows\Temporary Internet Files\Content.IE5\ML9LY8MR\GUKParentsChildrenActivitiespart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819400"/>
            <a:ext cx="4724400" cy="312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Principal Challenge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Passage of </a:t>
            </a:r>
            <a:r>
              <a:rPr lang="en-US" smtClean="0"/>
              <a:t>New Ad-Valorem </a:t>
            </a:r>
            <a:r>
              <a:rPr lang="en-US" dirty="0" smtClean="0"/>
              <a:t>Tax Referendum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124" name="Picture 4" descr="C:\Users\new\AppData\Local\Microsoft\Windows\Temporary Internet Files\Content.IE5\ML9LY8MR\6629120915_556a318093_z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819400"/>
            <a:ext cx="3581400" cy="358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265</Words>
  <Application>Microsoft Office PowerPoint</Application>
  <PresentationFormat>On-screen Show (4:3)</PresentationFormat>
  <Paragraphs>86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  Politics and Policy Development in Education by Dr. Douglas L. Ragland</vt:lpstr>
      <vt:lpstr>Professional Experiences</vt:lpstr>
      <vt:lpstr>Introductory Perspective</vt:lpstr>
      <vt:lpstr>Personal Pledge</vt:lpstr>
      <vt:lpstr>Core Values</vt:lpstr>
      <vt:lpstr>6 P’S</vt:lpstr>
      <vt:lpstr> Principal Challenge 1</vt:lpstr>
      <vt:lpstr>Principal Challenge 2</vt:lpstr>
      <vt:lpstr>Principal Challenge 3</vt:lpstr>
      <vt:lpstr>Superintendent Challenge 1</vt:lpstr>
      <vt:lpstr>Superintendent Challenge 2</vt:lpstr>
      <vt:lpstr>Superintendent Challenge 3</vt:lpstr>
      <vt:lpstr>Board Member Challenges</vt:lpstr>
      <vt:lpstr> Tips for Personal and Professional Success</vt:lpstr>
      <vt:lpstr>Synopsis</vt:lpstr>
      <vt:lpstr>Famous Saying</vt:lpstr>
      <vt:lpstr>Acknowledgments</vt:lpstr>
      <vt:lpstr>Questions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Politics and Policy Development in Education by Dr. Douglas L. Ragland</dc:title>
  <dc:creator>new</dc:creator>
  <cp:lastModifiedBy>new</cp:lastModifiedBy>
  <cp:revision>29</cp:revision>
  <dcterms:created xsi:type="dcterms:W3CDTF">2019-10-14T14:11:52Z</dcterms:created>
  <dcterms:modified xsi:type="dcterms:W3CDTF">2020-02-29T08:33:39Z</dcterms:modified>
</cp:coreProperties>
</file>