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3" r:id="rId15"/>
    <p:sldId id="268" r:id="rId16"/>
    <p:sldId id="269" r:id="rId17"/>
    <p:sldId id="27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C499-CC29-4DBA-8621-F2F8BB363D6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10012-202B-4925-9282-935F7F909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Politics and Policy Development in Education by Dr. Douglas L. Ragland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ew\Desktop\Pictures\Dr. DouglasL Ragland Photo 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1752600" cy="19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Superintendent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Board Composition</a:t>
            </a:r>
          </a:p>
          <a:p>
            <a:r>
              <a:rPr lang="en-US" dirty="0" smtClean="0"/>
              <a:t>State Intervention</a:t>
            </a:r>
          </a:p>
          <a:p>
            <a:r>
              <a:rPr lang="en-US" dirty="0" smtClean="0"/>
              <a:t>Reorganization</a:t>
            </a:r>
          </a:p>
          <a:p>
            <a:r>
              <a:rPr lang="en-US" dirty="0" smtClean="0"/>
              <a:t>Certified and Highly Qualified Personnel</a:t>
            </a:r>
          </a:p>
          <a:p>
            <a:r>
              <a:rPr lang="en-US" dirty="0" smtClean="0"/>
              <a:t>Academic</a:t>
            </a:r>
            <a:r>
              <a:rPr lang="en-US" dirty="0" smtClean="0"/>
              <a:t>, and Extra-Curricular Successful Endeavors</a:t>
            </a:r>
          </a:p>
          <a:p>
            <a:r>
              <a:rPr lang="en-US" dirty="0" smtClean="0"/>
              <a:t>Community Success</a:t>
            </a:r>
            <a:endParaRPr lang="en-US" dirty="0"/>
          </a:p>
        </p:txBody>
      </p:sp>
      <p:pic>
        <p:nvPicPr>
          <p:cNvPr id="7170" name="Picture 2" descr="C:\Users\new\AppData\Local\Microsoft\Windows\Temporary Internet Files\Content.IE5\WFUAYMOS\1280px-FEMA_-_41022_-_FEMA_at_Jackson_County_School_Board_Meet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2564802" cy="170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Superintendent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Passage of Renewal of Existing Tax Referendum for 30 years.</a:t>
            </a:r>
          </a:p>
          <a:p>
            <a:r>
              <a:rPr lang="en-US" dirty="0" smtClean="0"/>
              <a:t>County Commission Financial Commitment</a:t>
            </a:r>
            <a:endParaRPr lang="en-US" dirty="0"/>
          </a:p>
        </p:txBody>
      </p:sp>
      <p:pic>
        <p:nvPicPr>
          <p:cNvPr id="4" name="Picture 4" descr="C:\Users\new\AppData\Local\Microsoft\Windows\Temporary Internet Files\Content.IE5\ML9LY8MR\6629120915_556a318093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429000"/>
            <a:ext cx="2743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Superintendent Challenge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Strategic Plan</a:t>
            </a:r>
          </a:p>
          <a:p>
            <a:r>
              <a:rPr lang="en-US" dirty="0" smtClean="0"/>
              <a:t>Political Leaders</a:t>
            </a:r>
          </a:p>
          <a:p>
            <a:r>
              <a:rPr lang="en-US" dirty="0" smtClean="0"/>
              <a:t>Educational Summit</a:t>
            </a:r>
          </a:p>
          <a:p>
            <a:r>
              <a:rPr lang="en-US" dirty="0" smtClean="0"/>
              <a:t>Tough and Fair Decisions</a:t>
            </a:r>
          </a:p>
          <a:p>
            <a:r>
              <a:rPr lang="en-US" dirty="0" smtClean="0"/>
              <a:t>Student Priority</a:t>
            </a:r>
          </a:p>
          <a:p>
            <a:endParaRPr lang="en-US" dirty="0"/>
          </a:p>
        </p:txBody>
      </p:sp>
      <p:pic>
        <p:nvPicPr>
          <p:cNvPr id="9218" name="Picture 2" descr="C:\Users\new\AppData\Local\Microsoft\Windows\Temporary Internet Files\Content.IE5\ML9LY8MR\children-classroo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2954456" cy="254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Member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Policy Development and Fiduciary Responsibility</a:t>
            </a:r>
          </a:p>
          <a:p>
            <a:r>
              <a:rPr lang="en-US" dirty="0" smtClean="0"/>
              <a:t>Roles and </a:t>
            </a:r>
            <a:r>
              <a:rPr lang="en-US" dirty="0" smtClean="0"/>
              <a:t>Responsibilities</a:t>
            </a:r>
          </a:p>
          <a:p>
            <a:r>
              <a:rPr lang="en-US" dirty="0" smtClean="0"/>
              <a:t>Board Relations</a:t>
            </a:r>
            <a:endParaRPr lang="en-US" dirty="0" smtClean="0"/>
          </a:p>
          <a:p>
            <a:r>
              <a:rPr lang="en-US" dirty="0" smtClean="0"/>
              <a:t>Communication to and </a:t>
            </a:r>
            <a:r>
              <a:rPr lang="en-US" dirty="0"/>
              <a:t>w</a:t>
            </a:r>
            <a:r>
              <a:rPr lang="en-US" dirty="0" smtClean="0"/>
              <a:t>orking with </a:t>
            </a:r>
            <a:r>
              <a:rPr lang="en-US" dirty="0" smtClean="0"/>
              <a:t>Stakeholders</a:t>
            </a:r>
          </a:p>
          <a:p>
            <a:r>
              <a:rPr lang="en-US" dirty="0" smtClean="0"/>
              <a:t>Ad valorem Tax</a:t>
            </a:r>
            <a:endParaRPr lang="en-US" dirty="0" smtClean="0"/>
          </a:p>
          <a:p>
            <a:r>
              <a:rPr lang="en-US" dirty="0" smtClean="0"/>
              <a:t>Superintendent, CFO, Board Attorney</a:t>
            </a:r>
          </a:p>
          <a:p>
            <a:r>
              <a:rPr lang="en-US" dirty="0" smtClean="0"/>
              <a:t>Ethical Violations</a:t>
            </a:r>
            <a:endParaRPr lang="en-US" dirty="0"/>
          </a:p>
        </p:txBody>
      </p:sp>
      <p:pic>
        <p:nvPicPr>
          <p:cNvPr id="10245" name="Picture 5" descr="C:\Users\new\AppData\Local\Microsoft\Windows\Temporary Internet Files\Content.IE5\NB7T5ZJN\5099126727_b1d92e4a50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3200401"/>
            <a:ext cx="2024146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Tips for Personal and Professional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Forgive Others</a:t>
            </a:r>
          </a:p>
          <a:p>
            <a:r>
              <a:rPr lang="en-US" dirty="0" smtClean="0"/>
              <a:t>Ask for Forgiveness</a:t>
            </a:r>
          </a:p>
          <a:p>
            <a:r>
              <a:rPr lang="en-US" dirty="0" smtClean="0"/>
              <a:t>Say Thank you</a:t>
            </a:r>
          </a:p>
          <a:p>
            <a:r>
              <a:rPr lang="en-US" dirty="0" smtClean="0"/>
              <a:t>Apologize</a:t>
            </a:r>
          </a:p>
          <a:p>
            <a:r>
              <a:rPr lang="en-US" dirty="0" smtClean="0"/>
              <a:t>Show Love</a:t>
            </a:r>
          </a:p>
          <a:p>
            <a:pPr>
              <a:buNone/>
            </a:pPr>
            <a:r>
              <a:rPr lang="en-US" dirty="0" smtClean="0"/>
              <a:t>   Note: Your personal values and experiences will be reflective in your professional actions.</a:t>
            </a:r>
            <a:endParaRPr lang="en-US" dirty="0"/>
          </a:p>
        </p:txBody>
      </p:sp>
      <p:pic>
        <p:nvPicPr>
          <p:cNvPr id="1026" name="Picture 2" descr="C:\Users\new\AppData\Local\Microsoft\Windows\Temporary Internet Files\Content.IE5\WFUAYMOS\140502-20-selected-valu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8800"/>
            <a:ext cx="1981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Character</a:t>
            </a:r>
          </a:p>
          <a:p>
            <a:r>
              <a:rPr lang="en-US" dirty="0" smtClean="0"/>
              <a:t>Decision Making Predicated on Learning</a:t>
            </a:r>
          </a:p>
          <a:p>
            <a:r>
              <a:rPr lang="en-US" dirty="0" smtClean="0"/>
              <a:t>Courage</a:t>
            </a:r>
          </a:p>
          <a:p>
            <a:r>
              <a:rPr lang="en-US" dirty="0" smtClean="0"/>
              <a:t>Humility</a:t>
            </a:r>
          </a:p>
          <a:p>
            <a:r>
              <a:rPr lang="en-US" dirty="0" smtClean="0"/>
              <a:t>Fairness</a:t>
            </a:r>
            <a:endParaRPr lang="en-US" dirty="0" smtClean="0"/>
          </a:p>
          <a:p>
            <a:r>
              <a:rPr lang="en-US" dirty="0" smtClean="0"/>
              <a:t>Due Diligence</a:t>
            </a:r>
          </a:p>
          <a:p>
            <a:r>
              <a:rPr lang="en-US" dirty="0" smtClean="0"/>
              <a:t>Spirit of </a:t>
            </a:r>
            <a:r>
              <a:rPr lang="en-US" dirty="0" smtClean="0"/>
              <a:t>Excellence</a:t>
            </a:r>
          </a:p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1433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2438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“Courage is doing what you are afraid to do”.      			By Eddie </a:t>
            </a:r>
            <a:r>
              <a:rPr lang="en-US" dirty="0" err="1" smtClean="0"/>
              <a:t>Richebacher</a:t>
            </a:r>
            <a:endParaRPr lang="en-US" dirty="0"/>
          </a:p>
        </p:txBody>
      </p:sp>
      <p:pic>
        <p:nvPicPr>
          <p:cNvPr id="12290" name="Picture 2" descr="C:\Users\new\AppData\Local\Microsoft\Windows\Temporary Internet Files\Content.IE5\WFUAYMOS\Cour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3544824" cy="225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Dr. Jane Cobia and your wonderful class for the opportunity to share!!</a:t>
            </a:r>
            <a:endParaRPr lang="en-US" dirty="0"/>
          </a:p>
        </p:txBody>
      </p:sp>
      <p:pic>
        <p:nvPicPr>
          <p:cNvPr id="13314" name="Picture 2" descr="C:\Users\new\AppData\Local\Microsoft\Windows\Temporary Internet Files\Content.IE5\WFUAYMOS\770b6e8519433e5f47da0584bd7bb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5257800" cy="243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11266" name="Picture 2" descr="C:\Users\new\AppData\Local\Microsoft\Windows\Temporary Internet Files\Content.IE5\ML9LY8MR\istock_000003028590xsmal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2059781"/>
            <a:ext cx="5372100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Autofit/>
          </a:bodyPr>
          <a:lstStyle/>
          <a:p>
            <a:r>
              <a:rPr lang="en-US" sz="2100" dirty="0" smtClean="0"/>
              <a:t>Alabama Educational Television Commissioner</a:t>
            </a:r>
          </a:p>
          <a:p>
            <a:r>
              <a:rPr lang="en-US" sz="2100" dirty="0" smtClean="0"/>
              <a:t>Alabama Commissioner for the Military Interstate Compact </a:t>
            </a:r>
            <a:r>
              <a:rPr lang="en-US" sz="2100" dirty="0" smtClean="0"/>
              <a:t>Commission</a:t>
            </a:r>
          </a:p>
          <a:p>
            <a:r>
              <a:rPr lang="en-US" sz="2100" dirty="0" smtClean="0"/>
              <a:t>National Commission for the Military Interstate Compact Commission</a:t>
            </a:r>
          </a:p>
          <a:p>
            <a:r>
              <a:rPr lang="en-US" sz="2100" dirty="0" smtClean="0"/>
              <a:t>UAB National Alumni Society Board of Director</a:t>
            </a:r>
            <a:endParaRPr lang="en-US" sz="2100" dirty="0" smtClean="0"/>
          </a:p>
          <a:p>
            <a:r>
              <a:rPr lang="en-US" sz="2100" dirty="0" smtClean="0"/>
              <a:t>UAB Regional In-service Board Member</a:t>
            </a:r>
            <a:endParaRPr lang="en-US" sz="2100" dirty="0" smtClean="0"/>
          </a:p>
          <a:p>
            <a:r>
              <a:rPr lang="en-US" sz="2100" dirty="0" smtClean="0"/>
              <a:t>School Board Member</a:t>
            </a:r>
          </a:p>
          <a:p>
            <a:r>
              <a:rPr lang="en-US" sz="2100" dirty="0" smtClean="0"/>
              <a:t>Superintendent</a:t>
            </a:r>
          </a:p>
          <a:p>
            <a:r>
              <a:rPr lang="en-US" sz="2100" dirty="0" smtClean="0"/>
              <a:t>Hearing Officer</a:t>
            </a:r>
          </a:p>
          <a:p>
            <a:r>
              <a:rPr lang="en-US" sz="2100" dirty="0" smtClean="0"/>
              <a:t>Personnel Coordinator</a:t>
            </a:r>
          </a:p>
          <a:p>
            <a:r>
              <a:rPr lang="en-US" sz="2100" dirty="0" smtClean="0"/>
              <a:t>Principal</a:t>
            </a:r>
          </a:p>
          <a:p>
            <a:r>
              <a:rPr lang="en-US" sz="2100" dirty="0" smtClean="0"/>
              <a:t>Assistant Principal</a:t>
            </a:r>
          </a:p>
          <a:p>
            <a:r>
              <a:rPr lang="en-US" sz="2100" dirty="0" smtClean="0"/>
              <a:t>Teacher</a:t>
            </a:r>
            <a:endParaRPr lang="en-US" sz="2100" dirty="0"/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Perspective</a:t>
            </a:r>
            <a:endParaRPr lang="en-US" dirty="0"/>
          </a:p>
        </p:txBody>
      </p:sp>
      <p:pic>
        <p:nvPicPr>
          <p:cNvPr id="3076" name="Picture 4" descr="C:\Users\new\AppData\Local\Microsoft\Windows\Temporary Internet Files\Content.IE5\NB7T5ZJN\education_technology-resized-60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3048264" cy="203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Character-Values and Beliefs</a:t>
            </a:r>
            <a:endParaRPr lang="en-US" dirty="0"/>
          </a:p>
        </p:txBody>
      </p:sp>
      <p:pic>
        <p:nvPicPr>
          <p:cNvPr id="1026" name="Picture 2" descr="C:\Users\new\AppData\Local\Microsoft\Windows\Temporary Internet Files\Content.IE5\WFUAYMOS\Core Values - Beliefs - Ac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3810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</a:p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Diligence</a:t>
            </a:r>
          </a:p>
          <a:p>
            <a:r>
              <a:rPr lang="en-US" dirty="0" smtClean="0"/>
              <a:t>Perseverance</a:t>
            </a:r>
          </a:p>
          <a:p>
            <a:r>
              <a:rPr lang="en-US" dirty="0" smtClean="0"/>
              <a:t>Discipline</a:t>
            </a:r>
          </a:p>
          <a:p>
            <a:r>
              <a:rPr lang="en-US" dirty="0" smtClean="0"/>
              <a:t>Honesty</a:t>
            </a:r>
          </a:p>
          <a:p>
            <a:r>
              <a:rPr lang="en-US" dirty="0" smtClean="0"/>
              <a:t>High Expectations</a:t>
            </a:r>
            <a:endParaRPr lang="en-US" dirty="0"/>
          </a:p>
        </p:txBody>
      </p:sp>
      <p:pic>
        <p:nvPicPr>
          <p:cNvPr id="1026" name="Picture 2" descr="C:\Users\new\AppData\Local\Microsoft\Windows\Temporary Internet Files\Content.IE5\ML9LY8MR\core-values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3973433" cy="3937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Perseverance</a:t>
            </a:r>
          </a:p>
          <a:p>
            <a:r>
              <a:rPr lang="en-US" dirty="0" smtClean="0"/>
              <a:t>Patience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2055" name="Picture 7" descr="C:\Users\new\AppData\Local\Microsoft\Windows\Temporary Internet Files\Content.IE5\WFUAYMOS\1200px-High_Standard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4855975" cy="260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Principal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and Parent Classroom Placement</a:t>
            </a:r>
            <a:endParaRPr lang="en-US" dirty="0"/>
          </a:p>
        </p:txBody>
      </p:sp>
      <p:pic>
        <p:nvPicPr>
          <p:cNvPr id="4098" name="Picture 2" descr="C:\Users\new\AppData\Local\Microsoft\Windows\Temporary Internet Files\Content.IE5\WFUAYMOS\educ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124200"/>
            <a:ext cx="3886200" cy="258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Parental and Community Involvement</a:t>
            </a:r>
            <a:endParaRPr lang="en-US" dirty="0"/>
          </a:p>
        </p:txBody>
      </p:sp>
      <p:pic>
        <p:nvPicPr>
          <p:cNvPr id="6150" name="Picture 6" descr="C:\Users\new\AppData\Local\Microsoft\Windows\Temporary Internet Files\Content.IE5\ML9LY8MR\GUKParentsChildrenActivitiespart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4724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Challenge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Passage of </a:t>
            </a:r>
            <a:r>
              <a:rPr lang="en-US" smtClean="0"/>
              <a:t>New Ad-Valorem </a:t>
            </a:r>
            <a:r>
              <a:rPr lang="en-US" dirty="0" smtClean="0"/>
              <a:t>Tax Referendum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 descr="C:\Users\new\AppData\Local\Microsoft\Windows\Temporary Internet Files\Content.IE5\ML9LY8MR\6629120915_556a318093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265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Politics and Policy Development in Education by Dr. Douglas L. Ragland</vt:lpstr>
      <vt:lpstr>Professional Experiences</vt:lpstr>
      <vt:lpstr>Introductory Perspective</vt:lpstr>
      <vt:lpstr>Personal Pledge</vt:lpstr>
      <vt:lpstr>Core Values</vt:lpstr>
      <vt:lpstr>6 P’S</vt:lpstr>
      <vt:lpstr> Principal Challenge 1</vt:lpstr>
      <vt:lpstr>Principal Challenge 2</vt:lpstr>
      <vt:lpstr>Principal Challenge 3</vt:lpstr>
      <vt:lpstr>Superintendent Challenge 1</vt:lpstr>
      <vt:lpstr>Superintendent Challenge 2</vt:lpstr>
      <vt:lpstr>Superintendent Challenge 3</vt:lpstr>
      <vt:lpstr>Board Member Challenges</vt:lpstr>
      <vt:lpstr> Tips for Personal and Professional Success</vt:lpstr>
      <vt:lpstr>Synopsis</vt:lpstr>
      <vt:lpstr>Famous Saying</vt:lpstr>
      <vt:lpstr>Acknowledgments</vt:lpstr>
      <vt:lpstr>Questions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and Policy Development in Education by Dr. Douglas L. Ragland</dc:title>
  <dc:creator>new</dc:creator>
  <cp:lastModifiedBy>new</cp:lastModifiedBy>
  <cp:revision>29</cp:revision>
  <dcterms:created xsi:type="dcterms:W3CDTF">2019-10-14T14:11:52Z</dcterms:created>
  <dcterms:modified xsi:type="dcterms:W3CDTF">2020-02-29T08:33:39Z</dcterms:modified>
</cp:coreProperties>
</file>