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9" r:id="rId3"/>
    <p:sldId id="268" r:id="rId4"/>
    <p:sldId id="276" r:id="rId5"/>
    <p:sldId id="273" r:id="rId6"/>
    <p:sldId id="265" r:id="rId7"/>
    <p:sldId id="258" r:id="rId8"/>
    <p:sldId id="256" r:id="rId9"/>
    <p:sldId id="257" r:id="rId10"/>
    <p:sldId id="259" r:id="rId11"/>
    <p:sldId id="260" r:id="rId12"/>
    <p:sldId id="261" r:id="rId13"/>
    <p:sldId id="272" r:id="rId14"/>
    <p:sldId id="274" r:id="rId15"/>
    <p:sldId id="262" r:id="rId16"/>
    <p:sldId id="263" r:id="rId17"/>
    <p:sldId id="264" r:id="rId18"/>
    <p:sldId id="275" r:id="rId19"/>
    <p:sldId id="27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26" autoAdjust="0"/>
  </p:normalViewPr>
  <p:slideViewPr>
    <p:cSldViewPr>
      <p:cViewPr varScale="1">
        <p:scale>
          <a:sx n="59" d="100"/>
          <a:sy n="59" d="100"/>
        </p:scale>
        <p:origin x="-1416"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50EC8E-F78F-4D51-B178-EC256E258666}" type="datetimeFigureOut">
              <a:rPr lang="en-US" smtClean="0"/>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47214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50EC8E-F78F-4D51-B178-EC256E258666}" type="datetimeFigureOut">
              <a:rPr lang="en-US" smtClean="0"/>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2786108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50EC8E-F78F-4D51-B178-EC256E258666}" type="datetimeFigureOut">
              <a:rPr lang="en-US" smtClean="0"/>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412183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50EC8E-F78F-4D51-B178-EC256E258666}" type="datetimeFigureOut">
              <a:rPr lang="en-US" smtClean="0"/>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597930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50EC8E-F78F-4D51-B178-EC256E258666}" type="datetimeFigureOut">
              <a:rPr lang="en-US" smtClean="0"/>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3645360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50EC8E-F78F-4D51-B178-EC256E258666}" type="datetimeFigureOut">
              <a:rPr lang="en-US" smtClean="0"/>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815608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50EC8E-F78F-4D51-B178-EC256E258666}" type="datetimeFigureOut">
              <a:rPr lang="en-US" smtClean="0"/>
              <a:t>10/5/2015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392345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50EC8E-F78F-4D51-B178-EC256E258666}" type="datetimeFigureOut">
              <a:rPr lang="en-US" smtClean="0"/>
              <a:t>10/5/2015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222362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0EC8E-F78F-4D51-B178-EC256E258666}" type="datetimeFigureOut">
              <a:rPr lang="en-US" smtClean="0"/>
              <a:t>10/5/2015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3747506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50EC8E-F78F-4D51-B178-EC256E258666}" type="datetimeFigureOut">
              <a:rPr lang="en-US" smtClean="0"/>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3737448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50EC8E-F78F-4D51-B178-EC256E258666}" type="datetimeFigureOut">
              <a:rPr lang="en-US" smtClean="0"/>
              <a:t>10/5/2015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C8B86-1E00-4E31-A691-48C93368D9CB}" type="slidenum">
              <a:rPr lang="en-US" smtClean="0"/>
              <a:t>‹#›</a:t>
            </a:fld>
            <a:endParaRPr lang="en-US"/>
          </a:p>
        </p:txBody>
      </p:sp>
    </p:spTree>
    <p:extLst>
      <p:ext uri="{BB962C8B-B14F-4D97-AF65-F5344CB8AC3E}">
        <p14:creationId xmlns:p14="http://schemas.microsoft.com/office/powerpoint/2010/main" val="312916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0EC8E-F78F-4D51-B178-EC256E258666}" type="datetimeFigureOut">
              <a:rPr lang="en-US" smtClean="0"/>
              <a:t>10/5/2015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C8B86-1E00-4E31-A691-48C93368D9CB}" type="slidenum">
              <a:rPr lang="en-US" smtClean="0"/>
              <a:t>‹#›</a:t>
            </a:fld>
            <a:endParaRPr lang="en-US"/>
          </a:p>
        </p:txBody>
      </p:sp>
    </p:spTree>
    <p:extLst>
      <p:ext uri="{BB962C8B-B14F-4D97-AF65-F5344CB8AC3E}">
        <p14:creationId xmlns:p14="http://schemas.microsoft.com/office/powerpoint/2010/main" val="3290778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686800" cy="1295399"/>
          </a:xfrm>
        </p:spPr>
        <p:txBody>
          <a:bodyPr>
            <a:normAutofit/>
          </a:bodyPr>
          <a:lstStyle/>
          <a:p>
            <a:r>
              <a:rPr lang="en-US" u="sng" dirty="0" smtClean="0">
                <a:effectLst>
                  <a:outerShdw blurRad="38100" dist="38100" dir="2700000" algn="tl">
                    <a:srgbClr val="000000">
                      <a:alpha val="43137"/>
                    </a:srgbClr>
                  </a:outerShdw>
                </a:effectLst>
                <a:latin typeface="Algerian" panose="04020705040A02060702" pitchFamily="82" charset="0"/>
                <a:cs typeface="Arial" panose="020B0604020202020204" pitchFamily="34" charset="0"/>
              </a:rPr>
              <a:t>CHURCH LEADERSHIP TRAINING</a:t>
            </a:r>
            <a:endParaRPr lang="en-US" u="sng" dirty="0">
              <a:effectLst>
                <a:outerShdw blurRad="38100" dist="38100" dir="2700000" algn="tl">
                  <a:srgbClr val="000000">
                    <a:alpha val="43137"/>
                  </a:srgbClr>
                </a:outerShdw>
              </a:effectLst>
              <a:latin typeface="Algerian" panose="04020705040A02060702" pitchFamily="82" charset="0"/>
              <a:cs typeface="Arial" panose="020B0604020202020204" pitchFamily="34" charset="0"/>
            </a:endParaRPr>
          </a:p>
        </p:txBody>
      </p:sp>
      <p:sp>
        <p:nvSpPr>
          <p:cNvPr id="3" name="Subtitle 2"/>
          <p:cNvSpPr>
            <a:spLocks noGrp="1"/>
          </p:cNvSpPr>
          <p:nvPr>
            <p:ph type="subTitle" idx="1"/>
          </p:nvPr>
        </p:nvSpPr>
        <p:spPr>
          <a:xfrm>
            <a:off x="152400" y="1981200"/>
            <a:ext cx="8686800" cy="4648200"/>
          </a:xfrm>
        </p:spPr>
        <p:txBody>
          <a:bodyPr/>
          <a:lstStyle/>
          <a:p>
            <a:endParaRPr lang="en-US" dirty="0" smtClean="0"/>
          </a:p>
          <a:p>
            <a:endParaRPr lang="en-US" dirty="0"/>
          </a:p>
          <a:p>
            <a:r>
              <a:rPr lang="en-US" sz="4000" b="1" dirty="0" smtClean="0">
                <a:solidFill>
                  <a:schemeClr val="tx2">
                    <a:lumMod val="75000"/>
                  </a:schemeClr>
                </a:solidFill>
                <a:effectLst>
                  <a:outerShdw blurRad="38100" dist="38100" dir="2700000" algn="tl">
                    <a:srgbClr val="000000">
                      <a:alpha val="43137"/>
                    </a:srgbClr>
                  </a:outerShdw>
                </a:effectLst>
                <a:latin typeface="Algerian" panose="04020705040A02060702" pitchFamily="82" charset="0"/>
              </a:rPr>
              <a:t>TRAINING LEADERS </a:t>
            </a:r>
          </a:p>
          <a:p>
            <a:r>
              <a:rPr lang="en-US" sz="4000" b="1" dirty="0" smtClean="0">
                <a:solidFill>
                  <a:schemeClr val="tx2">
                    <a:lumMod val="75000"/>
                  </a:schemeClr>
                </a:solidFill>
                <a:effectLst>
                  <a:outerShdw blurRad="38100" dist="38100" dir="2700000" algn="tl">
                    <a:srgbClr val="000000">
                      <a:alpha val="43137"/>
                    </a:srgbClr>
                  </a:outerShdw>
                </a:effectLst>
                <a:latin typeface="Algerian" panose="04020705040A02060702" pitchFamily="82" charset="0"/>
              </a:rPr>
              <a:t>FOR </a:t>
            </a:r>
          </a:p>
          <a:p>
            <a:r>
              <a:rPr lang="en-US" sz="4000" b="1" dirty="0" smtClean="0">
                <a:solidFill>
                  <a:schemeClr val="tx2">
                    <a:lumMod val="75000"/>
                  </a:schemeClr>
                </a:solidFill>
                <a:effectLst>
                  <a:outerShdw blurRad="38100" dist="38100" dir="2700000" algn="tl">
                    <a:srgbClr val="000000">
                      <a:alpha val="43137"/>
                    </a:srgbClr>
                  </a:outerShdw>
                </a:effectLst>
                <a:latin typeface="Algerian" panose="04020705040A02060702" pitchFamily="82" charset="0"/>
              </a:rPr>
              <a:t>SERVICE IN ZION</a:t>
            </a:r>
            <a:endParaRPr lang="en-US" sz="4000" b="1" dirty="0">
              <a:solidFill>
                <a:schemeClr val="tx2">
                  <a:lumMod val="75000"/>
                </a:schemeClr>
              </a:solidFill>
              <a:effectLst>
                <a:outerShdw blurRad="38100" dist="38100" dir="2700000" algn="tl">
                  <a:srgbClr val="000000">
                    <a:alpha val="43137"/>
                  </a:srgbClr>
                </a:outerShdw>
              </a:effectLst>
              <a:latin typeface="Algerian" panose="04020705040A02060702" pitchFamily="82" charset="0"/>
            </a:endParaRPr>
          </a:p>
        </p:txBody>
      </p:sp>
    </p:spTree>
    <p:extLst>
      <p:ext uri="{BB962C8B-B14F-4D97-AF65-F5344CB8AC3E}">
        <p14:creationId xmlns:p14="http://schemas.microsoft.com/office/powerpoint/2010/main" val="1166992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80">
                                          <p:stCondLst>
                                            <p:cond delay="0"/>
                                          </p:stCondLst>
                                        </p:cTn>
                                        <p:tgtEl>
                                          <p:spTgt spid="3">
                                            <p:txEl>
                                              <p:pRg st="3" end="3"/>
                                            </p:txEl>
                                          </p:spTgt>
                                        </p:tgtEl>
                                      </p:cBhvr>
                                    </p:animEffect>
                                    <p:anim calcmode="lin" valueType="num">
                                      <p:cBhvr>
                                        <p:cTn id="2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3" end="3"/>
                                            </p:txEl>
                                          </p:spTgt>
                                        </p:tgtEl>
                                      </p:cBhvr>
                                      <p:to x="100000" y="60000"/>
                                    </p:animScale>
                                    <p:animScale>
                                      <p:cBhvr>
                                        <p:cTn id="30" dur="166" decel="50000">
                                          <p:stCondLst>
                                            <p:cond delay="676"/>
                                          </p:stCondLst>
                                        </p:cTn>
                                        <p:tgtEl>
                                          <p:spTgt spid="3">
                                            <p:txEl>
                                              <p:pRg st="3" end="3"/>
                                            </p:txEl>
                                          </p:spTgt>
                                        </p:tgtEl>
                                      </p:cBhvr>
                                      <p:to x="100000" y="100000"/>
                                    </p:animScale>
                                    <p:animScale>
                                      <p:cBhvr>
                                        <p:cTn id="31" dur="26">
                                          <p:stCondLst>
                                            <p:cond delay="1312"/>
                                          </p:stCondLst>
                                        </p:cTn>
                                        <p:tgtEl>
                                          <p:spTgt spid="3">
                                            <p:txEl>
                                              <p:pRg st="3" end="3"/>
                                            </p:txEl>
                                          </p:spTgt>
                                        </p:tgtEl>
                                      </p:cBhvr>
                                      <p:to x="100000" y="80000"/>
                                    </p:animScale>
                                    <p:animScale>
                                      <p:cBhvr>
                                        <p:cTn id="32" dur="166" decel="50000">
                                          <p:stCondLst>
                                            <p:cond delay="1338"/>
                                          </p:stCondLst>
                                        </p:cTn>
                                        <p:tgtEl>
                                          <p:spTgt spid="3">
                                            <p:txEl>
                                              <p:pRg st="3" end="3"/>
                                            </p:txEl>
                                          </p:spTgt>
                                        </p:tgtEl>
                                      </p:cBhvr>
                                      <p:to x="100000" y="100000"/>
                                    </p:animScale>
                                    <p:animScale>
                                      <p:cBhvr>
                                        <p:cTn id="33" dur="26">
                                          <p:stCondLst>
                                            <p:cond delay="1642"/>
                                          </p:stCondLst>
                                        </p:cTn>
                                        <p:tgtEl>
                                          <p:spTgt spid="3">
                                            <p:txEl>
                                              <p:pRg st="3" end="3"/>
                                            </p:txEl>
                                          </p:spTgt>
                                        </p:tgtEl>
                                      </p:cBhvr>
                                      <p:to x="100000" y="90000"/>
                                    </p:animScale>
                                    <p:animScale>
                                      <p:cBhvr>
                                        <p:cTn id="34" dur="166" decel="50000">
                                          <p:stCondLst>
                                            <p:cond delay="1668"/>
                                          </p:stCondLst>
                                        </p:cTn>
                                        <p:tgtEl>
                                          <p:spTgt spid="3">
                                            <p:txEl>
                                              <p:pRg st="3" end="3"/>
                                            </p:txEl>
                                          </p:spTgt>
                                        </p:tgtEl>
                                      </p:cBhvr>
                                      <p:to x="100000" y="100000"/>
                                    </p:animScale>
                                    <p:animScale>
                                      <p:cBhvr>
                                        <p:cTn id="35" dur="26">
                                          <p:stCondLst>
                                            <p:cond delay="1808"/>
                                          </p:stCondLst>
                                        </p:cTn>
                                        <p:tgtEl>
                                          <p:spTgt spid="3">
                                            <p:txEl>
                                              <p:pRg st="3" end="3"/>
                                            </p:txEl>
                                          </p:spTgt>
                                        </p:tgtEl>
                                      </p:cBhvr>
                                      <p:to x="100000" y="95000"/>
                                    </p:animScale>
                                    <p:animScale>
                                      <p:cBhvr>
                                        <p:cTn id="36" dur="166" decel="50000">
                                          <p:stCondLst>
                                            <p:cond delay="1834"/>
                                          </p:stCondLst>
                                        </p:cTn>
                                        <p:tgtEl>
                                          <p:spTgt spid="3">
                                            <p:txEl>
                                              <p:pRg st="3" end="3"/>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down)">
                                      <p:cBhvr>
                                        <p:cTn id="39" dur="580">
                                          <p:stCondLst>
                                            <p:cond delay="0"/>
                                          </p:stCondLst>
                                        </p:cTn>
                                        <p:tgtEl>
                                          <p:spTgt spid="3">
                                            <p:txEl>
                                              <p:pRg st="4" end="4"/>
                                            </p:txEl>
                                          </p:spTgt>
                                        </p:tgtEl>
                                      </p:cBhvr>
                                    </p:animEffect>
                                    <p:anim calcmode="lin" valueType="num">
                                      <p:cBhvr>
                                        <p:cTn id="4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4" end="4"/>
                                            </p:txEl>
                                          </p:spTgt>
                                        </p:tgtEl>
                                      </p:cBhvr>
                                      <p:to x="100000" y="60000"/>
                                    </p:animScale>
                                    <p:animScale>
                                      <p:cBhvr>
                                        <p:cTn id="46" dur="166" decel="50000">
                                          <p:stCondLst>
                                            <p:cond delay="676"/>
                                          </p:stCondLst>
                                        </p:cTn>
                                        <p:tgtEl>
                                          <p:spTgt spid="3">
                                            <p:txEl>
                                              <p:pRg st="4" end="4"/>
                                            </p:txEl>
                                          </p:spTgt>
                                        </p:tgtEl>
                                      </p:cBhvr>
                                      <p:to x="100000" y="100000"/>
                                    </p:animScale>
                                    <p:animScale>
                                      <p:cBhvr>
                                        <p:cTn id="47" dur="26">
                                          <p:stCondLst>
                                            <p:cond delay="1312"/>
                                          </p:stCondLst>
                                        </p:cTn>
                                        <p:tgtEl>
                                          <p:spTgt spid="3">
                                            <p:txEl>
                                              <p:pRg st="4" end="4"/>
                                            </p:txEl>
                                          </p:spTgt>
                                        </p:tgtEl>
                                      </p:cBhvr>
                                      <p:to x="100000" y="80000"/>
                                    </p:animScale>
                                    <p:animScale>
                                      <p:cBhvr>
                                        <p:cTn id="48" dur="166" decel="50000">
                                          <p:stCondLst>
                                            <p:cond delay="1338"/>
                                          </p:stCondLst>
                                        </p:cTn>
                                        <p:tgtEl>
                                          <p:spTgt spid="3">
                                            <p:txEl>
                                              <p:pRg st="4" end="4"/>
                                            </p:txEl>
                                          </p:spTgt>
                                        </p:tgtEl>
                                      </p:cBhvr>
                                      <p:to x="100000" y="100000"/>
                                    </p:animScale>
                                    <p:animScale>
                                      <p:cBhvr>
                                        <p:cTn id="49" dur="26">
                                          <p:stCondLst>
                                            <p:cond delay="1642"/>
                                          </p:stCondLst>
                                        </p:cTn>
                                        <p:tgtEl>
                                          <p:spTgt spid="3">
                                            <p:txEl>
                                              <p:pRg st="4" end="4"/>
                                            </p:txEl>
                                          </p:spTgt>
                                        </p:tgtEl>
                                      </p:cBhvr>
                                      <p:to x="100000" y="90000"/>
                                    </p:animScale>
                                    <p:animScale>
                                      <p:cBhvr>
                                        <p:cTn id="50" dur="166" decel="50000">
                                          <p:stCondLst>
                                            <p:cond delay="1668"/>
                                          </p:stCondLst>
                                        </p:cTn>
                                        <p:tgtEl>
                                          <p:spTgt spid="3">
                                            <p:txEl>
                                              <p:pRg st="4" end="4"/>
                                            </p:txEl>
                                          </p:spTgt>
                                        </p:tgtEl>
                                      </p:cBhvr>
                                      <p:to x="100000" y="100000"/>
                                    </p:animScale>
                                    <p:animScale>
                                      <p:cBhvr>
                                        <p:cTn id="51" dur="26">
                                          <p:stCondLst>
                                            <p:cond delay="1808"/>
                                          </p:stCondLst>
                                        </p:cTn>
                                        <p:tgtEl>
                                          <p:spTgt spid="3">
                                            <p:txEl>
                                              <p:pRg st="4" end="4"/>
                                            </p:txEl>
                                          </p:spTgt>
                                        </p:tgtEl>
                                      </p:cBhvr>
                                      <p:to x="100000" y="95000"/>
                                    </p:animScale>
                                    <p:animScale>
                                      <p:cBhvr>
                                        <p:cTn id="5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a:xfrm>
            <a:off x="152400" y="1600200"/>
            <a:ext cx="8839200" cy="4953000"/>
          </a:xfrm>
        </p:spPr>
        <p:txBody>
          <a:bodyPr/>
          <a:lstStyle/>
          <a:p>
            <a:pPr algn="ctr"/>
            <a:r>
              <a:rPr lang="en-US" u="sng" dirty="0" smtClean="0">
                <a:latin typeface="Arial Black" panose="020B0A04020102020204" pitchFamily="34" charset="0"/>
              </a:rPr>
              <a:t>DEACONS AND THEIR DUTIES</a:t>
            </a:r>
          </a:p>
          <a:p>
            <a:pPr algn="ctr"/>
            <a:r>
              <a:rPr lang="en-US" b="1" dirty="0" smtClean="0">
                <a:solidFill>
                  <a:schemeClr val="accent2">
                    <a:lumMod val="50000"/>
                  </a:schemeClr>
                </a:solidFill>
              </a:rPr>
              <a:t>A </a:t>
            </a:r>
            <a:r>
              <a:rPr lang="en-US" b="1" dirty="0">
                <a:solidFill>
                  <a:schemeClr val="accent2">
                    <a:lumMod val="50000"/>
                  </a:schemeClr>
                </a:solidFill>
              </a:rPr>
              <a:t>Deacon shall meet his Class once each </a:t>
            </a:r>
            <a:r>
              <a:rPr lang="en-US" b="1" dirty="0" smtClean="0">
                <a:solidFill>
                  <a:schemeClr val="accent2">
                    <a:lumMod val="50000"/>
                  </a:schemeClr>
                </a:solidFill>
              </a:rPr>
              <a:t>month:</a:t>
            </a:r>
          </a:p>
          <a:p>
            <a:r>
              <a:rPr lang="en-US" dirty="0" smtClean="0">
                <a:solidFill>
                  <a:schemeClr val="tx2">
                    <a:lumMod val="75000"/>
                  </a:schemeClr>
                </a:solidFill>
              </a:rPr>
              <a:t>to </a:t>
            </a:r>
            <a:r>
              <a:rPr lang="en-US" dirty="0">
                <a:solidFill>
                  <a:schemeClr val="tx2">
                    <a:lumMod val="75000"/>
                  </a:schemeClr>
                </a:solidFill>
              </a:rPr>
              <a:t>visit those who may be absent as soon as </a:t>
            </a:r>
            <a:r>
              <a:rPr lang="en-US" dirty="0" smtClean="0">
                <a:solidFill>
                  <a:schemeClr val="tx2">
                    <a:lumMod val="75000"/>
                  </a:schemeClr>
                </a:solidFill>
              </a:rPr>
              <a:t>        </a:t>
            </a:r>
          </a:p>
          <a:p>
            <a:r>
              <a:rPr lang="en-US" dirty="0">
                <a:solidFill>
                  <a:schemeClr val="tx2">
                    <a:lumMod val="75000"/>
                  </a:schemeClr>
                </a:solidFill>
              </a:rPr>
              <a:t> </a:t>
            </a:r>
            <a:r>
              <a:rPr lang="en-US" dirty="0" smtClean="0">
                <a:solidFill>
                  <a:schemeClr val="tx2">
                    <a:lumMod val="75000"/>
                  </a:schemeClr>
                </a:solidFill>
              </a:rPr>
              <a:t>     possible,</a:t>
            </a:r>
          </a:p>
          <a:p>
            <a:r>
              <a:rPr lang="en-US" dirty="0">
                <a:solidFill>
                  <a:schemeClr val="accent6">
                    <a:lumMod val="75000"/>
                  </a:schemeClr>
                </a:solidFill>
              </a:rPr>
              <a:t>to inquire how their Souls prosper</a:t>
            </a:r>
            <a:endParaRPr lang="en-US" dirty="0" smtClean="0">
              <a:solidFill>
                <a:schemeClr val="accent6">
                  <a:lumMod val="75000"/>
                </a:schemeClr>
              </a:solidFill>
            </a:endParaRPr>
          </a:p>
          <a:p>
            <a:r>
              <a:rPr lang="en-US" dirty="0">
                <a:solidFill>
                  <a:srgbClr val="7030A0"/>
                </a:solidFill>
              </a:rPr>
              <a:t>to Advise, Reprove, Comfort, as occasion may be.</a:t>
            </a:r>
          </a:p>
          <a:p>
            <a:r>
              <a:rPr lang="en-US" dirty="0" smtClean="0"/>
              <a:t>to receive support for church and pastor</a:t>
            </a:r>
          </a:p>
          <a:p>
            <a:r>
              <a:rPr lang="en-US" dirty="0" smtClean="0"/>
              <a:t>To support the spiritual work of the Ministry</a:t>
            </a:r>
            <a:endParaRPr lang="en-US" dirty="0"/>
          </a:p>
        </p:txBody>
      </p:sp>
    </p:spTree>
    <p:extLst>
      <p:ext uri="{BB962C8B-B14F-4D97-AF65-F5344CB8AC3E}">
        <p14:creationId xmlns:p14="http://schemas.microsoft.com/office/powerpoint/2010/main" val="37801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pPr algn="ctr"/>
            <a:r>
              <a:rPr lang="en-US" u="sng" dirty="0" smtClean="0">
                <a:solidFill>
                  <a:schemeClr val="tx2">
                    <a:lumMod val="50000"/>
                  </a:schemeClr>
                </a:solidFill>
                <a:latin typeface="Arial Black" panose="020B0A04020102020204" pitchFamily="34" charset="0"/>
              </a:rPr>
              <a:t>DEACONS AND THEIR DUTIES</a:t>
            </a:r>
          </a:p>
          <a:p>
            <a:endParaRPr lang="en-US" sz="1600" dirty="0"/>
          </a:p>
          <a:p>
            <a:r>
              <a:rPr lang="en-US" dirty="0" smtClean="0">
                <a:solidFill>
                  <a:schemeClr val="accent6">
                    <a:lumMod val="50000"/>
                  </a:schemeClr>
                </a:solidFill>
              </a:rPr>
              <a:t>To make weekly or monthly collections</a:t>
            </a:r>
          </a:p>
          <a:p>
            <a:endParaRPr lang="en-US" sz="2000" dirty="0" smtClean="0"/>
          </a:p>
          <a:p>
            <a:r>
              <a:rPr lang="en-US" dirty="0" smtClean="0">
                <a:solidFill>
                  <a:srgbClr val="0070C0"/>
                </a:solidFill>
              </a:rPr>
              <a:t>To </a:t>
            </a:r>
            <a:r>
              <a:rPr lang="en-US" dirty="0">
                <a:solidFill>
                  <a:srgbClr val="0070C0"/>
                </a:solidFill>
              </a:rPr>
              <a:t>pay into the hands of the Preacher’s Steward the money received from their respective Classes.</a:t>
            </a:r>
          </a:p>
          <a:p>
            <a:endParaRPr lang="en-US" sz="2400" dirty="0" smtClean="0"/>
          </a:p>
          <a:p>
            <a:r>
              <a:rPr lang="en-US" dirty="0" smtClean="0">
                <a:solidFill>
                  <a:schemeClr val="accent4">
                    <a:lumMod val="50000"/>
                  </a:schemeClr>
                </a:solidFill>
              </a:rPr>
              <a:t>To </a:t>
            </a:r>
            <a:r>
              <a:rPr lang="en-US" dirty="0">
                <a:solidFill>
                  <a:schemeClr val="accent4">
                    <a:lumMod val="50000"/>
                  </a:schemeClr>
                </a:solidFill>
              </a:rPr>
              <a:t>apply through the Pastor to the Poor Steward for means of relief for his </a:t>
            </a:r>
            <a:r>
              <a:rPr lang="en-US" dirty="0" smtClean="0">
                <a:solidFill>
                  <a:schemeClr val="accent4">
                    <a:lumMod val="50000"/>
                  </a:schemeClr>
                </a:solidFill>
              </a:rPr>
              <a:t>needy </a:t>
            </a:r>
            <a:r>
              <a:rPr lang="en-US" dirty="0">
                <a:solidFill>
                  <a:schemeClr val="accent4">
                    <a:lumMod val="50000"/>
                  </a:schemeClr>
                </a:solidFill>
              </a:rPr>
              <a:t>Members.</a:t>
            </a:r>
          </a:p>
          <a:p>
            <a:endParaRPr lang="en-US" dirty="0"/>
          </a:p>
        </p:txBody>
      </p:sp>
    </p:spTree>
    <p:extLst>
      <p:ext uri="{BB962C8B-B14F-4D97-AF65-F5344CB8AC3E}">
        <p14:creationId xmlns:p14="http://schemas.microsoft.com/office/powerpoint/2010/main" val="427708953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 calcmode="lin" valueType="num">
                                      <p:cBhvr>
                                        <p:cTn id="1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pPr algn="ctr"/>
            <a:r>
              <a:rPr lang="en-US" sz="3500" u="sng" dirty="0" smtClean="0">
                <a:solidFill>
                  <a:schemeClr val="tx2">
                    <a:lumMod val="50000"/>
                  </a:schemeClr>
                </a:solidFill>
                <a:latin typeface="Arial Black" panose="020B0A04020102020204" pitchFamily="34" charset="0"/>
              </a:rPr>
              <a:t>DEACONS AND THEIR DUTIES</a:t>
            </a:r>
          </a:p>
          <a:p>
            <a:endParaRPr lang="en-US" sz="3500" dirty="0" smtClean="0"/>
          </a:p>
          <a:p>
            <a:r>
              <a:rPr lang="en-US" dirty="0" smtClean="0">
                <a:solidFill>
                  <a:schemeClr val="accent5">
                    <a:lumMod val="50000"/>
                  </a:schemeClr>
                </a:solidFill>
              </a:rPr>
              <a:t>To </a:t>
            </a:r>
            <a:r>
              <a:rPr lang="en-US" dirty="0">
                <a:solidFill>
                  <a:schemeClr val="accent5">
                    <a:lumMod val="50000"/>
                  </a:schemeClr>
                </a:solidFill>
              </a:rPr>
              <a:t>collect from his Members as much as he can of the General Claims </a:t>
            </a:r>
            <a:r>
              <a:rPr lang="en-US" dirty="0" smtClean="0">
                <a:solidFill>
                  <a:schemeClr val="accent5">
                    <a:lumMod val="50000"/>
                  </a:schemeClr>
                </a:solidFill>
              </a:rPr>
              <a:t>assessments </a:t>
            </a:r>
            <a:r>
              <a:rPr lang="en-US" dirty="0">
                <a:solidFill>
                  <a:schemeClr val="accent5">
                    <a:lumMod val="50000"/>
                  </a:schemeClr>
                </a:solidFill>
              </a:rPr>
              <a:t>and special assessments and report the same to the Pastor.</a:t>
            </a:r>
          </a:p>
          <a:p>
            <a:endParaRPr lang="en-US" dirty="0" smtClean="0"/>
          </a:p>
          <a:p>
            <a:r>
              <a:rPr lang="en-US" dirty="0" smtClean="0">
                <a:solidFill>
                  <a:schemeClr val="accent3">
                    <a:lumMod val="50000"/>
                  </a:schemeClr>
                </a:solidFill>
              </a:rPr>
              <a:t>To </a:t>
            </a:r>
            <a:r>
              <a:rPr lang="en-US" dirty="0">
                <a:solidFill>
                  <a:schemeClr val="accent3">
                    <a:lumMod val="50000"/>
                  </a:schemeClr>
                </a:solidFill>
              </a:rPr>
              <a:t>see that the Bishop is taken care of on his Episcopal and special visits and to see that the Preacher is taken care of and that he gets what is allowed to him.</a:t>
            </a:r>
          </a:p>
          <a:p>
            <a:endParaRPr lang="en-US" dirty="0"/>
          </a:p>
        </p:txBody>
      </p:sp>
    </p:spTree>
    <p:extLst>
      <p:ext uri="{BB962C8B-B14F-4D97-AF65-F5344CB8AC3E}">
        <p14:creationId xmlns:p14="http://schemas.microsoft.com/office/powerpoint/2010/main" val="136034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a:bodyPr>
          <a:lstStyle/>
          <a:p>
            <a:r>
              <a:rPr lang="en-US" u="sng" dirty="0">
                <a:effectLst>
                  <a:outerShdw blurRad="38100" dist="38100" dir="2700000" algn="tl">
                    <a:srgbClr val="000000">
                      <a:alpha val="43137"/>
                    </a:srgbClr>
                  </a:outerShdw>
                </a:effectLst>
                <a:latin typeface="Algerian" panose="04020705040A02060702" pitchFamily="82" charset="0"/>
              </a:rPr>
              <a:t>CHURCH LEADERSHIP </a:t>
            </a:r>
            <a:r>
              <a:rPr lang="en-US" u="sng" dirty="0" err="1" smtClean="0">
                <a:effectLst>
                  <a:outerShdw blurRad="38100" dist="38100" dir="2700000" algn="tl">
                    <a:srgbClr val="000000">
                      <a:alpha val="43137"/>
                    </a:srgbClr>
                  </a:outerShdw>
                </a:effectLst>
                <a:latin typeface="Algerian" panose="04020705040A02060702" pitchFamily="82" charset="0"/>
              </a:rPr>
              <a:t>TRAnIng</a:t>
            </a:r>
            <a:endParaRPr lang="en-US" dirty="0"/>
          </a:p>
        </p:txBody>
      </p:sp>
      <p:sp>
        <p:nvSpPr>
          <p:cNvPr id="3" name="Content Placeholder 2"/>
          <p:cNvSpPr>
            <a:spLocks noGrp="1"/>
          </p:cNvSpPr>
          <p:nvPr>
            <p:ph idx="1"/>
          </p:nvPr>
        </p:nvSpPr>
        <p:spPr>
          <a:xfrm>
            <a:off x="152400" y="1600200"/>
            <a:ext cx="8763000" cy="5105400"/>
          </a:xfrm>
        </p:spPr>
        <p:txBody>
          <a:bodyPr>
            <a:normAutofit/>
          </a:bodyPr>
          <a:lstStyle/>
          <a:p>
            <a:pPr algn="ctr"/>
            <a:r>
              <a:rPr lang="en-US" u="sng" dirty="0">
                <a:solidFill>
                  <a:schemeClr val="tx2">
                    <a:lumMod val="50000"/>
                  </a:schemeClr>
                </a:solidFill>
                <a:latin typeface="Arial Black" panose="020B0A04020102020204" pitchFamily="34" charset="0"/>
              </a:rPr>
              <a:t>DEACONS AND THEIR DUTIES</a:t>
            </a:r>
          </a:p>
          <a:p>
            <a:endParaRPr lang="en-US" sz="2000" dirty="0" smtClean="0"/>
          </a:p>
          <a:p>
            <a:r>
              <a:rPr lang="en-US" b="1" dirty="0" smtClean="0">
                <a:solidFill>
                  <a:srgbClr val="7030A0"/>
                </a:solidFill>
              </a:rPr>
              <a:t>To serve as Pastor’s Steward when appointed</a:t>
            </a:r>
          </a:p>
          <a:p>
            <a:r>
              <a:rPr lang="en-US" dirty="0"/>
              <a:t> </a:t>
            </a:r>
            <a:r>
              <a:rPr lang="en-US" dirty="0" smtClean="0"/>
              <a:t>    Coordinate care and support for pastor</a:t>
            </a:r>
          </a:p>
          <a:p>
            <a:r>
              <a:rPr lang="en-US" dirty="0"/>
              <a:t> </a:t>
            </a:r>
            <a:r>
              <a:rPr lang="en-US" dirty="0" smtClean="0"/>
              <a:t>    Ensure pastor’s comfort and awareness</a:t>
            </a:r>
          </a:p>
          <a:p>
            <a:r>
              <a:rPr lang="en-US" dirty="0"/>
              <a:t> </a:t>
            </a:r>
            <a:r>
              <a:rPr lang="en-US" dirty="0" smtClean="0"/>
              <a:t>    Care for pastor’s service support needs</a:t>
            </a:r>
          </a:p>
          <a:p>
            <a:r>
              <a:rPr lang="en-US" dirty="0"/>
              <a:t> </a:t>
            </a:r>
            <a:r>
              <a:rPr lang="en-US" dirty="0" smtClean="0"/>
              <a:t>    Maintain pastor’s mobility when needed</a:t>
            </a:r>
            <a:endParaRPr lang="en-US" dirty="0"/>
          </a:p>
          <a:p>
            <a:r>
              <a:rPr lang="en-US" dirty="0" smtClean="0"/>
              <a:t>     Ensure pastor has privacy when needed</a:t>
            </a:r>
          </a:p>
          <a:p>
            <a:r>
              <a:rPr lang="en-US" dirty="0"/>
              <a:t> </a:t>
            </a:r>
            <a:r>
              <a:rPr lang="en-US" dirty="0" smtClean="0"/>
              <a:t>    Know, and keep pastor on planned schedule</a:t>
            </a:r>
            <a:endParaRPr lang="en-US" dirty="0"/>
          </a:p>
        </p:txBody>
      </p:sp>
    </p:spTree>
    <p:extLst>
      <p:ext uri="{BB962C8B-B14F-4D97-AF65-F5344CB8AC3E}">
        <p14:creationId xmlns:p14="http://schemas.microsoft.com/office/powerpoint/2010/main" val="2687348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circle(in)">
                                      <p:cBhvr>
                                        <p:cTn id="39" dur="20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5" presetClass="entr" presetSubtype="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2000"/>
                                        <p:tgtEl>
                                          <p:spTgt spid="3">
                                            <p:txEl>
                                              <p:pRg st="7" end="7"/>
                                            </p:txEl>
                                          </p:spTgt>
                                        </p:tgtEl>
                                      </p:cBhvr>
                                    </p:animEffect>
                                    <p:anim calcmode="lin" valueType="num">
                                      <p:cBhvr>
                                        <p:cTn id="45"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46"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p:cTn id="5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2"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en-US" u="sng" dirty="0">
                <a:effectLst>
                  <a:outerShdw blurRad="38100" dist="38100" dir="2700000" algn="tl">
                    <a:srgbClr val="000000">
                      <a:alpha val="43137"/>
                    </a:srgbClr>
                  </a:outerShdw>
                </a:effectLst>
                <a:latin typeface="Algerian" panose="04020705040A02060702" pitchFamily="82" charset="0"/>
              </a:rPr>
              <a:t>CHURCH LEADERSHIP </a:t>
            </a:r>
            <a:r>
              <a:rPr lang="en-US" u="sng" dirty="0" err="1" smtClean="0">
                <a:effectLst>
                  <a:outerShdw blurRad="38100" dist="38100" dir="2700000" algn="tl">
                    <a:srgbClr val="000000">
                      <a:alpha val="43137"/>
                    </a:srgbClr>
                  </a:outerShdw>
                </a:effectLst>
                <a:latin typeface="Algerian" panose="04020705040A02060702" pitchFamily="82" charset="0"/>
              </a:rPr>
              <a:t>TRAnIng</a:t>
            </a:r>
            <a:endParaRPr lang="en-US" dirty="0"/>
          </a:p>
        </p:txBody>
      </p:sp>
      <p:sp>
        <p:nvSpPr>
          <p:cNvPr id="3" name="Content Placeholder 2"/>
          <p:cNvSpPr>
            <a:spLocks noGrp="1"/>
          </p:cNvSpPr>
          <p:nvPr>
            <p:ph idx="1"/>
          </p:nvPr>
        </p:nvSpPr>
        <p:spPr>
          <a:xfrm>
            <a:off x="228600" y="1600200"/>
            <a:ext cx="8763000" cy="5105400"/>
          </a:xfrm>
        </p:spPr>
        <p:txBody>
          <a:bodyPr>
            <a:normAutofit fontScale="92500" lnSpcReduction="10000"/>
          </a:bodyPr>
          <a:lstStyle/>
          <a:p>
            <a:r>
              <a:rPr lang="en-US" b="1" u="sng" dirty="0">
                <a:solidFill>
                  <a:schemeClr val="accent4">
                    <a:lumMod val="50000"/>
                  </a:schemeClr>
                </a:solidFill>
                <a:effectLst>
                  <a:outerShdw blurRad="38100" dist="38100" dir="2700000" algn="tl">
                    <a:srgbClr val="000000">
                      <a:alpha val="43137"/>
                    </a:srgbClr>
                  </a:outerShdw>
                </a:effectLst>
              </a:rPr>
              <a:t>DEACONS RESPONSE TO PASTOR (Discipline)</a:t>
            </a:r>
          </a:p>
          <a:p>
            <a:endParaRPr lang="en-US" b="1" dirty="0" smtClean="0">
              <a:solidFill>
                <a:schemeClr val="accent4">
                  <a:lumMod val="50000"/>
                </a:schemeClr>
              </a:solidFill>
            </a:endParaRPr>
          </a:p>
          <a:p>
            <a:r>
              <a:rPr lang="en-US" b="1" dirty="0" smtClean="0">
                <a:solidFill>
                  <a:schemeClr val="accent4">
                    <a:lumMod val="50000"/>
                  </a:schemeClr>
                </a:solidFill>
              </a:rPr>
              <a:t>  Under </a:t>
            </a:r>
            <a:r>
              <a:rPr lang="en-US" b="1" dirty="0">
                <a:solidFill>
                  <a:schemeClr val="accent4">
                    <a:lumMod val="50000"/>
                  </a:schemeClr>
                </a:solidFill>
              </a:rPr>
              <a:t>Pastor’s Oversight</a:t>
            </a:r>
          </a:p>
          <a:p>
            <a:r>
              <a:rPr lang="en-US" b="1" dirty="0" smtClean="0">
                <a:solidFill>
                  <a:schemeClr val="accent4">
                    <a:lumMod val="50000"/>
                  </a:schemeClr>
                </a:solidFill>
              </a:rPr>
              <a:t>  Appointed </a:t>
            </a:r>
            <a:r>
              <a:rPr lang="en-US" b="1" dirty="0">
                <a:solidFill>
                  <a:schemeClr val="accent4">
                    <a:lumMod val="50000"/>
                  </a:schemeClr>
                </a:solidFill>
              </a:rPr>
              <a:t>by Pastor</a:t>
            </a:r>
          </a:p>
          <a:p>
            <a:r>
              <a:rPr lang="en-US" b="1" dirty="0" smtClean="0">
                <a:solidFill>
                  <a:schemeClr val="accent4">
                    <a:lumMod val="50000"/>
                  </a:schemeClr>
                </a:solidFill>
              </a:rPr>
              <a:t>  Removed </a:t>
            </a:r>
            <a:r>
              <a:rPr lang="en-US" b="1" dirty="0">
                <a:solidFill>
                  <a:schemeClr val="accent4">
                    <a:lumMod val="50000"/>
                  </a:schemeClr>
                </a:solidFill>
              </a:rPr>
              <a:t>by Pastor if Unprofitable</a:t>
            </a:r>
          </a:p>
          <a:p>
            <a:r>
              <a:rPr lang="en-US" b="1" dirty="0" smtClean="0">
                <a:solidFill>
                  <a:schemeClr val="accent4">
                    <a:lumMod val="50000"/>
                  </a:schemeClr>
                </a:solidFill>
              </a:rPr>
              <a:t>  Give </a:t>
            </a:r>
            <a:r>
              <a:rPr lang="en-US" b="1" dirty="0">
                <a:solidFill>
                  <a:schemeClr val="accent4">
                    <a:lumMod val="50000"/>
                  </a:schemeClr>
                </a:solidFill>
              </a:rPr>
              <a:t>Accounting of Funds to Pastor</a:t>
            </a:r>
          </a:p>
          <a:p>
            <a:r>
              <a:rPr lang="en-US" b="1" dirty="0" smtClean="0">
                <a:solidFill>
                  <a:schemeClr val="accent4">
                    <a:lumMod val="50000"/>
                  </a:schemeClr>
                </a:solidFill>
              </a:rPr>
              <a:t>  When </a:t>
            </a:r>
            <a:r>
              <a:rPr lang="en-US" b="1" dirty="0">
                <a:solidFill>
                  <a:schemeClr val="accent4">
                    <a:lumMod val="50000"/>
                  </a:schemeClr>
                </a:solidFill>
              </a:rPr>
              <a:t>property is sold with a surplus, </a:t>
            </a:r>
            <a:r>
              <a:rPr lang="en-US" b="1" dirty="0" smtClean="0">
                <a:solidFill>
                  <a:schemeClr val="accent4">
                    <a:lumMod val="50000"/>
                  </a:schemeClr>
                </a:solidFill>
              </a:rPr>
              <a:t>receive</a:t>
            </a:r>
          </a:p>
          <a:p>
            <a:r>
              <a:rPr lang="en-US" b="1" dirty="0">
                <a:solidFill>
                  <a:schemeClr val="accent4">
                    <a:lumMod val="50000"/>
                  </a:schemeClr>
                </a:solidFill>
              </a:rPr>
              <a:t> </a:t>
            </a:r>
            <a:r>
              <a:rPr lang="en-US" b="1" dirty="0" smtClean="0">
                <a:solidFill>
                  <a:schemeClr val="accent4">
                    <a:lumMod val="50000"/>
                  </a:schemeClr>
                </a:solidFill>
              </a:rPr>
              <a:t>       and </a:t>
            </a:r>
            <a:r>
              <a:rPr lang="en-US" b="1" dirty="0">
                <a:solidFill>
                  <a:schemeClr val="accent4">
                    <a:lumMod val="50000"/>
                  </a:schemeClr>
                </a:solidFill>
              </a:rPr>
              <a:t>convey </a:t>
            </a:r>
            <a:r>
              <a:rPr lang="en-US" b="1" dirty="0" smtClean="0">
                <a:solidFill>
                  <a:schemeClr val="accent4">
                    <a:lumMod val="50000"/>
                  </a:schemeClr>
                </a:solidFill>
              </a:rPr>
              <a:t>it to the </a:t>
            </a:r>
            <a:r>
              <a:rPr lang="en-US" b="1" dirty="0">
                <a:solidFill>
                  <a:schemeClr val="accent4">
                    <a:lumMod val="50000"/>
                  </a:schemeClr>
                </a:solidFill>
              </a:rPr>
              <a:t>Quarterly Conference</a:t>
            </a:r>
          </a:p>
          <a:p>
            <a:endParaRPr lang="en-US" b="1" dirty="0">
              <a:solidFill>
                <a:schemeClr val="accent4">
                  <a:lumMod val="50000"/>
                </a:schemeClr>
              </a:solidFill>
            </a:endParaRPr>
          </a:p>
          <a:p>
            <a:r>
              <a:rPr lang="en-US" b="1" dirty="0">
                <a:solidFill>
                  <a:schemeClr val="accent4">
                    <a:lumMod val="50000"/>
                  </a:schemeClr>
                </a:solidFill>
              </a:rPr>
              <a:t>    </a:t>
            </a:r>
            <a:r>
              <a:rPr lang="en-US" b="1" dirty="0" smtClean="0">
                <a:solidFill>
                  <a:schemeClr val="accent4">
                    <a:lumMod val="50000"/>
                  </a:schemeClr>
                </a:solidFill>
              </a:rPr>
              <a:t> </a:t>
            </a:r>
            <a:endParaRPr lang="en-US" b="1" dirty="0">
              <a:solidFill>
                <a:schemeClr val="accent4">
                  <a:lumMod val="50000"/>
                </a:schemeClr>
              </a:solidFill>
            </a:endParaRPr>
          </a:p>
        </p:txBody>
      </p:sp>
    </p:spTree>
    <p:extLst>
      <p:ext uri="{BB962C8B-B14F-4D97-AF65-F5344CB8AC3E}">
        <p14:creationId xmlns:p14="http://schemas.microsoft.com/office/powerpoint/2010/main" val="25126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1000"/>
                                        <p:tgtEl>
                                          <p:spTgt spid="3">
                                            <p:txEl>
                                              <p:pRg st="6" end="6"/>
                                            </p:txEl>
                                          </p:spTgt>
                                        </p:tgtEl>
                                      </p:cBhvr>
                                    </p:animEffect>
                                    <p:anim calcmode="lin" valueType="num">
                                      <p:cBhvr>
                                        <p:cTn id="5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Effect transition="in" filter="fade">
                                      <p:cBhvr>
                                        <p:cTn id="58" dur="1000"/>
                                        <p:tgtEl>
                                          <p:spTgt spid="3">
                                            <p:txEl>
                                              <p:pRg st="7" end="7"/>
                                            </p:txEl>
                                          </p:spTgt>
                                        </p:tgtEl>
                                      </p:cBhvr>
                                    </p:animEffect>
                                    <p:anim calcmode="lin" valueType="num">
                                      <p:cBhvr>
                                        <p:cTn id="5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a:xfrm>
            <a:off x="228600" y="1600200"/>
            <a:ext cx="8686800" cy="5105400"/>
          </a:xfrm>
        </p:spPr>
        <p:txBody>
          <a:bodyPr>
            <a:normAutofit lnSpcReduction="10000"/>
          </a:bodyPr>
          <a:lstStyle/>
          <a:p>
            <a:pPr algn="ctr"/>
            <a:r>
              <a:rPr lang="en-US" sz="3600" u="sng" dirty="0" smtClean="0">
                <a:solidFill>
                  <a:schemeClr val="tx2">
                    <a:lumMod val="50000"/>
                  </a:schemeClr>
                </a:solidFill>
                <a:latin typeface="Arial Black" panose="020B0A04020102020204" pitchFamily="34" charset="0"/>
              </a:rPr>
              <a:t>DEACONS AND THEIR DUTIES</a:t>
            </a:r>
          </a:p>
          <a:p>
            <a:pPr marL="0" indent="0">
              <a:buNone/>
            </a:pPr>
            <a:endParaRPr lang="en-US" dirty="0" smtClean="0"/>
          </a:p>
          <a:p>
            <a:r>
              <a:rPr lang="en-US" b="1" dirty="0" smtClean="0">
                <a:solidFill>
                  <a:schemeClr val="accent3">
                    <a:lumMod val="50000"/>
                  </a:schemeClr>
                </a:solidFill>
                <a:latin typeface="Arial" panose="020B0604020202020204" pitchFamily="34" charset="0"/>
                <a:cs typeface="Arial" panose="020B0604020202020204" pitchFamily="34" charset="0"/>
              </a:rPr>
              <a:t>The </a:t>
            </a:r>
            <a:r>
              <a:rPr lang="en-US" b="1" dirty="0">
                <a:solidFill>
                  <a:schemeClr val="accent3">
                    <a:lumMod val="50000"/>
                  </a:schemeClr>
                </a:solidFill>
                <a:latin typeface="Arial" panose="020B0604020202020204" pitchFamily="34" charset="0"/>
                <a:cs typeface="Arial" panose="020B0604020202020204" pitchFamily="34" charset="0"/>
              </a:rPr>
              <a:t>Deacon will make the following Report at the Quarterly Conference</a:t>
            </a:r>
            <a:r>
              <a:rPr lang="en-US" b="1" dirty="0" smtClean="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a:p>
            <a:pPr lvl="0"/>
            <a:r>
              <a:rPr lang="en-US" sz="3500" b="1" dirty="0" smtClean="0">
                <a:solidFill>
                  <a:schemeClr val="accent4">
                    <a:lumMod val="50000"/>
                  </a:schemeClr>
                </a:solidFill>
              </a:rPr>
              <a:t>Number </a:t>
            </a:r>
            <a:r>
              <a:rPr lang="en-US" sz="3500" b="1" dirty="0">
                <a:solidFill>
                  <a:schemeClr val="accent4">
                    <a:lumMod val="50000"/>
                  </a:schemeClr>
                </a:solidFill>
              </a:rPr>
              <a:t>of Members in his Class.</a:t>
            </a:r>
          </a:p>
          <a:p>
            <a:pPr lvl="0"/>
            <a:r>
              <a:rPr lang="en-US" sz="3500" b="1" dirty="0">
                <a:solidFill>
                  <a:schemeClr val="accent4">
                    <a:lumMod val="50000"/>
                  </a:schemeClr>
                </a:solidFill>
              </a:rPr>
              <a:t>Number of Probationers.</a:t>
            </a:r>
          </a:p>
          <a:p>
            <a:pPr lvl="0"/>
            <a:r>
              <a:rPr lang="en-US" sz="3500" b="1" dirty="0">
                <a:solidFill>
                  <a:schemeClr val="accent4">
                    <a:lumMod val="50000"/>
                  </a:schemeClr>
                </a:solidFill>
              </a:rPr>
              <a:t>Average attendance.</a:t>
            </a:r>
          </a:p>
          <a:p>
            <a:pPr lvl="0"/>
            <a:r>
              <a:rPr lang="en-US" sz="3500" b="1" dirty="0">
                <a:solidFill>
                  <a:schemeClr val="accent4">
                    <a:lumMod val="50000"/>
                  </a:schemeClr>
                </a:solidFill>
              </a:rPr>
              <a:t>Number of Class Meetings held</a:t>
            </a:r>
            <a:r>
              <a:rPr lang="en-US" sz="3500" b="1" dirty="0" smtClean="0">
                <a:solidFill>
                  <a:schemeClr val="accent4">
                    <a:lumMod val="50000"/>
                  </a:schemeClr>
                </a:solidFill>
              </a:rPr>
              <a:t>.</a:t>
            </a:r>
          </a:p>
          <a:p>
            <a:r>
              <a:rPr lang="en-US" sz="3500" b="1" dirty="0">
                <a:solidFill>
                  <a:schemeClr val="accent4">
                    <a:lumMod val="75000"/>
                  </a:schemeClr>
                </a:solidFill>
              </a:rPr>
              <a:t>Number of visits </a:t>
            </a:r>
            <a:r>
              <a:rPr lang="en-US" sz="3500" b="1" dirty="0" smtClean="0">
                <a:solidFill>
                  <a:schemeClr val="accent4">
                    <a:lumMod val="75000"/>
                  </a:schemeClr>
                </a:solidFill>
              </a:rPr>
              <a:t>made</a:t>
            </a:r>
            <a:endParaRPr lang="en-US" sz="3500" b="1" dirty="0">
              <a:solidFill>
                <a:schemeClr val="accent4">
                  <a:lumMod val="75000"/>
                </a:schemeClr>
              </a:solidFill>
            </a:endParaRPr>
          </a:p>
          <a:p>
            <a:pPr lvl="0"/>
            <a:endParaRPr lang="en-US" sz="3900" dirty="0" smtClean="0">
              <a:solidFill>
                <a:schemeClr val="accent4">
                  <a:lumMod val="50000"/>
                </a:schemeClr>
              </a:solidFill>
            </a:endParaRPr>
          </a:p>
          <a:p>
            <a:pPr lvl="0"/>
            <a:endParaRPr lang="en-US" sz="4600" dirty="0">
              <a:solidFill>
                <a:schemeClr val="accent4">
                  <a:lumMod val="50000"/>
                </a:schemeClr>
              </a:solidFill>
            </a:endParaRPr>
          </a:p>
          <a:p>
            <a:pPr lvl="0"/>
            <a:endParaRPr lang="en-US" sz="4600" dirty="0"/>
          </a:p>
          <a:p>
            <a:endParaRPr lang="en-US" dirty="0"/>
          </a:p>
        </p:txBody>
      </p:sp>
    </p:spTree>
    <p:extLst>
      <p:ext uri="{BB962C8B-B14F-4D97-AF65-F5344CB8AC3E}">
        <p14:creationId xmlns:p14="http://schemas.microsoft.com/office/powerpoint/2010/main" val="834423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a:xfrm>
            <a:off x="228600" y="1600200"/>
            <a:ext cx="8763000" cy="5105400"/>
          </a:xfrm>
        </p:spPr>
        <p:txBody>
          <a:bodyPr>
            <a:normAutofit lnSpcReduction="10000"/>
          </a:bodyPr>
          <a:lstStyle/>
          <a:p>
            <a:pPr algn="ctr"/>
            <a:r>
              <a:rPr lang="en-US" sz="3500" u="sng" dirty="0" smtClean="0">
                <a:solidFill>
                  <a:schemeClr val="tx2">
                    <a:lumMod val="50000"/>
                  </a:schemeClr>
                </a:solidFill>
                <a:latin typeface="Arial Black" panose="020B0A04020102020204" pitchFamily="34" charset="0"/>
              </a:rPr>
              <a:t>DEACONS AND THEIR DUTIES</a:t>
            </a:r>
          </a:p>
          <a:p>
            <a:endParaRPr lang="en-US" sz="1900" b="1" i="1" dirty="0" smtClean="0"/>
          </a:p>
          <a:p>
            <a:pPr algn="ctr"/>
            <a:r>
              <a:rPr lang="en-US" sz="2800" b="1" i="1" dirty="0" smtClean="0">
                <a:solidFill>
                  <a:schemeClr val="accent3">
                    <a:lumMod val="50000"/>
                  </a:schemeClr>
                </a:solidFill>
                <a:latin typeface="Arial" panose="020B0604020202020204" pitchFamily="34" charset="0"/>
                <a:cs typeface="Arial" panose="020B0604020202020204" pitchFamily="34" charset="0"/>
              </a:rPr>
              <a:t>The Deacon will make the following Report at the Quarterly Conference </a:t>
            </a:r>
            <a:r>
              <a:rPr lang="en-US" sz="2000" b="1" i="1" dirty="0" smtClean="0">
                <a:solidFill>
                  <a:schemeClr val="accent3">
                    <a:lumMod val="50000"/>
                  </a:schemeClr>
                </a:solidFill>
                <a:latin typeface="Arial" panose="020B0604020202020204" pitchFamily="34" charset="0"/>
                <a:cs typeface="Arial" panose="020B0604020202020204" pitchFamily="34" charset="0"/>
              </a:rPr>
              <a:t>(Cont’d).</a:t>
            </a:r>
            <a:endParaRPr lang="en-US" sz="2800" b="1" i="1" dirty="0" smtClean="0">
              <a:solidFill>
                <a:schemeClr val="accent3">
                  <a:lumMod val="50000"/>
                </a:schemeClr>
              </a:solidFill>
              <a:latin typeface="Arial" panose="020B0604020202020204" pitchFamily="34" charset="0"/>
              <a:cs typeface="Arial" panose="020B0604020202020204" pitchFamily="34" charset="0"/>
            </a:endParaRPr>
          </a:p>
          <a:p>
            <a:pPr lvl="0"/>
            <a:endParaRPr lang="en-US" sz="1700" dirty="0" smtClean="0"/>
          </a:p>
          <a:p>
            <a:pPr lvl="0"/>
            <a:r>
              <a:rPr lang="en-US" sz="3500" b="1" dirty="0" smtClean="0">
                <a:solidFill>
                  <a:schemeClr val="accent4">
                    <a:lumMod val="75000"/>
                  </a:schemeClr>
                </a:solidFill>
              </a:rPr>
              <a:t>Amount Deacon has paid Pastor.</a:t>
            </a:r>
          </a:p>
          <a:p>
            <a:pPr lvl="0"/>
            <a:r>
              <a:rPr lang="en-US" sz="3500" b="1" dirty="0" smtClean="0">
                <a:solidFill>
                  <a:schemeClr val="accent4">
                    <a:lumMod val="75000"/>
                  </a:schemeClr>
                </a:solidFill>
              </a:rPr>
              <a:t>Amount collected from Class Members for </a:t>
            </a:r>
          </a:p>
          <a:p>
            <a:pPr marL="0" lvl="0" indent="0">
              <a:buNone/>
            </a:pPr>
            <a:r>
              <a:rPr lang="en-US" sz="3500" b="1" dirty="0" smtClean="0">
                <a:solidFill>
                  <a:schemeClr val="accent4">
                    <a:lumMod val="75000"/>
                  </a:schemeClr>
                </a:solidFill>
              </a:rPr>
              <a:t>         Pastor.</a:t>
            </a:r>
          </a:p>
          <a:p>
            <a:pPr lvl="0"/>
            <a:r>
              <a:rPr lang="en-US" sz="3500" b="1" dirty="0" smtClean="0">
                <a:solidFill>
                  <a:schemeClr val="accent4">
                    <a:lumMod val="75000"/>
                  </a:schemeClr>
                </a:solidFill>
              </a:rPr>
              <a:t>Amount of General Claims paid by Deacon.</a:t>
            </a:r>
          </a:p>
          <a:p>
            <a:pPr lvl="0"/>
            <a:r>
              <a:rPr lang="en-US" sz="3500" b="1" dirty="0" smtClean="0">
                <a:solidFill>
                  <a:schemeClr val="accent4">
                    <a:lumMod val="75000"/>
                  </a:schemeClr>
                </a:solidFill>
              </a:rPr>
              <a:t>Miscellaneous matters.</a:t>
            </a:r>
          </a:p>
          <a:p>
            <a:endParaRPr lang="en-US" dirty="0"/>
          </a:p>
        </p:txBody>
      </p:sp>
    </p:spTree>
    <p:extLst>
      <p:ext uri="{BB962C8B-B14F-4D97-AF65-F5344CB8AC3E}">
        <p14:creationId xmlns:p14="http://schemas.microsoft.com/office/powerpoint/2010/main" val="357209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anim calcmode="lin" valueType="num">
                                      <p:cBhvr>
                                        <p:cTn id="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2" end="2"/>
                                            </p:txEl>
                                          </p:spTgt>
                                        </p:tgtEl>
                                        <p:attrNameLst>
                                          <p:attrName>ppt_h</p:attrName>
                                        </p:attrNameLst>
                                      </p:cBhvr>
                                      <p:tavLst>
                                        <p:tav tm="0">
                                          <p:val>
                                            <p:strVal val="#ppt_h"/>
                                          </p:val>
                                        </p:tav>
                                        <p:tav tm="100000">
                                          <p:val>
                                            <p:strVal val="#ppt_h"/>
                                          </p:val>
                                        </p:tav>
                                      </p:tavLst>
                                    </p:anim>
                                  </p:childTnLst>
                                </p:cTn>
                              </p:par>
                              <p:par>
                                <p:cTn id="10" presetID="8" presetClass="emph" presetSubtype="0" fill="hold" nodeType="withEffect">
                                  <p:stCondLst>
                                    <p:cond delay="0"/>
                                  </p:stCondLst>
                                  <p:childTnLst>
                                    <p:animRot by="21600000">
                                      <p:cBhvr>
                                        <p:cTn id="11" dur="2000" fill="hold"/>
                                        <p:tgtEl>
                                          <p:spTgt spid="3">
                                            <p:txEl>
                                              <p:pRg st="4" end="4"/>
                                            </p:txEl>
                                          </p:spTgt>
                                        </p:tgtEl>
                                        <p:attrNameLst>
                                          <p:attrName>r</p:attrName>
                                        </p:attrNameLst>
                                      </p:cBhvr>
                                    </p:animRot>
                                  </p:childTnLst>
                                </p:cTn>
                              </p:par>
                              <p:par>
                                <p:cTn id="12" presetID="8" presetClass="emph" presetSubtype="0" fill="hold" nodeType="withEffect">
                                  <p:stCondLst>
                                    <p:cond delay="0"/>
                                  </p:stCondLst>
                                  <p:childTnLst>
                                    <p:animRot by="21600000">
                                      <p:cBhvr>
                                        <p:cTn id="13" dur="2000" fill="hold"/>
                                        <p:tgtEl>
                                          <p:spTgt spid="3">
                                            <p:txEl>
                                              <p:pRg st="5" end="5"/>
                                            </p:txEl>
                                          </p:spTgt>
                                        </p:tgtEl>
                                        <p:attrNameLst>
                                          <p:attrName>r</p:attrName>
                                        </p:attrNameLst>
                                      </p:cBhvr>
                                    </p:animRot>
                                  </p:childTnLst>
                                </p:cTn>
                              </p:par>
                              <p:par>
                                <p:cTn id="14" presetID="8" presetClass="emph" presetSubtype="0" fill="hold" nodeType="withEffect">
                                  <p:stCondLst>
                                    <p:cond delay="0"/>
                                  </p:stCondLst>
                                  <p:childTnLst>
                                    <p:animRot by="21600000">
                                      <p:cBhvr>
                                        <p:cTn id="15" dur="2000" fill="hold"/>
                                        <p:tgtEl>
                                          <p:spTgt spid="3">
                                            <p:txEl>
                                              <p:pRg st="6" end="6"/>
                                            </p:txEl>
                                          </p:spTgt>
                                        </p:tgtEl>
                                        <p:attrNameLst>
                                          <p:attrName>r</p:attrName>
                                        </p:attrNameLst>
                                      </p:cBhvr>
                                    </p:animRot>
                                  </p:childTnLst>
                                </p:cTn>
                              </p:par>
                              <p:par>
                                <p:cTn id="16" presetID="8" presetClass="emph" presetSubtype="0" fill="hold" nodeType="withEffect">
                                  <p:stCondLst>
                                    <p:cond delay="0"/>
                                  </p:stCondLst>
                                  <p:childTnLst>
                                    <p:animRot by="21600000">
                                      <p:cBhvr>
                                        <p:cTn id="17" dur="2000" fill="hold"/>
                                        <p:tgtEl>
                                          <p:spTgt spid="3">
                                            <p:txEl>
                                              <p:pRg st="7" end="7"/>
                                            </p:txEl>
                                          </p:spTgt>
                                        </p:tgtEl>
                                        <p:attrNameLst>
                                          <p:attrName>r</p:attrName>
                                        </p:attrNameLst>
                                      </p:cBhvr>
                                    </p:animRot>
                                  </p:childTnLst>
                                </p:cTn>
                              </p:par>
                              <p:par>
                                <p:cTn id="18" presetID="8" presetClass="emph" presetSubtype="0" fill="hold" nodeType="withEffect">
                                  <p:stCondLst>
                                    <p:cond delay="0"/>
                                  </p:stCondLst>
                                  <p:childTnLst>
                                    <p:animRot by="21600000">
                                      <p:cBhvr>
                                        <p:cTn id="19" dur="2000" fill="hold"/>
                                        <p:tgtEl>
                                          <p:spTgt spid="3">
                                            <p:txEl>
                                              <p:pRg st="8" end="8"/>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a:xfrm>
            <a:off x="228600" y="1600200"/>
            <a:ext cx="8686800" cy="5029200"/>
          </a:xfrm>
        </p:spPr>
        <p:txBody>
          <a:bodyPr>
            <a:normAutofit lnSpcReduction="10000"/>
          </a:bodyPr>
          <a:lstStyle/>
          <a:p>
            <a:pPr algn="ctr"/>
            <a:r>
              <a:rPr lang="en-US" u="sng" dirty="0" smtClean="0">
                <a:solidFill>
                  <a:schemeClr val="tx2">
                    <a:lumMod val="50000"/>
                  </a:schemeClr>
                </a:solidFill>
                <a:latin typeface="Arial Black" panose="020B0A04020102020204" pitchFamily="34" charset="0"/>
              </a:rPr>
              <a:t>DEACON’S ACCOUNTABILITY </a:t>
            </a:r>
          </a:p>
          <a:p>
            <a:endParaRPr lang="en-US" sz="2400" u="sng" dirty="0" smtClean="0">
              <a:latin typeface="Arial Black" panose="020B0A04020102020204" pitchFamily="34" charset="0"/>
            </a:endParaRPr>
          </a:p>
          <a:p>
            <a:r>
              <a:rPr lang="en-US" sz="2800" dirty="0" smtClean="0">
                <a:solidFill>
                  <a:schemeClr val="accent6">
                    <a:lumMod val="50000"/>
                  </a:schemeClr>
                </a:solidFill>
                <a:latin typeface="Arial Black" panose="020B0A04020102020204" pitchFamily="34" charset="0"/>
              </a:rPr>
              <a:t>As a Member of the Church</a:t>
            </a:r>
          </a:p>
          <a:p>
            <a:r>
              <a:rPr lang="en-US" sz="2800" dirty="0" smtClean="0">
                <a:solidFill>
                  <a:schemeClr val="accent5">
                    <a:lumMod val="50000"/>
                  </a:schemeClr>
                </a:solidFill>
                <a:latin typeface="Arial Black" panose="020B0A04020102020204" pitchFamily="34" charset="0"/>
              </a:rPr>
              <a:t>As An Officer of the Church </a:t>
            </a:r>
          </a:p>
          <a:p>
            <a:r>
              <a:rPr lang="en-US" sz="2800" dirty="0" smtClean="0">
                <a:solidFill>
                  <a:schemeClr val="accent4">
                    <a:lumMod val="50000"/>
                  </a:schemeClr>
                </a:solidFill>
                <a:latin typeface="Arial Black" panose="020B0A04020102020204" pitchFamily="34" charset="0"/>
              </a:rPr>
              <a:t>As a Class Leader</a:t>
            </a:r>
          </a:p>
          <a:p>
            <a:r>
              <a:rPr lang="en-US" sz="2800" dirty="0" smtClean="0">
                <a:solidFill>
                  <a:schemeClr val="accent3">
                    <a:lumMod val="50000"/>
                  </a:schemeClr>
                </a:solidFill>
                <a:latin typeface="Arial Black" panose="020B0A04020102020204" pitchFamily="34" charset="0"/>
              </a:rPr>
              <a:t>As a Supporter of the Pastor</a:t>
            </a:r>
          </a:p>
          <a:p>
            <a:r>
              <a:rPr lang="en-US" sz="2800" dirty="0" smtClean="0">
                <a:solidFill>
                  <a:schemeClr val="accent2">
                    <a:lumMod val="50000"/>
                  </a:schemeClr>
                </a:solidFill>
                <a:latin typeface="Arial Black" panose="020B0A04020102020204" pitchFamily="34" charset="0"/>
              </a:rPr>
              <a:t>As Member of Church Conference</a:t>
            </a:r>
          </a:p>
          <a:p>
            <a:r>
              <a:rPr lang="en-US" sz="2800" dirty="0" smtClean="0">
                <a:solidFill>
                  <a:schemeClr val="accent1">
                    <a:lumMod val="50000"/>
                  </a:schemeClr>
                </a:solidFill>
                <a:latin typeface="Arial Black" panose="020B0A04020102020204" pitchFamily="34" charset="0"/>
              </a:rPr>
              <a:t>As member of the Quarterly Conference</a:t>
            </a:r>
          </a:p>
          <a:p>
            <a:r>
              <a:rPr lang="en-US" sz="2800" dirty="0" smtClean="0">
                <a:solidFill>
                  <a:schemeClr val="bg2">
                    <a:lumMod val="10000"/>
                  </a:schemeClr>
                </a:solidFill>
                <a:latin typeface="Arial Black" panose="020B0A04020102020204" pitchFamily="34" charset="0"/>
              </a:rPr>
              <a:t>As a Member of the Annual Conference     </a:t>
            </a:r>
            <a:r>
              <a:rPr lang="en-US" sz="2400" dirty="0" smtClean="0">
                <a:solidFill>
                  <a:schemeClr val="bg2">
                    <a:lumMod val="10000"/>
                  </a:schemeClr>
                </a:solidFill>
                <a:latin typeface="Arial Black" panose="020B0A04020102020204" pitchFamily="34" charset="0"/>
              </a:rPr>
              <a:t>      </a:t>
            </a:r>
          </a:p>
          <a:p>
            <a:r>
              <a:rPr lang="en-US" sz="2800" dirty="0" smtClean="0">
                <a:latin typeface="Arial Black" panose="020B0A04020102020204" pitchFamily="34" charset="0"/>
              </a:rPr>
              <a:t>As a Delegate to the General Conference</a:t>
            </a:r>
            <a:endParaRPr lang="en-US" sz="2800" dirty="0">
              <a:latin typeface="Arial Black" panose="020B0A04020102020204" pitchFamily="34" charset="0"/>
            </a:endParaRPr>
          </a:p>
        </p:txBody>
      </p:sp>
    </p:spTree>
    <p:extLst>
      <p:ext uri="{BB962C8B-B14F-4D97-AF65-F5344CB8AC3E}">
        <p14:creationId xmlns:p14="http://schemas.microsoft.com/office/powerpoint/2010/main" val="173856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en-US" u="sng" dirty="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p:txBody>
          <a:bodyPr/>
          <a:lstStyle/>
          <a:p>
            <a:pPr algn="ctr"/>
            <a:r>
              <a:rPr lang="en-US" b="1" dirty="0" smtClean="0">
                <a:solidFill>
                  <a:schemeClr val="tx2"/>
                </a:solidFill>
                <a:latin typeface="Arial" panose="020B0604020202020204" pitchFamily="34" charset="0"/>
                <a:cs typeface="Arial" panose="020B0604020202020204" pitchFamily="34" charset="0"/>
              </a:rPr>
              <a:t>IF A CHARGE OF MISCONDUCT IS LODGED AGAINST A DEACON:</a:t>
            </a:r>
          </a:p>
          <a:p>
            <a:endParaRPr lang="en-US" b="1" dirty="0">
              <a:solidFill>
                <a:schemeClr val="tx2"/>
              </a:solidFill>
              <a:latin typeface="Arial" panose="020B0604020202020204" pitchFamily="34" charset="0"/>
              <a:cs typeface="Arial" panose="020B0604020202020204" pitchFamily="34" charset="0"/>
            </a:endParaRPr>
          </a:p>
          <a:p>
            <a:endParaRPr lang="en-US" b="1" dirty="0" smtClean="0">
              <a:solidFill>
                <a:schemeClr val="tx2"/>
              </a:solidFill>
              <a:latin typeface="Arial" panose="020B0604020202020204" pitchFamily="34" charset="0"/>
              <a:cs typeface="Arial" panose="020B0604020202020204" pitchFamily="34" charset="0"/>
            </a:endParaRPr>
          </a:p>
          <a:p>
            <a:r>
              <a:rPr lang="en-US" b="1" dirty="0" smtClean="0">
                <a:solidFill>
                  <a:schemeClr val="tx2"/>
                </a:solidFill>
                <a:latin typeface="Arial" panose="020B0604020202020204" pitchFamily="34" charset="0"/>
                <a:cs typeface="Arial" panose="020B0604020202020204" pitchFamily="34" charset="0"/>
              </a:rPr>
              <a:t>The </a:t>
            </a:r>
            <a:r>
              <a:rPr lang="en-US" b="1" dirty="0">
                <a:solidFill>
                  <a:schemeClr val="tx2"/>
                </a:solidFill>
                <a:latin typeface="Arial" panose="020B0604020202020204" pitchFamily="34" charset="0"/>
                <a:cs typeface="Arial" panose="020B0604020202020204" pitchFamily="34" charset="0"/>
              </a:rPr>
              <a:t>Deacons shall have the Right of Appeal, from Quarterly to Annual Conference.</a:t>
            </a:r>
          </a:p>
          <a:p>
            <a:endParaRPr lang="en-US" dirty="0"/>
          </a:p>
        </p:txBody>
      </p:sp>
    </p:spTree>
    <p:extLst>
      <p:ext uri="{BB962C8B-B14F-4D97-AF65-F5344CB8AC3E}">
        <p14:creationId xmlns:p14="http://schemas.microsoft.com/office/powerpoint/2010/main" val="375312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80">
                                          <p:stCondLst>
                                            <p:cond delay="0"/>
                                          </p:stCondLst>
                                        </p:cTn>
                                        <p:tgtEl>
                                          <p:spTgt spid="3">
                                            <p:txEl>
                                              <p:pRg st="3" end="3"/>
                                            </p:txEl>
                                          </p:spTgt>
                                        </p:tgtEl>
                                      </p:cBhvr>
                                    </p:animEffect>
                                    <p:anim calcmode="lin" valueType="num">
                                      <p:cBhvr>
                                        <p:cTn id="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3" end="3"/>
                                            </p:txEl>
                                          </p:spTgt>
                                        </p:tgtEl>
                                      </p:cBhvr>
                                      <p:to x="100000" y="60000"/>
                                    </p:animScale>
                                    <p:animScale>
                                      <p:cBhvr>
                                        <p:cTn id="14" dur="166" decel="50000">
                                          <p:stCondLst>
                                            <p:cond delay="676"/>
                                          </p:stCondLst>
                                        </p:cTn>
                                        <p:tgtEl>
                                          <p:spTgt spid="3">
                                            <p:txEl>
                                              <p:pRg st="3" end="3"/>
                                            </p:txEl>
                                          </p:spTgt>
                                        </p:tgtEl>
                                      </p:cBhvr>
                                      <p:to x="100000" y="100000"/>
                                    </p:animScale>
                                    <p:animScale>
                                      <p:cBhvr>
                                        <p:cTn id="15" dur="26">
                                          <p:stCondLst>
                                            <p:cond delay="1312"/>
                                          </p:stCondLst>
                                        </p:cTn>
                                        <p:tgtEl>
                                          <p:spTgt spid="3">
                                            <p:txEl>
                                              <p:pRg st="3" end="3"/>
                                            </p:txEl>
                                          </p:spTgt>
                                        </p:tgtEl>
                                      </p:cBhvr>
                                      <p:to x="100000" y="80000"/>
                                    </p:animScale>
                                    <p:animScale>
                                      <p:cBhvr>
                                        <p:cTn id="16" dur="166" decel="50000">
                                          <p:stCondLst>
                                            <p:cond delay="1338"/>
                                          </p:stCondLst>
                                        </p:cTn>
                                        <p:tgtEl>
                                          <p:spTgt spid="3">
                                            <p:txEl>
                                              <p:pRg st="3" end="3"/>
                                            </p:txEl>
                                          </p:spTgt>
                                        </p:tgtEl>
                                      </p:cBhvr>
                                      <p:to x="100000" y="100000"/>
                                    </p:animScale>
                                    <p:animScale>
                                      <p:cBhvr>
                                        <p:cTn id="17" dur="26">
                                          <p:stCondLst>
                                            <p:cond delay="1642"/>
                                          </p:stCondLst>
                                        </p:cTn>
                                        <p:tgtEl>
                                          <p:spTgt spid="3">
                                            <p:txEl>
                                              <p:pRg st="3" end="3"/>
                                            </p:txEl>
                                          </p:spTgt>
                                        </p:tgtEl>
                                      </p:cBhvr>
                                      <p:to x="100000" y="90000"/>
                                    </p:animScale>
                                    <p:animScale>
                                      <p:cBhvr>
                                        <p:cTn id="18" dur="166" decel="50000">
                                          <p:stCondLst>
                                            <p:cond delay="1668"/>
                                          </p:stCondLst>
                                        </p:cTn>
                                        <p:tgtEl>
                                          <p:spTgt spid="3">
                                            <p:txEl>
                                              <p:pRg st="3" end="3"/>
                                            </p:txEl>
                                          </p:spTgt>
                                        </p:tgtEl>
                                      </p:cBhvr>
                                      <p:to x="100000" y="100000"/>
                                    </p:animScale>
                                    <p:animScale>
                                      <p:cBhvr>
                                        <p:cTn id="19" dur="26">
                                          <p:stCondLst>
                                            <p:cond delay="1808"/>
                                          </p:stCondLst>
                                        </p:cTn>
                                        <p:tgtEl>
                                          <p:spTgt spid="3">
                                            <p:txEl>
                                              <p:pRg st="3" end="3"/>
                                            </p:txEl>
                                          </p:spTgt>
                                        </p:tgtEl>
                                      </p:cBhvr>
                                      <p:to x="100000" y="95000"/>
                                    </p:animScale>
                                    <p:animScale>
                                      <p:cBhvr>
                                        <p:cTn id="20"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p:txBody>
          <a:bodyPr>
            <a:normAutofit/>
          </a:bodyPr>
          <a:lstStyle/>
          <a:p>
            <a:pPr algn="ctr"/>
            <a:r>
              <a:rPr lang="en-US" u="sng" dirty="0" smtClean="0">
                <a:solidFill>
                  <a:schemeClr val="accent1">
                    <a:lumMod val="50000"/>
                  </a:schemeClr>
                </a:solidFill>
                <a:latin typeface="Arial Black" panose="020B0A04020102020204" pitchFamily="34" charset="0"/>
              </a:rPr>
              <a:t>Summary</a:t>
            </a:r>
            <a:endParaRPr lang="en-US" u="sng" dirty="0" smtClean="0">
              <a:solidFill>
                <a:schemeClr val="accent6">
                  <a:lumMod val="50000"/>
                </a:schemeClr>
              </a:solidFill>
              <a:latin typeface="Arial Black" panose="020B0A04020102020204" pitchFamily="34" charset="0"/>
            </a:endParaRPr>
          </a:p>
          <a:p>
            <a:r>
              <a:rPr lang="en-US" b="1" dirty="0" smtClean="0">
                <a:solidFill>
                  <a:schemeClr val="accent6">
                    <a:lumMod val="50000"/>
                  </a:schemeClr>
                </a:solidFill>
              </a:rPr>
              <a:t>The Biblical Basis for the office of Deacons</a:t>
            </a:r>
          </a:p>
          <a:p>
            <a:r>
              <a:rPr lang="en-US" b="1" dirty="0" smtClean="0">
                <a:solidFill>
                  <a:schemeClr val="accent5">
                    <a:lumMod val="50000"/>
                  </a:schemeClr>
                </a:solidFill>
              </a:rPr>
              <a:t>The Office of Deacon</a:t>
            </a:r>
          </a:p>
          <a:p>
            <a:r>
              <a:rPr lang="en-US" b="1" dirty="0" smtClean="0">
                <a:solidFill>
                  <a:schemeClr val="accent4">
                    <a:lumMod val="50000"/>
                  </a:schemeClr>
                </a:solidFill>
              </a:rPr>
              <a:t>Becoming a Deacon in the R.Z.U.A. Church</a:t>
            </a:r>
          </a:p>
          <a:p>
            <a:r>
              <a:rPr lang="en-US" b="1" dirty="0" smtClean="0">
                <a:solidFill>
                  <a:schemeClr val="accent3">
                    <a:lumMod val="50000"/>
                  </a:schemeClr>
                </a:solidFill>
              </a:rPr>
              <a:t>Deacons and their Duties </a:t>
            </a:r>
          </a:p>
          <a:p>
            <a:r>
              <a:rPr lang="en-US" b="1" dirty="0" smtClean="0">
                <a:solidFill>
                  <a:schemeClr val="accent2">
                    <a:lumMod val="50000"/>
                  </a:schemeClr>
                </a:solidFill>
              </a:rPr>
              <a:t>Deacon’s Accountability</a:t>
            </a:r>
          </a:p>
          <a:p>
            <a:r>
              <a:rPr lang="en-US" b="1" dirty="0" smtClean="0"/>
              <a:t>QUESTIONS-ANSWERS </a:t>
            </a:r>
            <a:endParaRPr lang="en-US" b="1" dirty="0"/>
          </a:p>
        </p:txBody>
      </p:sp>
    </p:spTree>
    <p:extLst>
      <p:ext uri="{BB962C8B-B14F-4D97-AF65-F5344CB8AC3E}">
        <p14:creationId xmlns:p14="http://schemas.microsoft.com/office/powerpoint/2010/main" val="2621047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u="sng" dirty="0">
              <a:effectLst>
                <a:outerShdw blurRad="38100" dist="38100" dir="2700000" algn="tl">
                  <a:srgbClr val="000000">
                    <a:alpha val="43137"/>
                  </a:srgbClr>
                </a:outerShdw>
              </a:effectLst>
              <a:latin typeface="Algerian" panose="04020705040A02060702" pitchFamily="82" charset="0"/>
            </a:endParaRPr>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algn="ctr"/>
            <a:r>
              <a:rPr lang="en-US" u="sng" dirty="0" smtClean="0">
                <a:solidFill>
                  <a:schemeClr val="tx2">
                    <a:lumMod val="50000"/>
                  </a:schemeClr>
                </a:solidFill>
                <a:latin typeface="Arial Black" panose="020B0A04020102020204" pitchFamily="34" charset="0"/>
              </a:rPr>
              <a:t>DEFINITION OF TITLE</a:t>
            </a:r>
          </a:p>
          <a:p>
            <a:pPr marL="0" indent="0">
              <a:buNone/>
            </a:pPr>
            <a:endParaRPr lang="en-US" dirty="0" smtClean="0"/>
          </a:p>
          <a:p>
            <a:r>
              <a:rPr lang="en-US" dirty="0" smtClean="0"/>
              <a:t> </a:t>
            </a:r>
            <a:r>
              <a:rPr lang="en-US" dirty="0" smtClean="0">
                <a:solidFill>
                  <a:schemeClr val="accent2">
                    <a:lumMod val="50000"/>
                  </a:schemeClr>
                </a:solidFill>
              </a:rPr>
              <a:t>TRAINING= Providing instructions for mission</a:t>
            </a:r>
          </a:p>
          <a:p>
            <a:pPr marL="0" indent="0">
              <a:buNone/>
            </a:pPr>
            <a:r>
              <a:rPr lang="en-US" dirty="0" smtClean="0">
                <a:solidFill>
                  <a:schemeClr val="accent2">
                    <a:lumMod val="50000"/>
                  </a:schemeClr>
                </a:solidFill>
              </a:rPr>
              <a:t>            accomplishment</a:t>
            </a:r>
            <a:endParaRPr lang="en-US" sz="4000" dirty="0">
              <a:solidFill>
                <a:schemeClr val="accent2">
                  <a:lumMod val="50000"/>
                </a:schemeClr>
              </a:solidFill>
            </a:endParaRPr>
          </a:p>
          <a:p>
            <a:endParaRPr lang="en-US" dirty="0" smtClean="0">
              <a:solidFill>
                <a:schemeClr val="accent2">
                  <a:lumMod val="50000"/>
                </a:schemeClr>
              </a:solidFill>
            </a:endParaRPr>
          </a:p>
          <a:p>
            <a:r>
              <a:rPr lang="en-US" dirty="0" smtClean="0">
                <a:solidFill>
                  <a:schemeClr val="accent2">
                    <a:lumMod val="50000"/>
                  </a:schemeClr>
                </a:solidFill>
              </a:rPr>
              <a:t> </a:t>
            </a:r>
            <a:r>
              <a:rPr lang="en-US" dirty="0">
                <a:solidFill>
                  <a:schemeClr val="tx2">
                    <a:lumMod val="50000"/>
                  </a:schemeClr>
                </a:solidFill>
              </a:rPr>
              <a:t>Leaders= Those invested with a sacred trust</a:t>
            </a:r>
            <a:r>
              <a:rPr lang="en-US" dirty="0" smtClean="0">
                <a:solidFill>
                  <a:schemeClr val="accent2">
                    <a:lumMod val="50000"/>
                  </a:schemeClr>
                </a:solidFill>
              </a:rPr>
              <a:t> 		</a:t>
            </a:r>
            <a:endParaRPr lang="en-US" dirty="0" smtClean="0"/>
          </a:p>
          <a:p>
            <a:r>
              <a:rPr lang="en-US" dirty="0" smtClean="0"/>
              <a:t> </a:t>
            </a:r>
            <a:r>
              <a:rPr lang="en-US" dirty="0" smtClean="0">
                <a:solidFill>
                  <a:srgbClr val="7030A0"/>
                </a:solidFill>
              </a:rPr>
              <a:t>Service= making positive things happen</a:t>
            </a:r>
          </a:p>
          <a:p>
            <a:endParaRPr lang="en-US" dirty="0" smtClean="0">
              <a:solidFill>
                <a:srgbClr val="7030A0"/>
              </a:solidFill>
            </a:endParaRPr>
          </a:p>
          <a:p>
            <a:r>
              <a:rPr lang="en-US" dirty="0" smtClean="0"/>
              <a:t> </a:t>
            </a:r>
            <a:r>
              <a:rPr lang="en-US" dirty="0" smtClean="0">
                <a:solidFill>
                  <a:srgbClr val="0070C0"/>
                </a:solidFill>
              </a:rPr>
              <a:t>Zion= The place where God dwells </a:t>
            </a:r>
            <a:endParaRPr lang="en-US" dirty="0">
              <a:solidFill>
                <a:srgbClr val="0070C0"/>
              </a:solidFill>
            </a:endParaRPr>
          </a:p>
        </p:txBody>
      </p:sp>
    </p:spTree>
    <p:extLst>
      <p:ext uri="{BB962C8B-B14F-4D97-AF65-F5344CB8AC3E}">
        <p14:creationId xmlns:p14="http://schemas.microsoft.com/office/powerpoint/2010/main" val="272768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2" end="2"/>
                                            </p:txEl>
                                          </p:spTgt>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3">
                                            <p:txEl>
                                              <p:pRg st="3" end="3"/>
                                            </p:txEl>
                                          </p:spTgt>
                                        </p:tgtEl>
                                        <p:attrNameLst>
                                          <p:attrName>r</p:attrName>
                                        </p:attrNameLst>
                                      </p:cBhvr>
                                    </p:animRo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5" presetClass="entr" presetSubtype="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2000"/>
                                        <p:tgtEl>
                                          <p:spTgt spid="3">
                                            <p:txEl>
                                              <p:pRg st="8" end="8"/>
                                            </p:txEl>
                                          </p:spTgt>
                                        </p:tgtEl>
                                      </p:cBhvr>
                                    </p:animEffect>
                                    <p:anim calcmode="lin" valueType="num">
                                      <p:cBhvr>
                                        <p:cTn id="25"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26"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p:txBody>
          <a:bodyPr/>
          <a:lstStyle/>
          <a:p>
            <a:pPr algn="ctr"/>
            <a:r>
              <a:rPr lang="en-US" sz="3600" u="sng" dirty="0" smtClean="0">
                <a:solidFill>
                  <a:schemeClr val="accent4">
                    <a:lumMod val="50000"/>
                  </a:schemeClr>
                </a:solidFill>
                <a:latin typeface="Arial Black" panose="020B0A04020102020204" pitchFamily="34" charset="0"/>
              </a:rPr>
              <a:t>CONCLUSION</a:t>
            </a:r>
          </a:p>
          <a:p>
            <a:pPr algn="ctr"/>
            <a:endParaRPr lang="en-US" b="1" dirty="0" smtClean="0">
              <a:solidFill>
                <a:schemeClr val="tx2">
                  <a:lumMod val="75000"/>
                </a:schemeClr>
              </a:solidFill>
              <a:effectLst>
                <a:outerShdw blurRad="38100" dist="38100" dir="2700000" algn="tl">
                  <a:srgbClr val="000000">
                    <a:alpha val="43137"/>
                  </a:srgbClr>
                </a:outerShdw>
              </a:effectLst>
              <a:latin typeface="Algerian" panose="04020705040A02060702" pitchFamily="82" charset="0"/>
            </a:endParaRPr>
          </a:p>
          <a:p>
            <a:pPr algn="ctr"/>
            <a:r>
              <a:rPr lang="en-US" b="1" dirty="0" smtClean="0">
                <a:solidFill>
                  <a:schemeClr val="tx2">
                    <a:lumMod val="75000"/>
                  </a:schemeClr>
                </a:solidFill>
                <a:effectLst>
                  <a:outerShdw blurRad="38100" dist="38100" dir="2700000" algn="tl">
                    <a:srgbClr val="000000">
                      <a:alpha val="43137"/>
                    </a:srgbClr>
                  </a:outerShdw>
                </a:effectLst>
                <a:latin typeface="Algerian" panose="04020705040A02060702" pitchFamily="82" charset="0"/>
              </a:rPr>
              <a:t>TRAINING LEADERS </a:t>
            </a:r>
          </a:p>
          <a:p>
            <a:pPr algn="ctr"/>
            <a:r>
              <a:rPr lang="en-US" b="1" dirty="0" smtClean="0">
                <a:solidFill>
                  <a:schemeClr val="tx2">
                    <a:lumMod val="75000"/>
                  </a:schemeClr>
                </a:solidFill>
                <a:effectLst>
                  <a:outerShdw blurRad="38100" dist="38100" dir="2700000" algn="tl">
                    <a:srgbClr val="000000">
                      <a:alpha val="43137"/>
                    </a:srgbClr>
                  </a:outerShdw>
                </a:effectLst>
                <a:latin typeface="Algerian" panose="04020705040A02060702" pitchFamily="82" charset="0"/>
              </a:rPr>
              <a:t>FOR </a:t>
            </a:r>
          </a:p>
          <a:p>
            <a:pPr algn="ctr"/>
            <a:r>
              <a:rPr lang="en-US" b="1" dirty="0" smtClean="0">
                <a:solidFill>
                  <a:schemeClr val="tx2">
                    <a:lumMod val="75000"/>
                  </a:schemeClr>
                </a:solidFill>
                <a:effectLst>
                  <a:outerShdw blurRad="38100" dist="38100" dir="2700000" algn="tl">
                    <a:srgbClr val="000000">
                      <a:alpha val="43137"/>
                    </a:srgbClr>
                  </a:outerShdw>
                </a:effectLst>
                <a:latin typeface="Algerian" panose="04020705040A02060702" pitchFamily="82" charset="0"/>
              </a:rPr>
              <a:t>SERVICE IN ZION</a:t>
            </a:r>
          </a:p>
          <a:p>
            <a:endParaRPr lang="en-US" dirty="0"/>
          </a:p>
        </p:txBody>
      </p:sp>
    </p:spTree>
    <p:extLst>
      <p:ext uri="{BB962C8B-B14F-4D97-AF65-F5344CB8AC3E}">
        <p14:creationId xmlns:p14="http://schemas.microsoft.com/office/powerpoint/2010/main" val="4036214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u="sng" dirty="0">
                <a:solidFill>
                  <a:prstClr val="black"/>
                </a:solidFill>
                <a:effectLst>
                  <a:outerShdw blurRad="38100" dist="38100" dir="2700000" algn="tl">
                    <a:srgbClr val="000000">
                      <a:alpha val="43137"/>
                    </a:srgbClr>
                  </a:outerShdw>
                </a:effectLst>
                <a:latin typeface="Algerian" panose="04020705040A02060702" pitchFamily="82" charset="0"/>
              </a:rPr>
              <a:t>CHURCH LEADERSHIP TRAINING</a:t>
            </a:r>
            <a:endParaRPr lang="en-US" sz="4800" u="sng" dirty="0"/>
          </a:p>
        </p:txBody>
      </p:sp>
      <p:sp>
        <p:nvSpPr>
          <p:cNvPr id="3" name="Content Placeholder 2"/>
          <p:cNvSpPr>
            <a:spLocks noGrp="1"/>
          </p:cNvSpPr>
          <p:nvPr>
            <p:ph idx="1"/>
          </p:nvPr>
        </p:nvSpPr>
        <p:spPr>
          <a:xfrm>
            <a:off x="457200" y="1600200"/>
            <a:ext cx="8229600" cy="5029200"/>
          </a:xfrm>
        </p:spPr>
        <p:txBody>
          <a:bodyPr>
            <a:normAutofit/>
          </a:bodyPr>
          <a:lstStyle/>
          <a:p>
            <a:pPr algn="ctr"/>
            <a:r>
              <a:rPr lang="en-US" sz="3600" u="sng" dirty="0" smtClean="0">
                <a:solidFill>
                  <a:schemeClr val="tx2">
                    <a:lumMod val="50000"/>
                  </a:schemeClr>
                </a:solidFill>
                <a:latin typeface="Arial Black" panose="020B0A04020102020204" pitchFamily="34" charset="0"/>
              </a:rPr>
              <a:t>TRAINING OUTLINE</a:t>
            </a:r>
          </a:p>
          <a:p>
            <a:endParaRPr lang="en-US" sz="1400" dirty="0"/>
          </a:p>
          <a:p>
            <a:r>
              <a:rPr lang="en-US" dirty="0" smtClean="0">
                <a:solidFill>
                  <a:schemeClr val="accent6">
                    <a:lumMod val="50000"/>
                  </a:schemeClr>
                </a:solidFill>
              </a:rPr>
              <a:t>The Biblical Basis for the Office of Deacons</a:t>
            </a:r>
          </a:p>
          <a:p>
            <a:r>
              <a:rPr lang="en-US" dirty="0" smtClean="0">
                <a:solidFill>
                  <a:schemeClr val="accent5">
                    <a:lumMod val="50000"/>
                  </a:schemeClr>
                </a:solidFill>
              </a:rPr>
              <a:t>The Office of Deacon</a:t>
            </a:r>
          </a:p>
          <a:p>
            <a:r>
              <a:rPr lang="en-US" dirty="0" smtClean="0">
                <a:solidFill>
                  <a:schemeClr val="accent4">
                    <a:lumMod val="50000"/>
                  </a:schemeClr>
                </a:solidFill>
              </a:rPr>
              <a:t>Becoming a Deacon in the R.Z.U.A. Church</a:t>
            </a:r>
          </a:p>
          <a:p>
            <a:r>
              <a:rPr lang="en-US" dirty="0" smtClean="0">
                <a:solidFill>
                  <a:schemeClr val="accent3">
                    <a:lumMod val="50000"/>
                  </a:schemeClr>
                </a:solidFill>
              </a:rPr>
              <a:t>Deacons and their Duties </a:t>
            </a:r>
          </a:p>
          <a:p>
            <a:r>
              <a:rPr lang="en-US" dirty="0" smtClean="0">
                <a:solidFill>
                  <a:schemeClr val="accent2">
                    <a:lumMod val="50000"/>
                  </a:schemeClr>
                </a:solidFill>
              </a:rPr>
              <a:t>Deacon’s Accountability</a:t>
            </a:r>
          </a:p>
          <a:p>
            <a:r>
              <a:rPr lang="en-US" dirty="0" smtClean="0">
                <a:solidFill>
                  <a:schemeClr val="accent1">
                    <a:lumMod val="50000"/>
                  </a:schemeClr>
                </a:solidFill>
              </a:rPr>
              <a:t>Summary/Conclusion </a:t>
            </a:r>
          </a:p>
          <a:p>
            <a:r>
              <a:rPr lang="en-US" dirty="0" smtClean="0"/>
              <a:t>Questions-Answers </a:t>
            </a:r>
            <a:endParaRPr lang="en-US" dirty="0"/>
          </a:p>
        </p:txBody>
      </p:sp>
    </p:spTree>
    <p:extLst>
      <p:ext uri="{BB962C8B-B14F-4D97-AF65-F5344CB8AC3E}">
        <p14:creationId xmlns:p14="http://schemas.microsoft.com/office/powerpoint/2010/main" val="24965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circle(in)">
                                      <p:cBhvr>
                                        <p:cTn id="30" dur="20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heel(1)">
                                      <p:cBhvr>
                                        <p:cTn id="35" dur="2000"/>
                                        <p:tgtEl>
                                          <p:spTgt spid="3">
                                            <p:txEl>
                                              <p:pRg st="7" end="7"/>
                                            </p:txEl>
                                          </p:spTgt>
                                        </p:tgtEl>
                                      </p:cBhvr>
                                    </p:animEffect>
                                  </p:childTnLst>
                                </p:cTn>
                              </p:par>
                              <p:par>
                                <p:cTn id="36" presetID="21" presetClass="entr" presetSubtype="1"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wheel(1)">
                                      <p:cBhvr>
                                        <p:cTn id="3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lstStyle/>
          <a:p>
            <a:r>
              <a:rPr lang="en-US" u="sng" dirty="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p:txBody>
          <a:bodyPr/>
          <a:lstStyle/>
          <a:p>
            <a:pPr algn="ctr"/>
            <a:r>
              <a:rPr lang="en-US" b="1" dirty="0" smtClean="0">
                <a:solidFill>
                  <a:schemeClr val="accent6">
                    <a:lumMod val="50000"/>
                  </a:schemeClr>
                </a:solidFill>
                <a:effectLst>
                  <a:outerShdw blurRad="38100" dist="38100" dir="2700000" algn="tl">
                    <a:srgbClr val="000000">
                      <a:alpha val="43137"/>
                    </a:srgbClr>
                  </a:outerShdw>
                </a:effectLst>
              </a:rPr>
              <a:t>THE BIBLICAL BASIS</a:t>
            </a:r>
          </a:p>
          <a:p>
            <a:pPr algn="ctr"/>
            <a:r>
              <a:rPr lang="en-US" b="1" dirty="0" smtClean="0">
                <a:solidFill>
                  <a:schemeClr val="accent6">
                    <a:lumMod val="50000"/>
                  </a:schemeClr>
                </a:solidFill>
                <a:effectLst>
                  <a:outerShdw blurRad="38100" dist="38100" dir="2700000" algn="tl">
                    <a:srgbClr val="000000">
                      <a:alpha val="43137"/>
                    </a:srgbClr>
                  </a:outerShdw>
                </a:effectLst>
              </a:rPr>
              <a:t> FOR THE OFFICE OF DEACONS</a:t>
            </a:r>
          </a:p>
          <a:p>
            <a:endParaRPr lang="en-US" dirty="0" smtClean="0"/>
          </a:p>
          <a:p>
            <a:r>
              <a:rPr lang="en-US" dirty="0" smtClean="0"/>
              <a:t>Old Testament          Numbers 18:1-4</a:t>
            </a:r>
          </a:p>
          <a:p>
            <a:endParaRPr lang="en-US" dirty="0"/>
          </a:p>
          <a:p>
            <a:r>
              <a:rPr lang="en-US" dirty="0" smtClean="0"/>
              <a:t>New Testament        Acts 6:1-6   </a:t>
            </a:r>
            <a:endParaRPr lang="en-US" dirty="0"/>
          </a:p>
        </p:txBody>
      </p:sp>
    </p:spTree>
    <p:extLst>
      <p:ext uri="{BB962C8B-B14F-4D97-AF65-F5344CB8AC3E}">
        <p14:creationId xmlns:p14="http://schemas.microsoft.com/office/powerpoint/2010/main" val="3796149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r>
              <a:rPr lang="en-US" u="sng" dirty="0">
                <a:solidFill>
                  <a:schemeClr val="tx2">
                    <a:lumMod val="75000"/>
                  </a:schemeClr>
                </a:solidFill>
                <a:effectLst>
                  <a:outerShdw blurRad="38100" dist="38100" dir="2700000" algn="tl">
                    <a:srgbClr val="000000">
                      <a:alpha val="43137"/>
                    </a:srgbClr>
                  </a:outerShdw>
                </a:effectLst>
                <a:latin typeface="Algerian" panose="04020705040A02060702" pitchFamily="82" charset="0"/>
                <a:cs typeface="Arial" panose="020B0604020202020204" pitchFamily="34" charset="0"/>
              </a:rPr>
              <a:t>CHURCH LEADERSHIP TRAINING</a:t>
            </a:r>
            <a:endParaRPr lang="en-US" dirty="0">
              <a:solidFill>
                <a:schemeClr val="tx2">
                  <a:lumMod val="75000"/>
                </a:schemeClr>
              </a:solidFill>
            </a:endParaRPr>
          </a:p>
        </p:txBody>
      </p:sp>
      <p:sp>
        <p:nvSpPr>
          <p:cNvPr id="3" name="Content Placeholder 2"/>
          <p:cNvSpPr>
            <a:spLocks noGrp="1"/>
          </p:cNvSpPr>
          <p:nvPr>
            <p:ph idx="1"/>
          </p:nvPr>
        </p:nvSpPr>
        <p:spPr>
          <a:xfrm>
            <a:off x="228600" y="1600200"/>
            <a:ext cx="8686800" cy="5029200"/>
          </a:xfrm>
        </p:spPr>
        <p:txBody>
          <a:bodyPr>
            <a:normAutofit fontScale="77500" lnSpcReduction="20000"/>
          </a:bodyPr>
          <a:lstStyle/>
          <a:p>
            <a:pPr algn="ctr"/>
            <a:r>
              <a:rPr lang="en-US" b="1" u="sng" dirty="0">
                <a:solidFill>
                  <a:schemeClr val="tx2">
                    <a:lumMod val="50000"/>
                  </a:schemeClr>
                </a:solidFill>
                <a:latin typeface="Arial" panose="020B0604020202020204" pitchFamily="34" charset="0"/>
                <a:cs typeface="Arial" panose="020B0604020202020204" pitchFamily="34" charset="0"/>
              </a:rPr>
              <a:t>NUMBERS 18:1-4 </a:t>
            </a:r>
            <a:r>
              <a:rPr lang="en-US" b="1" u="sng" dirty="0" smtClean="0">
                <a:solidFill>
                  <a:schemeClr val="tx2">
                    <a:lumMod val="50000"/>
                  </a:schemeClr>
                </a:solidFill>
                <a:latin typeface="Arial" panose="020B0604020202020204" pitchFamily="34" charset="0"/>
                <a:cs typeface="Arial" panose="020B0604020202020204" pitchFamily="34" charset="0"/>
              </a:rPr>
              <a:t>(</a:t>
            </a:r>
            <a:r>
              <a:rPr lang="en-US" b="1" u="sng" dirty="0">
                <a:solidFill>
                  <a:schemeClr val="tx2">
                    <a:lumMod val="50000"/>
                  </a:schemeClr>
                </a:solidFill>
                <a:latin typeface="Arial" panose="020B0604020202020204" pitchFamily="34" charset="0"/>
                <a:cs typeface="Arial" panose="020B0604020202020204" pitchFamily="34" charset="0"/>
              </a:rPr>
              <a:t>NKJV</a:t>
            </a:r>
            <a:r>
              <a:rPr lang="en-US" b="1" u="sng" dirty="0" smtClean="0">
                <a:solidFill>
                  <a:schemeClr val="tx2">
                    <a:lumMod val="50000"/>
                  </a:schemeClr>
                </a:solidFill>
              </a:rPr>
              <a:t>) Old Testament</a:t>
            </a:r>
            <a:endParaRPr lang="en-US" b="1" u="sng" dirty="0">
              <a:solidFill>
                <a:schemeClr val="tx2">
                  <a:lumMod val="50000"/>
                </a:schemeClr>
              </a:solidFill>
            </a:endParaRPr>
          </a:p>
          <a:p>
            <a:pPr algn="ctr"/>
            <a:r>
              <a:rPr lang="en-US" b="1" dirty="0">
                <a:solidFill>
                  <a:schemeClr val="tx2">
                    <a:lumMod val="50000"/>
                  </a:schemeClr>
                </a:solidFill>
              </a:rPr>
              <a:t>Duties of Priests and Levites</a:t>
            </a:r>
          </a:p>
          <a:p>
            <a:r>
              <a:rPr lang="en-US" b="1" dirty="0"/>
              <a:t>18 Then the </a:t>
            </a:r>
            <a:r>
              <a:rPr lang="en-US" b="1" cap="small" dirty="0"/>
              <a:t>Lord</a:t>
            </a:r>
            <a:r>
              <a:rPr lang="en-US" b="1" dirty="0"/>
              <a:t> said to Aaron: “You and your sons and your father’s house with you shall bear the iniquity </a:t>
            </a:r>
            <a:r>
              <a:rPr lang="en-US" b="1" i="1" dirty="0"/>
              <a:t>related to</a:t>
            </a:r>
            <a:r>
              <a:rPr lang="en-US" b="1" dirty="0"/>
              <a:t> the sanctuary, and you and your sons with you shall bear the iniquity </a:t>
            </a:r>
            <a:r>
              <a:rPr lang="en-US" b="1" i="1" dirty="0"/>
              <a:t>associated with</a:t>
            </a:r>
            <a:r>
              <a:rPr lang="en-US" b="1" dirty="0"/>
              <a:t> your priesthood. </a:t>
            </a:r>
            <a:r>
              <a:rPr lang="en-US" b="1" baseline="30000" dirty="0"/>
              <a:t>2</a:t>
            </a:r>
            <a:r>
              <a:rPr lang="en-US" b="1" baseline="30000" dirty="0">
                <a:solidFill>
                  <a:schemeClr val="tx2">
                    <a:lumMod val="75000"/>
                  </a:schemeClr>
                </a:solidFill>
              </a:rPr>
              <a:t> </a:t>
            </a:r>
            <a:r>
              <a:rPr lang="en-US" b="1" i="1" dirty="0">
                <a:solidFill>
                  <a:schemeClr val="tx2">
                    <a:lumMod val="75000"/>
                  </a:schemeClr>
                </a:solidFill>
                <a:effectLst>
                  <a:outerShdw blurRad="38100" dist="38100" dir="2700000" algn="tl">
                    <a:srgbClr val="000000">
                      <a:alpha val="43137"/>
                    </a:srgbClr>
                  </a:outerShdw>
                </a:effectLst>
              </a:rPr>
              <a:t>Also bring with you your brethren of the tribe of Levi, the tribe of your father, that they may be joined with you and serve you while you and your sons are with you before the tabernacle of witness.</a:t>
            </a:r>
            <a:r>
              <a:rPr lang="en-US" b="1" dirty="0"/>
              <a:t> </a:t>
            </a:r>
            <a:r>
              <a:rPr lang="en-US" b="1" baseline="30000" dirty="0"/>
              <a:t>3</a:t>
            </a:r>
            <a:r>
              <a:rPr lang="en-US" b="1" i="1" baseline="30000" dirty="0">
                <a:solidFill>
                  <a:schemeClr val="accent3">
                    <a:lumMod val="50000"/>
                  </a:schemeClr>
                </a:solidFill>
              </a:rPr>
              <a:t> </a:t>
            </a:r>
            <a:r>
              <a:rPr lang="en-US" b="1" i="1" dirty="0">
                <a:solidFill>
                  <a:schemeClr val="accent3">
                    <a:lumMod val="50000"/>
                  </a:schemeClr>
                </a:solidFill>
              </a:rPr>
              <a:t>They shall attend to your needs and all the needs of the tabernacle; but they shall not come near the articles of the sanctuary and the altar, lest they die—they and you also.</a:t>
            </a:r>
            <a:r>
              <a:rPr lang="en-US" b="1" dirty="0"/>
              <a:t> </a:t>
            </a:r>
            <a:r>
              <a:rPr lang="en-US" b="1" baseline="30000" dirty="0"/>
              <a:t>4 </a:t>
            </a:r>
            <a:r>
              <a:rPr lang="en-US" b="1" dirty="0">
                <a:solidFill>
                  <a:schemeClr val="accent4">
                    <a:lumMod val="50000"/>
                  </a:schemeClr>
                </a:solidFill>
              </a:rPr>
              <a:t>They shall be joined with you and attend to the needs of the tabernacle of meeting, for all the work of the tabernacle; but an outsider shall not come near you.</a:t>
            </a:r>
          </a:p>
          <a:p>
            <a:endParaRPr lang="en-US" dirty="0"/>
          </a:p>
        </p:txBody>
      </p:sp>
    </p:spTree>
    <p:extLst>
      <p:ext uri="{BB962C8B-B14F-4D97-AF65-F5344CB8AC3E}">
        <p14:creationId xmlns:p14="http://schemas.microsoft.com/office/powerpoint/2010/main" val="1996413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1"/>
            <a:ext cx="8686800" cy="914399"/>
          </a:xfrm>
        </p:spPr>
        <p:txBody>
          <a:bodyPr>
            <a:norm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Subtitle 2"/>
          <p:cNvSpPr>
            <a:spLocks noGrp="1"/>
          </p:cNvSpPr>
          <p:nvPr>
            <p:ph type="subTitle" idx="1"/>
          </p:nvPr>
        </p:nvSpPr>
        <p:spPr>
          <a:xfrm>
            <a:off x="304800" y="1371600"/>
            <a:ext cx="8534400" cy="5257800"/>
          </a:xfrm>
        </p:spPr>
        <p:txBody>
          <a:bodyPr>
            <a:normAutofit fontScale="92500"/>
          </a:bodyPr>
          <a:lstStyle/>
          <a:p>
            <a:r>
              <a:rPr lang="en-US" sz="2600" b="1" u="sng" dirty="0">
                <a:solidFill>
                  <a:schemeClr val="tx2">
                    <a:lumMod val="50000"/>
                  </a:schemeClr>
                </a:solidFill>
                <a:latin typeface="Arial" panose="020B0604020202020204" pitchFamily="34" charset="0"/>
                <a:cs typeface="Arial" panose="020B0604020202020204" pitchFamily="34" charset="0"/>
              </a:rPr>
              <a:t>Acts </a:t>
            </a:r>
            <a:r>
              <a:rPr lang="en-US" sz="2600" b="1" u="sng" dirty="0" smtClean="0">
                <a:solidFill>
                  <a:schemeClr val="tx2">
                    <a:lumMod val="50000"/>
                  </a:schemeClr>
                </a:solidFill>
                <a:latin typeface="Arial" panose="020B0604020202020204" pitchFamily="34" charset="0"/>
                <a:cs typeface="Arial" panose="020B0604020202020204" pitchFamily="34" charset="0"/>
              </a:rPr>
              <a:t>6:1-6 (</a:t>
            </a:r>
            <a:r>
              <a:rPr lang="en-US" sz="2600" b="1" u="sng" dirty="0">
                <a:solidFill>
                  <a:schemeClr val="tx2">
                    <a:lumMod val="50000"/>
                  </a:schemeClr>
                </a:solidFill>
                <a:latin typeface="Arial" panose="020B0604020202020204" pitchFamily="34" charset="0"/>
                <a:cs typeface="Arial" panose="020B0604020202020204" pitchFamily="34" charset="0"/>
              </a:rPr>
              <a:t>NKJV</a:t>
            </a:r>
            <a:r>
              <a:rPr lang="en-US" sz="2600" b="1" u="sng" dirty="0" smtClean="0">
                <a:solidFill>
                  <a:schemeClr val="tx2">
                    <a:lumMod val="50000"/>
                  </a:schemeClr>
                </a:solidFill>
                <a:latin typeface="Arial" panose="020B0604020202020204" pitchFamily="34" charset="0"/>
                <a:cs typeface="Arial" panose="020B0604020202020204" pitchFamily="34" charset="0"/>
              </a:rPr>
              <a:t>) New Testament</a:t>
            </a:r>
            <a:endParaRPr lang="en-US" sz="2600" b="1" u="sng" dirty="0">
              <a:solidFill>
                <a:schemeClr val="tx2">
                  <a:lumMod val="50000"/>
                </a:schemeClr>
              </a:solidFill>
              <a:latin typeface="Arial" panose="020B0604020202020204" pitchFamily="34" charset="0"/>
              <a:cs typeface="Arial" panose="020B0604020202020204" pitchFamily="34" charset="0"/>
            </a:endParaRPr>
          </a:p>
          <a:p>
            <a:r>
              <a:rPr lang="en-US" sz="2200" b="1" dirty="0">
                <a:solidFill>
                  <a:schemeClr val="tx2">
                    <a:lumMod val="50000"/>
                  </a:schemeClr>
                </a:solidFill>
                <a:latin typeface="Arial" panose="020B0604020202020204" pitchFamily="34" charset="0"/>
                <a:cs typeface="Arial" panose="020B0604020202020204" pitchFamily="34" charset="0"/>
              </a:rPr>
              <a:t>Seven Chosen to Serve</a:t>
            </a:r>
          </a:p>
          <a:p>
            <a:pPr algn="l"/>
            <a:r>
              <a:rPr lang="en-US" sz="2200" b="1" dirty="0">
                <a:solidFill>
                  <a:schemeClr val="tx1"/>
                </a:solidFill>
                <a:latin typeface="Arial" panose="020B0604020202020204" pitchFamily="34" charset="0"/>
                <a:cs typeface="Arial" panose="020B0604020202020204" pitchFamily="34" charset="0"/>
              </a:rPr>
              <a:t>6 Now in those days, when </a:t>
            </a:r>
            <a:r>
              <a:rPr lang="en-US" sz="2200" b="1" i="1" dirty="0">
                <a:solidFill>
                  <a:schemeClr val="tx1"/>
                </a:solidFill>
                <a:latin typeface="Arial" panose="020B0604020202020204" pitchFamily="34" charset="0"/>
                <a:cs typeface="Arial" panose="020B0604020202020204" pitchFamily="34" charset="0"/>
              </a:rPr>
              <a:t>the number of</a:t>
            </a:r>
            <a:r>
              <a:rPr lang="en-US" sz="2200" b="1" dirty="0">
                <a:solidFill>
                  <a:schemeClr val="tx1"/>
                </a:solidFill>
                <a:latin typeface="Arial" panose="020B0604020202020204" pitchFamily="34" charset="0"/>
                <a:cs typeface="Arial" panose="020B0604020202020204" pitchFamily="34" charset="0"/>
              </a:rPr>
              <a:t> the disciples was multiplying, there arose a complaint against the Hebrews by the </a:t>
            </a:r>
            <a:r>
              <a:rPr lang="en-US" sz="2200" b="1" dirty="0" smtClean="0">
                <a:solidFill>
                  <a:schemeClr val="tx1"/>
                </a:solidFill>
                <a:latin typeface="Arial" panose="020B0604020202020204" pitchFamily="34" charset="0"/>
                <a:cs typeface="Arial" panose="020B0604020202020204" pitchFamily="34" charset="0"/>
              </a:rPr>
              <a:t>Hellenists</a:t>
            </a:r>
            <a:r>
              <a:rPr lang="en-US" sz="2200" b="1" baseline="30000" dirty="0" smtClean="0">
                <a:solidFill>
                  <a:schemeClr val="tx1"/>
                </a:solidFill>
                <a:latin typeface="Arial" panose="020B0604020202020204" pitchFamily="34" charset="0"/>
                <a:cs typeface="Arial" panose="020B0604020202020204" pitchFamily="34" charset="0"/>
              </a:rPr>
              <a:t>]</a:t>
            </a:r>
            <a:r>
              <a:rPr lang="en-US" sz="2200" b="1" dirty="0">
                <a:solidFill>
                  <a:schemeClr val="tx1"/>
                </a:solidFill>
                <a:latin typeface="Arial" panose="020B0604020202020204" pitchFamily="34" charset="0"/>
                <a:cs typeface="Arial" panose="020B0604020202020204" pitchFamily="34" charset="0"/>
              </a:rPr>
              <a:t> because their widows were neglected in the daily distribution.</a:t>
            </a:r>
            <a:r>
              <a:rPr lang="en-US" sz="2200" b="1" dirty="0">
                <a:solidFill>
                  <a:srgbClr val="7030A0"/>
                </a:solidFill>
                <a:latin typeface="Arial" panose="020B0604020202020204" pitchFamily="34" charset="0"/>
                <a:cs typeface="Arial" panose="020B0604020202020204" pitchFamily="34" charset="0"/>
              </a:rPr>
              <a:t> </a:t>
            </a:r>
            <a:r>
              <a:rPr lang="en-US" sz="2200" b="1" baseline="30000" dirty="0">
                <a:solidFill>
                  <a:srgbClr val="7030A0"/>
                </a:solidFill>
                <a:latin typeface="Arial" panose="020B0604020202020204" pitchFamily="34" charset="0"/>
                <a:cs typeface="Arial" panose="020B0604020202020204" pitchFamily="34" charset="0"/>
              </a:rPr>
              <a:t>2 </a:t>
            </a:r>
            <a:r>
              <a:rPr lang="en-US" sz="2200" b="1" dirty="0">
                <a:solidFill>
                  <a:srgbClr val="7030A0"/>
                </a:solidFill>
                <a:latin typeface="Arial" panose="020B0604020202020204" pitchFamily="34" charset="0"/>
                <a:cs typeface="Arial" panose="020B0604020202020204" pitchFamily="34" charset="0"/>
              </a:rPr>
              <a:t>Then the twelve summoned the multitude of the disciples and said, “It is not desirable that we should leave the word of God and serve tables</a:t>
            </a:r>
            <a:r>
              <a:rPr lang="en-US" sz="2200" b="1" dirty="0">
                <a:solidFill>
                  <a:schemeClr val="tx1"/>
                </a:solidFill>
                <a:latin typeface="Arial" panose="020B0604020202020204" pitchFamily="34" charset="0"/>
                <a:cs typeface="Arial" panose="020B0604020202020204" pitchFamily="34" charset="0"/>
              </a:rPr>
              <a:t>. </a:t>
            </a:r>
            <a:r>
              <a:rPr lang="en-US" sz="2200" b="1" baseline="30000" dirty="0">
                <a:solidFill>
                  <a:schemeClr val="tx1"/>
                </a:solidFill>
                <a:latin typeface="Arial" panose="020B0604020202020204" pitchFamily="34" charset="0"/>
                <a:cs typeface="Arial" panose="020B0604020202020204" pitchFamily="34" charset="0"/>
              </a:rPr>
              <a:t>3</a:t>
            </a:r>
            <a:r>
              <a:rPr lang="en-US" sz="2200" b="1" baseline="30000" dirty="0">
                <a:solidFill>
                  <a:schemeClr val="tx2">
                    <a:lumMod val="50000"/>
                  </a:schemeClr>
                </a:solidFill>
                <a:latin typeface="Arial" panose="020B0604020202020204" pitchFamily="34" charset="0"/>
                <a:cs typeface="Arial" panose="020B0604020202020204" pitchFamily="34" charset="0"/>
              </a:rPr>
              <a:t> </a:t>
            </a:r>
            <a:r>
              <a:rPr lang="en-US" sz="2200" b="1" dirty="0">
                <a:solidFill>
                  <a:schemeClr val="tx2">
                    <a:lumMod val="50000"/>
                  </a:schemeClr>
                </a:solidFill>
                <a:latin typeface="Arial" panose="020B0604020202020204" pitchFamily="34" charset="0"/>
                <a:cs typeface="Arial" panose="020B0604020202020204" pitchFamily="34" charset="0"/>
              </a:rPr>
              <a:t>Therefore, brethren, seek out from among you seven men of </a:t>
            </a:r>
            <a:r>
              <a:rPr lang="en-US" sz="2200" b="1" i="1" dirty="0">
                <a:solidFill>
                  <a:schemeClr val="tx2">
                    <a:lumMod val="50000"/>
                  </a:schemeClr>
                </a:solidFill>
                <a:latin typeface="Arial" panose="020B0604020202020204" pitchFamily="34" charset="0"/>
                <a:cs typeface="Arial" panose="020B0604020202020204" pitchFamily="34" charset="0"/>
              </a:rPr>
              <a:t>good</a:t>
            </a:r>
            <a:r>
              <a:rPr lang="en-US" sz="2200" b="1" dirty="0">
                <a:solidFill>
                  <a:schemeClr val="tx2">
                    <a:lumMod val="50000"/>
                  </a:schemeClr>
                </a:solidFill>
                <a:latin typeface="Arial" panose="020B0604020202020204" pitchFamily="34" charset="0"/>
                <a:cs typeface="Arial" panose="020B0604020202020204" pitchFamily="34" charset="0"/>
              </a:rPr>
              <a:t> reputation, full of the Holy Spirit and wisdom, whom we may appoint over this business;</a:t>
            </a:r>
            <a:r>
              <a:rPr lang="en-US" sz="2200" b="1" dirty="0">
                <a:solidFill>
                  <a:schemeClr val="tx1"/>
                </a:solidFill>
                <a:latin typeface="Arial" panose="020B0604020202020204" pitchFamily="34" charset="0"/>
                <a:cs typeface="Arial" panose="020B0604020202020204" pitchFamily="34" charset="0"/>
              </a:rPr>
              <a:t> </a:t>
            </a:r>
            <a:r>
              <a:rPr lang="en-US" sz="2200" b="1" baseline="30000" dirty="0">
                <a:solidFill>
                  <a:schemeClr val="tx1"/>
                </a:solidFill>
                <a:latin typeface="Arial" panose="020B0604020202020204" pitchFamily="34" charset="0"/>
                <a:cs typeface="Arial" panose="020B0604020202020204" pitchFamily="34" charset="0"/>
              </a:rPr>
              <a:t>4</a:t>
            </a:r>
            <a:r>
              <a:rPr lang="en-US" sz="2200" b="1" baseline="30000" dirty="0">
                <a:solidFill>
                  <a:schemeClr val="accent2">
                    <a:lumMod val="50000"/>
                  </a:schemeClr>
                </a:solidFill>
                <a:latin typeface="Arial" panose="020B0604020202020204" pitchFamily="34" charset="0"/>
                <a:cs typeface="Arial" panose="020B0604020202020204" pitchFamily="34" charset="0"/>
              </a:rPr>
              <a:t> </a:t>
            </a:r>
            <a:r>
              <a:rPr lang="en-US" sz="2200" b="1" dirty="0">
                <a:solidFill>
                  <a:schemeClr val="accent2">
                    <a:lumMod val="50000"/>
                  </a:schemeClr>
                </a:solidFill>
                <a:latin typeface="Arial" panose="020B0604020202020204" pitchFamily="34" charset="0"/>
                <a:cs typeface="Arial" panose="020B0604020202020204" pitchFamily="34" charset="0"/>
              </a:rPr>
              <a:t>but we will give ourselves continually to prayer and to the ministry of the word.”</a:t>
            </a:r>
          </a:p>
          <a:p>
            <a:pPr algn="l"/>
            <a:r>
              <a:rPr lang="en-US" sz="2200" b="1" baseline="30000" dirty="0">
                <a:solidFill>
                  <a:schemeClr val="tx1"/>
                </a:solidFill>
                <a:latin typeface="Arial" panose="020B0604020202020204" pitchFamily="34" charset="0"/>
                <a:cs typeface="Arial" panose="020B0604020202020204" pitchFamily="34" charset="0"/>
              </a:rPr>
              <a:t>5 </a:t>
            </a:r>
            <a:r>
              <a:rPr lang="en-US" sz="2200" b="1" dirty="0">
                <a:solidFill>
                  <a:schemeClr val="tx1"/>
                </a:solidFill>
                <a:latin typeface="Arial" panose="020B0604020202020204" pitchFamily="34" charset="0"/>
                <a:cs typeface="Arial" panose="020B0604020202020204" pitchFamily="34" charset="0"/>
              </a:rPr>
              <a:t>And the saying pleased the whole multitude. And they chose Stephen, a man full of faith and the Holy Spirit, and Philip, </a:t>
            </a:r>
            <a:r>
              <a:rPr lang="en-US" sz="2200" b="1" dirty="0" err="1">
                <a:solidFill>
                  <a:schemeClr val="tx1"/>
                </a:solidFill>
                <a:latin typeface="Arial" panose="020B0604020202020204" pitchFamily="34" charset="0"/>
                <a:cs typeface="Arial" panose="020B0604020202020204" pitchFamily="34" charset="0"/>
              </a:rPr>
              <a:t>Prochorus</a:t>
            </a:r>
            <a:r>
              <a:rPr lang="en-US" sz="2200" b="1" dirty="0">
                <a:solidFill>
                  <a:schemeClr val="tx1"/>
                </a:solidFill>
                <a:latin typeface="Arial" panose="020B0604020202020204" pitchFamily="34" charset="0"/>
                <a:cs typeface="Arial" panose="020B0604020202020204" pitchFamily="34" charset="0"/>
              </a:rPr>
              <a:t>, </a:t>
            </a:r>
            <a:r>
              <a:rPr lang="en-US" sz="2200" b="1" dirty="0" err="1">
                <a:solidFill>
                  <a:schemeClr val="tx1"/>
                </a:solidFill>
                <a:latin typeface="Arial" panose="020B0604020202020204" pitchFamily="34" charset="0"/>
                <a:cs typeface="Arial" panose="020B0604020202020204" pitchFamily="34" charset="0"/>
              </a:rPr>
              <a:t>Nicanor</a:t>
            </a:r>
            <a:r>
              <a:rPr lang="en-US" sz="2200" b="1" dirty="0">
                <a:solidFill>
                  <a:schemeClr val="tx1"/>
                </a:solidFill>
                <a:latin typeface="Arial" panose="020B0604020202020204" pitchFamily="34" charset="0"/>
                <a:cs typeface="Arial" panose="020B0604020202020204" pitchFamily="34" charset="0"/>
              </a:rPr>
              <a:t>, </a:t>
            </a:r>
            <a:r>
              <a:rPr lang="en-US" sz="2200" b="1" dirty="0" err="1">
                <a:solidFill>
                  <a:schemeClr val="tx1"/>
                </a:solidFill>
                <a:latin typeface="Arial" panose="020B0604020202020204" pitchFamily="34" charset="0"/>
                <a:cs typeface="Arial" panose="020B0604020202020204" pitchFamily="34" charset="0"/>
              </a:rPr>
              <a:t>Timon</a:t>
            </a:r>
            <a:r>
              <a:rPr lang="en-US" sz="2200" b="1" dirty="0">
                <a:solidFill>
                  <a:schemeClr val="tx1"/>
                </a:solidFill>
                <a:latin typeface="Arial" panose="020B0604020202020204" pitchFamily="34" charset="0"/>
                <a:cs typeface="Arial" panose="020B0604020202020204" pitchFamily="34" charset="0"/>
              </a:rPr>
              <a:t>, </a:t>
            </a:r>
            <a:r>
              <a:rPr lang="en-US" sz="2200" b="1" dirty="0" err="1">
                <a:solidFill>
                  <a:schemeClr val="tx1"/>
                </a:solidFill>
                <a:latin typeface="Arial" panose="020B0604020202020204" pitchFamily="34" charset="0"/>
                <a:cs typeface="Arial" panose="020B0604020202020204" pitchFamily="34" charset="0"/>
              </a:rPr>
              <a:t>Parmenas</a:t>
            </a:r>
            <a:r>
              <a:rPr lang="en-US" sz="2200" b="1" dirty="0">
                <a:solidFill>
                  <a:schemeClr val="tx1"/>
                </a:solidFill>
                <a:latin typeface="Arial" panose="020B0604020202020204" pitchFamily="34" charset="0"/>
                <a:cs typeface="Arial" panose="020B0604020202020204" pitchFamily="34" charset="0"/>
              </a:rPr>
              <a:t>, and Nicolas, a proselyte from Antioch, </a:t>
            </a:r>
            <a:r>
              <a:rPr lang="en-US" sz="2200" b="1" baseline="30000" dirty="0">
                <a:solidFill>
                  <a:schemeClr val="tx1"/>
                </a:solidFill>
                <a:latin typeface="Arial" panose="020B0604020202020204" pitchFamily="34" charset="0"/>
                <a:cs typeface="Arial" panose="020B0604020202020204" pitchFamily="34" charset="0"/>
              </a:rPr>
              <a:t>6 </a:t>
            </a:r>
            <a:r>
              <a:rPr lang="en-US" sz="2200" b="1" dirty="0">
                <a:solidFill>
                  <a:schemeClr val="tx1"/>
                </a:solidFill>
                <a:latin typeface="Arial" panose="020B0604020202020204" pitchFamily="34" charset="0"/>
                <a:cs typeface="Arial" panose="020B0604020202020204" pitchFamily="34" charset="0"/>
              </a:rPr>
              <a:t>whom they set before the apostles; and when they had prayed, they laid hands on them.</a:t>
            </a:r>
          </a:p>
          <a:p>
            <a:pPr algn="l"/>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6836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1"/>
            <a:ext cx="8763000" cy="1295399"/>
          </a:xfrm>
        </p:spPr>
        <p:txBody>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Subtitle 2"/>
          <p:cNvSpPr>
            <a:spLocks noGrp="1"/>
          </p:cNvSpPr>
          <p:nvPr>
            <p:ph type="subTitle" idx="1"/>
          </p:nvPr>
        </p:nvSpPr>
        <p:spPr>
          <a:xfrm>
            <a:off x="152400" y="1828800"/>
            <a:ext cx="8839200" cy="4724400"/>
          </a:xfrm>
        </p:spPr>
        <p:txBody>
          <a:bodyPr>
            <a:normAutofit/>
          </a:bodyPr>
          <a:lstStyle/>
          <a:p>
            <a:r>
              <a:rPr lang="en-US" sz="3600" b="1" u="sng" dirty="0" smtClean="0">
                <a:solidFill>
                  <a:schemeClr val="tx2">
                    <a:lumMod val="50000"/>
                  </a:schemeClr>
                </a:solidFill>
                <a:latin typeface="Arial Black" panose="020B0A04020102020204" pitchFamily="34" charset="0"/>
              </a:rPr>
              <a:t>THE OFFICE OF A DEACON</a:t>
            </a:r>
            <a:endParaRPr lang="en-US" sz="3600" u="sng" dirty="0" smtClean="0">
              <a:solidFill>
                <a:schemeClr val="tx2">
                  <a:lumMod val="50000"/>
                </a:schemeClr>
              </a:solidFill>
              <a:latin typeface="Arial Black" panose="020B0A04020102020204" pitchFamily="34" charset="0"/>
            </a:endParaRPr>
          </a:p>
          <a:p>
            <a:pPr algn="l"/>
            <a:endParaRPr lang="en-US" sz="2800" b="1" dirty="0" smtClean="0">
              <a:solidFill>
                <a:schemeClr val="tx2"/>
              </a:solidFill>
              <a:latin typeface="Arial" panose="020B0604020202020204" pitchFamily="34" charset="0"/>
              <a:cs typeface="Arial" panose="020B0604020202020204" pitchFamily="34" charset="0"/>
            </a:endParaRPr>
          </a:p>
          <a:p>
            <a:pPr algn="l"/>
            <a:r>
              <a:rPr lang="en-US" sz="2800" b="1" dirty="0" smtClean="0">
                <a:solidFill>
                  <a:schemeClr val="tx2"/>
                </a:solidFill>
                <a:latin typeface="Arial" panose="020B0604020202020204" pitchFamily="34" charset="0"/>
                <a:cs typeface="Arial" panose="020B0604020202020204" pitchFamily="34" charset="0"/>
              </a:rPr>
              <a:t>The office of Deacon in the R.Z.U.A  Church is 	filed with a layperson.</a:t>
            </a:r>
          </a:p>
          <a:p>
            <a:pPr algn="l"/>
            <a:endParaRPr lang="en-US" sz="2000" dirty="0" smtClean="0">
              <a:solidFill>
                <a:schemeClr val="tx1"/>
              </a:solidFill>
              <a:latin typeface="Arial" panose="020B0604020202020204" pitchFamily="34" charset="0"/>
              <a:cs typeface="Arial" panose="020B0604020202020204" pitchFamily="34" charset="0"/>
            </a:endParaRPr>
          </a:p>
          <a:p>
            <a:pPr algn="l"/>
            <a:r>
              <a:rPr lang="en-US" sz="2800" dirty="0" smtClean="0">
                <a:solidFill>
                  <a:schemeClr val="tx2"/>
                </a:solidFill>
                <a:latin typeface="Arial" panose="020B0604020202020204" pitchFamily="34" charset="0"/>
                <a:cs typeface="Arial" panose="020B0604020202020204" pitchFamily="34" charset="0"/>
              </a:rPr>
              <a:t>He/she must be a person of good judgment and truly 	devoted to God.  (</a:t>
            </a:r>
            <a:r>
              <a:rPr lang="en-US" sz="2000" b="1" i="1" dirty="0" smtClean="0">
                <a:solidFill>
                  <a:schemeClr val="tx2"/>
                </a:solidFill>
                <a:latin typeface="Arial" panose="020B0604020202020204" pitchFamily="34" charset="0"/>
                <a:cs typeface="Arial" panose="020B0604020202020204" pitchFamily="34" charset="0"/>
              </a:rPr>
              <a:t>Read Acts 6</a:t>
            </a:r>
            <a:r>
              <a:rPr lang="en-US" sz="2000" b="1" i="1" baseline="30000" dirty="0" smtClean="0">
                <a:solidFill>
                  <a:schemeClr val="tx2"/>
                </a:solidFill>
                <a:latin typeface="Arial" panose="020B0604020202020204" pitchFamily="34" charset="0"/>
                <a:cs typeface="Arial" panose="020B0604020202020204" pitchFamily="34" charset="0"/>
              </a:rPr>
              <a:t>th</a:t>
            </a:r>
            <a:r>
              <a:rPr lang="en-US" sz="2000" b="1" i="1" dirty="0" smtClean="0">
                <a:solidFill>
                  <a:schemeClr val="tx2"/>
                </a:solidFill>
                <a:latin typeface="Arial" panose="020B0604020202020204" pitchFamily="34" charset="0"/>
                <a:cs typeface="Arial" panose="020B0604020202020204" pitchFamily="34" charset="0"/>
              </a:rPr>
              <a:t> Chapter</a:t>
            </a:r>
            <a:r>
              <a:rPr lang="en-US" sz="2800" dirty="0" smtClean="0">
                <a:solidFill>
                  <a:schemeClr val="tx2"/>
                </a:solidFill>
                <a:latin typeface="Arial" panose="020B0604020202020204" pitchFamily="34" charset="0"/>
                <a:cs typeface="Arial" panose="020B0604020202020204" pitchFamily="34" charset="0"/>
              </a:rPr>
              <a:t>.)</a:t>
            </a:r>
          </a:p>
          <a:p>
            <a:pPr algn="l"/>
            <a:endParaRPr lang="en-US" sz="2000" dirty="0" smtClean="0">
              <a:solidFill>
                <a:schemeClr val="tx1"/>
              </a:solidFill>
              <a:latin typeface="Arial" panose="020B0604020202020204" pitchFamily="34" charset="0"/>
              <a:cs typeface="Arial" panose="020B0604020202020204" pitchFamily="34" charset="0"/>
            </a:endParaRPr>
          </a:p>
          <a:p>
            <a:pPr algn="l"/>
            <a:r>
              <a:rPr lang="en-US" sz="2000" dirty="0" smtClean="0">
                <a:solidFill>
                  <a:schemeClr val="accent2">
                    <a:lumMod val="50000"/>
                  </a:schemeClr>
                </a:solidFill>
                <a:latin typeface="Arial" panose="020B0604020202020204" pitchFamily="34" charset="0"/>
                <a:cs typeface="Arial" panose="020B0604020202020204" pitchFamily="34" charset="0"/>
              </a:rPr>
              <a:t>**(Under the administration of Bishop G.H. Studivant women were permitted to become deacons.)</a:t>
            </a:r>
            <a:endParaRPr lang="en-US" sz="2000"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193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p:cTn id="1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8601"/>
            <a:ext cx="8763000" cy="1066799"/>
          </a:xfrm>
        </p:spPr>
        <p:txBody>
          <a:bodyPr>
            <a:norm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Subtitle 2"/>
          <p:cNvSpPr>
            <a:spLocks noGrp="1"/>
          </p:cNvSpPr>
          <p:nvPr>
            <p:ph type="subTitle" idx="1"/>
          </p:nvPr>
        </p:nvSpPr>
        <p:spPr>
          <a:xfrm>
            <a:off x="304800" y="1524000"/>
            <a:ext cx="8305800" cy="4953000"/>
          </a:xfrm>
        </p:spPr>
        <p:txBody>
          <a:bodyPr>
            <a:normAutofit/>
          </a:bodyPr>
          <a:lstStyle/>
          <a:p>
            <a:r>
              <a:rPr lang="en-US" sz="3600" b="1" u="sng" dirty="0" smtClean="0">
                <a:solidFill>
                  <a:schemeClr val="tx2">
                    <a:lumMod val="50000"/>
                  </a:schemeClr>
                </a:solidFill>
                <a:latin typeface="Arial Black" panose="020B0A04020102020204" pitchFamily="34" charset="0"/>
              </a:rPr>
              <a:t>BECOMING A DEACON</a:t>
            </a:r>
            <a:endParaRPr lang="en-US" sz="3600" u="sng" dirty="0">
              <a:solidFill>
                <a:schemeClr val="tx2">
                  <a:lumMod val="50000"/>
                </a:schemeClr>
              </a:solidFill>
              <a:latin typeface="Arial Black" panose="020B0A04020102020204" pitchFamily="34" charset="0"/>
            </a:endParaRPr>
          </a:p>
          <a:p>
            <a:r>
              <a:rPr lang="en-US" sz="2800" b="1" dirty="0">
                <a:solidFill>
                  <a:schemeClr val="tx2"/>
                </a:solidFill>
                <a:latin typeface="Arial" panose="020B0604020202020204" pitchFamily="34" charset="0"/>
                <a:cs typeface="Arial" panose="020B0604020202020204" pitchFamily="34" charset="0"/>
              </a:rPr>
              <a:t>A Deacon shall be appointed by the Pastor in Charge</a:t>
            </a:r>
            <a:r>
              <a:rPr lang="en-US" sz="2800" dirty="0">
                <a:solidFill>
                  <a:schemeClr val="tx2"/>
                </a:solidFill>
                <a:latin typeface="Arial" panose="020B0604020202020204" pitchFamily="34" charset="0"/>
                <a:cs typeface="Arial" panose="020B0604020202020204" pitchFamily="34" charset="0"/>
              </a:rPr>
              <a:t>, </a:t>
            </a:r>
            <a:endParaRPr lang="en-US" sz="2800" dirty="0" smtClean="0">
              <a:solidFill>
                <a:schemeClr val="tx2"/>
              </a:solidFill>
              <a:latin typeface="Arial" panose="020B0604020202020204" pitchFamily="34" charset="0"/>
              <a:cs typeface="Arial" panose="020B0604020202020204" pitchFamily="34" charset="0"/>
            </a:endParaRPr>
          </a:p>
          <a:p>
            <a:endParaRPr lang="en-US" sz="2800" i="1" dirty="0" smtClean="0">
              <a:solidFill>
                <a:schemeClr val="tx2"/>
              </a:solidFill>
              <a:latin typeface="Arial" panose="020B0604020202020204" pitchFamily="34" charset="0"/>
              <a:cs typeface="Arial" panose="020B0604020202020204" pitchFamily="34" charset="0"/>
            </a:endParaRPr>
          </a:p>
          <a:p>
            <a:r>
              <a:rPr lang="en-US" sz="2800" i="1" dirty="0" smtClean="0">
                <a:solidFill>
                  <a:schemeClr val="accent2">
                    <a:lumMod val="50000"/>
                  </a:schemeClr>
                </a:solidFill>
                <a:latin typeface="Arial" panose="020B0604020202020204" pitchFamily="34" charset="0"/>
                <a:cs typeface="Arial" panose="020B0604020202020204" pitchFamily="34" charset="0"/>
              </a:rPr>
              <a:t>and </a:t>
            </a:r>
            <a:r>
              <a:rPr lang="en-US" sz="2800" i="1" dirty="0">
                <a:solidFill>
                  <a:schemeClr val="accent2">
                    <a:lumMod val="50000"/>
                  </a:schemeClr>
                </a:solidFill>
                <a:latin typeface="Arial" panose="020B0604020202020204" pitchFamily="34" charset="0"/>
                <a:cs typeface="Arial" panose="020B0604020202020204" pitchFamily="34" charset="0"/>
              </a:rPr>
              <a:t>after he has served six months </a:t>
            </a:r>
            <a:r>
              <a:rPr lang="en-US" sz="2800" dirty="0">
                <a:solidFill>
                  <a:schemeClr val="accent2">
                    <a:lumMod val="50000"/>
                  </a:schemeClr>
                </a:solidFill>
                <a:latin typeface="Arial" panose="020B0604020202020204" pitchFamily="34" charset="0"/>
                <a:cs typeface="Arial" panose="020B0604020202020204" pitchFamily="34" charset="0"/>
              </a:rPr>
              <a:t>he shall be brought before the Quarterly Conference to be ordained</a:t>
            </a:r>
            <a:r>
              <a:rPr lang="en-US" sz="2800" dirty="0" smtClean="0">
                <a:solidFill>
                  <a:schemeClr val="tx2"/>
                </a:solidFill>
                <a:latin typeface="Arial" panose="020B0604020202020204" pitchFamily="34" charset="0"/>
                <a:cs typeface="Arial" panose="020B0604020202020204" pitchFamily="34" charset="0"/>
              </a:rPr>
              <a:t>,</a:t>
            </a:r>
          </a:p>
          <a:p>
            <a:endParaRPr lang="en-US" sz="2800" dirty="0" smtClean="0">
              <a:solidFill>
                <a:schemeClr val="tx2"/>
              </a:solidFill>
              <a:latin typeface="Arial" panose="020B0604020202020204" pitchFamily="34" charset="0"/>
              <a:cs typeface="Arial" panose="020B0604020202020204" pitchFamily="34" charset="0"/>
            </a:endParaRPr>
          </a:p>
          <a:p>
            <a:r>
              <a:rPr lang="en-US" sz="2800" dirty="0" smtClean="0">
                <a:solidFill>
                  <a:schemeClr val="accent5">
                    <a:lumMod val="50000"/>
                  </a:schemeClr>
                </a:solidFill>
                <a:latin typeface="Arial" panose="020B0604020202020204" pitchFamily="34" charset="0"/>
                <a:cs typeface="Arial" panose="020B0604020202020204" pitchFamily="34" charset="0"/>
              </a:rPr>
              <a:t>he </a:t>
            </a:r>
            <a:r>
              <a:rPr lang="en-US" sz="2800" dirty="0">
                <a:solidFill>
                  <a:schemeClr val="accent5">
                    <a:lumMod val="50000"/>
                  </a:schemeClr>
                </a:solidFill>
                <a:latin typeface="Arial" panose="020B0604020202020204" pitchFamily="34" charset="0"/>
                <a:cs typeface="Arial" panose="020B0604020202020204" pitchFamily="34" charset="0"/>
              </a:rPr>
              <a:t>must be a man of good judgment and truly devoted to God.  </a:t>
            </a:r>
            <a:r>
              <a:rPr lang="en-US" sz="2800" dirty="0">
                <a:solidFill>
                  <a:schemeClr val="tx2"/>
                </a:solidFill>
                <a:latin typeface="Arial" panose="020B0604020202020204" pitchFamily="34" charset="0"/>
                <a:cs typeface="Arial" panose="020B0604020202020204" pitchFamily="34" charset="0"/>
              </a:rPr>
              <a:t>(</a:t>
            </a:r>
            <a:r>
              <a:rPr lang="en-US" sz="2000" b="1" i="1" dirty="0">
                <a:solidFill>
                  <a:schemeClr val="tx2"/>
                </a:solidFill>
                <a:latin typeface="Arial" panose="020B0604020202020204" pitchFamily="34" charset="0"/>
                <a:cs typeface="Arial" panose="020B0604020202020204" pitchFamily="34" charset="0"/>
              </a:rPr>
              <a:t>Read Acts 6</a:t>
            </a:r>
            <a:r>
              <a:rPr lang="en-US" sz="2000" b="1" i="1" baseline="30000" dirty="0">
                <a:solidFill>
                  <a:schemeClr val="tx2"/>
                </a:solidFill>
                <a:latin typeface="Arial" panose="020B0604020202020204" pitchFamily="34" charset="0"/>
                <a:cs typeface="Arial" panose="020B0604020202020204" pitchFamily="34" charset="0"/>
              </a:rPr>
              <a:t>th</a:t>
            </a:r>
            <a:r>
              <a:rPr lang="en-US" sz="2000" b="1" i="1" dirty="0">
                <a:solidFill>
                  <a:schemeClr val="tx2"/>
                </a:solidFill>
                <a:latin typeface="Arial" panose="020B0604020202020204" pitchFamily="34" charset="0"/>
                <a:cs typeface="Arial" panose="020B0604020202020204" pitchFamily="34" charset="0"/>
              </a:rPr>
              <a:t> Chapter</a:t>
            </a:r>
            <a:r>
              <a:rPr lang="en-US" sz="2800" dirty="0">
                <a:solidFill>
                  <a:schemeClr val="tx2"/>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88420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a:bodyPr>
          <a:lstStyle/>
          <a:p>
            <a:r>
              <a:rPr lang="en-US" u="sng" dirty="0" smtClean="0">
                <a:effectLst>
                  <a:outerShdw blurRad="38100" dist="38100" dir="2700000" algn="tl">
                    <a:srgbClr val="000000">
                      <a:alpha val="43137"/>
                    </a:srgbClr>
                  </a:outerShdw>
                </a:effectLst>
                <a:latin typeface="Algerian" panose="04020705040A02060702" pitchFamily="82" charset="0"/>
              </a:rPr>
              <a:t>CHURCH LEADERSHIP TRAINING</a:t>
            </a:r>
            <a:endParaRPr lang="en-US" dirty="0"/>
          </a:p>
        </p:txBody>
      </p:sp>
      <p:sp>
        <p:nvSpPr>
          <p:cNvPr id="3" name="Content Placeholder 2"/>
          <p:cNvSpPr>
            <a:spLocks noGrp="1"/>
          </p:cNvSpPr>
          <p:nvPr>
            <p:ph idx="1"/>
          </p:nvPr>
        </p:nvSpPr>
        <p:spPr/>
        <p:txBody>
          <a:bodyPr/>
          <a:lstStyle/>
          <a:p>
            <a:pPr algn="ctr"/>
            <a:r>
              <a:rPr lang="en-US" sz="3600" b="1" u="sng" dirty="0" smtClean="0">
                <a:solidFill>
                  <a:schemeClr val="tx2">
                    <a:lumMod val="50000"/>
                  </a:schemeClr>
                </a:solidFill>
                <a:effectLst>
                  <a:outerShdw blurRad="38100" dist="38100" dir="2700000" algn="tl">
                    <a:srgbClr val="000000">
                      <a:alpha val="43137"/>
                    </a:srgbClr>
                  </a:outerShdw>
                </a:effectLst>
                <a:latin typeface="Arial Black" panose="020B0A04020102020204" pitchFamily="34" charset="0"/>
              </a:rPr>
              <a:t>BECOMING A DEACON</a:t>
            </a:r>
            <a:endParaRPr lang="en-US" sz="3600" u="sng" dirty="0" smtClean="0">
              <a:solidFill>
                <a:schemeClr val="tx2">
                  <a:lumMod val="50000"/>
                </a:schemeClr>
              </a:solidFill>
              <a:effectLst>
                <a:outerShdw blurRad="38100" dist="38100" dir="2700000" algn="tl">
                  <a:srgbClr val="000000">
                    <a:alpha val="43137"/>
                  </a:srgbClr>
                </a:outerShdw>
              </a:effectLst>
              <a:latin typeface="Arial Black" panose="020B0A04020102020204" pitchFamily="34" charset="0"/>
            </a:endParaRPr>
          </a:p>
          <a:p>
            <a:endParaRPr lang="en-US" dirty="0">
              <a:solidFill>
                <a:schemeClr val="tx2"/>
              </a:solidFill>
              <a:latin typeface="Arial" panose="020B0604020202020204" pitchFamily="34" charset="0"/>
              <a:cs typeface="Arial" panose="020B0604020202020204" pitchFamily="34" charset="0"/>
            </a:endParaRPr>
          </a:p>
          <a:p>
            <a:r>
              <a:rPr lang="en-US" dirty="0" smtClean="0">
                <a:solidFill>
                  <a:srgbClr val="0070C0"/>
                </a:solidFill>
                <a:latin typeface="Arial" panose="020B0604020202020204" pitchFamily="34" charset="0"/>
                <a:cs typeface="Arial" panose="020B0604020202020204" pitchFamily="34" charset="0"/>
              </a:rPr>
              <a:t>His spirit and conduct must be such that 	becomes the Gospel of Christ,</a:t>
            </a:r>
          </a:p>
          <a:p>
            <a:endParaRPr lang="en-US" dirty="0" smtClean="0">
              <a:solidFill>
                <a:schemeClr val="tx2"/>
              </a:solidFill>
              <a:latin typeface="Arial" panose="020B0604020202020204" pitchFamily="34" charset="0"/>
              <a:cs typeface="Arial" panose="020B0604020202020204" pitchFamily="34" charset="0"/>
            </a:endParaRPr>
          </a:p>
          <a:p>
            <a:r>
              <a:rPr lang="en-US" dirty="0" smtClean="0">
                <a:solidFill>
                  <a:schemeClr val="tx2"/>
                </a:solidFill>
                <a:latin typeface="Arial" panose="020B0604020202020204" pitchFamily="34" charset="0"/>
                <a:cs typeface="Arial" panose="020B0604020202020204" pitchFamily="34" charset="0"/>
              </a:rPr>
              <a:t>He is willing to abide by the Rules and 	Regulations of our Church; </a:t>
            </a:r>
          </a:p>
          <a:p>
            <a:endParaRPr lang="en-US" dirty="0" smtClean="0">
              <a:solidFill>
                <a:schemeClr val="tx2"/>
              </a:solidFill>
              <a:latin typeface="Arial" panose="020B0604020202020204" pitchFamily="34" charset="0"/>
              <a:cs typeface="Arial" panose="020B0604020202020204" pitchFamily="34" charset="0"/>
            </a:endParaRPr>
          </a:p>
          <a:p>
            <a:endParaRPr lang="en-US" dirty="0">
              <a:solidFill>
                <a:schemeClr val="tx2"/>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8573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anim calcmode="lin" valueType="num">
                                      <p:cBhvr>
                                        <p:cTn id="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p:cTn id="1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1146</TotalTime>
  <Words>701</Words>
  <Application>Microsoft Office PowerPoint</Application>
  <PresentationFormat>On-screen Show (4:3)</PresentationFormat>
  <Paragraphs>159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CHURCH LEADERSHIP TRAINING</vt:lpstr>
      <vt:lpstr>CHURCH LEADERSHIP TRAINING</vt:lpstr>
      <vt:lpstr>CHURCH LEADERSHIP TRAINING</vt:lpstr>
      <vt:lpstr>CHURCH LEADERSHIP TRAINING</vt:lpstr>
      <vt:lpstr>CHURCH LEADERSHIP TRAINING</vt:lpstr>
      <vt:lpstr>CHURCH LEADERSHIP TRAINING</vt:lpstr>
      <vt:lpstr>CHURCH LEADERSHIP TRAINING</vt:lpstr>
      <vt:lpstr>CHURCH LEADERSHIP TRAINING</vt:lpstr>
      <vt:lpstr>CHURCH LEADERSHIP TRAINING</vt:lpstr>
      <vt:lpstr>CHURCH LEADERSHIP TRAINING</vt:lpstr>
      <vt:lpstr>CHURCH LEADERSHIP TRAINING</vt:lpstr>
      <vt:lpstr>CHURCH LEADERSHIP TRAINING</vt:lpstr>
      <vt:lpstr>CHURCH LEADERSHIP TRAnIng</vt:lpstr>
      <vt:lpstr>CHURCH LEADERSHIP TRAnIng</vt:lpstr>
      <vt:lpstr>CHURCH LEADERSHIP TRAINING</vt:lpstr>
      <vt:lpstr>CHURCH LEADERSHIP TRAINING</vt:lpstr>
      <vt:lpstr>CHURCH LEADERSHIP TRAINING</vt:lpstr>
      <vt:lpstr>CHURCH LEADERSHIP TRAINING</vt:lpstr>
      <vt:lpstr>CHURCH LEADERSHIP TRAINING</vt:lpstr>
      <vt:lpstr>CHURCH LEADERSHIP TRAINING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Church Work</dc:creator>
  <cp:lastModifiedBy>Church Work</cp:lastModifiedBy>
  <cp:revision>28</cp:revision>
  <dcterms:created xsi:type="dcterms:W3CDTF">2015-09-16T12:42:33Z</dcterms:created>
  <dcterms:modified xsi:type="dcterms:W3CDTF">2015-10-05T15:13:36Z</dcterms:modified>
</cp:coreProperties>
</file>