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70" r:id="rId4"/>
    <p:sldId id="268" r:id="rId5"/>
    <p:sldId id="267" r:id="rId6"/>
    <p:sldId id="264" r:id="rId7"/>
    <p:sldId id="266" r:id="rId8"/>
    <p:sldId id="263" r:id="rId9"/>
    <p:sldId id="265" r:id="rId10"/>
    <p:sldId id="262" r:id="rId11"/>
    <p:sldId id="277" r:id="rId12"/>
    <p:sldId id="257" r:id="rId13"/>
    <p:sldId id="261" r:id="rId14"/>
    <p:sldId id="260" r:id="rId15"/>
    <p:sldId id="258" r:id="rId16"/>
    <p:sldId id="276" r:id="rId17"/>
    <p:sldId id="275" r:id="rId18"/>
    <p:sldId id="274" r:id="rId19"/>
    <p:sldId id="273"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85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A654A0-5B21-4057-AB7B-DB6289634E5C}"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42CE5-452C-4F46-B277-3C7AF3AA47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654A0-5B21-4057-AB7B-DB6289634E5C}"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42CE5-452C-4F46-B277-3C7AF3AA47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654A0-5B21-4057-AB7B-DB6289634E5C}"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42CE5-452C-4F46-B277-3C7AF3AA4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654A0-5B21-4057-AB7B-DB6289634E5C}"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42CE5-452C-4F46-B277-3C7AF3AA47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A654A0-5B21-4057-AB7B-DB6289634E5C}"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E42CE5-452C-4F46-B277-3C7AF3AA47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A654A0-5B21-4057-AB7B-DB6289634E5C}" type="datetimeFigureOut">
              <a:rPr lang="en-US" smtClean="0"/>
              <a:pPr/>
              <a:t>6/22/2011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E42CE5-452C-4F46-B277-3C7AF3AA47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A654A0-5B21-4057-AB7B-DB6289634E5C}" type="datetimeFigureOut">
              <a:rPr lang="en-US" smtClean="0"/>
              <a:pPr/>
              <a:t>6/22/2011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E42CE5-452C-4F46-B277-3C7AF3AA47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A654A0-5B21-4057-AB7B-DB6289634E5C}" type="datetimeFigureOut">
              <a:rPr lang="en-US" smtClean="0"/>
              <a:pPr/>
              <a:t>6/22/2011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E42CE5-452C-4F46-B277-3C7AF3AA47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A654A0-5B21-4057-AB7B-DB6289634E5C}" type="datetimeFigureOut">
              <a:rPr lang="en-US" smtClean="0"/>
              <a:pPr/>
              <a:t>6/22/2011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E42CE5-452C-4F46-B277-3C7AF3AA47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654A0-5B21-4057-AB7B-DB6289634E5C}" type="datetimeFigureOut">
              <a:rPr lang="en-US" smtClean="0"/>
              <a:pPr/>
              <a:t>6/22/2011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E42CE5-452C-4F46-B277-3C7AF3AA47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654A0-5B21-4057-AB7B-DB6289634E5C}" type="datetimeFigureOut">
              <a:rPr lang="en-US" smtClean="0"/>
              <a:pPr/>
              <a:t>6/22/2011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E42CE5-452C-4F46-B277-3C7AF3AA47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A654A0-5B21-4057-AB7B-DB6289634E5C}" type="datetimeFigureOut">
              <a:rPr lang="en-US" smtClean="0"/>
              <a:pPr/>
              <a:t>6/22/2011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E42CE5-452C-4F46-B277-3C7AF3AA47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304800"/>
            <a:ext cx="8229600" cy="5324535"/>
          </a:xfrm>
          <a:prstGeom prst="rect">
            <a:avLst/>
          </a:prstGeom>
          <a:noFill/>
        </p:spPr>
        <p:txBody>
          <a:bodyPr wrap="square" rtlCol="0">
            <a:spAutoFit/>
          </a:bodyPr>
          <a:lstStyle/>
          <a:p>
            <a:pPr algn="ctr"/>
            <a:r>
              <a:rPr lang="en-US" sz="6000" b="1" dirty="0" smtClean="0">
                <a:latin typeface="Times New Roman" pitchFamily="18" charset="0"/>
                <a:cs typeface="Times New Roman" pitchFamily="18" charset="0"/>
              </a:rPr>
              <a:t>2011</a:t>
            </a:r>
          </a:p>
          <a:p>
            <a:pPr algn="ctr"/>
            <a:r>
              <a:rPr lang="en-US" sz="6000" b="1" dirty="0" smtClean="0">
                <a:latin typeface="Times New Roman" pitchFamily="18" charset="0"/>
                <a:cs typeface="Times New Roman" pitchFamily="18" charset="0"/>
              </a:rPr>
              <a:t>Department</a:t>
            </a:r>
          </a:p>
          <a:p>
            <a:pPr algn="ctr"/>
            <a:r>
              <a:rPr lang="en-US" sz="6000" b="1" dirty="0" smtClean="0">
                <a:latin typeface="Times New Roman" pitchFamily="18" charset="0"/>
                <a:cs typeface="Times New Roman" pitchFamily="18" charset="0"/>
              </a:rPr>
              <a:t>Convention</a:t>
            </a:r>
          </a:p>
          <a:p>
            <a:pPr algn="ctr"/>
            <a:endParaRPr lang="en-US" sz="4000" b="1" dirty="0" smtClean="0">
              <a:latin typeface="Times New Roman" pitchFamily="18" charset="0"/>
              <a:cs typeface="Times New Roman" pitchFamily="18" charset="0"/>
            </a:endParaRPr>
          </a:p>
          <a:p>
            <a:pPr algn="ctr"/>
            <a:r>
              <a:rPr lang="en-US" sz="6000" b="1" dirty="0" smtClean="0">
                <a:latin typeface="Times New Roman" pitchFamily="18" charset="0"/>
                <a:cs typeface="Times New Roman" pitchFamily="18" charset="0"/>
              </a:rPr>
              <a:t>Service Officers Presentation</a:t>
            </a:r>
            <a:endParaRPr lang="en-US" sz="6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8153400" cy="5693866"/>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Recent News</a:t>
            </a:r>
          </a:p>
          <a:p>
            <a:endParaRPr lang="en-US" sz="28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On 12-27-10 VA published in Federal Registry NAS  report on disabilities considered AND rejected as presumptive based on herbicide exposure to include:</a:t>
            </a:r>
          </a:p>
          <a:p>
            <a:r>
              <a:rPr lang="en-US" sz="2800" b="1" dirty="0" smtClean="0">
                <a:latin typeface="Times New Roman" pitchFamily="18" charset="0"/>
                <a:cs typeface="Times New Roman" pitchFamily="18" charset="0"/>
              </a:rPr>
              <a:t>	Hypertension</a:t>
            </a:r>
          </a:p>
          <a:p>
            <a:r>
              <a:rPr lang="en-US" sz="2800" b="1" dirty="0" smtClean="0">
                <a:latin typeface="Times New Roman" pitchFamily="18" charset="0"/>
                <a:cs typeface="Times New Roman" pitchFamily="18" charset="0"/>
              </a:rPr>
              <a:t>	Kidney cancer</a:t>
            </a:r>
          </a:p>
          <a:p>
            <a:r>
              <a:rPr lang="en-US" sz="2800" b="1" dirty="0" smtClean="0">
                <a:latin typeface="Times New Roman" pitchFamily="18" charset="0"/>
                <a:cs typeface="Times New Roman" pitchFamily="18" charset="0"/>
              </a:rPr>
              <a:t>	Bladder cancer</a:t>
            </a:r>
          </a:p>
          <a:p>
            <a:r>
              <a:rPr lang="en-US" sz="2800" b="1" dirty="0" smtClean="0">
                <a:latin typeface="Times New Roman" pitchFamily="18" charset="0"/>
                <a:cs typeface="Times New Roman" pitchFamily="18" charset="0"/>
              </a:rPr>
              <a:t>	Oral cavity cancer</a:t>
            </a:r>
          </a:p>
          <a:p>
            <a:r>
              <a:rPr lang="en-US" sz="2800" b="1" dirty="0" smtClean="0">
                <a:latin typeface="Times New Roman" pitchFamily="18" charset="0"/>
                <a:cs typeface="Times New Roman" pitchFamily="18" charset="0"/>
              </a:rPr>
              <a:t>	Esophageal cancer</a:t>
            </a:r>
          </a:p>
          <a:p>
            <a:r>
              <a:rPr lang="en-US" sz="2800" b="1" dirty="0" smtClean="0">
                <a:latin typeface="Times New Roman" pitchFamily="18" charset="0"/>
                <a:cs typeface="Times New Roman" pitchFamily="18" charset="0"/>
              </a:rPr>
              <a:t>	Stomach cancer</a:t>
            </a:r>
          </a:p>
          <a:p>
            <a:r>
              <a:rPr lang="en-US" sz="2800" b="1" dirty="0" smtClean="0">
                <a:latin typeface="Times New Roman" pitchFamily="18" charset="0"/>
                <a:cs typeface="Times New Roman" pitchFamily="18" charset="0"/>
              </a:rPr>
              <a:t>	And others</a:t>
            </a:r>
            <a:endParaRPr lang="en-US" sz="2800" b="1" dirty="0">
              <a:latin typeface="Times New Roman" pitchFamily="18" charset="0"/>
              <a:cs typeface="Times New Roman" pitchFamily="18" charset="0"/>
            </a:endParaRPr>
          </a:p>
          <a:p>
            <a:endParaRPr lang="en-US" sz="28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 calcmode="lin" valueType="num">
                                      <p:cBhvr additive="base">
                                        <p:cTn id="4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153400" cy="5262979"/>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Recent News</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On 5-20-11 the IOM released  a report on herbicide exposure to Blue Water Navy.</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This report concluded that there is not enough data available to determine whether sailors who served  on deep-water ships during the Vietnam War were exposed to Agent Orange.</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It is unclear if the IOM will continue to investigate such a relationship.</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04800"/>
            <a:ext cx="8001000" cy="5693866"/>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Camp </a:t>
            </a:r>
            <a:r>
              <a:rPr lang="en-US" sz="2800" b="1" dirty="0" err="1" smtClean="0">
                <a:latin typeface="Times New Roman" pitchFamily="18" charset="0"/>
                <a:cs typeface="Times New Roman" pitchFamily="18" charset="0"/>
              </a:rPr>
              <a:t>Lejeune</a:t>
            </a:r>
            <a:r>
              <a:rPr lang="en-US" sz="2800" b="1" dirty="0" smtClean="0">
                <a:latin typeface="Times New Roman" pitchFamily="18" charset="0"/>
                <a:cs typeface="Times New Roman" pitchFamily="18" charset="0"/>
              </a:rPr>
              <a:t> – Contaminated Water</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Marines and Sailors assigned to area facilities 1957 thru 1987</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Outlined in VA Training letter 11-03 April 27, 2011</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Potable water exposure (consumption, bathing)</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Recreational water exposure (swim, fish)</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Work related exposure</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No current list of presumptive disabilities</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List of potential conditions includes: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 calcmode="lin" valueType="num">
                                      <p:cBhvr additive="base">
                                        <p:cTn id="3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anim calcmode="lin" valueType="num">
                                      <p:cBhvr additive="base">
                                        <p:cTn id="4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52400"/>
            <a:ext cx="8077200" cy="6124754"/>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Esophageal cancer</a:t>
            </a:r>
          </a:p>
          <a:p>
            <a:r>
              <a:rPr lang="en-US" sz="2800" b="1" dirty="0" smtClean="0">
                <a:latin typeface="Times New Roman" pitchFamily="18" charset="0"/>
                <a:cs typeface="Times New Roman" pitchFamily="18" charset="0"/>
              </a:rPr>
              <a:t>Lung cancer</a:t>
            </a:r>
          </a:p>
          <a:p>
            <a:r>
              <a:rPr lang="en-US" sz="2800" b="1" dirty="0" smtClean="0">
                <a:latin typeface="Times New Roman" pitchFamily="18" charset="0"/>
                <a:cs typeface="Times New Roman" pitchFamily="18" charset="0"/>
              </a:rPr>
              <a:t>Breast cancer</a:t>
            </a:r>
          </a:p>
          <a:p>
            <a:r>
              <a:rPr lang="en-US" sz="2800" b="1" dirty="0" smtClean="0">
                <a:latin typeface="Times New Roman" pitchFamily="18" charset="0"/>
                <a:cs typeface="Times New Roman" pitchFamily="18" charset="0"/>
              </a:rPr>
              <a:t>Bladder cancer</a:t>
            </a:r>
          </a:p>
          <a:p>
            <a:r>
              <a:rPr lang="en-US" sz="2800" b="1" dirty="0" smtClean="0">
                <a:latin typeface="Times New Roman" pitchFamily="18" charset="0"/>
                <a:cs typeface="Times New Roman" pitchFamily="18" charset="0"/>
              </a:rPr>
              <a:t>Kidney cancer</a:t>
            </a:r>
          </a:p>
          <a:p>
            <a:r>
              <a:rPr lang="en-US" sz="2800" b="1" dirty="0" smtClean="0">
                <a:latin typeface="Times New Roman" pitchFamily="18" charset="0"/>
                <a:cs typeface="Times New Roman" pitchFamily="18" charset="0"/>
              </a:rPr>
              <a:t>Adult leukemia</a:t>
            </a:r>
          </a:p>
          <a:p>
            <a:r>
              <a:rPr lang="en-US" sz="2800" b="1" dirty="0" smtClean="0">
                <a:latin typeface="Times New Roman" pitchFamily="18" charset="0"/>
                <a:cs typeface="Times New Roman" pitchFamily="18" charset="0"/>
              </a:rPr>
              <a:t>Multiple myeloma</a:t>
            </a:r>
          </a:p>
          <a:p>
            <a:r>
              <a:rPr lang="en-US" sz="2800" b="1" dirty="0" err="1" smtClean="0">
                <a:latin typeface="Times New Roman" pitchFamily="18" charset="0"/>
                <a:cs typeface="Times New Roman" pitchFamily="18" charset="0"/>
              </a:rPr>
              <a:t>Myleodisplasic</a:t>
            </a:r>
            <a:r>
              <a:rPr lang="en-US" sz="2800" b="1" dirty="0" smtClean="0">
                <a:latin typeface="Times New Roman" pitchFamily="18" charset="0"/>
                <a:cs typeface="Times New Roman" pitchFamily="18" charset="0"/>
              </a:rPr>
              <a:t> syndromes</a:t>
            </a:r>
          </a:p>
          <a:p>
            <a:r>
              <a:rPr lang="en-US" sz="2800" b="1" dirty="0" smtClean="0">
                <a:latin typeface="Times New Roman" pitchFamily="18" charset="0"/>
                <a:cs typeface="Times New Roman" pitchFamily="18" charset="0"/>
              </a:rPr>
              <a:t>Renal toxicity</a:t>
            </a:r>
          </a:p>
          <a:p>
            <a:r>
              <a:rPr lang="en-US" sz="2800" b="1" dirty="0" smtClean="0">
                <a:latin typeface="Times New Roman" pitchFamily="18" charset="0"/>
                <a:cs typeface="Times New Roman" pitchFamily="18" charset="0"/>
              </a:rPr>
              <a:t>Hepatic </a:t>
            </a:r>
            <a:r>
              <a:rPr lang="en-US" sz="2800" b="1" dirty="0" err="1" smtClean="0">
                <a:latin typeface="Times New Roman" pitchFamily="18" charset="0"/>
                <a:cs typeface="Times New Roman" pitchFamily="18" charset="0"/>
              </a:rPr>
              <a:t>steatosis</a:t>
            </a:r>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Female infertility</a:t>
            </a:r>
          </a:p>
          <a:p>
            <a:r>
              <a:rPr lang="en-US" sz="2800" b="1" dirty="0" smtClean="0">
                <a:latin typeface="Times New Roman" pitchFamily="18" charset="0"/>
                <a:cs typeface="Times New Roman" pitchFamily="18" charset="0"/>
              </a:rPr>
              <a:t>Miscarriage, with exposure during pregnancy</a:t>
            </a:r>
          </a:p>
          <a:p>
            <a:r>
              <a:rPr lang="en-US" sz="2800" b="1" dirty="0" smtClean="0">
                <a:latin typeface="Times New Roman" pitchFamily="18" charset="0"/>
                <a:cs typeface="Times New Roman" pitchFamily="18" charset="0"/>
              </a:rPr>
              <a:t>Scleroderma</a:t>
            </a:r>
          </a:p>
          <a:p>
            <a:r>
              <a:rPr lang="en-US" sz="2800" b="1" dirty="0" smtClean="0">
                <a:latin typeface="Times New Roman" pitchFamily="18" charset="0"/>
                <a:cs typeface="Times New Roman" pitchFamily="18" charset="0"/>
              </a:rPr>
              <a:t>Neurobehavioral effects</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458200" cy="5693866"/>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Veterans may file a VA claim with:</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Medical evidence of disability</a:t>
            </a:r>
          </a:p>
          <a:p>
            <a:r>
              <a:rPr lang="en-US" sz="2800" b="1" dirty="0" smtClean="0">
                <a:latin typeface="Times New Roman" pitchFamily="18" charset="0"/>
                <a:cs typeface="Times New Roman" pitchFamily="18" charset="0"/>
              </a:rPr>
              <a:t>Medical opinion of relationship to chemical exposure</a:t>
            </a:r>
          </a:p>
          <a:p>
            <a:r>
              <a:rPr lang="en-US" sz="2800" b="1" dirty="0" smtClean="0">
                <a:latin typeface="Times New Roman" pitchFamily="18" charset="0"/>
                <a:cs typeface="Times New Roman" pitchFamily="18" charset="0"/>
              </a:rPr>
              <a:t>Description of exposure such as:</a:t>
            </a:r>
          </a:p>
          <a:p>
            <a:r>
              <a:rPr lang="en-US" sz="2800" b="1" dirty="0" smtClean="0">
                <a:latin typeface="Times New Roman" pitchFamily="18" charset="0"/>
                <a:cs typeface="Times New Roman" pitchFamily="18" charset="0"/>
              </a:rPr>
              <a:t>	Where did they live?</a:t>
            </a:r>
          </a:p>
          <a:p>
            <a:r>
              <a:rPr lang="en-US" sz="2800" b="1" dirty="0" smtClean="0">
                <a:latin typeface="Times New Roman" pitchFamily="18" charset="0"/>
                <a:cs typeface="Times New Roman" pitchFamily="18" charset="0"/>
              </a:rPr>
              <a:t>	In home exposure?</a:t>
            </a:r>
          </a:p>
          <a:p>
            <a:r>
              <a:rPr lang="en-US" sz="2800" b="1" dirty="0" smtClean="0">
                <a:latin typeface="Times New Roman" pitchFamily="18" charset="0"/>
                <a:cs typeface="Times New Roman" pitchFamily="18" charset="0"/>
              </a:rPr>
              <a:t>	Recreational exposure?</a:t>
            </a:r>
          </a:p>
          <a:p>
            <a:r>
              <a:rPr lang="en-US" sz="2800" b="1" dirty="0" smtClean="0">
                <a:latin typeface="Times New Roman" pitchFamily="18" charset="0"/>
                <a:cs typeface="Times New Roman" pitchFamily="18" charset="0"/>
              </a:rPr>
              <a:t>	Occupational exposure?</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Veterans may identify disabilities of dependants but there is no authority of VA to recognize or compensate for such disabilities.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 calcmode="lin" valueType="num">
                                      <p:cBhvr additive="base">
                                        <p:cTn id="2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anim calcmode="lin" valueType="num">
                                      <p:cBhvr additive="base">
                                        <p:cTn id="4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 calcmode="lin" valueType="num">
                                      <p:cBhvr additive="base">
                                        <p:cTn id="4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6370975"/>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Gulf War Presumptive Conditions</a:t>
            </a:r>
          </a:p>
          <a:p>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On 9-28-10 VA published final regulations amending 38 CFR 3.317 adding additional disabilities as presumptive to service in Southwest Asia and amending the definition of the geographical area to include Afghanistan.</a:t>
            </a:r>
          </a:p>
          <a:p>
            <a:r>
              <a:rPr lang="en-US" sz="2400" b="1" dirty="0" smtClean="0">
                <a:latin typeface="Times New Roman" pitchFamily="18" charset="0"/>
                <a:cs typeface="Times New Roman" pitchFamily="18" charset="0"/>
              </a:rPr>
              <a:t> </a:t>
            </a:r>
          </a:p>
          <a:p>
            <a:r>
              <a:rPr lang="en-US" sz="2400" b="1" dirty="0" smtClean="0">
                <a:latin typeface="Times New Roman" pitchFamily="18" charset="0"/>
                <a:cs typeface="Times New Roman" pitchFamily="18" charset="0"/>
              </a:rPr>
              <a:t>Diseases added:</a:t>
            </a:r>
          </a:p>
          <a:p>
            <a:r>
              <a:rPr lang="en-US" sz="2400" b="1" dirty="0" smtClean="0">
                <a:latin typeface="Times New Roman" pitchFamily="18" charset="0"/>
                <a:cs typeface="Times New Roman" pitchFamily="18" charset="0"/>
              </a:rPr>
              <a:t>	Brucellosis</a:t>
            </a:r>
          </a:p>
          <a:p>
            <a:r>
              <a:rPr lang="en-US" sz="2400" b="1" dirty="0" smtClean="0">
                <a:latin typeface="Times New Roman" pitchFamily="18" charset="0"/>
                <a:cs typeface="Times New Roman" pitchFamily="18" charset="0"/>
              </a:rPr>
              <a:t>	Campylobacter </a:t>
            </a:r>
            <a:r>
              <a:rPr lang="en-US" sz="2400" b="1" dirty="0" err="1" smtClean="0">
                <a:latin typeface="Times New Roman" pitchFamily="18" charset="0"/>
                <a:cs typeface="Times New Roman" pitchFamily="18" charset="0"/>
              </a:rPr>
              <a:t>jejuni</a:t>
            </a:r>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Coxiella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Burnetii</a:t>
            </a:r>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Malaria</a:t>
            </a:r>
          </a:p>
          <a:p>
            <a:r>
              <a:rPr lang="en-US" sz="2400" b="1" dirty="0" smtClean="0">
                <a:latin typeface="Times New Roman" pitchFamily="18" charset="0"/>
                <a:cs typeface="Times New Roman" pitchFamily="18" charset="0"/>
              </a:rPr>
              <a:t>	Mycobacterium tuberculosis</a:t>
            </a:r>
          </a:p>
          <a:p>
            <a:r>
              <a:rPr lang="en-US" sz="2400" b="1" dirty="0" smtClean="0">
                <a:latin typeface="Times New Roman" pitchFamily="18" charset="0"/>
                <a:cs typeface="Times New Roman" pitchFamily="18" charset="0"/>
              </a:rPr>
              <a:t>	Non typhoid Salmonella</a:t>
            </a:r>
          </a:p>
          <a:p>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Shigella</a:t>
            </a:r>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Visceral </a:t>
            </a:r>
            <a:r>
              <a:rPr lang="en-US" sz="2400" b="1" dirty="0" err="1" smtClean="0">
                <a:latin typeface="Times New Roman" pitchFamily="18" charset="0"/>
                <a:cs typeface="Times New Roman" pitchFamily="18" charset="0"/>
              </a:rPr>
              <a:t>leishmaniasis</a:t>
            </a:r>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West Nile virus</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 calcmode="lin" valueType="num">
                                      <p:cBhvr additive="base">
                                        <p:cTn id="1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 calcmode="lin" valueType="num">
                                      <p:cBhvr additive="base">
                                        <p:cTn id="2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 calcmode="lin" valueType="num">
                                      <p:cBhvr additive="base">
                                        <p:cTn id="2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anim calcmode="lin" valueType="num">
                                      <p:cBhvr additive="base">
                                        <p:cTn id="3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 calcmode="lin" valueType="num">
                                      <p:cBhvr additive="base">
                                        <p:cTn id="3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
                                            <p:txEl>
                                              <p:pRg st="11" end="11"/>
                                            </p:txEl>
                                          </p:spTgt>
                                        </p:tgtEl>
                                        <p:attrNameLst>
                                          <p:attrName>style.visibility</p:attrName>
                                        </p:attrNameLst>
                                      </p:cBhvr>
                                      <p:to>
                                        <p:strVal val="visible"/>
                                      </p:to>
                                    </p:set>
                                    <p:anim calcmode="lin" valueType="num">
                                      <p:cBhvr additive="base">
                                        <p:cTn id="4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2">
                                            <p:txEl>
                                              <p:pRg st="12" end="12"/>
                                            </p:txEl>
                                          </p:spTgt>
                                        </p:tgtEl>
                                        <p:attrNameLst>
                                          <p:attrName>style.visibility</p:attrName>
                                        </p:attrNameLst>
                                      </p:cBhvr>
                                      <p:to>
                                        <p:strVal val="visible"/>
                                      </p:to>
                                    </p:set>
                                    <p:anim calcmode="lin" valueType="num">
                                      <p:cBhvr additive="base">
                                        <p:cTn id="4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
                                            <p:txEl>
                                              <p:pRg st="13" end="13"/>
                                            </p:txEl>
                                          </p:spTgt>
                                        </p:tgtEl>
                                        <p:attrNameLst>
                                          <p:attrName>style.visibility</p:attrName>
                                        </p:attrNameLst>
                                      </p:cBhvr>
                                      <p:to>
                                        <p:strVal val="visible"/>
                                      </p:to>
                                    </p:set>
                                    <p:anim calcmode="lin" valueType="num">
                                      <p:cBhvr additive="base">
                                        <p:cTn id="49"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5262979"/>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Gulf War Presumptive Conditions</a:t>
            </a:r>
          </a:p>
          <a:p>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On 11-17-10 VA published a proposed rule which clarifies the definition of Irritable Bowel Syndrome (IBS) in 38 CFR 3.317.  The new rule clarifies that the intent of 3.317 is that IBS is included in the regulation as an example and not an exclusive diagnosis.  Functional Gastrointestinal Disorders (FGIDs) are to be included as a group as undiagnosed illnesses under the regulation.</a:t>
            </a:r>
          </a:p>
          <a:p>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The new rule also clarifies that structural or organic GI disorders are not included in this class of presumptive disorders.   An example of a diagnosed condition not included in the class of presumptive disorders would be </a:t>
            </a:r>
            <a:r>
              <a:rPr lang="en-US" sz="2400" b="1" dirty="0" err="1" smtClean="0">
                <a:latin typeface="Times New Roman" pitchFamily="18" charset="0"/>
                <a:cs typeface="Times New Roman" pitchFamily="18" charset="0"/>
              </a:rPr>
              <a:t>Crohns</a:t>
            </a:r>
            <a:r>
              <a:rPr lang="en-US" sz="2400" b="1" dirty="0" smtClean="0">
                <a:latin typeface="Times New Roman" pitchFamily="18" charset="0"/>
                <a:cs typeface="Times New Roman" pitchFamily="18" charset="0"/>
              </a:rPr>
              <a:t>  Disease.</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4832092"/>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Gulf War Presumptive Conditions</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On 1-13-11 VA published in the Federal Registry the conclusions of a report by the NAS as required by law which considered the possible presumption of mental illness as the result of Gulf War Service.</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The report concluded that there was no basis based on available studies to concede a presumption of mental illness beyond the current regulatory provisions for either any psychosis or acquired neurosis.</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533400"/>
            <a:ext cx="7924800" cy="5632311"/>
          </a:xfrm>
          <a:prstGeom prst="rect">
            <a:avLst/>
          </a:prstGeom>
          <a:noFill/>
        </p:spPr>
        <p:txBody>
          <a:bodyPr wrap="square" rtlCol="0">
            <a:spAutoFit/>
          </a:bodyPr>
          <a:lstStyle/>
          <a:p>
            <a:pPr algn="ctr"/>
            <a:r>
              <a:rPr lang="en-US" sz="4000" b="1" dirty="0" smtClean="0">
                <a:latin typeface="Times New Roman" pitchFamily="18" charset="0"/>
                <a:cs typeface="Times New Roman" pitchFamily="18" charset="0"/>
              </a:rPr>
              <a:t>Remember the programs of the VFW National Home for Children!</a:t>
            </a:r>
          </a:p>
          <a:p>
            <a:pPr algn="ctr"/>
            <a:endParaRPr lang="en-US" sz="4000" b="1" dirty="0" smtClean="0">
              <a:latin typeface="Times New Roman" pitchFamily="18" charset="0"/>
              <a:cs typeface="Times New Roman" pitchFamily="18" charset="0"/>
            </a:endParaRPr>
          </a:p>
          <a:p>
            <a:pPr algn="ctr"/>
            <a:r>
              <a:rPr lang="en-US" sz="4000" b="1" dirty="0" smtClean="0">
                <a:latin typeface="Times New Roman" pitchFamily="18" charset="0"/>
                <a:cs typeface="Times New Roman" pitchFamily="18" charset="0"/>
              </a:rPr>
              <a:t>Remembering the National Home is more than a prayer during your Post meeting!</a:t>
            </a:r>
          </a:p>
          <a:p>
            <a:pPr algn="ctr"/>
            <a:endParaRPr lang="en-US" sz="4000" b="1" dirty="0" smtClean="0">
              <a:latin typeface="Times New Roman" pitchFamily="18" charset="0"/>
              <a:cs typeface="Times New Roman" pitchFamily="18" charset="0"/>
            </a:endParaRPr>
          </a:p>
          <a:p>
            <a:pPr algn="ctr"/>
            <a:r>
              <a:rPr lang="en-US" sz="4000" b="1" dirty="0" smtClean="0">
                <a:latin typeface="Times New Roman" pitchFamily="18" charset="0"/>
                <a:cs typeface="Times New Roman" pitchFamily="18" charset="0"/>
              </a:rPr>
              <a:t>You can make a difference in the life of a family or child!</a:t>
            </a:r>
            <a:endParaRPr lang="en-US" sz="40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362200"/>
            <a:ext cx="8305800" cy="1323439"/>
          </a:xfrm>
          <a:prstGeom prst="rect">
            <a:avLst/>
          </a:prstGeom>
          <a:noFill/>
        </p:spPr>
        <p:txBody>
          <a:bodyPr wrap="square" rtlCol="0">
            <a:spAutoFit/>
          </a:bodyPr>
          <a:lstStyle/>
          <a:p>
            <a:pPr algn="ctr"/>
            <a:r>
              <a:rPr lang="en-US" sz="8000" b="1" dirty="0" smtClean="0">
                <a:latin typeface="Times New Roman" pitchFamily="18" charset="0"/>
                <a:cs typeface="Times New Roman" pitchFamily="18" charset="0"/>
              </a:rPr>
              <a:t>QUESTIONS?</a:t>
            </a:r>
            <a:endParaRPr lang="en-US" sz="8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762000"/>
            <a:ext cx="7772400" cy="5170646"/>
          </a:xfrm>
          <a:prstGeom prst="rect">
            <a:avLst/>
          </a:prstGeom>
          <a:noFill/>
        </p:spPr>
        <p:txBody>
          <a:bodyPr wrap="square" rtlCol="0">
            <a:spAutoFit/>
          </a:bodyPr>
          <a:lstStyle/>
          <a:p>
            <a:pPr algn="ctr"/>
            <a:r>
              <a:rPr lang="en-US" sz="6600" b="1" dirty="0" smtClean="0">
                <a:latin typeface="Times New Roman" pitchFamily="18" charset="0"/>
                <a:cs typeface="Times New Roman" pitchFamily="18" charset="0"/>
              </a:rPr>
              <a:t>A Summary of Major Changes Affecting VA Compensation in the last 12 Months </a:t>
            </a:r>
            <a:endParaRPr lang="en-US" sz="6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905000"/>
            <a:ext cx="8001000" cy="2123658"/>
          </a:xfrm>
          <a:prstGeom prst="rect">
            <a:avLst/>
          </a:prstGeom>
          <a:noFill/>
        </p:spPr>
        <p:txBody>
          <a:bodyPr wrap="square" rtlCol="0">
            <a:spAutoFit/>
          </a:bodyPr>
          <a:lstStyle/>
          <a:p>
            <a:pPr algn="ctr"/>
            <a:r>
              <a:rPr lang="en-US" sz="6600" b="1" dirty="0" smtClean="0">
                <a:latin typeface="Times New Roman" pitchFamily="18" charset="0"/>
                <a:cs typeface="Times New Roman" pitchFamily="18" charset="0"/>
              </a:rPr>
              <a:t>Thank you for attending!</a:t>
            </a:r>
            <a:endParaRPr lang="en-US" sz="6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28600"/>
            <a:ext cx="8001000" cy="5693866"/>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Agenda Items</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Definition of Spouse – State Law &amp; the VA</a:t>
            </a:r>
          </a:p>
          <a:p>
            <a:endParaRPr lang="en-US" sz="14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PTSD Criteria</a:t>
            </a:r>
          </a:p>
          <a:p>
            <a:endParaRPr lang="en-US" sz="14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Herbicide Exposure</a:t>
            </a:r>
          </a:p>
          <a:p>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Presumptive Conditions</a:t>
            </a:r>
          </a:p>
          <a:p>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Korea Service</a:t>
            </a:r>
          </a:p>
          <a:p>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Thailand Service</a:t>
            </a:r>
          </a:p>
          <a:p>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Naval Service</a:t>
            </a:r>
          </a:p>
          <a:p>
            <a:endParaRPr lang="en-US" sz="14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Camp </a:t>
            </a:r>
            <a:r>
              <a:rPr lang="en-US" sz="2800" b="1" dirty="0" err="1" smtClean="0">
                <a:latin typeface="Times New Roman" pitchFamily="18" charset="0"/>
                <a:cs typeface="Times New Roman" pitchFamily="18" charset="0"/>
              </a:rPr>
              <a:t>Lejeune</a:t>
            </a:r>
            <a:r>
              <a:rPr lang="en-US" sz="2800" b="1" dirty="0" smtClean="0">
                <a:latin typeface="Times New Roman" pitchFamily="18" charset="0"/>
                <a:cs typeface="Times New Roman" pitchFamily="18" charset="0"/>
              </a:rPr>
              <a:t> Contaminated Water</a:t>
            </a:r>
          </a:p>
          <a:p>
            <a:endParaRPr lang="en-US" sz="14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Gulf War Presumptive Conditions</a:t>
            </a:r>
            <a:endParaRPr lang="en-US" sz="2800" b="1"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 calcmode="lin" valueType="num">
                                      <p:cBhvr additive="base">
                                        <p:cTn id="2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10" end="10"/>
                                            </p:txEl>
                                          </p:spTgt>
                                        </p:tgtEl>
                                        <p:attrNameLst>
                                          <p:attrName>style.visibility</p:attrName>
                                        </p:attrNameLst>
                                      </p:cBhvr>
                                      <p:to>
                                        <p:strVal val="visible"/>
                                      </p:to>
                                    </p:set>
                                    <p:anim calcmode="lin" valueType="num">
                                      <p:cBhvr additive="base">
                                        <p:cTn id="4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
                                            <p:txEl>
                                              <p:pRg st="12" end="12"/>
                                            </p:txEl>
                                          </p:spTgt>
                                        </p:tgtEl>
                                        <p:attrNameLst>
                                          <p:attrName>style.visibility</p:attrName>
                                        </p:attrNameLst>
                                      </p:cBhvr>
                                      <p:to>
                                        <p:strVal val="visible"/>
                                      </p:to>
                                    </p:set>
                                    <p:anim calcmode="lin" valueType="num">
                                      <p:cBhvr additive="base">
                                        <p:cTn id="47"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
                                            <p:txEl>
                                              <p:pRg st="14" end="14"/>
                                            </p:txEl>
                                          </p:spTgt>
                                        </p:tgtEl>
                                        <p:attrNameLst>
                                          <p:attrName>style.visibility</p:attrName>
                                        </p:attrNameLst>
                                      </p:cBhvr>
                                      <p:to>
                                        <p:strVal val="visible"/>
                                      </p:to>
                                    </p:set>
                                    <p:anim calcmode="lin" valueType="num">
                                      <p:cBhvr additive="base">
                                        <p:cTn id="53"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81000"/>
            <a:ext cx="8458200" cy="5541466"/>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Definition of Spouse – There has been a recent change in Illinois state law recognizing same sex partners in civil unions</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VA benefits are controlled by 38 CFR 3.1 and 3.50</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Marriage is valid under the laws of the place where the marriage is performed</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And </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Is </a:t>
            </a:r>
            <a:r>
              <a:rPr lang="en-US" sz="2800" b="1" dirty="0" smtClean="0">
                <a:latin typeface="Times New Roman" pitchFamily="18" charset="0"/>
                <a:cs typeface="Times New Roman" pitchFamily="18" charset="0"/>
              </a:rPr>
              <a:t>to a </a:t>
            </a:r>
            <a:r>
              <a:rPr lang="en-US" sz="2800" b="1" dirty="0" smtClean="0">
                <a:latin typeface="Times New Roman" pitchFamily="18" charset="0"/>
                <a:cs typeface="Times New Roman" pitchFamily="18" charset="0"/>
              </a:rPr>
              <a:t>person of the opposite sex</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Changes in state law does not impact on the application of federal statue such as VA benefits</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 calcmode="lin" valueType="num">
                                      <p:cBhvr additive="base">
                                        <p:cTn id="3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534400" cy="6124754"/>
          </a:xfrm>
          <a:prstGeom prst="rect">
            <a:avLst/>
          </a:prstGeom>
          <a:noFill/>
        </p:spPr>
        <p:txBody>
          <a:bodyPr wrap="square" rtlCol="0">
            <a:spAutoFit/>
          </a:bodyPr>
          <a:lstStyle/>
          <a:p>
            <a:pPr algn="ctr"/>
            <a:r>
              <a:rPr lang="en-US" sz="2600" b="1" dirty="0" smtClean="0">
                <a:latin typeface="Times New Roman" pitchFamily="18" charset="0"/>
                <a:cs typeface="Times New Roman" pitchFamily="18" charset="0"/>
              </a:rPr>
              <a:t>PTSD Criteria Change</a:t>
            </a:r>
          </a:p>
          <a:p>
            <a:endParaRPr lang="en-US" sz="2600" b="1" dirty="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38 CFR 3.304 change effective July 12, 2010</a:t>
            </a:r>
          </a:p>
          <a:p>
            <a:endParaRPr lang="en-US" sz="1400" b="1" dirty="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Lessened the burden of the VA to “verify” certain combat stressors if:</a:t>
            </a:r>
          </a:p>
          <a:p>
            <a:pPr marL="342900" indent="-342900">
              <a:buAutoNum type="arabicPeriod"/>
            </a:pPr>
            <a:r>
              <a:rPr lang="en-US" sz="2600" b="1" dirty="0" smtClean="0">
                <a:latin typeface="Times New Roman" pitchFamily="18" charset="0"/>
                <a:cs typeface="Times New Roman" pitchFamily="18" charset="0"/>
              </a:rPr>
              <a:t>The claimed stressor was combat related</a:t>
            </a:r>
          </a:p>
          <a:p>
            <a:pPr marL="342900" indent="-342900">
              <a:buAutoNum type="arabicPeriod"/>
            </a:pPr>
            <a:r>
              <a:rPr lang="en-US" sz="2600" b="1" dirty="0" smtClean="0">
                <a:latin typeface="Times New Roman" pitchFamily="18" charset="0"/>
                <a:cs typeface="Times New Roman" pitchFamily="18" charset="0"/>
              </a:rPr>
              <a:t>The claimed stressor resulted in fear of injury or death</a:t>
            </a:r>
          </a:p>
          <a:p>
            <a:pPr marL="342900" indent="-342900">
              <a:buAutoNum type="arabicPeriod"/>
            </a:pPr>
            <a:r>
              <a:rPr lang="en-US" sz="2600" b="1" dirty="0" smtClean="0">
                <a:latin typeface="Times New Roman" pitchFamily="18" charset="0"/>
                <a:cs typeface="Times New Roman" pitchFamily="18" charset="0"/>
              </a:rPr>
              <a:t>The veteran exhibits symptoms related to the stressor</a:t>
            </a:r>
          </a:p>
          <a:p>
            <a:pPr marL="342900" indent="-342900">
              <a:buAutoNum type="arabicPeriod"/>
            </a:pPr>
            <a:r>
              <a:rPr lang="en-US" sz="2600" b="1" dirty="0" smtClean="0">
                <a:latin typeface="Times New Roman" pitchFamily="18" charset="0"/>
                <a:cs typeface="Times New Roman" pitchFamily="18" charset="0"/>
              </a:rPr>
              <a:t>A VA examiner diagnoses PTSD</a:t>
            </a:r>
          </a:p>
          <a:p>
            <a:pPr marL="342900" indent="-342900">
              <a:buAutoNum type="arabicPeriod"/>
            </a:pPr>
            <a:r>
              <a:rPr lang="en-US" sz="2600" b="1" dirty="0" smtClean="0">
                <a:latin typeface="Times New Roman" pitchFamily="18" charset="0"/>
                <a:cs typeface="Times New Roman" pitchFamily="18" charset="0"/>
              </a:rPr>
              <a:t>The examiner relates the </a:t>
            </a:r>
            <a:r>
              <a:rPr lang="en-US" sz="2600" b="1" dirty="0" smtClean="0">
                <a:latin typeface="Times New Roman" pitchFamily="18" charset="0"/>
                <a:cs typeface="Times New Roman" pitchFamily="18" charset="0"/>
              </a:rPr>
              <a:t>symptoms </a:t>
            </a:r>
            <a:r>
              <a:rPr lang="en-US" sz="2600" b="1" dirty="0" smtClean="0">
                <a:latin typeface="Times New Roman" pitchFamily="18" charset="0"/>
                <a:cs typeface="Times New Roman" pitchFamily="18" charset="0"/>
              </a:rPr>
              <a:t>to the stressor</a:t>
            </a:r>
          </a:p>
          <a:p>
            <a:pPr marL="342900" indent="-342900">
              <a:buAutoNum type="arabicPeriod"/>
            </a:pPr>
            <a:endParaRPr lang="en-US" sz="1400" b="1" dirty="0">
              <a:latin typeface="Times New Roman" pitchFamily="18" charset="0"/>
              <a:cs typeface="Times New Roman" pitchFamily="18" charset="0"/>
            </a:endParaRPr>
          </a:p>
          <a:p>
            <a:pPr marL="342900" indent="-342900"/>
            <a:r>
              <a:rPr lang="en-US" sz="2600" b="1" dirty="0" smtClean="0">
                <a:latin typeface="Times New Roman" pitchFamily="18" charset="0"/>
                <a:cs typeface="Times New Roman" pitchFamily="18" charset="0"/>
              </a:rPr>
              <a:t>Change applies to:</a:t>
            </a:r>
          </a:p>
          <a:p>
            <a:pPr marL="342900" indent="-342900"/>
            <a:r>
              <a:rPr lang="en-US" sz="2600" b="1" dirty="0" smtClean="0">
                <a:latin typeface="Times New Roman" pitchFamily="18" charset="0"/>
                <a:cs typeface="Times New Roman" pitchFamily="18" charset="0"/>
              </a:rPr>
              <a:t>1.  Cases under consideration or </a:t>
            </a:r>
            <a:r>
              <a:rPr lang="en-US" sz="2600" b="1" dirty="0" smtClean="0">
                <a:latin typeface="Times New Roman" pitchFamily="18" charset="0"/>
                <a:cs typeface="Times New Roman" pitchFamily="18" charset="0"/>
              </a:rPr>
              <a:t>on appeal</a:t>
            </a:r>
            <a:endParaRPr lang="en-US" sz="2600" b="1" dirty="0" smtClean="0">
              <a:latin typeface="Times New Roman" pitchFamily="18" charset="0"/>
              <a:cs typeface="Times New Roman" pitchFamily="18" charset="0"/>
            </a:endParaRPr>
          </a:p>
          <a:p>
            <a:pPr marL="342900" indent="-342900"/>
            <a:r>
              <a:rPr lang="en-US" sz="2600" b="1" dirty="0" smtClean="0">
                <a:latin typeface="Times New Roman" pitchFamily="18" charset="0"/>
                <a:cs typeface="Times New Roman" pitchFamily="18" charset="0"/>
              </a:rPr>
              <a:t>2.  All new claims</a:t>
            </a:r>
          </a:p>
          <a:p>
            <a:pPr marL="342900" indent="-342900"/>
            <a:r>
              <a:rPr lang="en-US" sz="2600" b="1" dirty="0" smtClean="0">
                <a:latin typeface="Times New Roman" pitchFamily="18" charset="0"/>
                <a:cs typeface="Times New Roman" pitchFamily="18" charset="0"/>
              </a:rPr>
              <a:t>3.  All reopened claims</a:t>
            </a:r>
            <a:endParaRPr lang="en-US" sz="26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11" end="11"/>
                                            </p:txEl>
                                          </p:spTgt>
                                        </p:tgtEl>
                                        <p:attrNameLst>
                                          <p:attrName>style.visibility</p:attrName>
                                        </p:attrNameLst>
                                      </p:cBhvr>
                                      <p:to>
                                        <p:strVal val="visible"/>
                                      </p:to>
                                    </p:set>
                                    <p:anim calcmode="lin" valueType="num">
                                      <p:cBhvr additive="base">
                                        <p:cTn id="4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anim calcmode="lin" valueType="num">
                                      <p:cBhvr additive="base">
                                        <p:cTn id="5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3" end="13"/>
                                            </p:txEl>
                                          </p:spTgt>
                                        </p:tgtEl>
                                        <p:attrNameLst>
                                          <p:attrName>style.visibility</p:attrName>
                                        </p:attrNameLst>
                                      </p:cBhvr>
                                      <p:to>
                                        <p:strVal val="visible"/>
                                      </p:to>
                                    </p:set>
                                    <p:anim calcmode="lin" valueType="num">
                                      <p:cBhvr additive="base">
                                        <p:cTn id="61"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4" end="14"/>
                                            </p:txEl>
                                          </p:spTgt>
                                        </p:tgtEl>
                                        <p:attrNameLst>
                                          <p:attrName>style.visibility</p:attrName>
                                        </p:attrNameLst>
                                      </p:cBhvr>
                                      <p:to>
                                        <p:strVal val="visible"/>
                                      </p:to>
                                    </p:set>
                                    <p:anim calcmode="lin" valueType="num">
                                      <p:cBhvr additive="base">
                                        <p:cTn id="67"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610600" cy="5693866"/>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Herbicide Exposure</a:t>
            </a:r>
          </a:p>
          <a:p>
            <a:pPr algn="ctr"/>
            <a:r>
              <a:rPr lang="en-US" sz="2800" b="1" dirty="0" smtClean="0">
                <a:latin typeface="Times New Roman" pitchFamily="18" charset="0"/>
                <a:cs typeface="Times New Roman" pitchFamily="18" charset="0"/>
              </a:rPr>
              <a:t>New Presumptive Conditions</a:t>
            </a:r>
          </a:p>
          <a:p>
            <a:endParaRPr lang="en-US" sz="28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38 CFR 3.309 (e) effective 8-31-10</a:t>
            </a:r>
          </a:p>
          <a:p>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Ischemic Heart Disease</a:t>
            </a:r>
          </a:p>
          <a:p>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Parkinson’s Disease</a:t>
            </a:r>
          </a:p>
          <a:p>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B Cell Leukemia</a:t>
            </a:r>
          </a:p>
          <a:p>
            <a:endParaRPr lang="en-US" sz="28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Prior denied claims are subject to retroactive benefits under NEHMER to include death benefit claims</a:t>
            </a:r>
          </a:p>
          <a:p>
            <a:endParaRPr lang="en-US" sz="28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Known cases automatically reviewed .   If not known claims must be reopened.</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 calcmode="lin" valueType="num">
                                      <p:cBhvr additive="base">
                                        <p:cTn id="2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534400" cy="6124754"/>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Herbicide Exposure - Korean Service</a:t>
            </a:r>
          </a:p>
          <a:p>
            <a:pPr algn="ctr"/>
            <a:endParaRPr lang="en-US" sz="1400"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38 CFR 3.307 </a:t>
            </a:r>
            <a:r>
              <a:rPr lang="en-US" sz="2800" b="1" dirty="0">
                <a:latin typeface="Times New Roman" pitchFamily="18" charset="0"/>
                <a:cs typeface="Times New Roman" pitchFamily="18" charset="0"/>
              </a:rPr>
              <a:t>c</a:t>
            </a:r>
            <a:r>
              <a:rPr lang="en-US" sz="2800" b="1" dirty="0" smtClean="0">
                <a:latin typeface="Times New Roman" pitchFamily="18" charset="0"/>
                <a:cs typeface="Times New Roman" pitchFamily="18" charset="0"/>
              </a:rPr>
              <a:t>hange effective Feb 24, 2011</a:t>
            </a:r>
          </a:p>
          <a:p>
            <a:endParaRPr lang="en-US" sz="14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Extended period of presumptive exposure on the Korean DMZ to be April 1, 1968 to August 31, 1971</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Units of the 2</a:t>
            </a:r>
            <a:r>
              <a:rPr lang="en-US" sz="2800" b="1" baseline="30000" dirty="0" smtClean="0">
                <a:latin typeface="Times New Roman" pitchFamily="18" charset="0"/>
                <a:cs typeface="Times New Roman" pitchFamily="18" charset="0"/>
              </a:rPr>
              <a:t>nd</a:t>
            </a:r>
            <a:r>
              <a:rPr lang="en-US" sz="2800" b="1" dirty="0" smtClean="0">
                <a:latin typeface="Times New Roman" pitchFamily="18" charset="0"/>
                <a:cs typeface="Times New Roman" pitchFamily="18" charset="0"/>
              </a:rPr>
              <a:t> and 7</a:t>
            </a:r>
            <a:r>
              <a:rPr lang="en-US" sz="2800" b="1" baseline="30000" dirty="0" smtClean="0">
                <a:latin typeface="Times New Roman" pitchFamily="18" charset="0"/>
                <a:cs typeface="Times New Roman" pitchFamily="18" charset="0"/>
              </a:rPr>
              <a:t>th</a:t>
            </a:r>
            <a:r>
              <a:rPr lang="en-US" sz="2800" b="1" dirty="0" smtClean="0">
                <a:latin typeface="Times New Roman" pitchFamily="18" charset="0"/>
                <a:cs typeface="Times New Roman" pitchFamily="18" charset="0"/>
              </a:rPr>
              <a:t> Infantry Divisions          </a:t>
            </a:r>
          </a:p>
          <a:p>
            <a:endParaRPr lang="en-US" sz="14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OR</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Be able to demonstrate that the veteran had specific duties on the DMZ</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Prior claims must reopened – no automatic review</a:t>
            </a:r>
          </a:p>
          <a:p>
            <a:endParaRPr lang="en-US" sz="14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Not subject to NEHMER retroactivity</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 calcmode="lin" valueType="num">
                                      <p:cBhvr additive="base">
                                        <p:cTn id="2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10" end="10"/>
                                            </p:txEl>
                                          </p:spTgt>
                                        </p:tgtEl>
                                        <p:attrNameLst>
                                          <p:attrName>style.visibility</p:attrName>
                                        </p:attrNameLst>
                                      </p:cBhvr>
                                      <p:to>
                                        <p:strVal val="visible"/>
                                      </p:to>
                                    </p:set>
                                    <p:anim calcmode="lin" valueType="num">
                                      <p:cBhvr additive="base">
                                        <p:cTn id="2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12" end="12"/>
                                            </p:txEl>
                                          </p:spTgt>
                                        </p:tgtEl>
                                        <p:attrNameLst>
                                          <p:attrName>style.visibility</p:attrName>
                                        </p:attrNameLst>
                                      </p:cBhvr>
                                      <p:to>
                                        <p:strVal val="visible"/>
                                      </p:to>
                                    </p:set>
                                    <p:anim calcmode="lin" valueType="num">
                                      <p:cBhvr additive="base">
                                        <p:cTn id="3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14" end="14"/>
                                            </p:txEl>
                                          </p:spTgt>
                                        </p:tgtEl>
                                        <p:attrNameLst>
                                          <p:attrName>style.visibility</p:attrName>
                                        </p:attrNameLst>
                                      </p:cBhvr>
                                      <p:to>
                                        <p:strVal val="visible"/>
                                      </p:to>
                                    </p:set>
                                    <p:anim calcmode="lin" valueType="num">
                                      <p:cBhvr additive="base">
                                        <p:cTn id="41"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153400" cy="6124754"/>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Herbicide Exposure – Thailand Service</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Change published in VA C&amp;P Bulletin May 2010</a:t>
            </a:r>
          </a:p>
          <a:p>
            <a:r>
              <a:rPr lang="en-US" sz="2800" b="1" dirty="0" smtClean="0">
                <a:latin typeface="Times New Roman" pitchFamily="18" charset="0"/>
                <a:cs typeface="Times New Roman" pitchFamily="18" charset="0"/>
              </a:rPr>
              <a:t>Criteria not specifically codified in statute or CFR</a:t>
            </a:r>
          </a:p>
          <a:p>
            <a:endParaRPr lang="en-US" sz="14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Change based on DOD provided information</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Vietnam era dates apply (2-28-61 to 5-7-75)</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Locations: Air Force and Army  bases  </a:t>
            </a:r>
          </a:p>
          <a:p>
            <a:endParaRPr lang="en-US" sz="14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Service requirements: specific duties on base perimeter security</a:t>
            </a:r>
          </a:p>
          <a:p>
            <a:endParaRPr lang="en-US" sz="1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Prior cases must be reopened – no automatic review</a:t>
            </a:r>
          </a:p>
          <a:p>
            <a:endParaRPr lang="en-US" sz="14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Not subject to NEHMER retroactivity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 calcmode="lin" valueType="num">
                                      <p:cBhvr additive="base">
                                        <p:cTn id="1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anim calcmode="lin" valueType="num">
                                      <p:cBhvr additive="base">
                                        <p:cTn id="2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13" end="13"/>
                                            </p:txEl>
                                          </p:spTgt>
                                        </p:tgtEl>
                                        <p:attrNameLst>
                                          <p:attrName>style.visibility</p:attrName>
                                        </p:attrNameLst>
                                      </p:cBhvr>
                                      <p:to>
                                        <p:strVal val="visible"/>
                                      </p:to>
                                    </p:set>
                                    <p:anim calcmode="lin" valueType="num">
                                      <p:cBhvr additive="base">
                                        <p:cTn id="41"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
                                            <p:txEl>
                                              <p:pRg st="15" end="15"/>
                                            </p:txEl>
                                          </p:spTgt>
                                        </p:tgtEl>
                                        <p:attrNameLst>
                                          <p:attrName>style.visibility</p:attrName>
                                        </p:attrNameLst>
                                      </p:cBhvr>
                                      <p:to>
                                        <p:strVal val="visible"/>
                                      </p:to>
                                    </p:set>
                                    <p:anim calcmode="lin" valueType="num">
                                      <p:cBhvr additive="base">
                                        <p:cTn id="47"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305800" cy="5909310"/>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Herbicide Exposure – Naval Service</a:t>
            </a:r>
          </a:p>
          <a:p>
            <a:endParaRPr lang="en-US" sz="2400" b="1" dirty="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L</a:t>
            </a:r>
            <a:r>
              <a:rPr lang="en-US" sz="2400" b="1" dirty="0" smtClean="0">
                <a:latin typeface="Times New Roman" pitchFamily="18" charset="0"/>
                <a:cs typeface="Times New Roman" pitchFamily="18" charset="0"/>
              </a:rPr>
              <a:t>ist </a:t>
            </a:r>
            <a:r>
              <a:rPr lang="en-US" sz="2400" b="1" dirty="0" smtClean="0">
                <a:latin typeface="Times New Roman" pitchFamily="18" charset="0"/>
                <a:cs typeface="Times New Roman" pitchFamily="18" charset="0"/>
              </a:rPr>
              <a:t>of ships known to have operated in waters of Vietnam expanded</a:t>
            </a:r>
          </a:p>
          <a:p>
            <a:endParaRPr lang="en-US" sz="1400" b="1" dirty="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Published with VA C&amp;P Bulletin May 2011</a:t>
            </a:r>
          </a:p>
          <a:p>
            <a:endParaRPr lang="en-US" sz="1400" b="1" dirty="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For the first time list identified specific categories of ships with potential exposure by name of ship:</a:t>
            </a:r>
          </a:p>
          <a:p>
            <a:r>
              <a:rPr lang="en-US" sz="2400" b="1" dirty="0" smtClean="0">
                <a:latin typeface="Times New Roman" pitchFamily="18" charset="0"/>
                <a:cs typeface="Times New Roman" pitchFamily="18" charset="0"/>
              </a:rPr>
              <a:t>1.  Ships operating primarily on VN inland waterways</a:t>
            </a:r>
          </a:p>
          <a:p>
            <a:pPr marL="342900" indent="-342900">
              <a:buAutoNum type="arabicPeriod" startAt="2"/>
            </a:pPr>
            <a:r>
              <a:rPr lang="en-US" sz="2400" b="1" dirty="0" smtClean="0">
                <a:latin typeface="Times New Roman" pitchFamily="18" charset="0"/>
                <a:cs typeface="Times New Roman" pitchFamily="18" charset="0"/>
              </a:rPr>
              <a:t>Ships operating temporarily on VN inland waterways or docking to shore</a:t>
            </a:r>
          </a:p>
          <a:p>
            <a:pPr marL="342900" indent="-342900">
              <a:buAutoNum type="arabicPeriod" startAt="2"/>
            </a:pPr>
            <a:r>
              <a:rPr lang="en-US" sz="2400" b="1" dirty="0" smtClean="0">
                <a:latin typeface="Times New Roman" pitchFamily="18" charset="0"/>
                <a:cs typeface="Times New Roman" pitchFamily="18" charset="0"/>
              </a:rPr>
              <a:t>Ships operating on VN close coastal waters with possibility of crew onshore</a:t>
            </a:r>
          </a:p>
          <a:p>
            <a:pPr marL="342900" indent="-342900">
              <a:buAutoNum type="arabicPeriod" startAt="2"/>
            </a:pPr>
            <a:endParaRPr lang="en-US" sz="1400" b="1" dirty="0">
              <a:latin typeface="Times New Roman" pitchFamily="18" charset="0"/>
              <a:cs typeface="Times New Roman" pitchFamily="18" charset="0"/>
            </a:endParaRPr>
          </a:p>
          <a:p>
            <a:pPr marL="342900" indent="-342900"/>
            <a:r>
              <a:rPr lang="en-US" sz="2400" b="1" dirty="0" smtClean="0">
                <a:latin typeface="Times New Roman" pitchFamily="18" charset="0"/>
                <a:cs typeface="Times New Roman" pitchFamily="18" charset="0"/>
              </a:rPr>
              <a:t>VA ships list is not complete – updated by DOD as additional</a:t>
            </a:r>
          </a:p>
          <a:p>
            <a:pPr marL="342900" indent="-342900"/>
            <a:r>
              <a:rPr lang="en-US" sz="2400" b="1" dirty="0" smtClean="0">
                <a:latin typeface="Times New Roman" pitchFamily="18" charset="0"/>
                <a:cs typeface="Times New Roman" pitchFamily="18" charset="0"/>
              </a:rPr>
              <a:t>info is confirmed</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 calcmode="lin" valueType="num">
                                      <p:cBhvr additive="base">
                                        <p:cTn id="1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 calcmode="lin" valueType="num">
                                      <p:cBhvr additive="base">
                                        <p:cTn id="2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11" end="11"/>
                                            </p:txEl>
                                          </p:spTgt>
                                        </p:tgtEl>
                                        <p:attrNameLst>
                                          <p:attrName>style.visibility</p:attrName>
                                        </p:attrNameLst>
                                      </p:cBhvr>
                                      <p:to>
                                        <p:strVal val="visible"/>
                                      </p:to>
                                    </p:set>
                                    <p:anim calcmode="lin" valueType="num">
                                      <p:cBhvr additive="base">
                                        <p:cTn id="4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2">
                                            <p:txEl>
                                              <p:pRg st="12" end="12"/>
                                            </p:txEl>
                                          </p:spTgt>
                                        </p:tgtEl>
                                        <p:attrNameLst>
                                          <p:attrName>style.visibility</p:attrName>
                                        </p:attrNameLst>
                                      </p:cBhvr>
                                      <p:to>
                                        <p:strVal val="visible"/>
                                      </p:to>
                                    </p:set>
                                    <p:anim calcmode="lin" valueType="num">
                                      <p:cBhvr additive="base">
                                        <p:cTn id="4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867</TotalTime>
  <Words>896</Words>
  <Application>Microsoft Office PowerPoint</Application>
  <PresentationFormat>On-screen Show (4:3)</PresentationFormat>
  <Paragraphs>190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Owner</cp:lastModifiedBy>
  <cp:revision>59</cp:revision>
  <dcterms:created xsi:type="dcterms:W3CDTF">2011-06-21T00:36:05Z</dcterms:created>
  <dcterms:modified xsi:type="dcterms:W3CDTF">2011-06-23T02:00:48Z</dcterms:modified>
</cp:coreProperties>
</file>