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0" r:id="rId2"/>
    <p:sldId id="561" r:id="rId3"/>
    <p:sldId id="562" r:id="rId4"/>
    <p:sldId id="585" r:id="rId5"/>
    <p:sldId id="586" r:id="rId6"/>
    <p:sldId id="563" r:id="rId7"/>
    <p:sldId id="565" r:id="rId8"/>
    <p:sldId id="597" r:id="rId9"/>
    <p:sldId id="598" r:id="rId10"/>
    <p:sldId id="566" r:id="rId11"/>
    <p:sldId id="568" r:id="rId12"/>
    <p:sldId id="599" r:id="rId13"/>
    <p:sldId id="600" r:id="rId14"/>
    <p:sldId id="569" r:id="rId15"/>
    <p:sldId id="571" r:id="rId16"/>
    <p:sldId id="601" r:id="rId17"/>
    <p:sldId id="602" r:id="rId18"/>
    <p:sldId id="582" r:id="rId19"/>
    <p:sldId id="577" r:id="rId20"/>
    <p:sldId id="595" r:id="rId21"/>
    <p:sldId id="596" r:id="rId22"/>
    <p:sldId id="578" r:id="rId23"/>
    <p:sldId id="580" r:id="rId2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197CE"/>
    <a:srgbClr val="488FA8"/>
    <a:srgbClr val="53ADC9"/>
    <a:srgbClr val="3999B7"/>
    <a:srgbClr val="A688D2"/>
    <a:srgbClr val="F987EB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81238" autoAdjust="0"/>
  </p:normalViewPr>
  <p:slideViewPr>
    <p:cSldViewPr snapToGrid="0">
      <p:cViewPr varScale="1">
        <p:scale>
          <a:sx n="71" d="100"/>
          <a:sy n="71" d="100"/>
        </p:scale>
        <p:origin x="-1344" y="-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25" d="100"/>
          <a:sy n="125" d="100"/>
        </p:scale>
        <p:origin x="3012" y="-6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7109C-854B-FA4D-9E8E-0F0585E4C9D8}" type="datetimeFigureOut">
              <a:rPr lang="en-US" smtClean="0"/>
              <a:t>7/12/15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1470E-CEFC-3246-9254-1AE7F91B5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87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E1079-3433-4D91-876D-4805993A80BE}" type="datetimeFigureOut">
              <a:rPr lang="en-US" smtClean="0"/>
              <a:pPr/>
              <a:t>7/12/15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A572E-39F7-4822-A77C-A76DAECF8C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3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A572E-39F7-4822-A77C-A76DAECF8C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64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Deliberate practice: what would you prescribe?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A572E-39F7-4822-A77C-A76DAECF8C3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2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Suggested customized daily regimen of a balanced diet per the previous case study.</a:t>
            </a:r>
          </a:p>
          <a:p>
            <a:r>
              <a:rPr lang="en-US" dirty="0" smtClean="0"/>
              <a:t>Eye Cream: Vitamin C – free radical fighter,</a:t>
            </a:r>
            <a:r>
              <a:rPr lang="en-US" baseline="0" dirty="0" smtClean="0"/>
              <a:t> Poly- peptide complex – </a:t>
            </a:r>
            <a:r>
              <a:rPr lang="en-US" baseline="0" dirty="0" err="1" smtClean="0"/>
              <a:t>argiline</a:t>
            </a:r>
            <a:r>
              <a:rPr lang="en-US" baseline="0" dirty="0" smtClean="0"/>
              <a:t>, Snake – </a:t>
            </a:r>
            <a:r>
              <a:rPr lang="en-US" baseline="0" dirty="0" err="1" smtClean="0"/>
              <a:t>smooths</a:t>
            </a:r>
            <a:r>
              <a:rPr lang="en-US" baseline="0" dirty="0" smtClean="0"/>
              <a:t> wrinkles 52%, </a:t>
            </a:r>
            <a:r>
              <a:rPr lang="en-US" baseline="0" dirty="0" err="1" smtClean="0"/>
              <a:t>eyeliss</a:t>
            </a:r>
            <a:r>
              <a:rPr lang="en-US" baseline="0" dirty="0" smtClean="0"/>
              <a:t> – firming, hyaluronic, retinol </a:t>
            </a:r>
            <a:r>
              <a:rPr lang="en-US" baseline="0" dirty="0" err="1" smtClean="0"/>
              <a:t>palmitate</a:t>
            </a:r>
            <a:endParaRPr lang="en-US" baseline="0" dirty="0" smtClean="0"/>
          </a:p>
          <a:p>
            <a:r>
              <a:rPr lang="en-US" baseline="0" dirty="0" smtClean="0"/>
              <a:t>Hydrating Intense: </a:t>
            </a:r>
            <a:r>
              <a:rPr lang="en-US" baseline="0" dirty="0" err="1" smtClean="0"/>
              <a:t>Aqualance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hyalronic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shea</a:t>
            </a:r>
            <a:r>
              <a:rPr lang="en-US" baseline="0" dirty="0" smtClean="0"/>
              <a:t> butter, BVOSC</a:t>
            </a:r>
          </a:p>
          <a:p>
            <a:r>
              <a:rPr lang="en-US" baseline="0" dirty="0" smtClean="0"/>
              <a:t>Hydrating anti aging serum: poly peptide complex, 15% blend of vitamin C including BVOSC, Hyaluronic, </a:t>
            </a:r>
            <a:r>
              <a:rPr lang="en-US" baseline="0" dirty="0" err="1" smtClean="0"/>
              <a:t>pephatite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reversatrol</a:t>
            </a:r>
            <a:endParaRPr lang="en-US" baseline="0" dirty="0" smtClean="0"/>
          </a:p>
          <a:p>
            <a:r>
              <a:rPr lang="en-US" baseline="0" dirty="0" smtClean="0"/>
              <a:t>Cream: 20% blend ACE including BVOSC, </a:t>
            </a:r>
            <a:r>
              <a:rPr lang="en-US" baseline="0" dirty="0" err="1" smtClean="0"/>
              <a:t>Hyalronic</a:t>
            </a:r>
            <a:r>
              <a:rPr lang="en-US" baseline="0" dirty="0" smtClean="0"/>
              <a:t>, Super oxide dismutase and </a:t>
            </a:r>
            <a:r>
              <a:rPr lang="en-US" baseline="0" dirty="0" err="1" smtClean="0"/>
              <a:t>reersatrol</a:t>
            </a:r>
            <a:r>
              <a:rPr lang="en-US" baseline="0" dirty="0" smtClean="0"/>
              <a:t> (grape seed </a:t>
            </a:r>
            <a:r>
              <a:rPr lang="en-US" baseline="0" dirty="0" err="1" smtClean="0"/>
              <a:t>etract</a:t>
            </a:r>
            <a:r>
              <a:rPr lang="en-US" baseline="0" dirty="0" smtClean="0"/>
              <a:t>) – anti oxidants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A572E-39F7-4822-A77C-A76DAECF8C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26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Deliberate practice: what would you prescribe?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A572E-39F7-4822-A77C-A76DAECF8C3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2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Suggested customized daily regimen of a balanced diet per the previous case study.</a:t>
            </a:r>
          </a:p>
          <a:p>
            <a:r>
              <a:rPr lang="en-US" dirty="0" smtClean="0"/>
              <a:t>Eye Cream: Vitamin C – free radical fighter,</a:t>
            </a:r>
            <a:r>
              <a:rPr lang="en-US" baseline="0" dirty="0" smtClean="0"/>
              <a:t> Poly- peptide complex – </a:t>
            </a:r>
            <a:r>
              <a:rPr lang="en-US" baseline="0" dirty="0" err="1" smtClean="0"/>
              <a:t>argiline</a:t>
            </a:r>
            <a:r>
              <a:rPr lang="en-US" baseline="0" dirty="0" smtClean="0"/>
              <a:t>, Snake – </a:t>
            </a:r>
            <a:r>
              <a:rPr lang="en-US" baseline="0" dirty="0" err="1" smtClean="0"/>
              <a:t>smooths</a:t>
            </a:r>
            <a:r>
              <a:rPr lang="en-US" baseline="0" dirty="0" smtClean="0"/>
              <a:t> wrinkles 52%, </a:t>
            </a:r>
            <a:r>
              <a:rPr lang="en-US" baseline="0" dirty="0" err="1" smtClean="0"/>
              <a:t>eyeliss</a:t>
            </a:r>
            <a:r>
              <a:rPr lang="en-US" baseline="0" dirty="0" smtClean="0"/>
              <a:t> – firming, hyaluronic, retinol </a:t>
            </a:r>
            <a:r>
              <a:rPr lang="en-US" baseline="0" dirty="0" err="1" smtClean="0"/>
              <a:t>palmitate</a:t>
            </a:r>
            <a:endParaRPr lang="en-US" baseline="0" dirty="0" smtClean="0"/>
          </a:p>
          <a:p>
            <a:r>
              <a:rPr lang="en-US" baseline="0" dirty="0" smtClean="0"/>
              <a:t>Hydrating Intense: </a:t>
            </a:r>
            <a:r>
              <a:rPr lang="en-US" baseline="0" dirty="0" err="1" smtClean="0"/>
              <a:t>Aqualance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hyalronic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shea</a:t>
            </a:r>
            <a:r>
              <a:rPr lang="en-US" baseline="0" dirty="0" smtClean="0"/>
              <a:t> butter, BVOSC</a:t>
            </a:r>
          </a:p>
          <a:p>
            <a:r>
              <a:rPr lang="en-US" baseline="0" dirty="0" smtClean="0"/>
              <a:t>Hydrating anti aging serum: poly peptide complex, 15% blend of vitamin C including BVOSC, Hyaluronic, </a:t>
            </a:r>
            <a:r>
              <a:rPr lang="en-US" baseline="0" dirty="0" err="1" smtClean="0"/>
              <a:t>pephatite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reversatrol</a:t>
            </a:r>
            <a:endParaRPr lang="en-US" baseline="0" dirty="0" smtClean="0"/>
          </a:p>
          <a:p>
            <a:r>
              <a:rPr lang="en-US" baseline="0" dirty="0" smtClean="0"/>
              <a:t>Cream: 20% blend ACE including BVOSC, </a:t>
            </a:r>
            <a:r>
              <a:rPr lang="en-US" baseline="0" dirty="0" err="1" smtClean="0"/>
              <a:t>Hyalronic</a:t>
            </a:r>
            <a:r>
              <a:rPr lang="en-US" baseline="0" dirty="0" smtClean="0"/>
              <a:t>, Super oxide dismutase and </a:t>
            </a:r>
            <a:r>
              <a:rPr lang="en-US" baseline="0" dirty="0" err="1" smtClean="0"/>
              <a:t>reersatrol</a:t>
            </a:r>
            <a:r>
              <a:rPr lang="en-US" baseline="0" dirty="0" smtClean="0"/>
              <a:t> (grape seed </a:t>
            </a:r>
            <a:r>
              <a:rPr lang="en-US" baseline="0" dirty="0" err="1" smtClean="0"/>
              <a:t>etract</a:t>
            </a:r>
            <a:r>
              <a:rPr lang="en-US" baseline="0" dirty="0" smtClean="0"/>
              <a:t>) – anti oxidants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A572E-39F7-4822-A77C-A76DAECF8C3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26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Deliberate practice – what would you prescribe?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A572E-39F7-4822-A77C-A76DAECF8C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55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Suggested customized daily regimen per case study.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A572E-39F7-4822-A77C-A76DAECF8C3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69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Deliberate practice – what would you prescribe?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A572E-39F7-4822-A77C-A76DAECF8C3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55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Suggested customized daily regimen per case study.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A572E-39F7-4822-A77C-A76DAECF8C3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69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Deliberate practice – what would you prescribe?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A572E-39F7-4822-A77C-A76DAECF8C3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76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Suggested customized daily regimen of a balanced diet per case study.</a:t>
            </a:r>
          </a:p>
          <a:p>
            <a:endParaRPr lang="en-US" dirty="0" smtClean="0"/>
          </a:p>
          <a:p>
            <a:r>
              <a:rPr lang="en-US" dirty="0" smtClean="0"/>
              <a:t>Some acne responds better to Retinol over BP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A572E-39F7-4822-A77C-A76DAECF8C3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9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Deliberate practice – what would you prescribe?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A572E-39F7-4822-A77C-A76DAECF8C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72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Deliberate practice – what would you prescribe?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A572E-39F7-4822-A77C-A76DAECF8C3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76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Suggested 4 product daily regimen of Clear Cell products per case study.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A572E-39F7-4822-A77C-A76DAECF8C3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202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Deliberate practice – what would you prescribe?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A572E-39F7-4822-A77C-A76DAECF8C3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261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Suggested customized daily regimen of a balanced diet per case study.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A572E-39F7-4822-A77C-A76DAECF8C3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0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Suggested customized daily regimen of a balanced diet per the previous case study.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A572E-39F7-4822-A77C-A76DAECF8C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89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Deliberate practice – what would you prescribe?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A572E-39F7-4822-A77C-A76DAECF8C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72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Suggested customized daily regimen of a balanced diet per the previous case study.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A572E-39F7-4822-A77C-A76DAECF8C3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89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Deliberate practice – what would you prescribe?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A572E-39F7-4822-A77C-A76DAECF8C3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7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Suggested customized daily regimen of a balanced diet per case study.</a:t>
            </a:r>
          </a:p>
          <a:p>
            <a:r>
              <a:rPr lang="en-US" i="1" dirty="0" smtClean="0"/>
              <a:t>Note that retinol was left out because she spends weekends in the sun on a boat.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A572E-39F7-4822-A77C-A76DAECF8C3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31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Deliberate practice – what would you prescribe?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A572E-39F7-4822-A77C-A76DAECF8C3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7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Suggested customized daily regimen of a balanced diet per case study.</a:t>
            </a:r>
          </a:p>
          <a:p>
            <a:r>
              <a:rPr lang="en-US" i="1" dirty="0" smtClean="0"/>
              <a:t>Note that retinol was left out because she spends weekends in the sun on a boat.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A572E-39F7-4822-A77C-A76DAECF8C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3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2D28-9BD4-4710-9C52-D4AF0A2014B9}" type="datetimeFigureOut">
              <a:rPr lang="en-US" smtClean="0"/>
              <a:pPr/>
              <a:t>7/12/15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9EC8-1675-4083-B4AD-C94F8BE96F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9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2D28-9BD4-4710-9C52-D4AF0A2014B9}" type="datetimeFigureOut">
              <a:rPr lang="en-US" smtClean="0"/>
              <a:pPr/>
              <a:t>7/12/15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9EC8-1675-4083-B4AD-C94F8BE96F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3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2D28-9BD4-4710-9C52-D4AF0A2014B9}" type="datetimeFigureOut">
              <a:rPr lang="en-US" smtClean="0"/>
              <a:pPr/>
              <a:t>7/12/15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9EC8-1675-4083-B4AD-C94F8BE96F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4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2D28-9BD4-4710-9C52-D4AF0A2014B9}" type="datetimeFigureOut">
              <a:rPr lang="en-US" smtClean="0"/>
              <a:pPr/>
              <a:t>7/12/15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9EC8-1675-4083-B4AD-C94F8BE96F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2D28-9BD4-4710-9C52-D4AF0A2014B9}" type="datetimeFigureOut">
              <a:rPr lang="en-US" smtClean="0"/>
              <a:pPr/>
              <a:t>7/12/15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9EC8-1675-4083-B4AD-C94F8BE96F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2D28-9BD4-4710-9C52-D4AF0A2014B9}" type="datetimeFigureOut">
              <a:rPr lang="en-US" smtClean="0"/>
              <a:pPr/>
              <a:t>7/12/15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9EC8-1675-4083-B4AD-C94F8BE96F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5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2D28-9BD4-4710-9C52-D4AF0A2014B9}" type="datetimeFigureOut">
              <a:rPr lang="en-US" smtClean="0"/>
              <a:pPr/>
              <a:t>7/12/15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9EC8-1675-4083-B4AD-C94F8BE96F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7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2D28-9BD4-4710-9C52-D4AF0A2014B9}" type="datetimeFigureOut">
              <a:rPr lang="en-US" smtClean="0"/>
              <a:pPr/>
              <a:t>7/12/15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9EC8-1675-4083-B4AD-C94F8BE96F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7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2D28-9BD4-4710-9C52-D4AF0A2014B9}" type="datetimeFigureOut">
              <a:rPr lang="en-US" smtClean="0"/>
              <a:pPr/>
              <a:t>7/12/15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9EC8-1675-4083-B4AD-C94F8BE96F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35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2D28-9BD4-4710-9C52-D4AF0A2014B9}" type="datetimeFigureOut">
              <a:rPr lang="en-US" smtClean="0"/>
              <a:pPr/>
              <a:t>7/12/15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9EC8-1675-4083-B4AD-C94F8BE96F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7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2D28-9BD4-4710-9C52-D4AF0A2014B9}" type="datetimeFigureOut">
              <a:rPr lang="en-US" smtClean="0"/>
              <a:pPr/>
              <a:t>7/12/15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9EC8-1675-4083-B4AD-C94F8BE96F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9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42D28-9BD4-4710-9C52-D4AF0A2014B9}" type="datetimeFigureOut">
              <a:rPr lang="en-US" smtClean="0"/>
              <a:pPr/>
              <a:t>7/12/15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89EC8-1675-4083-B4AD-C94F8BE96F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5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13.png"/><Relationship Id="rId6" Type="http://schemas.openxmlformats.org/officeDocument/2006/relationships/image" Target="../media/image27.jpeg"/><Relationship Id="rId7" Type="http://schemas.openxmlformats.org/officeDocument/2006/relationships/image" Target="../media/image8.jpeg"/><Relationship Id="rId8" Type="http://schemas.openxmlformats.org/officeDocument/2006/relationships/image" Target="../media/image28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7.jpeg"/><Relationship Id="rId5" Type="http://schemas.openxmlformats.org/officeDocument/2006/relationships/image" Target="../media/image8.jpeg"/><Relationship Id="rId6" Type="http://schemas.openxmlformats.org/officeDocument/2006/relationships/image" Target="../media/image28.png"/><Relationship Id="rId7" Type="http://schemas.openxmlformats.org/officeDocument/2006/relationships/image" Target="../media/image12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20.tiff"/><Relationship Id="rId7" Type="http://schemas.openxmlformats.org/officeDocument/2006/relationships/image" Target="../media/image35.jpeg"/><Relationship Id="rId8" Type="http://schemas.openxmlformats.org/officeDocument/2006/relationships/image" Target="../media/image8.jpeg"/><Relationship Id="rId9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20.tiff"/><Relationship Id="rId6" Type="http://schemas.openxmlformats.org/officeDocument/2006/relationships/image" Target="../media/image35.jpeg"/><Relationship Id="rId7" Type="http://schemas.openxmlformats.org/officeDocument/2006/relationships/image" Target="../media/image36.jpeg"/><Relationship Id="rId8" Type="http://schemas.openxmlformats.org/officeDocument/2006/relationships/image" Target="../media/image8.jpeg"/><Relationship Id="rId9" Type="http://schemas.openxmlformats.org/officeDocument/2006/relationships/image" Target="../media/image37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30.png"/><Relationship Id="rId5" Type="http://schemas.openxmlformats.org/officeDocument/2006/relationships/image" Target="../media/image40.tiff"/><Relationship Id="rId6" Type="http://schemas.openxmlformats.org/officeDocument/2006/relationships/image" Target="../media/image41.jpeg"/><Relationship Id="rId7" Type="http://schemas.openxmlformats.org/officeDocument/2006/relationships/image" Target="../media/image36.jpe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40.tiff"/><Relationship Id="rId5" Type="http://schemas.openxmlformats.org/officeDocument/2006/relationships/image" Target="../media/image41.jpe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tiff"/><Relationship Id="rId5" Type="http://schemas.openxmlformats.org/officeDocument/2006/relationships/image" Target="../media/image50.jpeg"/><Relationship Id="rId6" Type="http://schemas.openxmlformats.org/officeDocument/2006/relationships/image" Target="../media/image29.png"/><Relationship Id="rId7" Type="http://schemas.openxmlformats.org/officeDocument/2006/relationships/image" Target="../media/image51.jpe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tiff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10.jpe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tiff"/><Relationship Id="rId7" Type="http://schemas.openxmlformats.org/officeDocument/2006/relationships/image" Target="../media/image21.png"/><Relationship Id="rId8" Type="http://schemas.openxmlformats.org/officeDocument/2006/relationships/image" Target="../media/image22.jpeg"/><Relationship Id="rId9" Type="http://schemas.openxmlformats.org/officeDocument/2006/relationships/image" Target="../media/image10.jpeg"/><Relationship Id="rId10" Type="http://schemas.openxmlformats.org/officeDocument/2006/relationships/image" Target="../media/image23.jpg"/><Relationship Id="rId11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tiff"/><Relationship Id="rId5" Type="http://schemas.openxmlformats.org/officeDocument/2006/relationships/image" Target="../media/image22.jpeg"/><Relationship Id="rId6" Type="http://schemas.openxmlformats.org/officeDocument/2006/relationships/image" Target="../media/image10.jpeg"/><Relationship Id="rId7" Type="http://schemas.openxmlformats.org/officeDocument/2006/relationships/image" Target="../media/image23.jpg"/><Relationship Id="rId8" Type="http://schemas.openxmlformats.org/officeDocument/2006/relationships/image" Target="../media/image9.jpe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8613" y="5073569"/>
            <a:ext cx="7290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Black"/>
                <a:cs typeface="Arial Black"/>
              </a:rPr>
              <a:t>Case Studies &amp; Home Care Protocol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714883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5636" y="2730048"/>
            <a:ext cx="2924503" cy="2361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619655" y="2012065"/>
            <a:ext cx="4456591" cy="397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4" algn="ctr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900" b="1" i="1" dirty="0">
              <a:solidFill>
                <a:prstClr val="black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prstClr val="black"/>
                </a:solidFill>
                <a:latin typeface="HelveticaNeue LT 55 Roman"/>
                <a:cs typeface="FrankRuehl" pitchFamily="34" charset="-79"/>
              </a:rPr>
              <a:t>             </a:t>
            </a:r>
            <a:r>
              <a:rPr lang="en-US" sz="2800" b="1" dirty="0" smtClean="0">
                <a:solidFill>
                  <a:prstClr val="black"/>
                </a:solidFill>
                <a:latin typeface="HelveticaNeue LT 55 Roman"/>
                <a:cs typeface="FrankRuehl" pitchFamily="34" charset="-79"/>
              </a:rPr>
              <a:t> </a:t>
            </a:r>
            <a:r>
              <a:rPr lang="en-US" sz="2000" u="sng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Case </a:t>
            </a:r>
            <a:r>
              <a:rPr lang="en-US" sz="2000" u="sng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Study</a:t>
            </a: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42 </a:t>
            </a: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Y</a:t>
            </a: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ears </a:t>
            </a: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O</a:t>
            </a: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ld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Fitzpatrick </a:t>
            </a: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1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Rosacea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Redness in cheeks and nose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Flakey skin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Dryness and itching</a:t>
            </a: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Prefers Creamy Cleanser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371075" y="783002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  <a:cs typeface="Gotham Bold" pitchFamily="50" charset="0"/>
              </a:rPr>
              <a:t>Deliberate Practice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40232" y="1410720"/>
            <a:ext cx="54045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000" dirty="0">
                <a:solidFill>
                  <a:prstClr val="white">
                    <a:lumMod val="50000"/>
                  </a:prstClr>
                </a:solidFill>
                <a:latin typeface="Gotham Book" pitchFamily="50" charset="0"/>
                <a:cs typeface="Gotham Book" pitchFamily="50" charset="0"/>
              </a:rPr>
              <a:t>What would you prescribe?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85" y="569720"/>
            <a:ext cx="2102335" cy="4086317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9073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C:\Users\jhill\AppData\Local\Microsoft\Windows\Temporary Internet Files\Content.IE5\OAONTUHX\PREVENTION+_line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7" t="20535" r="70405" b="20585"/>
          <a:stretch/>
        </p:blipFill>
        <p:spPr bwMode="auto">
          <a:xfrm>
            <a:off x="2980044" y="2169308"/>
            <a:ext cx="1378530" cy="365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1" t="52657" r="47357" b="11579"/>
          <a:stretch/>
        </p:blipFill>
        <p:spPr>
          <a:xfrm>
            <a:off x="4191576" y="4218664"/>
            <a:ext cx="1909733" cy="237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utoShape 2" descr="data:image/jpeg;base64,/9j/4AAQSkZJRgABAQAAAQABAAD/2wCEAAkGBxQTEhUUExQWFhUXGBwYGRcXGBsaHhgfHBgcGBccGx0gHCggHBwlHRgcITUhJSkrLi4uFx8zODQsNygtLisBCgoKDg0OGxAQGzQmICY0LCw0LTAsLCwvLCwsLCwsLCwsLywsLCwsLCwsLCwsLCwsLCwsLCwsLCwsLCwsLCwsLP/AABEIAOAA4AMBEQACEQEDEQH/xAAbAAEAAgMBAQAAAAAAAAAAAAAABQYDBAcBAv/EADwQAAIBAgQEBQIEBQMDBQEAAAECEQADBBIhMQUGQVETImFxgTKRQqGxwQcjUtHwFGLhcoLxJDNDkpMV/8QAGgEBAAMBAQEAAAAAAAAAAAAAAAMEBQIBBv/EADQRAAICAQMCBQMCBQQDAQAAAAABAgMRBBIhMUEFEyJRYTJxgZGxFCOhwfAVQlLRQ+HxM//aAAwDAQACEQMRAD8A7jQCgFAKAUAoBQCgFAKAUAoBQCgPJrzKAmvHOK6sHtdAUAoBQCgFAKAUAoBQCgFAKAUAoBQCgFAKAUAoDwtXjaXLBq4ziKW1LMwj3H/gVBbqa4RznP2PcSzjHJVsdz9atun0NbY5SyXAxRj9OYf0naZ0NU3rLJLEY4+57OFlfM4NL7ENxznoXLos2LjKkSzIBmOkxP4VG0jUn03r+dqcPdL+xqaOOmTiprMnzjsl7sxct8Ue5cbw7905fqlywnsQSe1VL7boRwpPL+S9ZPTWx9MV+i/sWbA4c3LhLEkDudzWNZC12LMm392VLpquCUV1JDiGPSyua4YG1SQUpSaz/wBmbKSiafEeNi1aS+JNtmVW1OmY5QfuQPmrUXbL0qb/AFfYKUWskqcYVTMNRvr/AHrvTeKX09fUv87nSqUng0RzTbAJaAAYaDJH/bEn3Fa1fircsSh+SWOgnN4hyzZ4XzPhb7Zbd1S39JlWPsGAJ+K1IXQn9LOL9DqKeZxaRMVKVBQCgFAKAUAoBQCgFAKAUAoBQCgFAQGO5mUMy2kNwqzKx+lVK7iTvrppOxrM1filOne19SzTppW89itcw8wXCINpnkahHVQs6QJYFm9vSsG3US1s9znhdkXvIdEcxg5fKIDCYDNZNx3cJMqlxpIPWd9qsv8Alx7Z+EaNE69NFYTy1lt8tfB8Hgdq4pIYN5ZB7g9qnrslKTT7FqvWRsXKymVJeFsL5w6HV4MTAjux3gHp7aGpXbiDnI+f1Xh2zUSUZYg+fn7F+4PyndwiO9t0fNBKiRBAgwTv+VZd2thbNYTWCXSuqluOOGbvLPNSG81u55SYidPMOh9/2qK6E1iaJNTCNqTr7EzzDgLeLTw31UxMGNtqh0+olXPcZttMsETx+0q2LeEU5izoxj8KowYT7kD86nrszJ2ff+pzCppYPnnHmQWMLkT6yAoimkpc5YfQsY2eruVHg+IL4a47dBlEbHrp21P5VqutJ/BueGrhN+598EwasRm0O4O1SQSaNTUWtZ7ouuC5tdItMVuMo+rqe067xXctZbDhLKPifEYqF7Va464LDw7mazcEM6o3ZmH61co1kLOHwyOOnulHdsf6E2rTVwiPaAUAoBQCgFAKAUAoBQHhoCtcy85WcLKwblwbqv4f+o9Paq12o2cR5Zo6Tw23ULd0j7lYT+JbMwhVVZ1zKSPuG0+1Z0tXqo5eE18ZNH/R60vq5N+3jUe2WBBJkz6kyawbacpzl1PY1OMkl0IPiOKWIO52+Na901fpyXeI8PuReA5jtG0+HuD6TBHWI0I+PzFaU6ZuKa+5UlCF2UnyuMH3f5mw9pMtlQqquUdwO3vXUarHJzl1Z3RTGqPreEiO5TtXMViWukQimAe+x/evNU1Cvb3M26/zrnPt0R19bcLHpWEuZETeWcx/ibhFshbtuA5aCO4gk/aJrY0OJy2y6Hs7JVpOPc52vMWMEgXrmU6ADp7dRWv/AA1H/FFfFreW/wChsYPj2KsDzMxB6t5on38x+9cz09Nj6FmVM4LJ9LxR77JnKlpzakrt0jp/xXvkQrXpIoy3Pkk7XHAilRGVjMesaj4qGVcscG1o9RXGCWcNGTB8ZUtlUkTpIBMesbxXHlNHuo1mxZTRJ8Ktlbl83tHVXkdJy5QAfWQakcFJJIzFKHFrXqk8/ZI1uB8R/lMIzOwIC9ydtKjcEp89Dd1GqUad7fJ0f+HePu27Yw105sgmSdV2AU99ifTaj8SdPVZifKzfnJTSw+5e0cHatWjUV3x3VvKK7TR9VOeCgFAKAUAoBQCgFAR3G+LJh7Zdvgdz/kfeobrlXHJJTU7ZbUctOEz2GuPJZiWY+rGazdycdz7n2UpKElWuiRDpgIts22uxp5ia4G5NkTwvjhsO6T5J0qpfpvMWUZsdQq7Wn0NniPMOYQvmY7AVxRpZdH0OdTr64rPchH4ZdKFyAG+o6nXtp6VpxceIxMCd++WSw8scprdsm7ckhpyqSdtpJ31iaztVqpqe2vjHc29PVGcM2POTftO2EzLmKW21VgJysNp6wf2qmpK/r1/cavTuKzBE7w7m1mVUzi/dI+m0vbcnUwPeo56XDcmsR+SjBtdVyVnn7hmMdTfvKVRVIVQw0nfMOs6D0rQ0NlUXsj19ztx3Pc2QfAeI2Ft6rLRV62LyaWnituTX47xJblvQAa1NVWkjm+eHgh8PaeYUM7bABS3XsAT1r2Uk8ZPnozc7El8k1a5bxRhWtlEGxZk83QlZ1MexiopaitLKeS95U32JZOE/6cFWAUiNJBO2bpvoJqtKxtnLpbXPQnWGe0xUTcxC21HoqKAXI95HrA967i/Um+xErWsQfRGXhWAtYRSM+V/xGCX16SYCD2+5ricnN5E75Tfq6exL8JxM5yttyCBlZcgiJ11buahsqc45aOdTqtyhGtY2/wBya4dxu5bZM7LcRhDZQUdCP6kJMj/cDr9qqV6j+Dnvi+H1Xv8Ab5JYUzvWYr8lpwnErdzRW17HQ1v6bxHT6jiEufYhs09lf1I3KvkIoBQCgFAKAUBr4zFpbALsFzHKJ6mCY+wNRXT2Qcgcp/iPxR7TPnZm8SQnmIADBQBAEZdCSOvfecem6Woy59UXU1TW2u5V35jzWTbZ8jjMToSJkiT2IPTWvJ0ScsroWnr99aTeJIw4druI8O1ZJuu0BjGVAYJknpoJruFSTb6I8r1bx1yT/COQ7IAbEXGuyxnwx9HQT7zvI2rt2PtwiNrL5XLLFe4Hh7RLNh7SOq53lzLJqBAH4tNwfSTUN0p7UlLk5jXCfLKnzRbNnp5W03BykiQpI6xr967003N4l1X+cFXVadVYlHoTvLnGLfgqgI0UD7CsyxuDkpI+grhGdcXF9kecQw3jKwAEdWJgLM6k/FVNPJqTZPfKMIYkQnLvHsPw5rvhq193gNcgKoiYVAdSNdSYnStS3Tz1EU3wvYwJy9XKNXmPm67jFNtEyqY1J9a7o0cKpbm8lyNNs4+mOEUhsK9okMu/QH7kRWm8TXBBKVtfGcfJscMwPj37dtWiTpImIEyfYD50715Ozy4OT7ECvstfly6/B1fAcLtWVAtKEh7Z8RlJUNqG8QFZJkbMYGeRBEnKU5zeX1LcalWsJdvyzZNrI911DPcS7Avx/KQEKHDLOgEmQJ9x085XUkzuST4WOnc1sRhDZF1Gcm6bgbKixbcTm1IHkIGsTMR9Ve4WcnW7clxx/Uq1zFvYdrSvk1gNbIOxK6SNVkHtV6Md0csyNRHbPBh4haBhrhLsRo+YnN/z6VykuxUlFp9THgePm2YBJ9O9dODxk9UN0sF54LY8mdjLNqa+f1Ed8XJn1kYKqtVxLDg1BXTcdar00+ncuq6fcqXPnD6Fn4dfz2wTvsfcaV9j4fqfPpUu/R/cxrobJtG1V4jFAKAUAoD5uOFBJ2GpqOyyNcXKXRHqWSo8d40ztbWz/prlssGbxGJMKykxAgNGokjUViW+IuzMduF+rJFGKx7/AKFW5uwNliqFy9sEERqQAdVmCRppPSdqgoym8LB3LO3DfBSuYOGC4xuqAIJ8oOp7GY9TV+uUksMgws/BN8CuW0w6oxUhlLWwlvO3iIYOb582sTABMVDa3k0qIKMUkW2xxHMAb12M5i5btDSFAAI3aNAJnqKrO55xgseT/wAV09zxMZaRQXJOfMEuMwbT+ltSQ0HY1BqHZKHC+3wdRi28R/KKtzPjEbCm0uUQxK5hBUBl/UHSehO9WdMpRmpMj1UN8WiA4Nwi46B0Yqd9NZq1qXBvlGVXq51cRPOL3sVZWGWV2za6e4qGrTVSeTSp8QdvD6kLwvBZ7ozHUkknvV2yShDCLFFSstW4t3GbFpPDNvaINRw6mrJy2sgntkhw5nWVI0gdpH+a1NLhmU6ZSi93J7yXeFvH2Sw8jFrbNMhc4KWxOw1gfNQ6pOdLS+5k12YsXHxk61ewzFTbzhlJVijwDc85zKCO+h/7h0rOTX1djQUl1xz0+wu4ZVa6hP8Ap7DIPLC/zCNCQB9MiBG5j1rqPq4j/nweRk3iWMtGvjL/AIayc2GHldQFzKdGBYwCRoNBoSQOtSwrwG/z15ORYziFy9iXuMsBmByqB5VgdB6a960VFKKSMq/mWcG6hYqZkhmJjLOWc0xI65o+B2qPhMil8k7wDgNhka4HBuLEW/xanQtOsaHYRpvVbUXSS29vct6eEcp55JrB4p1CqRlMaht42kfasi2O1NPofS1zVqTj+SZ4bimLBEEsdABVeiFknsrWckeqjXBbpMvnD8N4aBZk9ffrX1+i0cdNDaur6nzVtnmS3G1V0jFAKAUAoDVxNydBXzvi2tjOHlV+/LJYR7srfEuX7EF1twdyFLLPwCBNZELrV1fBNGEZPlFI5mxFtcosXHLkSUkMF01LE/T8mtjT75rMjmyFcSvYrEPcVVhddiB0A1Y/t71ajiHJVbx1HD7zWD4iQvQZiTsCCGA+pDO0b+1cWtS4NDTSe3kn8DxK4TbRXtZgB4ea02pfZDLadwf93pVdxUfU0XJbdreTP/EThZw2HW4juwSBcVmMeYRnQEwuUxp0HzMekuVljra+xWVs1FyPjkHgy49DiMVD2lICpEBmUak6yVAjTvPQV1qr/I9MeGR2Tc1tJi/g7WFvZEEIwDqP6QSQR7SPzrmizz68vqZ90NssGnx3i9h1ayVBkEHT0q1FbcEMN25YOXYNyHVgdvzqeWGnk+vjFwxL2NrE4twddvWo4Y6ZJ/4yqS6o2Lb3LilQAOmbapJWJdWVbJwx6OrPjGWgjCPMQpnKoEep316zv7VzGxSKNlDhByZbeAczNcyhyA5JEhZBATeOhlJJEbn4qW6f0tdjzTTc605k3c46g/mMQ+hTKVL5SNCUCgnQDUnb8j7UntwyScMdP6FU4jibt85gl7wZItKjzBiAWmTJAjXQAnarUEkRSRrcG4OCQ9wQqaEaRm1Gseg36we1SWS44Kl8sR5LJhMFbJAMRVSeUZkp8mfFcBFrFYV0EtLtA6qtskj7wPkVzY35bXvgsadvcsGDg/CL17Gi5eUt4jQw2yAbDUaLAMRrt3NcLEnGtJ9V2NHEq05t/wD06rgeGWrP/toq9yNz7k6mt6umuv6VgpSlKTzJ5NypTkUAoBQCgMd4wD0qHUZ8uWHjgZS6ke14AV8NK1tYLcYtmK5iFytJgAazSMsrB2otNM47jGW5iLi2YKl2JI6nc/mf07VuQbjTFy9jlrMzJgeHM17JMESIj8LBdvWViuLNQo1ZXVklWkVlz3fSuSc4hwBFWAB+9Zk7pwnls2qY1SjtSKjy9w4W+KYboPFEjvocunvFbHn7tLJ/BnamvY2jpvO+H8Sxc0mBmI7gakfasjSzxYiOK/l4NTknFr//AD7YUASWMD1cmmtz57z8HlNecSIrmDENfxotWka41u2oIUEwSSxnoNGXU960dDVJ08dWVNZRN+pdCbscgeLJvZbYcedUksdI1aYGmmk1qx0trSzLBBp5Kp7msvt7L5LFwnk3BYcRbw6Sdy83D93JPwKvKqKXQls1Ntn1MkhwiwNrFr/81/tXqriuxDlnj8Hw5MmxaJ7m2v8AamyPseqcl0ZC8W5Fwt6TlNudwkAH4iB8RVS3QwnLcm0/gtQ11ijsl6l8kFif4ftaQmy5uZWDBDCmF1GU7Bukba9Kis0lii3F5ZJXqoZxKPBUMafDYIx8MoxQgALdhhmBLPodCNDB+2tXY11XJbzlenoVu/jCZKKABIMDc9GkNBeI1iKnWE8M58uUmffCsM9r+Y0wwgj0MbeugqWxZidXaNWw8uPX3+S0YIhbc5mLFswnYDsNNqqWeprB89dTOMtso4ZceVsDea/bv3VYpkKW9Pp1DEn3ga+gqSFU3OHHBNVFbW8l7itfCB7XoFAKAUAoBQEZx+fDEf1CfsT+sVR1+XXx7oiuTceCt43jStYW8m0a9J9axbtLGzDxhljRWTdirXfgpPNOMv3LB8xCMNVHUep/arGn0Ea/W+ptXURgmm8texF/wwCrjfCuNIuqck/1LrA9xP2prVvqzHsZ9bWHOPJaucv/AEmLs31EqVKuPSQQ3wTHzWfpk5wcH1T4LVd+OWuvB63GkvaqfuI/81W1EWpptGppdsl6WUvj2PFnF2bq/gdXPsrAn8prV0lfmVSXumVddtckjrdrFLc1BDKwnuCCKwpKVbw+qINuI8EBY5du2MyYdxDN/LDbIWP6CZ+Kv1zjqZxUlz0ONzhB4Lxy5wRcLayAlnJzXLjbux3J/YdK+sppjVHCMuc5T6ktUxwKAUAoBQCgKH/Erkf/AFi+NYAGIURGwuqPwn/cOh+D3ENtSlyupe0mr8p7ZdP2OeYHhEWVVlYMDLKQQQdSwIO3asN2uNzz24PoFFOKaNrEEMIG1TWX5WET11RXJnwLPiCuEtJmJOhH4BOrk9AK6p3Se1HGoVVUXZYdtUVtHxp7QCgFAKAUAoAaAoHP3MzoTZsLJWC7HYdYHr69KytTNzm49ka2i8KV9fmWPC7L3+Si47myybRUkqSZKkHeZ6aEVFCmeStp9JZo9VGb5WTU4zxvxLahNQRpFWXNKODZm4VN2TfBD4aze+u3KspDAqQWUgyGgGd6h3RX/R8/ZOuFvmU8xfVF15k4mL1pbmYsXy28w/3SSQOmgOnes2irE3js8l7UOFUfT0ksL8tZK/gbZvXittiiCJjrMwAfj8qmsjFLdJckjvSWyp8IvWF5GsZfMuZjuSZP51mz11kXxwRbYvmRlHAbuEGe05a0PqttrA7qd/g/lXisjqOJrl9zzzVWuOnsXThOEBVLjakgMPSR+utb/h/hsKUrJcy/Yq237+F0JStcrigFAKAUAoBQCgKlzTy01xzdsxmI8ynTNGgIO0xpr2rI1/h8rJeZX17mv4f4hGmPl2dCtW+Ur1xvNZZe5LAD51/SsyvSa3O1R/U1J+I6aKypfgvfLvAreFt5UUAnVmA3PvuQPWvoNLp3TDEnl9z53V6mWonufT2JerRWFAKAUAoBQCgBoDlPH7iZ2tT/ADnZm1PuzfaNq+f817pZXc+kp1Kioxzxg0+ROVEvO+IvoGCHKikaFokse8SIG0z2qtr9Y4R2Vvr+xBrLfUkiL544YiXiTpIO2kV7oLpSiVrFxwU/AM9sSjObgYZT0I6iAskzHWPQzpqzUMGVbW16kifuNcCHxLbWw5VspEAOrAyp2hhPzUShHOUMycNr6dTBwjEixiNGmWgzt5NIHtrrUWog5RLUPMXGVwddwPFlKgk18/bW89C1JrBjbjf+pJtWlOVjkznrOhKjqAJ1qxRRJ2QTIo1boSl2RcraAAAbAQPivtEscFE+69AoBQCgFAKAUAoBQHkUB7QCgFAKAUAoBQCgPDQFM5lt4NyzLfsJdaZLQ22hgjUH2rM1Omrm8xlh/uWqbpR4aybnKeGVMJaCOLgMtnUEBszE7HUbxr2r53XV4saXY7nZvluZyjnXFNcxt+4CsW81tUg6hQQT21Yn4rY0dSroivcrWTcpGAYNAWDEAp+Z7n4irUEp9TVtqV0IP/b7e7+TDwk3IaCSjTuGKgCJIAEFhmB1OwqNyWeCmq4WSkksJPBsvw62gYXtSc0spBcHRlMRAEncGTOu1eykWa6XJ7YrLPnCY1hoHIAC6PJB6NBjQCJ17+lVLqoyjldS2vDpxl6o8HSuR7Ga5mOoVZnoCdBHxNQ+E1Z1Dl7L+p54q1CpQSxkvdfTnz4oBQCgFAKAUAoBQCgFAKAUAoBQCgFAKAUBhxjKEYvGWDmnaI1n4rmctsWz2Ky0kcd4y7X2vXiHIXILQUCQWfIuUTqoKnyxqewEViue55fU18eXFRRucM/iFZw+D8Ns5vjMttYzZpbysW0XSdRIOnrVeWklZZnsZ8rIuRTOFcMxGJF1wDk6XT0fdgZBn16b1dlOMEk/0IZXR5yuTZxfDQit4z3cx2uKAwBnWU0JX2PxXCm2/T0LOi16q9L6EguLQBLuUP4kEEZsmZTlby6eVtiI6d6ihGSbi+37E1TTbx9yZ4fw9HZlbJKkiVMggmdDEx6Haun63j2NmhuirfFcsxthMK1x7ZuZSumg0JPQd9tfeoHPa89h/quZOHddS5ciYTwjet9spHs0/wBvzq94fCO+U13wZ3i1is2TXfP6ot9axjCgFAKAUAoBQCgFAKAUAoBQCgFAKAUAoBQGpxXDeJZuW/6kZdDG401rixZi0errycXxPLOIuGLWKbKCQM8PESe+YeYuO+/esO3U1adev/2X40S/8c3+eTVu8oOFbM4JI2Wf32PxVSPi1e7iLJf9KlN7nPn9y18rsiWrVtLgCW0IuId8x3+ZmrMnu9XuYltbrk4vqiK40QQ35V3WcQITl1E8G8Wbw2W8rWiQcpYKSykwVEiN+3pXWolicZL8l3T3Ri/UzHZ5ga3cL65yYuCIhu49DXfl5WTdp1sI1OFnTqjDwy6nircv+YZmeBvLb+3f7VDPc48dDB0EXdc5N8dTrH8PcWHN+NgUidwIkA/B/Wrfh3DkvsaPiTXoS7F0rUMsUAoBQCgFAKAUAoBQCgFAKAUAoBQCgFAKA8NAVTw0BuMqBczliIiTsSfUxXx1sldZOb92a1UXFJIib9wZjNUaq1vaZpwjJrg55zbeNq+r2juIYd42+a3NC1tcZdOxneKadNqffuah4i9xRpBO0ka9O9WvTF5MqvTSlyfeESyMO4u3GW7mMZZMjSAwA2mahnKcppwXB5ZVp1FrdyV2/iFBJmToJ1GkjcddKtxi2sFZSe1wLFwfESrKLalix8zsAogHyidM0g+p2qPa4rGCxppShHEI8nTP4cYhbbvauELedQwWZBWJBQxqNSdCeo3FSaOChZ+Mfkt3Oc4JyXQ6DWoUxQCgFAKAUAoBQCgFAeTQHtAKAUAoBQCgFAKAGgOUcQ5mdcbcwt634d7N5MslbgP0MvbMPcTmGkRXzPiGjsjZKyPRmlodZWlsu4x3PMfwvEtJzKvpMn8qp1VJcsmt8Zqi9sEyj8ewF6zcS5cAZAwkjUexnatXTqG146laWsV/BaeD8pqFF5pE6hR096zdRrrOkVx7lmrSQi8SNDmLgwCHw1GmsARPzTSatyklMlv8LqlDMFgh73DcOy2fBAZ7hIJLGEymNQdQZGs/FbDcjF1NUViNa5ZG4HDNE6knNmGvQy09xIE9aSk+pXh5sVvh+S68o4orcVhbhgzHKdgp8Mp4ekgAsTG0N7VDK7bh+xr0S8+pvodptvIkVs1Wq2CnHozOaw8H1Uh4KAUAoBQCgFAKAw4vErbUu5hRv/nU1HZZGuO6TwjqEJTltiuSCw/FLzXs6oxsFQIaAVI3I1gz71gWeNQVqlDmPsWpaXYsSayTtjEBu49DWxp9bRf/APnLn27lWUHEzVbORQCgFAKAUAoBQFS5rwSXMTYbIvjW7dx7TnefKkHusPMVl+ITaeOzPLIry8/Ji4veAPSsySaKeOSn83hThLpkbSKs0R6FiniSZYOH48NhlMiCoI+w/esq3EYtH1CrbsyjDZyEGah0zio4ZanvXQofEWFjEuy2ybZOu8agTsQda2tLPdWsvnsYWoglq3J9OP1NbCoCNWhLkiQYIndW3AE+5NS7ng7poVbk88MmOX8cbmItovmuIYLjXTT89NtIgVW1MVGDkzp3r6YnYeHXmXytsdj61F4VrvLl5VnR9CpfBPmJKV9OVRXoFAKAUAoBQHhoCjYjji4y4RaOa0jZVPRzAlvYTA9j3r5nxbUb7Nn+1c/dm1pafJp819X+xZraAAAdBFYc4pRyUM5eT0sACxMAaz2iutPHncup4zzgnGFxFlLq6K4kf89jX1VPicd2y1Yfv2IZ146EmDWqiM9r0CgFAKAUBgxxueG3hBTcjy5yQs+sCY9q8eccB/ByLnC5jhibVsYk4jGTmXDWEy2rSkeY3WmYI2B95Gk0bo5X8xkWG/S2aGG5gOJBKq0ruBqNyJB6gx6Gs+dWHjJwodfgh+ZcTea34WQiT5p7e096sVKMe5b0+msueK0Z+XeKNbsC2zjMswrSNBtB1Hx6VQ1Wj82zdHufRUzuoglbHPye2+Z3fS2mp6tsK4XhijzJ8E61W/hIHAXlTO7M0yTPTvFXNqfCWCnZplZJrPJE8TtGAZ3MD1/ya7rZjylJPaXPkHBW8OuY/UdSfes3X2Ss4Jqa8F/TjCERNUJRbjhIl8k2uHcdzXms3Fy6Ao39QjWexma+n0et3pRlx2KdlO3oTk1qIgPaAUAoBQGO9eVQWYgAbk9K5nOMFuk8I9inJ4XUpPPPMsWctkkqwYO4OXLpA1OoGpMjtWRfrFd6apcdy5DTuHNiOdcoNeseKshhbysjDZgc0keogaetUtbCFu2S6svaK5xg6beV2ZeOF85W38pbK/8AS2h+J3FZ09HYkQz8vdhM1+eOakXCPbRhnuDLoR5VP1H5GgG+tS6HSzdibXCIZQz0Ib+HfHLtm3lZSbc6Qf2q1raYyllMu1eH2Th6sI6XguOqWCkEAjc6QexH71LoPEJUpU3Ljs/7FK3RSScicBr6JFA9r0CgFAKAUBA4zg62MPijh7f864lxi273HKnLLHU67DYdKinXFxawc4xloq3LHLiYSytog5gge4TrqF1A9ARH371i75Sm1LqRKv1KPuV++1i6PMRnYTHapXCKWe591pU6F5cOi/qRWI4Sigk7j1ruiaksMaib3JroQlq1dtuty2mayw1ddcpG4I3BGvpXMmpRab5PnpWurUNL3JzG8xpkyN5lOjEbieq+o9d6RzhNdTUktyVieGv8wRfE7S3Lflb/ANuSrDYoyqHMd1KAwdYY0hFp4MDcpzbZN8vYRhaLXLhJCZ1t5GDMB9UxvpGx6jWo7K63IuRWC04HHWSSq38PMZwUByv1ywzEGANxr7Vw47W1g7S4Twbr4i2AoNwuh80C0D4bTpIAkCTt7jSuFiSDUs8LH9zd4Rj/AAzLZraMQoUmAGyjSOk7jXrFQRvu073R5+O33Ob61JJdyzpip6farlXjaf1R/QoOpoyf6hf8FXY+K6Z9ZY+6OfLkYm4ggmSRHcEfqKPxXS9pZ/DPVTN9EVDmLnp0JGGtBo3uPMf9oGp95rx6/K9Mcfc29H4L5izbLHwjn3FuYsXdE3bzbyBMJPQQIA+arzm7V6uUXr9FRpoNrC+e5Dji1y+Dba+UGxCopn3Jn8orlURr9SjkwrnPON3BpYbEPbzJ4hkKVB2BEgn7LJqScVLnBnOySbjnJ95hlYto4BA0U+YnKRrtEHpUkY7USadRrhul1M+FtW2uIjQVAJ0mSdN56/beuopM1tFOMouUS5cPxNpLlpVjLm81VdTBKOUa2+U62THGcfesped8hUOPCK6kq3SO+tUJVKcdqMmp7W5WdCx8JfElVY3ZBA0YD7bfnVZeJaquXEspcYZDd5D4UMfkseHuyNdD1r6XQ66Opj0w11RnTjtM1XzkUAoBQCgIbmDCMUZ7YLNlggbkelZ2r0/Pmx/J41yn7HEr/DgtyLmdADoQCDpsDNVlbFrJ9LTbDUwTTxJdhx7iixkUySI01PvXFMHlssXWqOMcsgOH4vFWrkWSwnWAM0juw2+TVpxhJcmNqK11muSfXiN29IvW8M7ASxyjy+rEEgfeo9mHwZW+b4X7nnEyLdkAlBIzBEUAqp2LE6gGdo611BLPB0ljk2uE8XhUIv3FnyFFBYrbMZyqxO8nQ6Hv1imnlo1a5RlFNE5w68CWtWEtZPEzrcdWUnJBKxuZJ36AkdKrysxw+pYUP939CQxWMvOGMWwuI0YAyVhB5hrpoNyNCBXCtX1MeSk8exEc38WyYW8jMWJNsAiPqDKQQQB2P/19K500XOzHbk9nXFpNGflHmXEkQp8RQPpY6j5j9q51OnhF8LAei9OZSWSyNz5ZQ5bytbcfhI+0d6rfw85fSslGdKj1ZS+dec/G8tvMqjU7if8Airmm0e3mSO6bI70kbPDOJpdsidSBFWbI4WD6OKedyPu/h7L2mtuyqW+kdZ6Goa7tqxgqa22EvRPnJz/EYCC/mEqxWR1gxNXYyPn5+HT6xlx7G5wjF2chs4jDveZmBW6rwynYCSR+teyTzuTwVJ0eW9ssZ+CJxLBrxMlQJjMRO8GembSJ7zU0niK4PMPh7cmxeYsQ5YA5YUiIMbT3J20qOL7F/S6jEvpeDY4dxYL9TT6DU/lXFlcpG3HW1KJZeX7j43Eojki3bhspO/aapX4qg/dlHUahXNKK4/c7LZQAADasNr1mfJ5ZtWT5hWv4bLbqUl3TIp/SbdfUEIoBQCgFAK8YK3zXhEdIfoc4ExtP7/rXz2rqVGp3Lo/3JoNyagn1aKFxPhlu1aLlVzHX/j2qaKysn1GmUY+iK4X+ZOf8Sv5gyjQdANNfXvVmmCRV11EZJ55f+cIj7uNZraWbRCKoBZdi7ESxJ6wdI6ACpFHDyz5va1xnofOIxDG2q6FmaGy6zlGVBvr7DTQU24beSL1e5fuXuSLqIGuXChYA5AASvUSx/ED22rD1XisVLEI5XubGl0zivU/x7HnMXDMTaDXPLiEJzMCsMsaSIMERvBHXSpNLq6bvTJbWWbIzgsxeUQeD5ke5Kpbyrc8rIJMwNW3C9t5itCVCgnyQx1G55ZF8Xxdx3Ns6W1fNruSNBJ9BpUlVcIR3RJ682S+C58n3FlrZJUXEIzLoduhqpdlvJfvq3VYR8c33PDxOEBcXHW3lZurebSfzrrTqTjJs+b10XHbktGP4LZxWF+kZo361zHMZZRQUmuhy/wAK7hbjIDmA6elWmlYjX03ikoR2zRM2cb4sZrfniFcn6RMnL61DGhrhvgjv1kZPdHllbw5yhySTDMO50Jk+9TT5aijiy+aSUe5L8v4UMxxN05LVsMyKesCCfUwSfeO2kVjyvLj1ZTgnOXBCW3a4xYAglyQIjUksoJj1qz9PDLdSe0yXfE06ESMwK6z/AGrlOJPiT4Nq3wSFzXHjQABdPXejsl/tRep0SbzJkxwfiKYFQxtMQSSb6kl4OwYEwVHp3qtqNNO5dfwc6ilQb2HSuC4vFOiupt3EYSCCQY6SpGn3rBuqhFtcplSPP1cFk4HfuXPOy5VGg9T1+BWr4Npp73dLp2I9VGFfpTyyZr6QpigFAKAUAoDT4pgBeQqdD0Pb+49Kr6jTxujhj5OU894K+jpa/q0ETB1ga1kQUqW4Wduj+D6TR6mLqznlFX5j/h5jLKeJmtMOuViMv3XWuqPEKpvHJXlqHa+CM4RybdxEmQLa6ZyPqI3yjePXSvb/ABCNK6ZfsZ0dBK6blnC9ya4JyyLGNsBnzqGJAKxqFJHU9dfiqdmv86iWFgtLwzyZxluz+Dp+OvqFArN1G3y0i3TCTlk+bN9ChmPmvYyh5Xyezrkp8FJ4Pyl9YtgAFm80fhzHKPgR9q0Z6tzxn2RTdWGyicyMExDopzBTBYdSNx8VqUJuvLJaJuHBk4dxNkEhS3Ybfn0rydOTSWpeOEYbV5rl9blw69/2/KpYpRhtR8zrZWTscpdy+tzKtu3GYbVVcHkqRg30Kfe4o1y6zC2T0EAmrCUYxw2d7GuDOeKwPMuWdNRH615jcuDzbzybaWBeW3cU6BvOyx9JQAxtr9R+ajlmKwSp+tM3uYMD4iL5guEAUEIrG5P4UZfwiNc0mSZ6VFTNJ8/USeiOcGhfxdtSciE6j+a7lzJ0khtepGg+amxJvlksXlZybWH5cuYksdFUmQ4kkiNND1FcTuVZFLWKD45I3j/BsRhSBc89ttFuARr2YdDUldsZrg09Hro2vHcmeCsLls2mEyNvel1yhBtmpGuLll9C/cj8BuWlALk21Ont2HpWbVp5a2ak1iPuYuonGtOKL2or6aKUVhGYe16BQCgFAKAUAoDS4pw1L6ZXnuGGhU9waguojbHbIFB554diPD8NWkNrP9Xfpp7V806f4O3+YuOz7GpUlbXiBs8Ow4s2VtgaBd/ioXhxc2Xc+pRXQrHNAOUXEMOhzA+1R6HDm1LuW7l/Kz7Gva5pDIDcBDR01H+HtUlmgm5Yi+DinUQeI45NzhvFfFYDK4U9YH95rj+C2rlliyM3F7Ymtzfzt4VtsPhB5/pZh+HvH+79K0NJo3J7p9Pb3Pnrr4xk13Ob4UmNNSe/5zWvLCRb0ilN+ktvA7N0qVyoTHUVXeoiuMGrLRSxubI+/gTac27oAO/oQdQR6VXlY5eqJnWxi5vJh4g6wFUD4ruEnLqV7EksRLXw3hzrYlAVytF05RKCASVBPmaDtH/EFji3mRHXR79WbWO4Uwa9nskWwgy3GIkISAWyBjnb0gbaV0pbUtpJsi+CBx6Nhbb+HbYpmMjzJlGynUT5gswO9Wa5eY+SnfRGPMTBy1xkNdVfDQK7FHPmIcEaSpbXTeaamvEc+xxCtdmWDnTla3btDF2CyDOouWZlfqy50nXtoeh9Kq6XVucvLke3J7HksfArnkUDtXl3JltFjx/D7V+w1u6AVYQf7j1G815FNJOPU7rlsaa4ZG8uclm2RnVVA7GWYdielSQ8Nutnuufp9vc+gt8Rh5aUFmReUWBA2rejFRWEY+c9T6r0CgFAKAUAoBQCgFAa+MwaXVyuJH6eoPQ1DfRXdHbYsokqtlXLdFlV41wO5bXNazOo3G7D7b187q/CLIc08r27o2NLr65PFvD/AKFM4rwbEXQfJlXaWIH5b1U06jW8suX6iDW2LNTgvCbedkYjOg09R3Hz+la1eJRySaSxV1JxXL6skMG6ZsvQGKjrr3Mu2qW3cz3HW7LXhbCqQ4hpA1PQ+/8AxU+1xlx0PmPFKtqjZ3ZQsLhfCxr2n6EgfB0/I1YnzDJN4Rdy0XfhmItqd/k1QhHMj6K1SnE0eYsPZxF4EMQ2XUg/bpXs5bOi4MTWQcNr9yL5e4EWuOTDAEIrk5QjH8R7mNoIruc47cIrU5ktzLxfwqHPdfwilgZfCA0fQGTqdQTHUSDVJpt+knUmko889z5x/D2CNmtOHYZlZLhdEtyJBUwJAmAAd/tKvSgp7pYT+PyQfOmQWZU3He4yrnvDKSFAbLkgagfiIH1jvFWqXh59ipcm47e77FP5a4EwxKvmBRDmG8yRAB6QN/7V3qNUnU1jlnMaXGeMnQuakZ8Hl1PmUQNz5htPsT8Vk6Rr+IyS6hxUPUzFy3YxFwhbaGQNZMBf+o9K1VU5yxExGsvES+8C4JdU58Sylh9KKSVHqSQJP5D1q5TpFB5kSKCRYoq6dHtAKAUAoBQCgFAKAUAoBQCgIbj3BfHU5WCv3Zcyn3AIPyD96o6nQV3S3dGWKb9nD5RQcVyZibaMfDQMrEq1pi0g7gggN+RrPu099Et0fVHv/wBmzodZRH05x9yn3EvpcICMW7Qfz7VLS+Mmnfqa9uXJYJLgGCcXhcvHb/DXU5I+P1+s/iLOOi6GhzNhRdxL3k02+4n9q9hP04OdJf5FikaHD8LevOVT8MEkmInb171HJxrWX3Ppn4rW4+nktfDOW2QEs0mKz7tUm8Iy52StlukectBUvXLTDzTnT1IOvp2ru55in2PdPPGYllxDC5dV2tWmFkfTJEyd1BG6x9LbE+tdR2R4JFFqOE+p9XcKNEFuAplwlwhirE5ba9QNdtBA07UrSl60eJ4XXqVHj+Da/cLEMEXyyWLakgs0z9PlA9hJ3qZXRjwQW7nh9l7E/wAtcuMVGVdP6ht96q+VdqH6F+ex0pwrXLL3b5fslVDoHK7Ez13ra0vh9VMMNZfdlC6x2vnoSOHw6oMqKFHZQAPyq6opLCI0sGWugKAUAoBQCgFAKAUAoBQCgFAKAUAoDHesqwKsAQdwa5lFNYaBWMfyVaYfy2ZT/uJYH31qjdos4cHj9jqPl4alH8rqRbfw/c//ACpH/Sf714tHL3IfL56mPBcjXVBIKKx0MkyR0MgGqVnh2oteW1x0RqU36eFXlyi8+592uTcXbYlb6up/A8jL7HLP3NJ+FzcUkln8lPfiXHQ1eKcl4u46lBZUDcl2ljt0TRfma6q8PthHnkvU30rmeckmeV8SyKrNblTOxj19x9t6ih4depZwv1JHrak/TkkMHyuQoFy5ttknTUmBPv1mrcfD5viUsL4IJ6xP6UTOG4TZQAKi6dwDVyrR01rCX68lSV05dWbqqBoNBVlJLoRntegUAoBQCgFAKAUAoBQCgFAKAUAoBQCgFAKAUAoBQCgFAKAUAoBQCgFAKAUAoBQCgFAf/9k="/>
          <p:cNvSpPr>
            <a:spLocks noChangeAspect="1" noChangeArrowheads="1"/>
          </p:cNvSpPr>
          <p:nvPr/>
        </p:nvSpPr>
        <p:spPr bwMode="auto">
          <a:xfrm>
            <a:off x="1833154" y="664489"/>
            <a:ext cx="1146890" cy="114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ISEhUUExMVFRUXExwYGRgYFxgcHBgYGBQWGBcYGBcYHSggGRwlHRcYJDEhJSkrLy4uFx8zODMsNygtLisBCgoKDg0OGxAQGywmICQsLC8sNC8sLCw0LCwsLCwsLDQsLCwsLCwsLCwsLCwsLCwsLCwsLCwsLCwsLCwsLCwsLP/AABEIAOYA2wMBEQACEQEDEQH/xAAbAAEAAwEBAQEAAAAAAAAAAAAABAUGAwIBB//EAD8QAAEDAQYDBAkCBAUFAQAAAAEAAhEDBAUSITFBUWFxBiKBkRMyQlKhscHR8CPhFGJyggczkqLxFUOywuIW/8QAGwEBAAMBAQEBAAAAAAAAAAAAAAMEBQIBBgf/xAA0EQACAgEDAgQFAgUFAQEAAAAAAQIDEQQSITFBBRMiUTJxgbHRYaEUQpHB8BUjM+HxYlL/2gAMAwEAAhEDEQA/AP3FAEAQBAEAQBAEAQBAEAQBAcrRaWMEuIH16BR2WRgsyZ3CuU3iKK+pf9AGC7881Ul4lp4vDkWY6G59Ed7HetKqSGuUtOtpt+GRFbprK+ZIkttDCYDgTwBUkb65S2qSyROEkstHK026mwgOOZ2Gq5t1VdUlGT5O4UTmspcHWhXa8d0ypYWRn8LOJwlF4Z1XZyEAQBAEAQBAEAQBAEAQBAEAQBAEBzrVWtEuIA4lR23Qqjvm8I6jFyeEVtW83O/y2xzdv0AWTZ4jbYv9mOP1l+PyWo6aMfjf9CJUtDzrVd4ED5KnOyx/Ha/o0idQiukTibY5pAFVwPAmfmofNsjNKNrX1z9zvy4tcxPdTtEaRAqQ4GYjI+OyuR8Vspklbhp91wzhaFW/BwZq02yraHnDLnOOsxhE5CNgsi7UTvm2+r6GvXVXRHnjH7kyjcbKYmq4vPujRd/w0K1mb59kQT1spvFawvcnS1ohjGN4ZT4rqThFelL7lfEpcybZ8NveyHaw6Y6fJcrWzqan1wz3yIzzEpbXbDUqPc45F0/YDoFVtsd1spyfV/8Aho1VKuuMUSbNbe6YJaRoQduZU0NR/ttJtNdCKyj1ZaySKV6Q6BWe13Nx+uSkrtmuY2yT/V5+5VnT7wT+hcWS+Kkd4NeOIyP2laNPiWqh8aUl7rr+CnZpa38La+ZbWS8KdTJph3unI+S19Nr6dRxB8+z4ZTsonXy+hLVwhCAIAgCAIAgCAIAgCAIAgOVprhjS52g+PADmor7o0wc5dDqEHOW1FBabRJxVSBwGzfuea+dtn5j8zUNfouy/LNKENvph/wClDbr2LnENJa3MZfOVlajUSslw+C9VQkuSvfas5J/OSqbCwoexDqVzJMkqXblEiiidY7tdXpVqxJw0R3f5nCHOGewaPjyWnpdFvona+y4IJ6lU2RrX83X5F5d1nFCiD7RynqoamqaXd3fT9EVrpu63HZHyk7jmeOc/uq1dq78s6kvY9VCvbbE1k5XBwrd5pHKFTnNvqSx4eUZ2qSGgwp1Hk0q3l4JFjMtcSYAXca8pvsjm14kkiNUqgmdxHiF4l6SOcXkkWG2uY7FOW42PALuFsoSyivZUpLBdWW821CARheNCDvyOsqdzVrz0kujKsqnBe6NPdN5F8Mfk+Mjs6PryW94d4i7cVWrE/v8A9/oZuo06j6odPsWi2CoEAQBAEAQBAEAQBAEAQFDfVsHpAycmif7j9h81geIX79Sqs8RWfq/wjQ01bVbn7mTtdd1erhYCSPV6bkrGt36i3CXyNOuMaoZZ79Axhh8P4gTkeu6jfl0z2y9RIlKyOY8HKrQouky8H+2OkQjtok+jR2o2x9irvWyOpDF6zToRx4EbFSeX0aeUSVTUnjuTbLftop0BRa1jGRDspccebiSTA1Oyu/6hONXlRSxhleWjrnb5jbb/AAa57QKQMSs+c9uiU1+hnpvzMFeSBsFj+ZLOS2kwfFeux98gk2GhOLQyNIWhoYqakurx3Ibp4wZ+9rsf6csYDBAcOU6z4gq09M1PbFdv6Ghp9TFVbpdRaKAltBhyGbnR7UfgUk4xyqYvhdfmdQm8O6X0+RLsNx0c8WJ/ElxG/BsFWqdPVJ4fJVu1Nj6cHWpctEZGWz6pxazyK9lpKU8PjPTkjV9nVc+/BUWuwOpOjFIMw4cjn0Kzr6HVLl8dixCxTRdXXVc5jZnGD3TuSNDAU26U61t+JPj3KdijGT9n1NrZ3EtBcIJAkcCvr6JTlXFzWHjlGNNJSaXQ6KU5CAIAgCAIAgCAID4SgM9el9OxYafECd5PyGRWDrfEpqWyk1NPo4tbpmevW1scc2hzjqeemR1WVffGcumZe5pUUNL2R4otFFpaPWd6zp8mtPBV7bfKj5cevd/g6UfMlufRdF+Ti2k6o6BmTmq1VU7p4j1LDlGuOSZZ7pe6ZB+crQq8Lsl8RXnq4R7nK8rPgp1MTThgRI9qRh+KS00qtyxweQtU2sPkpKlH1hmP3VVvDLcWuDa3TU9LZ4ymPjv8VJpq/M09lPfPH3MbULy7sshvasTDXDLKZ5DgNTkulFvoe9SLXt7gYYY57qzSnXynydxqi/iINdlVzS8VS4wZbiOIanQ6jor8HKS3bvnzySRcE9u39iwuyg2nRn23GXTruNVepwqtzXJFbKU7cdkKj3l0if2kKKfmuaaO4xio4Z1s9oe3IxESQ7TImOkqWqyyHEv3/wA7kc64S5X7Em3M9LTJZlOZ5EDadQVNqEr6t0CvDNc8SKu770fRBwQCcySJceUnQLNo1llCahhZ745/qTXaeNjzI1N3WhxqsJcSHNI15T9FraW6f8ZBuWdyff6mbdWlU8Loy+X0ZnhAEAQBAEAQBAEBwtru4/P2T8lFe8Vy+RJUvWvmY61sFOnEd4kyfoT0Xyl0VVVhLl9zerfmTz2Rn7cBHyG88As6tJy4NFT2rLLM0HECRBIGXA7jwSens3vgqxtjjgkvqNotGXe4ceZ4BakZR08Fxz9yrZNyPNlt1RzsTnw0bDIdI+q9qutk985cFSaXTB57RWh9WyPbSGMgh8TLmw6Thn1t8ueXBXJXRupcEc0NV3KT6GfuO2hwxGC4aTsZ18PqFkNeXJy/obc0mljozTXfbcBnCGmJw6NPMFcRm1crEsPuuzX6FS6ncsZydbHbnvLnvpw0GCWiQMt9/FdLc5O/Z6e+F0/z3I7KowSgpcnepY6VQ4s/D7L1VUXepHCtshwV1W6KgmIdwj6zoopaCxdOSxHUwZ4pXPUJzAb1P2XkNDc3h8HT1UF+pYWijm1sZ5AcytOTjmMO5BCfDZL/AIcUx+pDcpzhX5baYrzOCDzN79HJAtdlbU71N0/mhVO6uvULdXIs1WuviaOtOkaVKoXEerp9OZXUa3RTJyZxOassikZukyYA1OQHFYCTbwi7J45NJeFqNEMLSA5pGZGXBaV1zqur29Vz/YzoQ3xlk0F03o2sNMLgJImQRxadwvp9LqlcvZ/50MqytweGWKtkYQBAEAQBAEBUXxeWCWgHTMgwSeA+qzdbq3XwkXdLp1PllC68CfZHHfb6rIWplPsaa0yj3PFrrMqNnEA7OQTHVRXbLI9eTquE6304OFhulrormoIZULQ2MwWg5uO2xHgpNLooxj5u7jPQi1Wrl/xY6nrC9pydvORMeIUW2SeU/wDPkRbk0RbWC5xcdTn+BRTi3Jyl3Pc8YR4pjIeZXaSaSIpMlNtDmxhUvmST9JHhPqV1ssjWVhWaMLXzijQP1noQZ6tKl2RlhvgnpulGOzsWTbMXgEGZGh5HYZlR26KUuYss16iK6l12eslRtQkthpbBygGNMj+aq74bprq7m5LjGPmVddbXKtJPnJZ2q6aZktBYf5N/DRWdV4Tp7MzScX/8/joU69VYuHyv1Mparzq0iWuaQeBEGNvNfNWyvolscn9Vzg2adPXctyINbtDWOQAC58+19ZFqOgrREbfNcTBAcfbA7wHAEkx813Ve6suPV9+rO3oq316e3Y9WO01XvdiLnSM9TAHyCivlZcn1fc5nVXXFbeCQ6oWnIkRwKqVyceUyPCa5PlS0PdkXOI5kqWd05r1SbPFCEeiLK4qYJc4tHd0dGclX/D0uZNdCrqnwkn1OF8uD3Rt9lU3K6+U+wXorS9yfcdb0ZY4T3TBndrvtl5Ld0Fqhhrt9mZ+pWeTZr6MoBAEAQBAEAQGFvuvDzOkr5HXW/wC5yfR6OvMERf4xhECcxrHBe+fU4tIm8qalyV1a0iCHCJyM5RnJMlV1JSXKLG3DyifddQl3dJLC3Dvm8NyPkInmFPTY5ScY9MY+pl6tY5fXP7Eog9Ov2Rxffgr5R6YOJkA6f8rqPHJ42fbUQ4y1oGWfVdWz8yXpRHjHU4EkbRlrl9FxmWODwi3hUmnnn3mgeOv+3EvIvcnk9bwba46TXULO8tGL0LM/7Avp6UpQjJrnCKO58otFOchAUfaG5vTQ9vrAQRxH3WN4p4d/EYsh1X7o0dDrPJzGXRmTrXS4HvAjqF85LR3QeGjbjq4NZTOlC5XO0BJ4QpqvD7ZrJxZrYxLWpcjqNne8SHkgvAP/AGxq3LzPRaf+nSo0kn/M+vy9jLt1vm2r2X3KWq2Qvlvhlg0oyysnqy2F7zoQNydvurtWlnY+mEcTujFFpaqzaTcDFJq74xXk0/Ugqg5PfMrqTdymnr2LocWz3MsbBRxFoGrngeEyT5ArU0kd0kl3a/JUuliJs19OUAgCAIAgCAr7debWSB3ncNh1P0VW3UxhwuWWKdNKfL4RmazGudiqAOJ5QPJYrpjKW63lmzByjHbDgr7TelNhw90HhqvMpcRii1XppyW7kl3jY7LUs9J3omOq1jk+IcA0953HQAeKsahVx08cL1SKEJ3QvksvbHsR7XaG0oY0ZiDyEEELKttVLUYrlBVu3LZ3FQVAHtEtOv8AKdweEcVYfrW+PR/sVl6fS+p8LhoPzmuMroj08VNeh8tp/OK5knk4Z8a7PaeXz8V70ZyQrxmo8UmAYjLBh3qPycejWnXiXKxGO5qC6sinI/S6FIMa1o0a0AdAIC+lSwsFU9r0BAEB8c2dV40n1CeAAvQHCRBXjWQZa3XPToGZOAnut4cp3C+U8S0en01isl0fRfr+DT0105x2Ig228oyGSy79Zbd6Y8Iu10KPqkQGS7MrqnT7Umc2WZ4XQlhk58fEnoBmVfhXu5Ks5JdTS3JdxZ33CDHdG4nUnn8vFb2i0rqW6RQts3Mt1okQQBAEAQFJfd64ZpsOftOGw4Dn8ll6zVvLrr+r/t8zQ0ml3euX0Rib4vr0ZwU83RPQfUqgm+xv6bSKa3T6GTq31VxhxqGZ96dctIy+K72dzWVFai1gg+m9Z0kxnOQOmhB0O3huupJIJ9mbHstbzUzcRhptwM5NkuMcZJ16KvObc+ey4MTXVqL9P8zyxWteIlx1J/OqxpNuTk+5woYWD1ZbS5hJaddRs4cDz5jMKSq+VfyZFbQpr9SwZeNI5Fr2E690u8i36gK7G6mXfBSlXZHqhbLbRZm+phBkiWVATnsC0cVJsT5z9yBzS6lab5NYtp2dpLjkDq8jlGTeuZ5hSVwcmoxRBO32Nv2V7OCzj0lSDVIjkwe6Pv8Ah29NpY1c9yFvJo1bPAgCAIAgCAIDharIyoAHiQDP5Cgv01V6SsWcckldsq3mLK62dnKL8xLDygjydMeEKrZ4XRL4Vj5Ei1Ni6vJGHZZsj9V0cms+cKL/AEmGfif7fg9epmWthuylSza3ve8c3Hx26CAr1Olrq+Fc+5BKbl1JisHIQBAEAQEW8rV6Km524GXU5BVtXd5NTn37fN9CWirzLFE/P7wt/owS4yJ8ZK+ei3jDZ9RVTueEZS8PSVC7CHODhJaIgdfpmCJKtRagvUzShshjPBWV7ntZaXizvc0DaCY44QSfgu4WQl8LO3qqU0nJZJ/YW56drqVDUJAYGy0EiS4mQd8IwnJd7U1yU/ENROqK29z9AslzWVrIpgMEnXc8Z1UDhXPJj2XXOWZ8lRb7hwzhxE6hpIHlxVGzTqPC6lmq7dy+hX0KUayM4z2I47qrKtY5eCWUc9DS3JdTawJGAlpzaS4HrHBW9FoFdymm18zN1Nzq4eeS6rdlqFYj+Iph+GcMOcILoxeqROgW7TosN7zLtsUuhaXbdNCziKNJjOgzPV2pV2FUIfCiEmqQBAEAQBAEAQBAEAQBAEAQBAEAQBAZ7tjVhjBOrifIfusTxmXEI575/oanhcU5yf6GTo3SbS5oJLWAy+NxBGGdpk5qpp697Nm3U+RF4XPYm16voTgYAABllqqmp1FlVm3/ABkNcFdHdLqeG2x+oPnz2XkL7Gs5OnTDuRatL0VT07Ghsx6UD2w2e8ObZnplwi0rJR+Lp/f8DO6OxvPsXtezgsD2kEEDPiAMs+BlWrqcw3RKddmJbWcrJL+66AQO4XcdxzH2VWlSn6ZfRs6uSh6l9cFRfdnEio0RLiHDYn3uU/RVdXDhTx8y1pp9YP6Ha47U5r2luRB8xuPFe6C6UZrBxq64yi0z9GX2J8yEAQBAEAQBAEAQBAEAQBAEAQBAEAQBAZXtsD+nw73zC+b8c/5an8/7G14R/N9CHZS1lncR3i4CeUg5dMkclXQ5JZyTWbrL0nxgpC4uOpPxWFHdZJZyaeFFHy2VqdOMdVjIO7syOQ1PhxWktLJpJPoRxbl0TZXXneFoqsLbPSqtboXubhLwBmGh8YQZHe5K46oqOJfc9rhXGW6bXyX/AEXVy3qKdmp0qjSHtpNbB0xBuQkZbLt6utJxKtumcrXOPRssbutGJ7SIyOepIHXgoqZ75poivgowaZ3dSFes6hiaDOMQNAI8yZU0a1fZKptdSBz8mtWY/Qu7HcFGmZgnrH0C0avD6a+iKFmtssWGWyvFQIAgCAIAgCAIAgCAIAgCAIAgCAIAgCAo+1VmxMYeD/mPuAsfxeneoS9n9zR8Os2za90ZevDAGEwxxgmMgR6pPIyQeEjZZ9mn8yHl5x3NdPc966r7dyFXY9hMwIEmdgN+Sz4U2QfJajKE0sHOy3WxrjXqAOrOAwYhIpsAkQCPXOZJ204zdld5Fe3PqZFO12eiPwrr+r/BKfQdUOLPWPz83XEa53PczzfGtYKi+v0mnERJ7o5u5dIlcuhxkWKJKbWCdd1ucGNgE1MOQnf+aNB114JK6NUct8kNtak2n0LS4rFaWOdUlrXv1cWyRyBOQ8lFp9TqE3KmPXu/7FTVT08sReWl2NLdLawf+pVLwQcjHwgLW8Os1juXnSymuhl6nytnojgu1vlAIAgCAIAgCAIAgCAIAgCAIAgCAIAgCA4W2jjY5vEZddvioNTX5lUorr2+fY7qnsmpGOt84HDMOLSOh0+Cx1Y9mWuTeqxuXsYWyvc6rTpvc/CKzAWkuiMcRG3CORXscNZNu1RjXKUUs4ZtrxcC44oGev7LK1U4ufqMihNR4ONOuAIBz+ilp1UYxwmdyrbeWjL1bPVt1qe0yynTqFg2MN7rsxqXHPkFJrL1UklzJ9Catxpr3P2NzZrLRsrAA0cgBmqG1VNTt5bM2dll8uGH3oXer3Qo7fEJy4jwj2OmUevJ6sVocHtcDnIGe8kD7rnQ32R1EZpvOe/dPg8uri4NGvX35hhAEAQBAEAQBAEAQBAEAQBAEAQBAEAQBAZ3tDZwzvnJrv8Ay6c/usjWRjTPc/hl9/8As0tJdxh9vsYu9GUmzWa2oHgTkIxEEFuIb5geSpqyKWVk2aLpWLY2sMs7JeFO10xUpxi0Ld2mJg9PiFW1Naks457ETrlRNxl0OFRpnMAHksizMXz1LEWmuCxutgp43ga97qcIk9cldpy5O2XZcFHUPdiBCrWtzicWf05LOtnKx5kTwrUVwKL4H5xUb6HrXJYWF/fb/UPmptHP/fh819yvevQ/kbZfop8+EAQBAEAQBAEAQBAEAQBAEAQBAEAQBAEBS3liqVMMjCyMuLiJnyPzWRqJuy9x7R+/UnrwuSmvexkiIy3VXUxcuEaOnmo8mefdT6bsdM4SdSBqOB4hZtkbI/qjRjqIyWJcnVtpqaOpyD7UmfIj6qu16HFp5f1PfT1TF42091okAfErmabikc1wTy2R6dZV3Ekwd21QPz7rhwZyWFOQwOzHA8wck8ucMWIgm024m7stXGxruLQfML9Dos8yqM/dI+enHbJo6qU5CAIAgCAIAgCAIAgCAIAgCAIAgCAIAgKvB+pU5uB/2N+yytv+9Z819kSRfBCvDYRJJyUFvHCRdqI72w2TGsZT8VxJYjmRInl4Rypvn2QfBRqW5dDppom07Axw9UdNVYjTCa5RBK2UX1Mf2ls/oqv6bIYABlpiznLyWTrKYRsxFYRp6WzdD1PkrKdR7vdH51VFqKLLwjUWC9mtY1voqbiBqZOfGCclah4iq4KCrTx78mfZpnKTluZp7it/pGkEAFoGQ2BnL4L6DwvWvURakkmvb2MzU07HwWq1SsEAQBAEAQBAEAQBAV94X3Z6GVWsxp4TJ/0jNRTurh8TQwQ6Xa2xO0rDxDh8SFGtXS/5j3DLazWplQYmPa8cWkEfBTxkpco8Oy6AQBAEAQBAV1rGGqD7zY8Wn/6+CzdQtl6l7r7f+ncSJetAFszEKLUVrbnJaonzgqxULhBOQ4qluclhlvGHlBhheLjhB89SVSqx5H7KaEsEbjkzF71i7GB+cVlX27pMu1xSaycrtub9L0tWQIkDjMxnxXa03o3y6Esr1v2R6nRzW4HOAjDB+I1UEqoTrcksNCWVJJlz2Ptw9NhJ9ZhHiDPylXPBJbL3F919jO10MwT9jW2m206frOAPDU+QzX1E7YQ+JmWot9CDV7QUWevjbzLHEf7QYUH8ZUuuV9Dp1smWG8KVYTSqNeORmOo1CsQsjNZi8nLTXUlLs8CAIAgCA8Vaoa0ucQGgSSdABmSV42kssH5/Uve03g9/o6hoWZpgEZOeOJdr4D4rCv1dt0nGt4XuSxgdLDdFlpzDPSO4u3KqxjXzn1MmUCUxlN2Ro046ckg4y4cFg6cEKFmoggtaaLveY4jpI3UtdkU1jMfqcus0d221x7lX19js8ceTuI8Ry2KNQ5emfX7laUcFkrZyEAQBAEBGt1DG3LVpxDqNvFVdXR5sOOq5X+fqep4IwIe3kVXjKNkCWLw8lNarKKeU66KlbVGsvQsczhTcdI/NlFFvOESM9ufAkn8H7r1tJchIphYqjKrfSAYaoDmHaD7P9Q4c1nz0065xclxMs+ZCyD2dY9S37WPwUWtGQJ+Q0V7xFuNW1EPh63WtszIdis9RoPeyIz1ggwqunSlTKPcu6hNWqXY+dnqFQkVi40w05H2ic5iUprcJeZnGCjqbE8wRoX2jKW+PEqxO3KyiqonOlayQVzXe8HridKbGuOIdx+zm5HzCtVWJ89GRSgWl33u+l3bQcTdqobEDhUA+Y8gtCrUuKxPn9fyQSr9iTX7RU8WGl+pnmQe6Ojt/Be2a2CltjySw0kpLdLg6svtgY51SGYYymSZ0gJHXQ2yc+MB6STkox5yVx7Z0pP6dTL+n7qpLxqlPG1/sWl4VbjqjvZO1lneQDiYT7wy8wSpKvF9PN4fHzIrPDbocrn5FH/iBeRqVLPY6bhFaXvIOrARA6HM/2rrxC17EoPqVYwfc9E06bBRYIa3LXca9VlycYx8tFmMccnkPgyPNRZw8o6PQrD8/OC93IYPbascEUkg0SLLVzA8RyI0IU9U/8/UjnHg1VB+JoPEA+YX0MJboplRnRdngQBAEAQFfaqBaS5okH1gNZ4j6hZ19Mq5OyCyn1X91/c7TIlooiq0Qc9ioZKN0cpk9dm1kF9hqCYAniq8qJrOCzG2DIttbhjEQ0SAXHQSRJ+KisjjCZPXz8PLIfaftIXjBRptNMEEPIJMtIMtHsjbPWSu9Z4jGfojH0+7/AE9iXReH7Xum+fb5+5Y380V7MKjOAcI3BTXQ8yjdEh0j8q/bL5Geu26iBiquLGu0aB3jwJnRUKoqtKVjxk0dRarHtgs4LqlRpwGNxAAZEq0lXNqMcoznVhZZXW6mWuIlUb4OMmskeDzY8zmYXlOH8TEieTwPirLsw8RZxj3JNB05Gc1Ypt5wyOS4MvdbHNr1abCYD4HL9go4xl5jUTQrknQnL9TrbapqVHO20HDCMhlz18VQ1N2+xl+mtV1pEundhe0RlxViOj82CaIpahQk8nA3bUBjDKp2aS6LaSyTLUVtZySbruT0lZrg0Ne0EB5GgjNpjVWPDq7p2eX0X90UddKtQ3dyXTuZ7u8Kgzz0P3V3/T5y9Sl+xQdiXGDhXsTwfWjqPsoJ6WalxI7TR5dZn6AsGWsH7o6JYxwe7ke6Vkdu4eErmOll7nLaJ1G7n5Oa8eIOSsw00uqZFKSNHc9cluB3rMa0EjQyDmPJbOjtbj5b6xS+pUmsclgrpwEAQBAEAQEWtZATLcj8D1VSzTZe6HD/AGZ0pYK6tbg0kEZjWIPlxWfLVqEnCS5RajTJxz2KPtNXFWk1rO9icCY2aMyTy081U1lysr9HPcvaFbLMyKO0WcQDB0jXTwhYzfBrQfJYdnrW8U6jD6rM2mdJmWx+arRo1MlRJexV1dMfMjL36nx1cvdnPzWfG93TxIkVahHguLOA1hc4gAbnnkB4n5r6CqKjDPsZt08MqbRRJdnuVlWVyc8vuc7uD22hn0XThl49jjJIphdxR42cr0t4oU8REvJhjfeO2SsR9MdzXPY8UXOW2J27O3ZDIM4nnvuGufrQdo2V7TV5io+/U9sfl/Qg/wDT2BzmlwbgcWnMZAHLxhYr0HrlGTxh/saq1TcE0s5Ilrvx04aRIptET7TuYOwVt6jC2QfC/ciVKfqkuWdLLe9UNguJOvmdFz/EzXCZzKqDfQ1dwXzSeA0jA/T+rx48lraLU1SWMYf3MzU0Ti85yiHXteEvZkIcQByn91FZY4uUTuMMpSKxzvdOqoN+xMfCQdfNG0znB3ptJ9TOB48N13FN/CcvHcvbJTwsAOu60qobYJMq2PL4Jd1NzqO4kDyE/wDsptKuZS+S/p/6RTLFXDgIAgCAIAgCAw16PcKrjnIcfmvgdbZOOqk11TPo9Mk6l7YLO7GMFJ4cxrMYILwBOfvRtK+h0m3yWrI43LDf5KF8WrFKDzjsUdoY0YhrBgnbIxkefHgVjWwjDK6mnXKUsPofKLQ2mcMxjOvQKrdLFSx7nTblZ6vYWP1xITQteak0e2/DwSr1sAr4GuJwNOItGWJ2gxcQNY4nkvpUt/HYzXLZl9zPdpLdabC0Ppkup4gC12ccM9YXllO1+lnmj08NQ3FvDK6y/wCIgP8AmUO8fdKjdMm84X2JrPDbo9GmdLb/AIhNa2aVHvH3jpzXqpafCS/c5hoLpPEmkROzt6NtdZptD3NqDOCCWxthO3OVHZRym5Ft6f8AhoPas57m8qC0OGKk/wBGMJAEZwd+Ry+JVnNmMxeEZ2a84ksmX/hBO5M5uO/VZzrLysJVGzDM8PmuowSOHPJ3Fny0z/CJXThxnBzv7EizMjRILbyiObzwd7TQLtD3ue881JPMvmRp4IZe4GDkZzHDNQcrg64Z0NTTf80XTOMFhdImoI0DT+FWdP8A8iwR2P0lzaa2EGNvnsFetnti2VC2sVHAxoOsZ9TmfirlENkEn17/ADIm8s7qU8CAIAgCAIAgM52lu8/5rR/V9CvmvGtE8rUQXz/Jq+H6hf8AHL6FTZL0LTnpy4BU9L4njiZes0uVwfa1qoPPqkHiMv281NPUaWx/qeRpuj3I1B2LuDEZ7wJGnEGPms+UfOi4RzxySS9L3P5Hin3TKoVWeXPcSv1Ik1KhBY4HWfLLNfQ12P0yXcpWRTyjje9lFek5rtxBj4HkVb3NxyRVSdc9yPyG97sfZ6uB2QjJ0esI1y5lSxnlH0NVithuIzZjy15Bd9T3CXQ1nYi+WUTgdGZyO5GWvPks/VKyuSshyu6MjxGmbe9dPsfqdgtDXCWnJWdJqo2oxWeqt2U3HFEHkYVl0xfJ3G6S4Ku22NzXeqS3aAqllbjLoWYWKSPtGyPJjCQDrIXihLpg9c4npl3PGRheeVJcM882PUsKNANAUiSRXlPJDvWkx0Zw/aN+vLmoL5w6dzyFu0rrrsxqOII7u5Gx+6909e9tPoT2Twsmjs9FrBktOMFBFOUnI7WCgalQOPqMM9XbDw18lzXDzbM9l+7OJPCwXi0iIIAgCAIAgCAID4RK8aT4YKO8OzVN5JYcB4ajy2WJqfA6bG5Vva/2NGjxKytYlyiv/wDzwZq7GeAyhUl4PGp+p5/Ytf6i7OiwfKeETA+EKaO1dEcNt9SFUpgyeKy7fD1KTlHuWY24WD48YiDwgfnxV+EHxkicl2O1L6qzAhkUfam5xVpkZSM2ngdivfheSxpb3XM/LW0HMJa8Q6Yj3dRJU6eTfbTWV0OtClMRmeesmImM9JXrPF0eS/uLtBVoGJLmDfy1n86qhdo/Vvq4Zl6nw6M/VXw/Y3129qqbwJy5hcLXTreLUYltU63iawXNO8qbtHBWFrqp/wAxwjt/Fs94eYU/8TV/+keES13vSZq4eCq262pPC5+Qzgq3XwahhgP18FTVllzwuEeOfsT7FYTq/wAtz1+y0aNKork82vqyzY0NGQACu8RXB622dKFndV0MM3dx/p49UjGV3wvj3/Bw3guaVINAa0QBor8IKKwiI9roBAEAQBAEAQBAEAQFDWLqNSHmWuPddz9081iy3UW4nzGXR/2LCe5cHStRDgdJU8q1JcHcLcMp7RQcwHFkJgfEhUpQlFcluM1LocWDTr9vzwXiWMHrYecP5+cUbwjxckilRNUHLkVJXmxHEnsZhv8AEXsu4MFemJLRFQDdoMg+Hy6KZR2rDNLw/WLPly+hhKHqATGJ3ISARqeWZQ2iXEEtziPmBGfVGewWVk7gObhIJAA24EyQI3z1PBcSSa5R7OEZ8SWSZQt9USMUkHcTziQFWlpan2Klnhemlztx8ibddpr1jGXMwYA2gg6qCelqiV7vCdNFZy/6mtue6m1HBuGT+ZmNlxXSpTUIrLf+ZM6/S0Uxy/3NILlq03kU2NLJyMgbDURxWotFbW8QSa+ZmedFrpgmUrtrnUsb5u+wUi0uofVpfv8Ag4dkSZQulozeTUPPT/SPrKsV6KK5m3L59P6fkjc32J4CupYOD6gCAIAgCAIAgCAIAgCA516DXtLXCQfzwXFlcbIuMlwE8FTUstSlpNRnH2m9R7XUZqg6rKenqj+6/JKpJnnEyo3OCCvMwsR2pOL4OTLvaOP5/wArladEjvZG/wClOn18tss9VD/CyzyyT+IWOhMaWUm6wNyfmVMnXVHOSvOTk+TN392kYGltMY3QRG3ms+3VOx4guPcuabSzsfsvc/L6111AJDdDigDIZkw0eKsRsWMH1NTikk2caTXE5yMjlptkAF25E+EuhoLR2drua1zBmWDEDEhwbzjJRKZWjqq03GX0JdydnCzvVddmgzHX7KKVj7HN+rUuImouy58Rw02jw0HMlRQjK2W2HL+3zZn36pQWZM2t03Y2g3LNx1P0HJbuk0ioXu31Z8/qdTK6XPQsFcKwQBAEAQBAEAQBAEAQBAEAQBAEAQES03dTeZLYPFpLT5t18VDPT1z5aPVJojm63D1ap/uaHfKFE9M18Mjrec33RUdk6uQP5WAHzJPyXM9I5rDm/oN51pXJREYml5HvnF/t0+C9hoaY9Vn58njk2Vt59lGPzpw0+6dPA6hVL/DX1qeP0ZoafxCUOJlM/s85urHDp3h8FTdFsPji/v8AYvx10JdH/Yj07kaHginnxwZ/JcfzJc/0ZK9VmPL/AHLmjdbzkGO8cvmrka5yWFF/Xj7lGWpgnnJYWa4B/wBwjo36uUkPD5SX+6/ovz+CvPXP+T9y4o0GsENAA5LSqqhVHbBYRRnOU3mTydFIchAEAQBAEAQBAEAQBAEAQBAEAQBAEAQBAEAQBAEAQBAEAQBAEAQBAEAQBAEAQH//2Q=="/>
          <p:cNvSpPr>
            <a:spLocks noChangeAspect="1" noChangeArrowheads="1"/>
          </p:cNvSpPr>
          <p:nvPr/>
        </p:nvSpPr>
        <p:spPr bwMode="auto">
          <a:xfrm>
            <a:off x="2713253" y="99541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data:image/jpeg;base64,/9j/4AAQSkZJRgABAQAAAQABAAD/2wCEAAkGBxQTEhQUExQUFBUXFxgXFxgXGBcXHRQXGBgWFxcYGBcYHCggGhsmHBgXIjIhJSkrLi4uFx8zODMsNygtLisBCgoKDg0OGxAQGy8kICQ0LiwsLywsLCwsLDIvLC8sLywsMCwsLCwsLCwsLCw0LCwsLCwsNDQsLCwsLCwsLCwsLP/AABEIAKYBLwMBEQACEQEDEQH/xAAbAAEAAgMBAQAAAAAAAAAAAAAABQYCAwQBB//EAEMQAAIBAgQDBgIGCAQFBQAAAAECAwARBBIhMQVBUQYTImFxgTKRFCNCUqHwB2JyorHB0eFTgpLxJDNDg7IWc7TC0v/EABoBAQADAQEBAAAAAAAAAAAAAAACAwQFAQb/xAA0EQACAQIEAwYFBAIDAQAAAAAAAQIDEQQSITFBUWEFEyJxgaEUkbHB8CMyQtFS4TNiknL/2gAMAwEAAhEDEQA/APuNAKAUAoBQCgFAKAUAoBQCgFAKAUAoBQCgFAKAUAoBQCgFAKAUAoBQCgFAKAUAoBQCgFAKAUAoBQCgFAKAUAoDGRwoJYgAbk6Ae9eNpK7PYxcnZGQNengoDF3AFyQAOZ0HzrxtJXZ6ouTsjmbikINjLH/qH9aqeIpLeS+ZcsLWeqg/kddXFAoDEyC4Fxc7C+p9BXmZXtc9ytq9jKvTwUAoBQCgFAKAUAoBQCgFAKAUAoBQCgFAKAUAoBQCgFAKAUAoBQCgFAVriOfvmMtnRf8Apm+QxtcLJbW7K2jHkCDpXJrqXet1NUuHCz2fmnv010OvQydylT0b48brePk1quuh19l8YGjMexj0sdwmuUHzFiv+Wr8BVUoZP8fpw+W3oUdo0XGp3nCX14/Pf1JlmAFzoBvW5u2rMCTbsiMw8P0j6yQXS94kO1uTsObHcX2B61lhDv8Axz24L7vq+HI2Tn8P+nT/AHfyfHyXRcefkSRjFrWFultPlWrKrWMeZ3vchOzWKeQyF8y3+yxN82Zs2UHZQCi6aXU1z8DUnNycrro+et7dNl6HRx9KFNRUbPquVla/Xd+pO10TmlNwgy48iw0mOtgCM8cxIzbkfDodrVwqaUca1baXTipcfkd+p4sEnfePPk48PmWtMZGWyiRC2vhDAnTfS967Kqwcsqkr8rnEdGoo5nF2520N9WFYoBQCgFAKA5OLTMkMjICWCMRbXW29vLeqcRKUKUpR3SZfhoRnWjGWzaNHAJC0QJzbmwY3ZVv4QxOt7WOvIiq8HJyp6+7u7cLlmNio1bLpttfjYkq1GQUAoBQCgFARfGMeVHdxKHkay2JsFzbXtrtc26AmsmJryislNXk9PK5twuHUn3lR2itfO3L86G/hCSLGEl1ZfDmH2wLWb+WvSp4ZVIwy1N1pfn1KsU6cqmans9bcuh21oM4oBQCgFAKAUAoDTFikbNldWyMVfKQcjAAlWts1iNN9aAicf2ohSGKVM8/fnLAkS3aZiCfCDawABJZrADUkUB5wXtMs0hhkilw0+XOI5cnjQGxZHRmVgCRcA3FxcUBO0AoCO4zhiyh1GZkv4f8AEQizp7jbzArLiabks8VdrhzXFeq97GrC1VGWSTsnx5Pg/R+1yp4HG9xioze8bi2b7yPbIx8wQL+YbrXGpVu4xMdfC/o9n/fW53K1Hv8ADSVvEuHJrdf10sW7jR+qy/4jJGfR2Ct+6TXbxX/Hl5tL5uz9jhYRfqZv8U38lde53AW0FaNjM3c9oCtmFo8cTn1liygkXCklmAAvsBH+PnXKyyhjG7/uVvJ6v7flzr541MEll/a7+ey+/wCWJT6JMfinI/YjVf8AyzVs7qq95/JJfW5i76iv20/m2/pYp3EcKoxhDkupkRTnY3N8oPw2v8XlauFXpR+Kam7ptLV+XLz9Dv0KsnhbwVnZvRefPy9S3YbgECEFUIsbjxvYHfYtau3TwNCm04rbq/7OFUx9eaak9+i/okia1mM4MTxVQ/dxjvZLXyqQAo2uzHQa+/lWapiUpZILNLkvuzVTwsnHPN5Y839lxN3C8WZYkkK5Swva97akb2qeHqurTU2rXIYikqVVwTvY6quKBQCgMZAbGxsbaG17Hkbc68d7aHsbX1IHs1H3cmJiJJPeFwTub6G/n8PzrnYGLpzqU2+Nzp4+XeU6dRK2lvz3HEcUy4jK8rLG2UC1lCZke3itf4o+v2qV6soVsspWi7dLXT9d17ihSjKhmjFOSv1vZrhts/Y7I+IlcPG5Bd2CqFG7ORqPwJPoavWIcaEZ2u3bTm/zcolh1LESgnZK7vyX5sY8K4wZJGilj7qVRfLfMGXqDb8Kjh8W5zdOpHLJe57icGqcFVpyzRfG1rEtW0wigOXiWMEUbOeWw6k7Cqq9VUoOTLsPRdWooI4OARFrysLHxKtzck38bnTckAW5BbDSs2Di5fqSXP8A2/X2S00NWNko/pxfJv7L036t66kzW454oBQCgFAKAUAoBQHzeBMWOJcRhw+IjhQyQzNnhMrfWwqt0+sVbXiO4OtAQvAxJh0wszB5UwU+Ow05VSWCSy3Eyxi5yjKgKrcgNptQE9juKQ4nF4aeHP3OEWWSWco6rd0EaxAst33LNbRcgvQH0CCQMoYEEEAgg3BB2II3FAbKAUBUu1PBri6jQksn6rt8Sfsvy6N+1XF7Qwl1dea83uvKXDr5nd7OxlnaXk+qWz848enkb+H8SWaKC5JZJkRr7nRgpP53Bq2hiI1acLvVSSfvYqr4aVGpOy0cW17X/ORZq6pxxQFf7VEp3co3W/vlKyW/0o/zrm9oeDLUXD7Wf0TOp2d481N8fvdfVonkYEAjYi4966Kd1dHMaadmU7tJAFxDEndS635Mq3XL1JaMD/euHjoJVm3yuvNLh5tHfwFRyoJLg7Pyb1v5KRbknGQOTplzX8rXrtKayZuG5wnB58nG9iA4TJ9LkaSQExqBkjOwLFrMR9o2UHX7xrnYeXxVRzn+1bLhu9eui9zp4mPwlNQh+57vjpbTpq/Yj+0SFJJJIhlsBB4bLYuuctfluB71lxqcJyqU1t4NNNWr3+hrwLU6cadR3v49ddnaxO9lWP0dVNsyEg25XOYfusK6PZ9+4UXutPv9Gjm9pJfEOS2ev2+qZx9qZLE5gcvcS5TfTP4SLDkwtv51R2g7PXbLK3np7l/Z0brwvXNG/lr7G7G8ScgNGwWJcokcWLXfLawYEFRmW/PU9KnVxE2s0HaKtd8dbc1ayur/AOiujhoJ5Zq8ney2Wl+Tvd2duHzN+G4jJIoVAveC4kJvlQqxXYam5U2F9ufWyniJ1ElC19bvgrO3vbRfjrqYenSk5Tby6W5u6v7X1Zr4ZxVy/dzBAxZ1UrfVksSCDtcEMOo6VGhiZufd1bX1St0/1qiWIwsFDvKV7WTd+v8AvRnPi37rGo3Jyqn/ALi5f/KJPnVdR93ilLnp81b6xRbTXe4Nx5Xfyd/pJmrtUv1sQvlzi2bfKEJuflIah2gv1Ix2vx5W/wBMs7Nf6cna9uHO/wDtG/srdlBfeLMn+dmLN72yD3NWdntyj4v43Xq3d+1irtG0ZeH+Vn6JWXvc1cUZRjY2vYjuR/qM6ke4I+VQrtLFxf8A8++ZfcnhlJ4OS4eL2ysstdU5AoCt9oJ80uUaiGNpmHIsAcgPncD2Y1ysZUzVcq/gnJ+fD86nXwVPLSzP+bUV5cfzoTuBhyRov3VA9SBqa6NKOSCjyRzK089SUubM3mUMqkgM18o62FzUnOKaTerIqEmnJLRbmypERQCgFAKAUAoBQHGeHJ3pmCgSMqqzc2VCxUH0LN86A2Jg1BJCgZiSbAC5O5Ntz50B6uFAoCvSqeHFnUFsGSWdBcnDE7vGOcW5ZBqtyRpcACyxSBgGUhlIBBBuCDqCCNxQGdAYTRBlKsLqRYg8wajKKknGWzJQk4SUo7opWI4FPBOrx5pIzIjWGpspDeIddxfnfzrgTwNajWUoaxun1011PoaeOoV6LhPwys10100/ovFfQnzgoCI7Vx3wzkC5Txe2zfulqxdoRvQbXDX+/Y39mytiIp8dP697HvZeYmBVb4o/A3sAV/dK0wEpOioy3jo/t7WPO0YJV3KO0tV9/dMx7QYHNkkA8UfMC5UGxzAc7EAkcxmHOmMo5rTW6/L+nuro9wVfLem9pe/T158HZmhMQJY1hjKAkMjqhV1EeUre41UXta9j5VUqiqwVKDXFNJpq1rei5bMtdN0qjrTTezTd073vbq+e6Ing2PeIvdSSgWN4zYaKMqd2ftOTmNueYa6VjwtedJu62smvLRW5t8uN1qbcXQhVUbPe7T89XfklprwtsWJOHd5A6SizS3ZueUsbr7qMo/y101h+8ouNTeWr6X/rT5HKeI7uspU9o2S623+evzIThaSYV2DJL9o5UUus33LNujC9teQHSsGHVTDSaknx2V1Llrwa68Do4h08VFOLXDVuzjzuuKfTiZ9oo5ZY1dh3YJKKjEXGdW8TtsPEFFum++nuNjVqwUmsq2s+qerfnb82jgZUqU3CLzcW10a0S8rkh2ewoOG7orePxANf/mgk+IDcDpWrBUl3HdteHnz6mXHVWsR3ifi00/x6EngsEkQIQWDMWOpNyd9TWqlRhSTUFvqY6tadVpzeysYxcPjWVpQozta56WFtOleRoU41HUS1Z7LEVJU1Tb0RBdtYGIhZB4i4QftEqyfipH+Y1z+1YStBw3vb3uvp7nS7JnFZ4z2tf0s0/r7GntTOJIcLLcqGYAkbgMLsP3TVfaE1OlTqbJvX13LezoOnVq092l9Nvqd/ZAWjkFm0kYhiD4wQNQTuL31rT2bpTktd369epl7U1qRemy05f0TTQqTcqCRaxIF9L219z863uEW7tHOU5JWTNlSIigKNxXFWGKP2pZSn/agHi+Z096+exFSyqvjJ29I7/PY+kw1K7pLhFX9ZbfLcu0LhlUjYgEehGld+LTimj52acZNM4YUz4hn5Rr3a/tNZnPyyD51RFZ67nwirLzer+3uaZPJQUOMnd+S0X39iRrSZBQCgFAKAUAoBQCgFAKA8IoCrvhXwDGSFWfCsbywrcmA85YF+796MeZUXuGAsmExKSIskbB0dQyspuGUi4IPMEUBtoBQCgFAacZhxIjIdmUqbeYtUKtNVIOD46FlKo6c1NcNTTwzACFLDViBmY38ZAAvqTbQVXQoKlG274vmTxFd1pXe3Bcjsq8oPAKWPbmBhXNmyrm62F/nUcsb3tqe55Wy30NlSIigMJoVYWZQw0NiLi420NRlCMlaSuSjOUHeLsZ1IiKAUBxcVwAmQLmKlWVwRyKm9UYigq0Ur2s0/kaMNiHRk5WvdNfM6MNhljUIgsovYam1ySd/U1ZCnGEcsVoVVKkqknKT1ZtqZAUB5egPaApvFOBKZWuwVmZnTMSFlzFWy5thY59N/EDXCxGBi6ju7NttX2d9bX6a6H0GHx0lSVldJJO26tdXtxvpr0JFopFUQwylWI+BcriEHn3hAIUcgdeQ8tTjOMe6pys+S1y+vLlx5dMinTlLvasbrm7rN6c+fDmTWBwqxRrGuyj5nck+ZNz71vpUo0oKEeBz61WVWbnLdm+rCoUAoBQCgFAKAUAoBQCgFARfaPHtDAxjAaViI4VOxlc5Vv+qPiP6qmgMuAcPWCFIkJKooW53Y/aY+ZNyfM0BJUAoBQCgFAKAUAoBQCgFAKAUAoBQHl6Ai+IcbSPbU1krYynS3NlDBTqFexfaKRjobDy0rkVe1ZN2idal2dTitVcjpOIOftH5mscsbUetzVHD01wMFxjjma8jiqnMk6MHwOmHjsqbOffWr4dpVY6XKpYGlPdEthu04YZZkVgfTX1BroU+0oTVqiMNTsyUXmpSsWDh08TL9VlA6AAW9q6dKVOUf09jlV4VYy/Uvc66tKRQCgFAKAUAoBQCgFAKAUAoCsp/xOMaXePDZoYhyM5H18nQ5VIiBGxMw56AWRFsKAyoBQCgFAKAUAoBQCgFAKAxkkCi5IA6nSvJSUVduyPVFydkRzcUzaRIW/WPhH9TXNn2nFu1FZvZGpYXLrUdum7MGMp1aQKP1QBb3N6qdXETV3JR8l/ZJd1HaN/M4Gng+1KWPXMx/hWN1KT/dUb9WXpVV+2KXojaYYjoJiL8u8Pr1qbjHaNR/+mRVSotXFfIjOJcCOrKxb1rHiMLUSu3c24fHr9rViGWHlzvaqKVOMlodB1OJvWA7+frWtUeJU5o2DDEb22/PSpqi1v8An0IuqnsaJsONbjkfX8L396zzoKzuuf5pcsjU5HHPHY6ddvYVmqQcHoaYSutTbg8e6EFSQauw+LnBppkKuHhNWaLvwTjazCxsH6da+lw2LjWXU+bxeClRd1qiYrYYRQCgFAKAUB5flQGn6bHmde8TNGA0i5heNWBKlxe6ggGxO9jQEFhu2+Ed0UGVVkYLHK8EyQyMfhCTMgQ35G9jcWvegJyfHxIbPJGp6Myg9diaA8biEQ3ljHL41/rQEXxztFHHEe5kikneyQoHU55HOVdAScoOpIGgVulAdXA+HLDEkakkILZju7HVnY82ZiWPmTQEnQCgFAU1u12JcNLhsD32HUkK7TiN51UkM0UWQ3FwcuZlzW8waAs3B+Jx4mGOeI5kkUMp2OvIjkQbgjkQaA7KAUAoDXPMqKzuQqqCzE6BVAuST0AoCqntuQgnbB4hcIbHviY7rGf+q0ObvBHaxva9tbCgLZG4YAg3BFwRzBoDmx+PWMW+Jjso3P8AQedZMXjKeHj4tW9lxZdRoSqPkuLIXGS/bnN9fCg/kP51wa9aVXx13pwijfBW8NL1Zw4viLtZU8AOmm+nnWepiZyeSn4U/mWwoRWstTiRyVIuSTYHUnzN/lVCqPJa++/1LsquZpAL+Wn96lGEU78A2zGdRvod+VvSvJ5VrYRvsSPCuKBAEkvY7HoOV71qw+LjFKE/xdTNXoOTzRN/GuHAjOn4cxU8RRVN95Dbie4TENPLIhFnFtbix1tqfc1bGosv9HQcHc9+nAXBY69Be/oLnT0Fe/ERju9/zTcdxJ7IwmxQN9Nuo1tttfQ6aV5OqpcPz++R7Gk1t+fnE4ppLlr2ubegIBNgefKsdSWZu+7+Wn1NMI2St/vU5z+f61mfT86lyM8PiCpuCQRWihWlGV0RqU1JWZ9B7P8AFO+TX4hv5+dfU4Wv3sL8T5XGYbuJ6bErWkxigFAKAUBRe3U0sOP4bNAqMzHEYciRyinPGJFBZUYg3juPCb2tpe4AgePx4qSbGRusXfYrh1lSEvZjDI3hLOAWJE2W9hpQEh2h7QYTE8MljjlR55Yu6iw6kd6JiAETur5lKPlvp4bXoCsfpI/R1isdi4pozGq9zGkjMT8Skg2UAk6EfLegM+A/oUgWxneSY9B9Wv4Xb8aAv+A7BYOOIxph4kBAGZRaQW2Im+MMDYg3vegOvhXEpIJFwuLOZmuIJ7WGIAF8r20WcAElRowGZftKoFioBQHNj8XHGF71wodhGtzYs76BV5k+nQnlQFI4BjpcBEMJLhMTM8V0haFM8c0YJMZMhOWI5bA5yNQbXoDt7Pd5w/CRiSJ5fFI83cDP3JlkeU5U+J1Uvl8AJ0vagLRwzicOITPDIsi3sSpvlI3VhurDodaA66Ah8R2hjzNHAGxMimzCKxWM6aSynwIdQcpOa2wNAcPEVfEYefCYiXDpNiYZUjjQnwAxlTYsQ0wUm5YKvoKAr78eL4KTCvhpzjGhMBhMUhQuUMebvbZO5+1mv8PnpQFn4e5w+GihvndY0QdDkUKWPlpWPG4tYeGmsnsvv5F9Cj3ju9luc80wi8TXeRtf7+Qr52Ussu8qeKTN6TqeGOkUQ80pd85v/wDka1inUz1czb/o1RgoxsjpiispNutvw1rTGGWNyDd3YwRNrfkm+lUJJNW/HqTubJVsKtmssSCd2cpW+lZ2nLQt0MJRbUkm9eTbi78z1aonuE4gujKSNNvSulSqupTcbmCvBQkpIqvGY8khH5I1rLlcVbkdzCSzwTI/vrDlrtbT5nevMzStz/NeJqyXMRiSNvz7DcVBVGtj1009wJvz61BzfEZDIPXmZ6jKjzNXibPbElwTifcyK17i9mG2hrr4HE5JJnPxmHVWDj8j6YrXFxsa+nPk3oe0AoBQCgI7jHCI8R3JcEmGQSx2JFnCstz1FmOlAZycMRmSQqveIpVXtqFaxYA9DYfKgA4YgcuFUMd2CgE+rWuaA61iAFqAyAoD2gOTifD4542jlXMrbjUbaggjVSDYgjUEAigIfA46TCusGJYujtlgxB5k/DFMeUnJX2fnZviAlOM8VTDRGR8x1Coii7yudFjjW+rE/wBTYAmgIrhnDZHk+kYmxm+wgN0wikaon3nI+KQ6nUCy6UBPmAHegMhGLWoCF4p2bSR+9jZoJxtNFZW52DggrIuvwuCKAq3EeKyJihhuIzFkaPPEmGDJ9IysqlZI0vMz3ucqNkKg3GhoCUwMGKkUIqLw7DiwREEbzEaHUAGKHppnO+oNjQE1wjgccFzGtmb45GJeST9uRyWPpew2AAoDuxaqqljsBf18qrq1FTg5y2RKEHOSiuJCtKEUyybnYD8AK+YqVXJuvV47L6L88zpKN7U4bIgpGLOWJJub+nT2rnSlmndm2KyxsjdElxc+Q9NKkqd1mPHLU6V+Fhv+RV93kaepX/JMxjsCNrbmowyI9d2HJbb8ivZXqbBWianUCoSyxRJXZpexrPKUZE1dEp2faxdbVswMrOUTLi1dJlf7TH60jyqM/wB0kdTA/wDEmV7NY1UzqGWaotHhsTWosizyh5c97yvUgeo97+laKWzK5n1HsziS+GjJ3Ayn1H9rV9bhZ56MW+R8jjYZK8kiUrQZRQCgFAKAUAoBQGjHYyOFGkldY0XVmYgBRe2pO2poDVxDiccJhEjZTNIIo9CbyFWYC420Rt6A9h4gjmZUJZoWCutrHMUWQAZrA3Vhrte4voaA4+/TGYaN1QSRTqpZZNLRsLtca+IbW6jegIDgeB7vGyRTSSSyxoDhWlbNkwzAKwQ2F3Dgqzm7Ed3cm+oFzjSwoDOgFAKAq+EjEnEMXJ9xcPh/TKrzkbb/AF459KAsqRAUBnQEZxJs7rHyHjb/AOo/ifauV2g+8lGgtt36bfnQ14dZIup6L7ld7RTguFU/DuPM864HaLWZQjwN+Ei8rb4nBHId73tWGNSV73vY0NI64pOot6VqjUb3RW0SGEwedc2bKBpe24H53rfRwrqxUm7L6ozVKyg7WuezcJGrBjtcLpYG3M86tlgYK7T8kRjiXs0RcRbXW/pr7Xrm+N8b+Rr8J6YutVujbVklLkYyAct/aqp2X7SS6krweLKpc+g9q24eLjHPIyYiV2ooqXGJc0rGq6fiuztUI5aaRBSmzGvLGxPQyU1EXNqGoNEWzMmiR5cxB96nGy3DOrDRi1ybC/vWqEY5TPUm81kfROxxBw9x99vz/CvpMD/wr1Pm+0b996InK1mEUAoBQCgFAKAUBCduMF33D8ZGACWw8oUH72QlfxAoCh8ZmxLYHC42XFK6Ry4WfKsKooVnRSxYlm0VzsaA+hYbhqidsQpYM8aRuL+EiMuVa33vGRfpbpQEkkYFAQHbDBkLHi4wTLhSXAFyZIWAE8dhqboLgfeRKAnMJiFkRXQhlYBlI2IIuCPIigN1AKAUBWeyHi+kS/4uKnb1EZGHU/6YVoCzUAoCIw7XeV/1iB6KMv8AKuKpZ61SXC9vlobZrLCEen11KfJJmZmI1LE86+aqScpOTW7OpFWSRsX5etNVuNzpwm41trar8PHM0r2K6jsizGAMoKNr13B9R1r6RwTj4WcvM09SP4xjCgEYGYsDe9wAu3zrLiavdR7u17l1CGd5yHGmwI/GuNOTi/Cb0r7mTX89dqrk521JJIwjhZiABvVMac6jskScoxV2TPEZBDDbnawrqV0qVLKt9jHQi61Uo1rkmo0YWR3pOxF8Q0f2qM1qXQehhGapaPbnTGajY8PRXqBsjW9WxRCTMcaAJOfwi/47VprZVC3EwQzOvfhY+k9iI7YYHkzMR6aD+Vdzs6LjQVzjdpSvX9CfrcYBQCgFAKAUAoBQGMiAggi4IsQeYO4oDmwvD0jQRqqrGAFVAAFVRsANgBQHTGlhagMqA8IoCs9mW+jSzYJrhY/rYN9YJGYhR/7bZksNlydaA2r2vib/AJUOMl0vphpox5azKgPtQGpu0OLb4OHsgtviMRBGPQCIym/qBQGnD9rhHnOLmwKZV+CKYyOG3sQVHLyoDr7CwlcFhsxu5iVnO93cZ3Nx+sxoCxUB45sDXjCIfAH6nN5E9Nd64mHf6WfzZurr9XKVJzfc35+VfNTaerdzqJcjIWvUlKN9NxqblGnrV8L2u+JWzsjxTqpAJAsQLeZGt+utdCOInGNih0ot3ZyRxtHoSW1uCdfask5yp76lqSlsdB2/Pl/WvJO8T1aM1SDS/TSqJrw3sWR3sd/BcJqZG+EbefnWnBUEn3ktuHUzYmrpkW5DdoOIiRyq7CvJS72ebgjoYOh3ULvdkbCtbKS0L5Mg+Jt9a3lp/Os9T9zNNP8AaYRiqrEjeleWBsoonjNsIJNXwjqQZstncWFwTl9R/vevcneVFbbYqtli2z6xw3Dd3EifdUD5CvqqcMkFHkfJVZ55uXNnTUysUAoBQCgFAKAUAoBQCgFAKAqfaiMyYvCpA5jmjEkjyKFPdwMMpQhgQc7hLA/4TH7NAbT2bMg+txONfW+kxh/+OENvImgMx2Mwh+PDxy63+uvPr1+tLa+dASuF4XHGLIiIByRVW3yFAQLRHhrZkBOBa5kQAk4Rj9tANe5PNR8PxDS9gLVDKrqGUhlYAgg3BB2II3FAZOLgivGro9TsyC4YLoUP2bp8rivnMOnJOnLaLa+Wh0cRpPOuOpW8XEFcqLkg2uf5CuFiIKE3BcDfTlmimYgW9a8VobktzfDvrsK00Lyd3siE0bH3Pz/H+1Wzl4/zmRS0Ns8d1JvzAHnep1oqdNtvp8yMXaVjTm0FzzI9KyKeWKvzsW21OnhmDZmzahPP7XlarMLQnN5v4/Uqr1oxVuJh2i4tlHdx26Ejl5Vqr1XL9KG3Fk8DhbvvJlWUX/nUYpJJI60mdLsFBJ2ArVeyKd2VgyZmJPM3rHJ6mtaG+Oo3BvBpc9sbFNTTPDI3PhGg5nrU9W8qIabsuvZDgfwyuNB8AI3P3vTeuzgsLa05ehwu0cZvTj6/0XKuqcUUAoBQCgFAKAUAoBQCgFAKA0Y/GJDG8shypGrOx6KouaAg+zOEch55lyzYhhI63v3SAWhh3t4U3toWZzzoCx0AoBQHjLcWNAVHFX4WGaIGSGRgsWGHxCd20WFjosbXJIOiZSRppQGeH7UTxyxpjcNHCkzCOOSKbvlWRr5I5bohUm1gwuCbDnQFT/8AXC/R5/rkjxbJiFyqCTFOhkjUlAGIuVVtetcatQlTxWdLwy36M3KanRs90WTA/wDF4WDEJbO8SM362ZRf3rLjsE5typ/u+pPD4jLpLY4XjKsVPxX1r5+dOUZ5JbnTUk1dbGy9j+dfzar1NRaI2ujOS6gHT+oqVRunaTPF4ro3YdHkFkF9teV9qlS72tG1NciE3CDvJkpguHrGCZLMTqb6gW6XroYfCQoxbq2bfra3mZKtaVRpQIjjfaHdIvnVFfFOfhp6I34Ts/8AlUKy0hJ1qmOmh1rJbG6MVpgtStkT2ix4Fogdd29OQq2a0sRp73IqKWs0ol6Z0JMKrcWe3M/pFeZWe3Niz1OEWQlJF37L9lmbLJOMq7hDu37XQeW9dvCYB6SqfI4mN7SWsKe/P+i+AWrrnCPaAUAoBQCgFAKAUAoBQCgObD4+N3kjRgXiKiQa+AsoZQfVSD70BDYrtfEIDLGkkrmd8MkQyh5JkdkZRc2AGVmJJ0VSaAh8VxeWaWDDY6D6MJJQ6d3KJ452iBkEMj5VKHMFe1iGEZF+RAu0CWFAbKAUAoBQFe7a8OlliikgAeXDzJOqMbCQLdXS/IlGaxOl7UBCcRnlxwgiTCzwIk8U0sk4RLdy4kCRqrMXYsoGb4QCdTQHXwLs2VXExy2ySYiaWMg6hZTnN9NCGLaa6WqqtRjWg4S/OpZTqOnLMjh7O4aXh8aYaQhwgsrAEArc2sDfYWHtXFxUq1Gq3a8WdGlRhVppxepYBiIJDrlv56Gqu+w1V6pXIOnWprQ1NgYb7+19KzSo4ZS8P1JqrWsZNJAoAOU2662qzPhoq0tbHihXk9OJxYztJGgsg+VqrqY/hTVjTS7OqTd5lax/G3k3NYZTnN3kzrUcJTp8CMeahoAmqyL1Isw4jxPuYi4XMeQHXqfIV0sPRlLXgZK1WMdGz59Lxi7Fma7E3JPWtfw7fArVeK4mQ40o+0PnUPhXyJfERXE2x8aBNgbnyqLwj5D4uPMsXC+FyzWJZI1PU3P+kf1qccFfdlM8eltqXrgHDocPZh9ZJ99uX7K7D+NbqNCnS1W5zMRiKlXR6LkWSPiprTmMTpnZFjSakmRcbHUkxr25Fo2rIa9Im9DpXoMqAUAoBQCgFAKAUB8+4hh5jxfERxYmTDiTDQTERpExfK8sTG8qsARZNhzFAQmF4VPFLP3YkxD4XiH0mzlQ86T4ZUlykBUz+JmtYAkW0vQFjx+IbGthVignjjimWeWSZDFbIGyxoreJ2LEXsLAX1vYUBdofhFAZ0AoBQCgPDQGoot72oAZgK8ue2OPiHdyKVcXHyIPUHlUKkYzjaRbSnOnLNFlG4rgpYiTGxkTy+Ieq8/auBiuz5p3hqvc72HxtOorTVn7EE3Gj94+lcp0JXOglT5GmbipO7UVBlicVscz8QHWpqiz3vEaH4iKmqDI94jV9PubDU9BU1QZF1USOCgJ1c2HTn79K10sEr3mZKuKe0SQfhEUu5rpxjG1kc+U5XuzFf0e4Z9z+AqxU+pW63Q6Yv0XYbz+QqXdPmVvEL/E7YP0Y4YbE/If0r3uepH4roTGE7ExJszVJUUReJfIlYOzqLzJqSpoqdZs7oeFIOVTUUVubOpMKoqViDkbBEKWPLmQWvTwzFAKAUAoBQCgFAKAUBokwilw9hmAy5rC+W97X3tfW1AbGiBN6AxEC9KA20AoBQCgFAeEUBraGvLHtzU+FvzpY9uck3DWOxqLiTU0cE/CJOVj71BwZYqkSC4r2Ylk3iVvM2v8APeqpUnLdXL4VlHaViq4zsBiifCpX01/iaq+HX+JesV/2OJv0d47z+X96fDr/ABPfi/8Asexfo4xl/FcjpoP50+H/AOp78Wv8iewHYeZRomXrt/HevVQlyIvFR4slcP2Nl52FSVBkHi4krhOyeXUmrFQsUyxVyYw/CAtWqFiiVVs7EwlqlYrzGwQ17Y8uZiOh5cyyV6LnuWh4e2oBQCgFAKAUAoBQCgFAKAUAoBQCgFAKAUAoBQCgFAKAUAoBQCgFAKAUAoBQCgFAKAUAoBQCgFAKAUA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783148" y="995416"/>
            <a:ext cx="1828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Daily Hydrating Moisturizer SPF 30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3498918" y="175879"/>
            <a:ext cx="520478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Customized Daily Program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-87936" y="1258118"/>
            <a:ext cx="1828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Hydrating </a:t>
            </a: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Facial </a:t>
            </a:r>
          </a:p>
          <a:p>
            <a:pPr algn="ctr" eaLnBrk="1" hangingPunct="1"/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Cleanser</a:t>
            </a: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4191576" y="2983292"/>
            <a:ext cx="1828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Hydrating Repair Crème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1297845" y="1232525"/>
            <a:ext cx="1828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Total</a:t>
            </a:r>
          </a:p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Anti-Aging</a:t>
            </a:r>
          </a:p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Serum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2140" y="5730944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AM/PM</a:t>
            </a:r>
            <a:endParaRPr lang="en-US" sz="2000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716" y="6150114"/>
            <a:ext cx="401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1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39020" y="5730944"/>
            <a:ext cx="16891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AM/PM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a</a:t>
            </a: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 tolerated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46656" y="6124521"/>
            <a:ext cx="503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2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85072" y="6045913"/>
            <a:ext cx="503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3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41699" y="5711344"/>
            <a:ext cx="609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AM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99685" y="5836327"/>
            <a:ext cx="579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PM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4" t="10793" r="33238" b="6287"/>
          <a:stretch/>
        </p:blipFill>
        <p:spPr>
          <a:xfrm>
            <a:off x="280155" y="2237894"/>
            <a:ext cx="997164" cy="35197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844" y="515424"/>
            <a:ext cx="3128851" cy="31288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3" name="Down Arrow 22"/>
          <p:cNvSpPr/>
          <p:nvPr/>
        </p:nvSpPr>
        <p:spPr>
          <a:xfrm rot="7411648">
            <a:off x="11252924" y="3024489"/>
            <a:ext cx="343571" cy="557205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 rot="5400000">
            <a:off x="11693669" y="1751078"/>
            <a:ext cx="343569" cy="557205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 rot="2997371">
            <a:off x="11170669" y="512865"/>
            <a:ext cx="343571" cy="557205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Down Arrow 37"/>
          <p:cNvSpPr/>
          <p:nvPr/>
        </p:nvSpPr>
        <p:spPr>
          <a:xfrm rot="10620360">
            <a:off x="9987802" y="3652866"/>
            <a:ext cx="343571" cy="557205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Down Arrow 39"/>
          <p:cNvSpPr/>
          <p:nvPr/>
        </p:nvSpPr>
        <p:spPr>
          <a:xfrm rot="16200000">
            <a:off x="8080455" y="1801245"/>
            <a:ext cx="343571" cy="557207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62432" y="5971207"/>
            <a:ext cx="5373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636834" y="2337578"/>
            <a:ext cx="1748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Vital C Hydrating Eye cream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44" name="Down Arrow 43"/>
          <p:cNvSpPr/>
          <p:nvPr/>
        </p:nvSpPr>
        <p:spPr>
          <a:xfrm rot="13573890">
            <a:off x="8588168" y="3042700"/>
            <a:ext cx="343571" cy="557205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46" y="2247402"/>
            <a:ext cx="866589" cy="35042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3538" y="3592320"/>
            <a:ext cx="996448" cy="223502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9987" y="2714342"/>
            <a:ext cx="1524000" cy="30480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7594874" y="5820088"/>
            <a:ext cx="1821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1-3 x per week</a:t>
            </a:r>
            <a:endParaRPr lang="en-US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490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5636" y="2730048"/>
            <a:ext cx="2924503" cy="2361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619655" y="2012065"/>
            <a:ext cx="4456591" cy="397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4" algn="ctr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900" b="1" i="1" dirty="0">
              <a:solidFill>
                <a:prstClr val="black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prstClr val="black"/>
                </a:solidFill>
                <a:latin typeface="HelveticaNeue LT 55 Roman"/>
                <a:cs typeface="FrankRuehl" pitchFamily="34" charset="-79"/>
              </a:rPr>
              <a:t>             </a:t>
            </a:r>
            <a:r>
              <a:rPr lang="en-US" sz="2800" b="1" dirty="0" smtClean="0">
                <a:solidFill>
                  <a:prstClr val="black"/>
                </a:solidFill>
                <a:latin typeface="HelveticaNeue LT 55 Roman"/>
                <a:cs typeface="FrankRuehl" pitchFamily="34" charset="-79"/>
              </a:rPr>
              <a:t> </a:t>
            </a:r>
            <a:r>
              <a:rPr lang="en-US" sz="2000" u="sng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Case </a:t>
            </a:r>
            <a:r>
              <a:rPr lang="en-US" sz="2000" u="sng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Study</a:t>
            </a: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42 </a:t>
            </a: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Y</a:t>
            </a: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ears </a:t>
            </a: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O</a:t>
            </a: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ld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Fitzpatrick </a:t>
            </a: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1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Rosacea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Redness in cheeks and nose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Oily Skin</a:t>
            </a: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Irritated Skin</a:t>
            </a: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Doesn’t like Creamy;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371075" y="783002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  <a:cs typeface="Gotham Bold" pitchFamily="50" charset="0"/>
              </a:rPr>
              <a:t>Deliberate Practice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40232" y="1410720"/>
            <a:ext cx="54045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000" dirty="0">
                <a:solidFill>
                  <a:prstClr val="white">
                    <a:lumMod val="50000"/>
                  </a:prstClr>
                </a:solidFill>
                <a:latin typeface="Gotham Book" pitchFamily="50" charset="0"/>
                <a:cs typeface="Gotham Book" pitchFamily="50" charset="0"/>
              </a:rPr>
              <a:t>What would you prescribe?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85" y="569720"/>
            <a:ext cx="2102335" cy="4086317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021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C:\Users\jhill\AppData\Local\Microsoft\Windows\Temporary Internet Files\Content.IE5\OAONTUHX\PREVENTION+_line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7" t="20535" r="70405" b="20585"/>
          <a:stretch/>
        </p:blipFill>
        <p:spPr bwMode="auto">
          <a:xfrm>
            <a:off x="2980044" y="2169308"/>
            <a:ext cx="1378530" cy="365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xQTEhUUExQWFhUXGBwYGRcXGBsaHhgfHBgcGBccGx0gHCggHBwlHRgcITUhJSkrLi4uFx8zODQsNygtLisBCgoKDg0OGxAQGzQmICY0LCw0LTAsLCwvLCwsLCwsLCwsLywsLCwsLCwsLCwsLCwsLCwsLCwsLCwsLCwsLCwsLP/AABEIAOAA4AMBEQACEQEDEQH/xAAbAAEAAgMBAQAAAAAAAAAAAAAABQYDBAcBAv/EADwQAAIBAgQEBQIEBQMDBQEAAAECEQADBBIhMQUGQVETImFxgTKRQqGxwQcjUtHwFGLhcoLxJDNDkpMV/8QAGgEBAAMBAQEAAAAAAAAAAAAAAAMEBQIBBv/EADQRAAICAQMCBQMCBQQDAQAAAAABAgMRBBIhMUEFEyJRYTJxgZGxFCOhwfAVQlLRQ+HxM//aAAwDAQACEQMRAD8A7jQCgFAKAUAoBQCgFAKAUAoBQCgPJrzKAmvHOK6sHtdAUAoBQCgFAKAUAoBQCgFAKAUAoBQCgFAKAUAoDwtXjaXLBq4ziKW1LMwj3H/gVBbqa4RznP2PcSzjHJVsdz9atun0NbY5SyXAxRj9OYf0naZ0NU3rLJLEY4+57OFlfM4NL7ENxznoXLos2LjKkSzIBmOkxP4VG0jUn03r+dqcPdL+xqaOOmTiprMnzjsl7sxct8Ue5cbw7905fqlywnsQSe1VL7boRwpPL+S9ZPTWx9MV+i/sWbA4c3LhLEkDudzWNZC12LMm392VLpquCUV1JDiGPSyua4YG1SQUpSaz/wBmbKSiafEeNi1aS+JNtmVW1OmY5QfuQPmrUXbL0qb/AFfYKUWskqcYVTMNRvr/AHrvTeKX09fUv87nSqUng0RzTbAJaAAYaDJH/bEn3Fa1fircsSh+SWOgnN4hyzZ4XzPhb7Zbd1S39JlWPsGAJ+K1IXQn9LOL9DqKeZxaRMVKVBQCgFAKAUAoBQCgFAKAUAoBQCgFAQGO5mUMy2kNwqzKx+lVK7iTvrppOxrM1filOne19SzTppW89itcw8wXCINpnkahHVQs6QJYFm9vSsG3US1s9znhdkXvIdEcxg5fKIDCYDNZNx3cJMqlxpIPWd9qsv8Alx7Z+EaNE69NFYTy1lt8tfB8Hgdq4pIYN5ZB7g9qnrslKTT7FqvWRsXKymVJeFsL5w6HV4MTAjux3gHp7aGpXbiDnI+f1Xh2zUSUZYg+fn7F+4PyndwiO9t0fNBKiRBAgwTv+VZd2thbNYTWCXSuqluOOGbvLPNSG81u55SYidPMOh9/2qK6E1iaJNTCNqTr7EzzDgLeLTw31UxMGNtqh0+olXPcZttMsETx+0q2LeEU5izoxj8KowYT7kD86nrszJ2ff+pzCppYPnnHmQWMLkT6yAoimkpc5YfQsY2eruVHg+IL4a47dBlEbHrp21P5VqutJ/BueGrhN+598EwasRm0O4O1SQSaNTUWtZ7ouuC5tdItMVuMo+rqe067xXctZbDhLKPifEYqF7Va464LDw7mazcEM6o3ZmH61co1kLOHwyOOnulHdsf6E2rTVwiPaAUAoBQCgFAKAUAoBQHhoCtcy85WcLKwblwbqv4f+o9Paq12o2cR5Zo6Tw23ULd0j7lYT+JbMwhVVZ1zKSPuG0+1Z0tXqo5eE18ZNH/R60vq5N+3jUe2WBBJkz6kyawbacpzl1PY1OMkl0IPiOKWIO52+Na901fpyXeI8PuReA5jtG0+HuD6TBHWI0I+PzFaU6ZuKa+5UlCF2UnyuMH3f5mw9pMtlQqquUdwO3vXUarHJzl1Z3RTGqPreEiO5TtXMViWukQimAe+x/evNU1Cvb3M26/zrnPt0R19bcLHpWEuZETeWcx/ibhFshbtuA5aCO4gk/aJrY0OJy2y6Hs7JVpOPc52vMWMEgXrmU6ADp7dRWv/AA1H/FFfFreW/wChsYPj2KsDzMxB6t5on38x+9cz09Nj6FmVM4LJ9LxR77JnKlpzakrt0jp/xXvkQrXpIoy3Pkk7XHAilRGVjMesaj4qGVcscG1o9RXGCWcNGTB8ZUtlUkTpIBMesbxXHlNHuo1mxZTRJ8Ktlbl83tHVXkdJy5QAfWQakcFJJIzFKHFrXqk8/ZI1uB8R/lMIzOwIC9ydtKjcEp89Dd1GqUad7fJ0f+HePu27Yw105sgmSdV2AU99ifTaj8SdPVZifKzfnJTSw+5e0cHatWjUV3x3VvKK7TR9VOeCgFAKAUAoBQCgFAR3G+LJh7Zdvgdz/kfeobrlXHJJTU7ZbUctOEz2GuPJZiWY+rGazdycdz7n2UpKElWuiRDpgIts22uxp5ia4G5NkTwvjhsO6T5J0qpfpvMWUZsdQq7Wn0NniPMOYQvmY7AVxRpZdH0OdTr64rPchH4ZdKFyAG+o6nXtp6VpxceIxMCd++WSw8scprdsm7ckhpyqSdtpJ31iaztVqpqe2vjHc29PVGcM2POTftO2EzLmKW21VgJysNp6wf2qmpK/r1/cavTuKzBE7w7m1mVUzi/dI+m0vbcnUwPeo56XDcmsR+SjBtdVyVnn7hmMdTfvKVRVIVQw0nfMOs6D0rQ0NlUXsj19ztx3Pc2QfAeI2Ft6rLRV62LyaWnituTX47xJblvQAa1NVWkjm+eHgh8PaeYUM7bABS3XsAT1r2Uk8ZPnozc7El8k1a5bxRhWtlEGxZk83QlZ1MexiopaitLKeS95U32JZOE/6cFWAUiNJBO2bpvoJqtKxtnLpbXPQnWGe0xUTcxC21HoqKAXI95HrA967i/Um+xErWsQfRGXhWAtYRSM+V/xGCX16SYCD2+5ricnN5E75Tfq6exL8JxM5yttyCBlZcgiJ11buahsqc45aOdTqtyhGtY2/wBya4dxu5bZM7LcRhDZQUdCP6kJMj/cDr9qqV6j+Dnvi+H1Xv8Ab5JYUzvWYr8lpwnErdzRW17HQ1v6bxHT6jiEufYhs09lf1I3KvkIoBQCgFAKAUBr4zFpbALsFzHKJ6mCY+wNRXT2Qcgcp/iPxR7TPnZm8SQnmIADBQBAEZdCSOvfecem6Woy59UXU1TW2u5V35jzWTbZ8jjMToSJkiT2IPTWvJ0ScsroWnr99aTeJIw4druI8O1ZJuu0BjGVAYJknpoJruFSTb6I8r1bx1yT/COQ7IAbEXGuyxnwx9HQT7zvI2rt2PtwiNrL5XLLFe4Hh7RLNh7SOq53lzLJqBAH4tNwfSTUN0p7UlLk5jXCfLKnzRbNnp5W03BykiQpI6xr967003N4l1X+cFXVadVYlHoTvLnGLfgqgI0UD7CsyxuDkpI+grhGdcXF9kecQw3jKwAEdWJgLM6k/FVNPJqTZPfKMIYkQnLvHsPw5rvhq193gNcgKoiYVAdSNdSYnStS3Tz1EU3wvYwJy9XKNXmPm67jFNtEyqY1J9a7o0cKpbm8lyNNs4+mOEUhsK9okMu/QH7kRWm8TXBBKVtfGcfJscMwPj37dtWiTpImIEyfYD50715Ozy4OT7ECvstfly6/B1fAcLtWVAtKEh7Z8RlJUNqG8QFZJkbMYGeRBEnKU5zeX1LcalWsJdvyzZNrI911DPcS7Avx/KQEKHDLOgEmQJ9x085XUkzuST4WOnc1sRhDZF1Gcm6bgbKixbcTm1IHkIGsTMR9Ve4WcnW7clxx/Uq1zFvYdrSvk1gNbIOxK6SNVkHtV6Md0csyNRHbPBh4haBhrhLsRo+YnN/z6VykuxUlFp9THgePm2YBJ9O9dODxk9UN0sF54LY8mdjLNqa+f1Ed8XJn1kYKqtVxLDg1BXTcdar00+ncuq6fcqXPnD6Fn4dfz2wTvsfcaV9j4fqfPpUu/R/cxrobJtG1V4jFAKAUAoD5uOFBJ2GpqOyyNcXKXRHqWSo8d40ztbWz/prlssGbxGJMKykxAgNGokjUViW+IuzMduF+rJFGKx7/AKFW5uwNliqFy9sEERqQAdVmCRppPSdqgoym8LB3LO3DfBSuYOGC4xuqAIJ8oOp7GY9TV+uUksMgws/BN8CuW0w6oxUhlLWwlvO3iIYOb582sTABMVDa3k0qIKMUkW2xxHMAb12M5i5btDSFAAI3aNAJnqKrO55xgseT/wAV09zxMZaRQXJOfMEuMwbT+ltSQ0HY1BqHZKHC+3wdRi28R/KKtzPjEbCm0uUQxK5hBUBl/UHSehO9WdMpRmpMj1UN8WiA4Nwi46B0Yqd9NZq1qXBvlGVXq51cRPOL3sVZWGWV2za6e4qGrTVSeTSp8QdvD6kLwvBZ7ozHUkknvV2yShDCLFFSstW4t3GbFpPDNvaINRw6mrJy2sgntkhw5nWVI0gdpH+a1NLhmU6ZSi93J7yXeFvH2Sw8jFrbNMhc4KWxOw1gfNQ6pOdLS+5k12YsXHxk61ewzFTbzhlJVijwDc85zKCO+h/7h0rOTX1djQUl1xz0+wu4ZVa6hP8Ap7DIPLC/zCNCQB9MiBG5j1rqPq4j/nweRk3iWMtGvjL/AIayc2GHldQFzKdGBYwCRoNBoSQOtSwrwG/z15ORYziFy9iXuMsBmByqB5VgdB6a960VFKKSMq/mWcG6hYqZkhmJjLOWc0xI65o+B2qPhMil8k7wDgNhka4HBuLEW/xanQtOsaHYRpvVbUXSS29vct6eEcp55JrB4p1CqRlMaht42kfasi2O1NPofS1zVqTj+SZ4bimLBEEsdABVeiFknsrWckeqjXBbpMvnD8N4aBZk9ffrX1+i0cdNDaur6nzVtnmS3G1V0jFAKAUAoDVxNydBXzvi2tjOHlV+/LJYR7srfEuX7EF1twdyFLLPwCBNZELrV1fBNGEZPlFI5mxFtcosXHLkSUkMF01LE/T8mtjT75rMjmyFcSvYrEPcVVhddiB0A1Y/t71ajiHJVbx1HD7zWD4iQvQZiTsCCGA+pDO0b+1cWtS4NDTSe3kn8DxK4TbRXtZgB4ea02pfZDLadwf93pVdxUfU0XJbdreTP/EThZw2HW4juwSBcVmMeYRnQEwuUxp0HzMekuVljra+xWVs1FyPjkHgy49DiMVD2lICpEBmUak6yVAjTvPQV1qr/I9MeGR2Tc1tJi/g7WFvZEEIwDqP6QSQR7SPzrmizz68vqZ90NssGnx3i9h1ayVBkEHT0q1FbcEMN25YOXYNyHVgdvzqeWGnk+vjFwxL2NrE4twddvWo4Y6ZJ/4yqS6o2Lb3LilQAOmbapJWJdWVbJwx6OrPjGWgjCPMQpnKoEep316zv7VzGxSKNlDhByZbeAczNcyhyA5JEhZBATeOhlJJEbn4qW6f0tdjzTTc605k3c46g/mMQ+hTKVL5SNCUCgnQDUnb8j7UntwyScMdP6FU4jibt85gl7wZItKjzBiAWmTJAjXQAnarUEkRSRrcG4OCQ9wQqaEaRm1Gseg36we1SWS44Kl8sR5LJhMFbJAMRVSeUZkp8mfFcBFrFYV0EtLtA6qtskj7wPkVzY35bXvgsadvcsGDg/CL17Gi5eUt4jQw2yAbDUaLAMRrt3NcLEnGtJ9V2NHEq05t/wD06rgeGWrP/toq9yNz7k6mt6umuv6VgpSlKTzJ5NypTkUAoBQCgMd4wD0qHUZ8uWHjgZS6ke14AV8NK1tYLcYtmK5iFytJgAazSMsrB2otNM47jGW5iLi2YKl2JI6nc/mf07VuQbjTFy9jlrMzJgeHM17JMESIj8LBdvWViuLNQo1ZXVklWkVlz3fSuSc4hwBFWAB+9Zk7pwnls2qY1SjtSKjy9w4W+KYboPFEjvocunvFbHn7tLJ/BnamvY2jpvO+H8Sxc0mBmI7gakfasjSzxYiOK/l4NTknFr//AD7YUASWMD1cmmtz57z8HlNecSIrmDENfxotWka41u2oIUEwSSxnoNGXU960dDVJ08dWVNZRN+pdCbscgeLJvZbYcedUksdI1aYGmmk1qx0trSzLBBp5Kp7msvt7L5LFwnk3BYcRbw6Sdy83D93JPwKvKqKXQls1Ntn1MkhwiwNrFr/81/tXqriuxDlnj8Hw5MmxaJ7m2v8AamyPseqcl0ZC8W5Fwt6TlNudwkAH4iB8RVS3QwnLcm0/gtQ11ijsl6l8kFif4ftaQmy5uZWDBDCmF1GU7Bukba9Kis0lii3F5ZJXqoZxKPBUMafDYIx8MoxQgALdhhmBLPodCNDB+2tXY11XJbzlenoVu/jCZKKABIMDc9GkNBeI1iKnWE8M58uUmffCsM9r+Y0wwgj0MbeugqWxZidXaNWw8uPX3+S0YIhbc5mLFswnYDsNNqqWeprB89dTOMtso4ZceVsDea/bv3VYpkKW9Pp1DEn3ga+gqSFU3OHHBNVFbW8l7itfCB7XoFAKAUAoBQEZx+fDEf1CfsT+sVR1+XXx7oiuTceCt43jStYW8m0a9J9axbtLGzDxhljRWTdirXfgpPNOMv3LB8xCMNVHUep/arGn0Ea/W+ptXURgmm8texF/wwCrjfCuNIuqck/1LrA9xP2prVvqzHsZ9bWHOPJaucv/AEmLs31EqVKuPSQQ3wTHzWfpk5wcH1T4LVd+OWuvB63GkvaqfuI/81W1EWpptGppdsl6WUvj2PFnF2bq/gdXPsrAn8prV0lfmVSXumVddtckjrdrFLc1BDKwnuCCKwpKVbw+qINuI8EBY5du2MyYdxDN/LDbIWP6CZ+Kv1zjqZxUlz0ONzhB4Lxy5wRcLayAlnJzXLjbux3J/YdK+sppjVHCMuc5T6ktUxwKAUAoBQCgKH/Erkf/AFi+NYAGIURGwuqPwn/cOh+D3ENtSlyupe0mr8p7ZdP2OeYHhEWVVlYMDLKQQQdSwIO3asN2uNzz24PoFFOKaNrEEMIG1TWX5WET11RXJnwLPiCuEtJmJOhH4BOrk9AK6p3Se1HGoVVUXZYdtUVtHxp7QCgFAKAUAoAaAoHP3MzoTZsLJWC7HYdYHr69KytTNzm49ka2i8KV9fmWPC7L3+Si47myybRUkqSZKkHeZ6aEVFCmeStp9JZo9VGb5WTU4zxvxLahNQRpFWXNKODZm4VN2TfBD4aze+u3KspDAqQWUgyGgGd6h3RX/R8/ZOuFvmU8xfVF15k4mL1pbmYsXy28w/3SSQOmgOnes2irE3js8l7UOFUfT0ksL8tZK/gbZvXittiiCJjrMwAfj8qmsjFLdJckjvSWyp8IvWF5GsZfMuZjuSZP51mz11kXxwRbYvmRlHAbuEGe05a0PqttrA7qd/g/lXisjqOJrl9zzzVWuOnsXThOEBVLjakgMPSR+utb/h/hsKUrJcy/Yq237+F0JStcrigFAKAUAoBQCgKlzTy01xzdsxmI8ynTNGgIO0xpr2rI1/h8rJeZX17mv4f4hGmPl2dCtW+Ur1xvNZZe5LAD51/SsyvSa3O1R/U1J+I6aKypfgvfLvAreFt5UUAnVmA3PvuQPWvoNLp3TDEnl9z53V6mWonufT2JerRWFAKAUAoBQCgBoDlPH7iZ2tT/ADnZm1PuzfaNq+f817pZXc+kp1Kioxzxg0+ROVEvO+IvoGCHKikaFokse8SIG0z2qtr9Y4R2Vvr+xBrLfUkiL544YiXiTpIO2kV7oLpSiVrFxwU/AM9sSjObgYZT0I6iAskzHWPQzpqzUMGVbW16kifuNcCHxLbWw5VspEAOrAyp2hhPzUShHOUMycNr6dTBwjEixiNGmWgzt5NIHtrrUWog5RLUPMXGVwddwPFlKgk18/bW89C1JrBjbjf+pJtWlOVjkznrOhKjqAJ1qxRRJ2QTIo1boSl2RcraAAAbAQPivtEscFE+69AoBQCgFAKAUAoBQHkUB7QCgFAKAUAoBQCgPDQFM5lt4NyzLfsJdaZLQ22hgjUH2rM1Omrm8xlh/uWqbpR4aybnKeGVMJaCOLgMtnUEBszE7HUbxr2r53XV4saXY7nZvluZyjnXFNcxt+4CsW81tUg6hQQT21Yn4rY0dSroivcrWTcpGAYNAWDEAp+Z7n4irUEp9TVtqV0IP/b7e7+TDwk3IaCSjTuGKgCJIAEFhmB1OwqNyWeCmq4WSkksJPBsvw62gYXtSc0spBcHRlMRAEncGTOu1eykWa6XJ7YrLPnCY1hoHIAC6PJB6NBjQCJ17+lVLqoyjldS2vDpxl6o8HSuR7Ga5mOoVZnoCdBHxNQ+E1Z1Dl7L+p54q1CpQSxkvdfTnz4oBQCgFAKAUAoBQCgFAKAUAoBQCgFAKAUBhxjKEYvGWDmnaI1n4rmctsWz2Ky0kcd4y7X2vXiHIXILQUCQWfIuUTqoKnyxqewEViue55fU18eXFRRucM/iFZw+D8Ns5vjMttYzZpbysW0XSdRIOnrVeWklZZnsZ8rIuRTOFcMxGJF1wDk6XT0fdgZBn16b1dlOMEk/0IZXR5yuTZxfDQit4z3cx2uKAwBnWU0JX2PxXCm2/T0LOi16q9L6EguLQBLuUP4kEEZsmZTlby6eVtiI6d6ihGSbi+37E1TTbx9yZ4fw9HZlbJKkiVMggmdDEx6Haun63j2NmhuirfFcsxthMK1x7ZuZSumg0JPQd9tfeoHPa89h/quZOHddS5ciYTwjet9spHs0/wBvzq94fCO+U13wZ3i1is2TXfP6ot9axjCgFAKAUAoBQCgFAKAUAoBQCgFAKAUAoBQGpxXDeJZuW/6kZdDG401rixZi0errycXxPLOIuGLWKbKCQM8PESe+YeYuO+/esO3U1adev/2X40S/8c3+eTVu8oOFbM4JI2Wf32PxVSPi1e7iLJf9KlN7nPn9y18rsiWrVtLgCW0IuId8x3+ZmrMnu9XuYltbrk4vqiK40QQ35V3WcQITl1E8G8Wbw2W8rWiQcpYKSykwVEiN+3pXWolicZL8l3T3Ri/UzHZ5ga3cL65yYuCIhu49DXfl5WTdp1sI1OFnTqjDwy6nircv+YZmeBvLb+3f7VDPc48dDB0EXdc5N8dTrH8PcWHN+NgUidwIkA/B/Wrfh3DkvsaPiTXoS7F0rUMsUAoBQCgFAKAUAoBQCgFAKAUAoBQCgFAKA8NAVTw0BuMqBczliIiTsSfUxXx1sldZOb92a1UXFJIib9wZjNUaq1vaZpwjJrg55zbeNq+r2juIYd42+a3NC1tcZdOxneKadNqffuah4i9xRpBO0ka9O9WvTF5MqvTSlyfeESyMO4u3GW7mMZZMjSAwA2mahnKcppwXB5ZVp1FrdyV2/iFBJmToJ1GkjcddKtxi2sFZSe1wLFwfESrKLalix8zsAogHyidM0g+p2qPa4rGCxppShHEI8nTP4cYhbbvauELedQwWZBWJBQxqNSdCeo3FSaOChZ+Mfkt3Oc4JyXQ6DWoUxQCgFAKAUAoBQCgFAeTQHtAKAUAoBQCgFAKAGgOUcQ5mdcbcwt634d7N5MslbgP0MvbMPcTmGkRXzPiGjsjZKyPRmlodZWlsu4x3PMfwvEtJzKvpMn8qp1VJcsmt8Zqi9sEyj8ewF6zcS5cAZAwkjUexnatXTqG146laWsV/BaeD8pqFF5pE6hR096zdRrrOkVx7lmrSQi8SNDmLgwCHw1GmsARPzTSatyklMlv8LqlDMFgh73DcOy2fBAZ7hIJLGEymNQdQZGs/FbDcjF1NUViNa5ZG4HDNE6knNmGvQy09xIE9aSk+pXh5sVvh+S68o4orcVhbhgzHKdgp8Mp4ekgAsTG0N7VDK7bh+xr0S8+pvodptvIkVs1Wq2CnHozOaw8H1Uh4KAUAoBQCgFAKAw4vErbUu5hRv/nU1HZZGuO6TwjqEJTltiuSCw/FLzXs6oxsFQIaAVI3I1gz71gWeNQVqlDmPsWpaXYsSayTtjEBu49DWxp9bRf/APnLn27lWUHEzVbORQCgFAKAUAoBQFS5rwSXMTYbIvjW7dx7TnefKkHusPMVl+ITaeOzPLIry8/Ji4veAPSsySaKeOSn83hThLpkbSKs0R6FiniSZYOH48NhlMiCoI+w/esq3EYtH1CrbsyjDZyEGah0zio4ZanvXQofEWFjEuy2ybZOu8agTsQda2tLPdWsvnsYWoglq3J9OP1NbCoCNWhLkiQYIndW3AE+5NS7ng7poVbk88MmOX8cbmItovmuIYLjXTT89NtIgVW1MVGDkzp3r6YnYeHXmXytsdj61F4VrvLl5VnR9CpfBPmJKV9OVRXoFAKAUAoBQHhoCjYjji4y4RaOa0jZVPRzAlvYTA9j3r5nxbUb7Nn+1c/dm1pafJp819X+xZraAAAdBFYc4pRyUM5eT0sACxMAaz2iutPHncup4zzgnGFxFlLq6K4kf89jX1VPicd2y1Yfv2IZ146EmDWqiM9r0CgFAKAUBgxxueG3hBTcjy5yQs+sCY9q8eccB/ByLnC5jhibVsYk4jGTmXDWEy2rSkeY3WmYI2B95Gk0bo5X8xkWG/S2aGG5gOJBKq0ruBqNyJB6gx6Gs+dWHjJwodfgh+ZcTea34WQiT5p7e096sVKMe5b0+msueK0Z+XeKNbsC2zjMswrSNBtB1Hx6VQ1Wj82zdHufRUzuoglbHPye2+Z3fS2mp6tsK4XhijzJ8E61W/hIHAXlTO7M0yTPTvFXNqfCWCnZplZJrPJE8TtGAZ3MD1/ya7rZjylJPaXPkHBW8OuY/UdSfes3X2Ss4Jqa8F/TjCERNUJRbjhIl8k2uHcdzXms3Fy6Ao39QjWexma+n0et3pRlx2KdlO3oTk1qIgPaAUAoBQGO9eVQWYgAbk9K5nOMFuk8I9inJ4XUpPPPMsWctkkqwYO4OXLpA1OoGpMjtWRfrFd6apcdy5DTuHNiOdcoNeseKshhbysjDZgc0keogaetUtbCFu2S6svaK5xg6beV2ZeOF85W38pbK/8AS2h+J3FZ09HYkQz8vdhM1+eOakXCPbRhnuDLoR5VP1H5GgG+tS6HSzdibXCIZQz0Ib+HfHLtm3lZSbc6Qf2q1raYyllMu1eH2Th6sI6XguOqWCkEAjc6QexH71LoPEJUpU3Ljs/7FK3RSScicBr6JFA9r0CgFAKAUBA4zg62MPijh7f864lxi273HKnLLHU67DYdKinXFxawc4xloq3LHLiYSytog5gge4TrqF1A9ARH371i75Sm1LqRKv1KPuV++1i6PMRnYTHapXCKWe591pU6F5cOi/qRWI4Sigk7j1ruiaksMaib3JroQlq1dtuty2mayw1ddcpG4I3BGvpXMmpRab5PnpWurUNL3JzG8xpkyN5lOjEbieq+o9d6RzhNdTUktyVieGv8wRfE7S3Lflb/ANuSrDYoyqHMd1KAwdYY0hFp4MDcpzbZN8vYRhaLXLhJCZ1t5GDMB9UxvpGx6jWo7K63IuRWC04HHWSSq38PMZwUByv1ywzEGANxr7Vw47W1g7S4Twbr4i2AoNwuh80C0D4bTpIAkCTt7jSuFiSDUs8LH9zd4Rj/AAzLZraMQoUmAGyjSOk7jXrFQRvu073R5+O33Ob61JJdyzpip6farlXjaf1R/QoOpoyf6hf8FXY+K6Z9ZY+6OfLkYm4ggmSRHcEfqKPxXS9pZ/DPVTN9EVDmLnp0JGGtBo3uPMf9oGp95rx6/K9Mcfc29H4L5izbLHwjn3FuYsXdE3bzbyBMJPQQIA+arzm7V6uUXr9FRpoNrC+e5Dji1y+Dba+UGxCopn3Jn8orlURr9SjkwrnPON3BpYbEPbzJ4hkKVB2BEgn7LJqScVLnBnOySbjnJ95hlYto4BA0U+YnKRrtEHpUkY7USadRrhul1M+FtW2uIjQVAJ0mSdN56/beuopM1tFOMouUS5cPxNpLlpVjLm81VdTBKOUa2+U62THGcfesped8hUOPCK6kq3SO+tUJVKcdqMmp7W5WdCx8JfElVY3ZBA0YD7bfnVZeJaquXEspcYZDd5D4UMfkseHuyNdD1r6XQ66Opj0w11RnTjtM1XzkUAoBQCgIbmDCMUZ7YLNlggbkelZ2r0/Pmx/J41yn7HEr/DgtyLmdADoQCDpsDNVlbFrJ9LTbDUwTTxJdhx7iixkUySI01PvXFMHlssXWqOMcsgOH4vFWrkWSwnWAM0juw2+TVpxhJcmNqK11muSfXiN29IvW8M7ASxyjy+rEEgfeo9mHwZW+b4X7nnEyLdkAlBIzBEUAqp2LE6gGdo611BLPB0ljk2uE8XhUIv3FnyFFBYrbMZyqxO8nQ6Hv1imnlo1a5RlFNE5w68CWtWEtZPEzrcdWUnJBKxuZJ36AkdKrysxw+pYUP939CQxWMvOGMWwuI0YAyVhB5hrpoNyNCBXCtX1MeSk8exEc38WyYW8jMWJNsAiPqDKQQQB2P/19K500XOzHbk9nXFpNGflHmXEkQp8RQPpY6j5j9q51OnhF8LAei9OZSWSyNz5ZQ5bytbcfhI+0d6rfw85fSslGdKj1ZS+dec/G8tvMqjU7if8Airmm0e3mSO6bI70kbPDOJpdsidSBFWbI4WD6OKedyPu/h7L2mtuyqW+kdZ6Goa7tqxgqa22EvRPnJz/EYCC/mEqxWR1gxNXYyPn5+HT6xlx7G5wjF2chs4jDveZmBW6rwynYCSR+teyTzuTwVJ0eW9ssZ+CJxLBrxMlQJjMRO8GembSJ7zU0niK4PMPh7cmxeYsQ5YA5YUiIMbT3J20qOL7F/S6jEvpeDY4dxYL9TT6DU/lXFlcpG3HW1KJZeX7j43Eojki3bhspO/aapX4qg/dlHUahXNKK4/c7LZQAADasNr1mfJ5ZtWT5hWv4bLbqUl3TIp/SbdfUEIoBQCgFAK8YK3zXhEdIfoc4ExtP7/rXz2rqVGp3Lo/3JoNyagn1aKFxPhlu1aLlVzHX/j2qaKysn1GmUY+iK4X+ZOf8Sv5gyjQdANNfXvVmmCRV11EZJ55f+cIj7uNZraWbRCKoBZdi7ESxJ6wdI6ACpFHDyz5va1xnofOIxDG2q6FmaGy6zlGVBvr7DTQU24beSL1e5fuXuSLqIGuXChYA5AASvUSx/ED22rD1XisVLEI5XubGl0zivU/x7HnMXDMTaDXPLiEJzMCsMsaSIMERvBHXSpNLq6bvTJbWWbIzgsxeUQeD5ke5Kpbyrc8rIJMwNW3C9t5itCVCgnyQx1G55ZF8Xxdx3Ns6W1fNruSNBJ9BpUlVcIR3RJ682S+C58n3FlrZJUXEIzLoduhqpdlvJfvq3VYR8c33PDxOEBcXHW3lZurebSfzrrTqTjJs+b10XHbktGP4LZxWF+kZo361zHMZZRQUmuhy/wAK7hbjIDmA6elWmlYjX03ikoR2zRM2cb4sZrfniFcn6RMnL61DGhrhvgjv1kZPdHllbw5yhySTDMO50Jk+9TT5aijiy+aSUe5L8v4UMxxN05LVsMyKesCCfUwSfeO2kVjyvLj1ZTgnOXBCW3a4xYAglyQIjUksoJj1qz9PDLdSe0yXfE06ESMwK6z/AGrlOJPiT4Nq3wSFzXHjQABdPXejsl/tRep0SbzJkxwfiKYFQxtMQSSb6kl4OwYEwVHp3qtqNNO5dfwc6ilQb2HSuC4vFOiupt3EYSCCQY6SpGn3rBuqhFtcplSPP1cFk4HfuXPOy5VGg9T1+BWr4Npp73dLp2I9VGFfpTyyZr6QpigFAKAUAoDT4pgBeQqdD0Pb+49Kr6jTxujhj5OU894K+jpa/q0ETB1ga1kQUqW4Wduj+D6TR6mLqznlFX5j/h5jLKeJmtMOuViMv3XWuqPEKpvHJXlqHa+CM4RybdxEmQLa6ZyPqI3yjePXSvb/ABCNK6ZfsZ0dBK6blnC9ya4JyyLGNsBnzqGJAKxqFJHU9dfiqdmv86iWFgtLwzyZxluz+Dp+OvqFArN1G3y0i3TCTlk+bN9ChmPmvYyh5Xyezrkp8FJ4Pyl9YtgAFm80fhzHKPgR9q0Z6tzxn2RTdWGyicyMExDopzBTBYdSNx8VqUJuvLJaJuHBk4dxNkEhS3Ybfn0rydOTSWpeOEYbV5rl9blw69/2/KpYpRhtR8zrZWTscpdy+tzKtu3GYbVVcHkqRg30Kfe4o1y6zC2T0EAmrCUYxw2d7GuDOeKwPMuWdNRH615jcuDzbzybaWBeW3cU6BvOyx9JQAxtr9R+ajlmKwSp+tM3uYMD4iL5guEAUEIrG5P4UZfwiNc0mSZ6VFTNJ8/USeiOcGhfxdtSciE6j+a7lzJ0khtepGg+amxJvlksXlZybWH5cuYksdFUmQ4kkiNND1FcTuVZFLWKD45I3j/BsRhSBc89ttFuARr2YdDUldsZrg09Hro2vHcmeCsLls2mEyNvel1yhBtmpGuLll9C/cj8BuWlALk21Ont2HpWbVp5a2ak1iPuYuonGtOKL2or6aKUVhGYe16BQCgFAKAUAoDS4pw1L6ZXnuGGhU9waguojbHbIFB554diPD8NWkNrP9Xfpp7V806f4O3+YuOz7GpUlbXiBs8Ow4s2VtgaBd/ioXhxc2Xc+pRXQrHNAOUXEMOhzA+1R6HDm1LuW7l/Kz7Gva5pDIDcBDR01H+HtUlmgm5Yi+DinUQeI45NzhvFfFYDK4U9YH95rj+C2rlliyM3F7Ymtzfzt4VtsPhB5/pZh+HvH+79K0NJo3J7p9Pb3Pnrr4xk13Ob4UmNNSe/5zWvLCRb0ilN+ktvA7N0qVyoTHUVXeoiuMGrLRSxubI+/gTac27oAO/oQdQR6VXlY5eqJnWxi5vJh4g6wFUD4ruEnLqV7EksRLXw3hzrYlAVytF05RKCASVBPmaDtH/EFji3mRHXR79WbWO4Uwa9nskWwgy3GIkISAWyBjnb0gbaV0pbUtpJsi+CBx6Nhbb+HbYpmMjzJlGynUT5gswO9Wa5eY+SnfRGPMTBy1xkNdVfDQK7FHPmIcEaSpbXTeaamvEc+xxCtdmWDnTla3btDF2CyDOouWZlfqy50nXtoeh9Kq6XVucvLke3J7HksfArnkUDtXl3JltFjx/D7V+w1u6AVYQf7j1G815FNJOPU7rlsaa4ZG8uclm2RnVVA7GWYdielSQ8Nutnuufp9vc+gt8Rh5aUFmReUWBA2rejFRWEY+c9T6r0CgFAKAUAoBQCgFAa+MwaXVyuJH6eoPQ1DfRXdHbYsokqtlXLdFlV41wO5bXNazOo3G7D7b187q/CLIc08r27o2NLr65PFvD/AKFM4rwbEXQfJlXaWIH5b1U06jW8suX6iDW2LNTgvCbedkYjOg09R3Hz+la1eJRySaSxV1JxXL6skMG6ZsvQGKjrr3Mu2qW3cz3HW7LXhbCqQ4hpA1PQ+/8AxU+1xlx0PmPFKtqjZ3ZQsLhfCxr2n6EgfB0/I1YnzDJN4Rdy0XfhmItqd/k1QhHMj6K1SnE0eYsPZxF4EMQ2XUg/bpXs5bOi4MTWQcNr9yL5e4EWuOTDAEIrk5QjH8R7mNoIruc47cIrU5ktzLxfwqHPdfwilgZfCA0fQGTqdQTHUSDVJpt+knUmko889z5x/D2CNmtOHYZlZLhdEtyJBUwJAmAAd/tKvSgp7pYT+PyQfOmQWZU3He4yrnvDKSFAbLkgagfiIH1jvFWqXh59ipcm47e77FP5a4EwxKvmBRDmG8yRAB6QN/7V3qNUnU1jlnMaXGeMnQuakZ8Hl1PmUQNz5htPsT8Vk6Rr+IyS6hxUPUzFy3YxFwhbaGQNZMBf+o9K1VU5yxExGsvES+8C4JdU58Sylh9KKSVHqSQJP5D1q5TpFB5kSKCRYoq6dHtAKAUAoBQCgFAKAUAoBQCgIbj3BfHU5WCv3Zcyn3AIPyD96o6nQV3S3dGWKb9nD5RQcVyZibaMfDQMrEq1pi0g7gggN+RrPu099Et0fVHv/wBmzodZRH05x9yn3EvpcICMW7Qfz7VLS+Mmnfqa9uXJYJLgGCcXhcvHb/DXU5I+P1+s/iLOOi6GhzNhRdxL3k02+4n9q9hP04OdJf5FikaHD8LevOVT8MEkmInb171HJxrWX3Ppn4rW4+nktfDOW2QEs0mKz7tUm8Iy52StlukectBUvXLTDzTnT1IOvp2ru55in2PdPPGYllxDC5dV2tWmFkfTJEyd1BG6x9LbE+tdR2R4JFFqOE+p9XcKNEFuAplwlwhirE5ba9QNdtBA07UrSl60eJ4XXqVHj+Da/cLEMEXyyWLakgs0z9PlA9hJ3qZXRjwQW7nh9l7E/wAtcuMVGVdP6ht96q+VdqH6F+ex0pwrXLL3b5fslVDoHK7Ez13ra0vh9VMMNZfdlC6x2vnoSOHw6oMqKFHZQAPyq6opLCI0sGWugKAUAoBQCgFAKAUAoBQCgFAKAUAoDHesqwKsAQdwa5lFNYaBWMfyVaYfy2ZT/uJYH31qjdos4cHj9jqPl4alH8rqRbfw/c//ACpH/Sf714tHL3IfL56mPBcjXVBIKKx0MkyR0MgGqVnh2oteW1x0RqU36eFXlyi8+592uTcXbYlb6up/A8jL7HLP3NJ+FzcUkln8lPfiXHQ1eKcl4u46lBZUDcl2ljt0TRfma6q8PthHnkvU30rmeckmeV8SyKrNblTOxj19x9t6ih4depZwv1JHrak/TkkMHyuQoFy5ttknTUmBPv1mrcfD5viUsL4IJ6xP6UTOG4TZQAKi6dwDVyrR01rCX68lSV05dWbqqBoNBVlJLoRntegUAoBQCgFAKAUAoBQCgFAKAUAoBQCgFAKAUAoBQCgFAKAUAoBQCgFAKAUAoBQCgFAf/9k="/>
          <p:cNvSpPr>
            <a:spLocks noChangeAspect="1" noChangeArrowheads="1"/>
          </p:cNvSpPr>
          <p:nvPr/>
        </p:nvSpPr>
        <p:spPr bwMode="auto">
          <a:xfrm>
            <a:off x="1833154" y="664489"/>
            <a:ext cx="1146890" cy="114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ISEhUUExMVFRUXExwYGRgYFxgcHBgYGBQWGBcYGBcYHSggGRwlHRcYJDEhJSkrLy4uFx8zODMsNygtLisBCgoKDg0OGxAQGywmICQsLC8sNC8sLCw0LCwsLCwsLDQsLCwsLCwsLCwsLCwsLCwsLCwsLCwsLCwsLCwsLCwsLP/AABEIAOYA2wMBEQACEQEDEQH/xAAbAAEAAwEBAQEAAAAAAAAAAAAABAUGAwIBB//EAD8QAAEDAQYDBAkCBAUFAQAAAAEAAhEDBAUSITFBUWFxBiKBkRMyQlKhscHR8CPhFGJyggczkqLxFUOywuIW/8QAGwEBAAMBAQEBAAAAAAAAAAAAAAMEBQIBBgf/xAA0EQACAgEDAgQFAgUFAQEAAAAAAQIDEQQSITFBBRMiUTJxgbHRYaEUQpHB8BUjM+HxYlL/2gAMAwEAAhEDEQA/AP3FAEAQBAEAQBAEAQBAEAQBAcrRaWMEuIH16BR2WRgsyZ3CuU3iKK+pf9AGC7881Ul4lp4vDkWY6G59Ed7HetKqSGuUtOtpt+GRFbprK+ZIkttDCYDgTwBUkb65S2qSyROEkstHK026mwgOOZ2Gq5t1VdUlGT5O4UTmspcHWhXa8d0ypYWRn8LOJwlF4Z1XZyEAQBAEAQBAEAQBAEAQBAEAQBAEBzrVWtEuIA4lR23Qqjvm8I6jFyeEVtW83O/y2xzdv0AWTZ4jbYv9mOP1l+PyWo6aMfjf9CJUtDzrVd4ED5KnOyx/Ha/o0idQiukTibY5pAFVwPAmfmofNsjNKNrX1z9zvy4tcxPdTtEaRAqQ4GYjI+OyuR8Vspklbhp91wzhaFW/BwZq02yraHnDLnOOsxhE5CNgsi7UTvm2+r6GvXVXRHnjH7kyjcbKYmq4vPujRd/w0K1mb59kQT1spvFawvcnS1ohjGN4ZT4rqThFelL7lfEpcybZ8NveyHaw6Y6fJcrWzqan1wz3yIzzEpbXbDUqPc45F0/YDoFVtsd1spyfV/8Aho1VKuuMUSbNbe6YJaRoQduZU0NR/ttJtNdCKyj1ZaySKV6Q6BWe13Nx+uSkrtmuY2yT/V5+5VnT7wT+hcWS+Kkd4NeOIyP2laNPiWqh8aUl7rr+CnZpa38La+ZbWS8KdTJph3unI+S19Nr6dRxB8+z4ZTsonXy+hLVwhCAIAgCAIAgCAIAgCAIAgOVprhjS52g+PADmor7o0wc5dDqEHOW1FBabRJxVSBwGzfuea+dtn5j8zUNfouy/LNKENvph/wClDbr2LnENJa3MZfOVlajUSslw+C9VQkuSvfas5J/OSqbCwoexDqVzJMkqXblEiiidY7tdXpVqxJw0R3f5nCHOGewaPjyWnpdFvona+y4IJ6lU2RrX83X5F5d1nFCiD7RynqoamqaXd3fT9EVrpu63HZHyk7jmeOc/uq1dq78s6kvY9VCvbbE1k5XBwrd5pHKFTnNvqSx4eUZ2qSGgwp1Hk0q3l4JFjMtcSYAXca8pvsjm14kkiNUqgmdxHiF4l6SOcXkkWG2uY7FOW42PALuFsoSyivZUpLBdWW821CARheNCDvyOsqdzVrz0kujKsqnBe6NPdN5F8Mfk+Mjs6PryW94d4i7cVWrE/v8A9/oZuo06j6odPsWi2CoEAQBAEAQBAEAQBAEAQFDfVsHpAycmif7j9h81geIX79Sqs8RWfq/wjQ01bVbn7mTtdd1erhYCSPV6bkrGt36i3CXyNOuMaoZZ79Axhh8P4gTkeu6jfl0z2y9RIlKyOY8HKrQouky8H+2OkQjtok+jR2o2x9irvWyOpDF6zToRx4EbFSeX0aeUSVTUnjuTbLftop0BRa1jGRDspccebiSTA1Oyu/6hONXlRSxhleWjrnb5jbb/AAa57QKQMSs+c9uiU1+hnpvzMFeSBsFj+ZLOS2kwfFeux98gk2GhOLQyNIWhoYqakurx3Ibp4wZ+9rsf6csYDBAcOU6z4gq09M1PbFdv6Ghp9TFVbpdRaKAltBhyGbnR7UfgUk4xyqYvhdfmdQm8O6X0+RLsNx0c8WJ/ElxG/BsFWqdPVJ4fJVu1Nj6cHWpctEZGWz6pxazyK9lpKU8PjPTkjV9nVc+/BUWuwOpOjFIMw4cjn0Kzr6HVLl8dixCxTRdXXVc5jZnGD3TuSNDAU26U61t+JPj3KdijGT9n1NrZ3EtBcIJAkcCvr6JTlXFzWHjlGNNJSaXQ6KU5CAIAgCAIAgCAID4SgM9el9OxYafECd5PyGRWDrfEpqWyk1NPo4tbpmevW1scc2hzjqeemR1WVffGcumZe5pUUNL2R4otFFpaPWd6zp8mtPBV7bfKj5cevd/g6UfMlufRdF+Ti2k6o6BmTmq1VU7p4j1LDlGuOSZZ7pe6ZB+crQq8Lsl8RXnq4R7nK8rPgp1MTThgRI9qRh+KS00qtyxweQtU2sPkpKlH1hmP3VVvDLcWuDa3TU9LZ4ymPjv8VJpq/M09lPfPH3MbULy7sshvasTDXDLKZ5DgNTkulFvoe9SLXt7gYYY57qzSnXynydxqi/iINdlVzS8VS4wZbiOIanQ6jor8HKS3bvnzySRcE9u39iwuyg2nRn23GXTruNVepwqtzXJFbKU7cdkKj3l0if2kKKfmuaaO4xio4Z1s9oe3IxESQ7TImOkqWqyyHEv3/wA7kc64S5X7Em3M9LTJZlOZ5EDadQVNqEr6t0CvDNc8SKu770fRBwQCcySJceUnQLNo1llCahhZ745/qTXaeNjzI1N3WhxqsJcSHNI15T9FraW6f8ZBuWdyff6mbdWlU8Loy+X0ZnhAEAQBAEAQBAEBwtru4/P2T8lFe8Vy+RJUvWvmY61sFOnEd4kyfoT0Xyl0VVVhLl9zerfmTz2Rn7cBHyG88As6tJy4NFT2rLLM0HECRBIGXA7jwSens3vgqxtjjgkvqNotGXe4ceZ4BakZR08Fxz9yrZNyPNlt1RzsTnw0bDIdI+q9qutk985cFSaXTB57RWh9WyPbSGMgh8TLmw6Thn1t8ueXBXJXRupcEc0NV3KT6GfuO2hwxGC4aTsZ18PqFkNeXJy/obc0mljozTXfbcBnCGmJw6NPMFcRm1crEsPuuzX6FS6ncsZydbHbnvLnvpw0GCWiQMt9/FdLc5O/Z6e+F0/z3I7KowSgpcnepY6VQ4s/D7L1VUXepHCtshwV1W6KgmIdwj6zoopaCxdOSxHUwZ4pXPUJzAb1P2XkNDc3h8HT1UF+pYWijm1sZ5AcytOTjmMO5BCfDZL/AIcUx+pDcpzhX5baYrzOCDzN79HJAtdlbU71N0/mhVO6uvULdXIs1WuviaOtOkaVKoXEerp9OZXUa3RTJyZxOassikZukyYA1OQHFYCTbwi7J45NJeFqNEMLSA5pGZGXBaV1zqur29Vz/YzoQ3xlk0F03o2sNMLgJImQRxadwvp9LqlcvZ/50MqytweGWKtkYQBAEAQBAEBUXxeWCWgHTMgwSeA+qzdbq3XwkXdLp1PllC68CfZHHfb6rIWplPsaa0yj3PFrrMqNnEA7OQTHVRXbLI9eTquE6304OFhulrormoIZULQ2MwWg5uO2xHgpNLooxj5u7jPQi1Wrl/xY6nrC9pydvORMeIUW2SeU/wDPkRbk0RbWC5xcdTn+BRTi3Jyl3Pc8YR4pjIeZXaSaSIpMlNtDmxhUvmST9JHhPqV1ssjWVhWaMLXzijQP1noQZ6tKl2RlhvgnpulGOzsWTbMXgEGZGh5HYZlR26KUuYss16iK6l12eslRtQkthpbBygGNMj+aq74bprq7m5LjGPmVddbXKtJPnJZ2q6aZktBYf5N/DRWdV4Tp7MzScX/8/joU69VYuHyv1Mparzq0iWuaQeBEGNvNfNWyvolscn9Vzg2adPXctyINbtDWOQAC58+19ZFqOgrREbfNcTBAcfbA7wHAEkx813Ve6suPV9+rO3oq316e3Y9WO01XvdiLnSM9TAHyCivlZcn1fc5nVXXFbeCQ6oWnIkRwKqVyceUyPCa5PlS0PdkXOI5kqWd05r1SbPFCEeiLK4qYJc4tHd0dGclX/D0uZNdCrqnwkn1OF8uD3Rt9lU3K6+U+wXorS9yfcdb0ZY4T3TBndrvtl5Ld0Fqhhrt9mZ+pWeTZr6MoBAEAQBAEAQGFvuvDzOkr5HXW/wC5yfR6OvMERf4xhECcxrHBe+fU4tIm8qalyV1a0iCHCJyM5RnJMlV1JSXKLG3DyifddQl3dJLC3Dvm8NyPkInmFPTY5ScY9MY+pl6tY5fXP7Eog9Ov2Rxffgr5R6YOJkA6f8rqPHJ42fbUQ4y1oGWfVdWz8yXpRHjHU4EkbRlrl9FxmWODwi3hUmnnn3mgeOv+3EvIvcnk9bwba46TXULO8tGL0LM/7Avp6UpQjJrnCKO58otFOchAUfaG5vTQ9vrAQRxH3WN4p4d/EYsh1X7o0dDrPJzGXRmTrXS4HvAjqF85LR3QeGjbjq4NZTOlC5XO0BJ4QpqvD7ZrJxZrYxLWpcjqNne8SHkgvAP/AGxq3LzPRaf+nSo0kn/M+vy9jLt1vm2r2X3KWq2Qvlvhlg0oyysnqy2F7zoQNydvurtWlnY+mEcTujFFpaqzaTcDFJq74xXk0/Ugqg5PfMrqTdymnr2LocWz3MsbBRxFoGrngeEyT5ArU0kd0kl3a/JUuliJs19OUAgCAIAgCAr7debWSB3ncNh1P0VW3UxhwuWWKdNKfL4RmazGudiqAOJ5QPJYrpjKW63lmzByjHbDgr7TelNhw90HhqvMpcRii1XppyW7kl3jY7LUs9J3omOq1jk+IcA0953HQAeKsahVx08cL1SKEJ3QvksvbHsR7XaG0oY0ZiDyEEELKttVLUYrlBVu3LZ3FQVAHtEtOv8AKdweEcVYfrW+PR/sVl6fS+p8LhoPzmuMroj08VNeh8tp/OK5knk4Z8a7PaeXz8V70ZyQrxmo8UmAYjLBh3qPycejWnXiXKxGO5qC6sinI/S6FIMa1o0a0AdAIC+lSwsFU9r0BAEB8c2dV40n1CeAAvQHCRBXjWQZa3XPToGZOAnut4cp3C+U8S0en01isl0fRfr+DT0105x2Ig228oyGSy79Zbd6Y8Iu10KPqkQGS7MrqnT7Umc2WZ4XQlhk58fEnoBmVfhXu5Ks5JdTS3JdxZ33CDHdG4nUnn8vFb2i0rqW6RQts3Mt1okQQBAEAQFJfd64ZpsOftOGw4Dn8ll6zVvLrr+r/t8zQ0ml3euX0Rib4vr0ZwU83RPQfUqgm+xv6bSKa3T6GTq31VxhxqGZ96dctIy+K72dzWVFai1gg+m9Z0kxnOQOmhB0O3huupJIJ9mbHstbzUzcRhptwM5NkuMcZJ16KvObc+ey4MTXVqL9P8zyxWteIlx1J/OqxpNuTk+5woYWD1ZbS5hJaddRs4cDz5jMKSq+VfyZFbQpr9SwZeNI5Fr2E690u8i36gK7G6mXfBSlXZHqhbLbRZm+phBkiWVATnsC0cVJsT5z9yBzS6lab5NYtp2dpLjkDq8jlGTeuZ5hSVwcmoxRBO32Nv2V7OCzj0lSDVIjkwe6Pv8Ah29NpY1c9yFvJo1bPAgCAIAgCAIDharIyoAHiQDP5Cgv01V6SsWcckldsq3mLK62dnKL8xLDygjydMeEKrZ4XRL4Vj5Ei1Ni6vJGHZZsj9V0cms+cKL/AEmGfif7fg9epmWthuylSza3ve8c3Hx26CAr1Olrq+Fc+5BKbl1JisHIQBAEAQEW8rV6Km524GXU5BVtXd5NTn37fN9CWirzLFE/P7wt/owS4yJ8ZK+ei3jDZ9RVTueEZS8PSVC7CHODhJaIgdfpmCJKtRagvUzShshjPBWV7ntZaXizvc0DaCY44QSfgu4WQl8LO3qqU0nJZJ/YW56drqVDUJAYGy0EiS4mQd8IwnJd7U1yU/ENROqK29z9AslzWVrIpgMEnXc8Z1UDhXPJj2XXOWZ8lRb7hwzhxE6hpIHlxVGzTqPC6lmq7dy+hX0KUayM4z2I47qrKtY5eCWUc9DS3JdTawJGAlpzaS4HrHBW9FoFdymm18zN1Nzq4eeS6rdlqFYj+Iph+GcMOcILoxeqROgW7TosN7zLtsUuhaXbdNCziKNJjOgzPV2pV2FUIfCiEmqQBAEAQBAEAQBAEAQBAEAQBAEAQBAZ7tjVhjBOrifIfusTxmXEI575/oanhcU5yf6GTo3SbS5oJLWAy+NxBGGdpk5qpp697Nm3U+RF4XPYm16voTgYAABllqqmp1FlVm3/ABkNcFdHdLqeG2x+oPnz2XkL7Gs5OnTDuRatL0VT07Ghsx6UD2w2e8ObZnplwi0rJR+Lp/f8DO6OxvPsXtezgsD2kEEDPiAMs+BlWrqcw3RKddmJbWcrJL+66AQO4XcdxzH2VWlSn6ZfRs6uSh6l9cFRfdnEio0RLiHDYn3uU/RVdXDhTx8y1pp9YP6Ha47U5r2luRB8xuPFe6C6UZrBxq64yi0z9GX2J8yEAQBAEAQBAEAQBAEAQBAEAQBAEAQBAZXtsD+nw73zC+b8c/5an8/7G14R/N9CHZS1lncR3i4CeUg5dMkclXQ5JZyTWbrL0nxgpC4uOpPxWFHdZJZyaeFFHy2VqdOMdVjIO7syOQ1PhxWktLJpJPoRxbl0TZXXneFoqsLbPSqtboXubhLwBmGh8YQZHe5K46oqOJfc9rhXGW6bXyX/AEXVy3qKdmp0qjSHtpNbB0xBuQkZbLt6utJxKtumcrXOPRssbutGJ7SIyOepIHXgoqZ75poivgowaZ3dSFes6hiaDOMQNAI8yZU0a1fZKptdSBz8mtWY/Qu7HcFGmZgnrH0C0avD6a+iKFmtssWGWyvFQIAgCAIAgCAIAgCAIAgCAIAgCAIAgCAo+1VmxMYeD/mPuAsfxeneoS9n9zR8Os2za90ZevDAGEwxxgmMgR6pPIyQeEjZZ9mn8yHl5x3NdPc966r7dyFXY9hMwIEmdgN+Sz4U2QfJajKE0sHOy3WxrjXqAOrOAwYhIpsAkQCPXOZJ204zdld5Fe3PqZFO12eiPwrr+r/BKfQdUOLPWPz83XEa53PczzfGtYKi+v0mnERJ7o5u5dIlcuhxkWKJKbWCdd1ucGNgE1MOQnf+aNB114JK6NUct8kNtak2n0LS4rFaWOdUlrXv1cWyRyBOQ8lFp9TqE3KmPXu/7FTVT08sReWl2NLdLawf+pVLwQcjHwgLW8Os1juXnSymuhl6nytnojgu1vlAIAgCAIAgCAIAgCAIAgCAIAgCAIAgCA4W2jjY5vEZddvioNTX5lUorr2+fY7qnsmpGOt84HDMOLSOh0+Cx1Y9mWuTeqxuXsYWyvc6rTpvc/CKzAWkuiMcRG3CORXscNZNu1RjXKUUs4ZtrxcC44oGev7LK1U4ufqMihNR4ONOuAIBz+ilp1UYxwmdyrbeWjL1bPVt1qe0yynTqFg2MN7rsxqXHPkFJrL1UklzJ9Catxpr3P2NzZrLRsrAA0cgBmqG1VNTt5bM2dll8uGH3oXer3Qo7fEJy4jwj2OmUevJ6sVocHtcDnIGe8kD7rnQ32R1EZpvOe/dPg8uri4NGvX35hhAEAQBAEAQBAEAQBAEAQBAEAQBAEAQBAZ3tDZwzvnJrv8Ay6c/usjWRjTPc/hl9/8As0tJdxh9vsYu9GUmzWa2oHgTkIxEEFuIb5geSpqyKWVk2aLpWLY2sMs7JeFO10xUpxi0Ld2mJg9PiFW1Naks457ETrlRNxl0OFRpnMAHksizMXz1LEWmuCxutgp43ga97qcIk9cldpy5O2XZcFHUPdiBCrWtzicWf05LOtnKx5kTwrUVwKL4H5xUb6HrXJYWF/fb/UPmptHP/fh819yvevQ/kbZfop8+EAQBAEAQBAEAQBAEAQBAEAQBAEAQBAEBS3liqVMMjCyMuLiJnyPzWRqJuy9x7R+/UnrwuSmvexkiIy3VXUxcuEaOnmo8mefdT6bsdM4SdSBqOB4hZtkbI/qjRjqIyWJcnVtpqaOpyD7UmfIj6qu16HFp5f1PfT1TF42091okAfErmabikc1wTy2R6dZV3Ekwd21QPz7rhwZyWFOQwOzHA8wck8ucMWIgm024m7stXGxruLQfML9Dos8yqM/dI+enHbJo6qU5CAIAgCAIAgCAIAgCAIAgCAIAgCAIAgKvB+pU5uB/2N+yytv+9Z819kSRfBCvDYRJJyUFvHCRdqI72w2TGsZT8VxJYjmRInl4Rypvn2QfBRqW5dDppom07Axw9UdNVYjTCa5RBK2UX1Mf2ls/oqv6bIYABlpiznLyWTrKYRsxFYRp6WzdD1PkrKdR7vdH51VFqKLLwjUWC9mtY1voqbiBqZOfGCclah4iq4KCrTx78mfZpnKTluZp7it/pGkEAFoGQ2BnL4L6DwvWvURakkmvb2MzU07HwWq1SsEAQBAEAQBAEAQBAV94X3Z6GVWsxp4TJ/0jNRTurh8TQwQ6Xa2xO0rDxDh8SFGtXS/5j3DLazWplQYmPa8cWkEfBTxkpco8Oy6AQBAEAQBAV1rGGqD7zY8Wn/6+CzdQtl6l7r7f+ncSJetAFszEKLUVrbnJaonzgqxULhBOQ4qluclhlvGHlBhheLjhB89SVSqx5H7KaEsEbjkzF71i7GB+cVlX27pMu1xSaycrtub9L0tWQIkDjMxnxXa03o3y6Esr1v2R6nRzW4HOAjDB+I1UEqoTrcksNCWVJJlz2Ptw9NhJ9ZhHiDPylXPBJbL3F919jO10MwT9jW2m206frOAPDU+QzX1E7YQ+JmWot9CDV7QUWevjbzLHEf7QYUH8ZUuuV9Dp1smWG8KVYTSqNeORmOo1CsQsjNZi8nLTXUlLs8CAIAgCA8Vaoa0ucQGgSSdABmSV42kssH5/Uve03g9/o6hoWZpgEZOeOJdr4D4rCv1dt0nGt4XuSxgdLDdFlpzDPSO4u3KqxjXzn1MmUCUxlN2Ro046ckg4y4cFg6cEKFmoggtaaLveY4jpI3UtdkU1jMfqcus0d221x7lX19js8ceTuI8Ry2KNQ5emfX7laUcFkrZyEAQBAEBGt1DG3LVpxDqNvFVdXR5sOOq5X+fqep4IwIe3kVXjKNkCWLw8lNarKKeU66KlbVGsvQsczhTcdI/NlFFvOESM9ufAkn8H7r1tJchIphYqjKrfSAYaoDmHaD7P9Q4c1nz0065xclxMs+ZCyD2dY9S37WPwUWtGQJ+Q0V7xFuNW1EPh63WtszIdis9RoPeyIz1ggwqunSlTKPcu6hNWqXY+dnqFQkVi40w05H2ic5iUprcJeZnGCjqbE8wRoX2jKW+PEqxO3KyiqonOlayQVzXe8HridKbGuOIdx+zm5HzCtVWJ89GRSgWl33u+l3bQcTdqobEDhUA+Y8gtCrUuKxPn9fyQSr9iTX7RU8WGl+pnmQe6Ojt/Be2a2CltjySw0kpLdLg6svtgY51SGYYymSZ0gJHXQ2yc+MB6STkox5yVx7Z0pP6dTL+n7qpLxqlPG1/sWl4VbjqjvZO1lneQDiYT7wy8wSpKvF9PN4fHzIrPDbocrn5FH/iBeRqVLPY6bhFaXvIOrARA6HM/2rrxC17EoPqVYwfc9E06bBRYIa3LXca9VlycYx8tFmMccnkPgyPNRZw8o6PQrD8/OC93IYPbascEUkg0SLLVzA8RyI0IU9U/8/UjnHg1VB+JoPEA+YX0MJboplRnRdngQBAEAQFfaqBaS5okH1gNZ4j6hZ19Mq5OyCyn1X91/c7TIlooiq0Qc9ioZKN0cpk9dm1kF9hqCYAniq8qJrOCzG2DIttbhjEQ0SAXHQSRJ+KisjjCZPXz8PLIfaftIXjBRptNMEEPIJMtIMtHsjbPWSu9Z4jGfojH0+7/AE9iXReH7Xum+fb5+5Y380V7MKjOAcI3BTXQ8yjdEh0j8q/bL5Geu26iBiquLGu0aB3jwJnRUKoqtKVjxk0dRarHtgs4LqlRpwGNxAAZEq0lXNqMcoznVhZZXW6mWuIlUb4OMmskeDzY8zmYXlOH8TEieTwPirLsw8RZxj3JNB05Gc1Ypt5wyOS4MvdbHNr1abCYD4HL9go4xl5jUTQrknQnL9TrbapqVHO20HDCMhlz18VQ1N2+xl+mtV1pEundhe0RlxViOj82CaIpahQk8nA3bUBjDKp2aS6LaSyTLUVtZySbruT0lZrg0Ne0EB5GgjNpjVWPDq7p2eX0X90UddKtQ3dyXTuZ7u8Kgzz0P3V3/T5y9Sl+xQdiXGDhXsTwfWjqPsoJ6WalxI7TR5dZn6AsGWsH7o6JYxwe7ke6Vkdu4eErmOll7nLaJ1G7n5Oa8eIOSsw00uqZFKSNHc9cluB3rMa0EjQyDmPJbOjtbj5b6xS+pUmsclgrpwEAQBAEAQEWtZATLcj8D1VSzTZe6HD/AGZ0pYK6tbg0kEZjWIPlxWfLVqEnCS5RajTJxz2KPtNXFWk1rO9icCY2aMyTy081U1lysr9HPcvaFbLMyKO0WcQDB0jXTwhYzfBrQfJYdnrW8U6jD6rM2mdJmWx+arRo1MlRJexV1dMfMjL36nx1cvdnPzWfG93TxIkVahHguLOA1hc4gAbnnkB4n5r6CqKjDPsZt08MqbRRJdnuVlWVyc8vuc7uD22hn0XThl49jjJIphdxR42cr0t4oU8REvJhjfeO2SsR9MdzXPY8UXOW2J27O3ZDIM4nnvuGufrQdo2V7TV5io+/U9sfl/Qg/wDT2BzmlwbgcWnMZAHLxhYr0HrlGTxh/saq1TcE0s5Ilrvx04aRIptET7TuYOwVt6jC2QfC/ciVKfqkuWdLLe9UNguJOvmdFz/EzXCZzKqDfQ1dwXzSeA0jA/T+rx48lraLU1SWMYf3MzU0Ti85yiHXteEvZkIcQByn91FZY4uUTuMMpSKxzvdOqoN+xMfCQdfNG0znB3ptJ9TOB48N13FN/CcvHcvbJTwsAOu60qobYJMq2PL4Jd1NzqO4kDyE/wDsptKuZS+S/p/6RTLFXDgIAgCAIAgCAw16PcKrjnIcfmvgdbZOOqk11TPo9Mk6l7YLO7GMFJ4cxrMYILwBOfvRtK+h0m3yWrI43LDf5KF8WrFKDzjsUdoY0YhrBgnbIxkefHgVjWwjDK6mnXKUsPofKLQ2mcMxjOvQKrdLFSx7nTblZ6vYWP1xITQteak0e2/DwSr1sAr4GuJwNOItGWJ2gxcQNY4nkvpUt/HYzXLZl9zPdpLdabC0Ppkup4gC12ccM9YXllO1+lnmj08NQ3FvDK6y/wCIgP8AmUO8fdKjdMm84X2JrPDbo9GmdLb/AIhNa2aVHvH3jpzXqpafCS/c5hoLpPEmkROzt6NtdZptD3NqDOCCWxthO3OVHZRym5Ft6f8AhoPas57m8qC0OGKk/wBGMJAEZwd+Ry+JVnNmMxeEZ2a84ksmX/hBO5M5uO/VZzrLysJVGzDM8PmuowSOHPJ3Fny0z/CJXThxnBzv7EizMjRILbyiObzwd7TQLtD3ue881JPMvmRp4IZe4GDkZzHDNQcrg64Z0NTTf80XTOMFhdImoI0DT+FWdP8A8iwR2P0lzaa2EGNvnsFetnti2VC2sVHAxoOsZ9TmfirlENkEn17/ADIm8s7qU8CAIAgCAIAgM52lu8/5rR/V9CvmvGtE8rUQXz/Jq+H6hf8AHL6FTZL0LTnpy4BU9L4njiZes0uVwfa1qoPPqkHiMv281NPUaWx/qeRpuj3I1B2LuDEZ7wJGnEGPms+UfOi4RzxySS9L3P5Hin3TKoVWeXPcSv1Ik1KhBY4HWfLLNfQ12P0yXcpWRTyjje9lFek5rtxBj4HkVb3NxyRVSdc9yPyG97sfZ6uB2QjJ0esI1y5lSxnlH0NVithuIzZjy15Bd9T3CXQ1nYi+WUTgdGZyO5GWvPks/VKyuSshyu6MjxGmbe9dPsfqdgtDXCWnJWdJqo2oxWeqt2U3HFEHkYVl0xfJ3G6S4Ku22NzXeqS3aAqllbjLoWYWKSPtGyPJjCQDrIXihLpg9c4npl3PGRheeVJcM882PUsKNANAUiSRXlPJDvWkx0Zw/aN+vLmoL5w6dzyFu0rrrsxqOII7u5Gx+6909e9tPoT2Twsmjs9FrBktOMFBFOUnI7WCgalQOPqMM9XbDw18lzXDzbM9l+7OJPCwXi0iIIAgCAIAgCAID4RK8aT4YKO8OzVN5JYcB4ajy2WJqfA6bG5Vva/2NGjxKytYlyiv/wDzwZq7GeAyhUl4PGp+p5/Ytf6i7OiwfKeETA+EKaO1dEcNt9SFUpgyeKy7fD1KTlHuWY24WD48YiDwgfnxV+EHxkicl2O1L6qzAhkUfam5xVpkZSM2ngdivfheSxpb3XM/LW0HMJa8Q6Yj3dRJU6eTfbTWV0OtClMRmeesmImM9JXrPF0eS/uLtBVoGJLmDfy1n86qhdo/Vvq4Zl6nw6M/VXw/Y3129qqbwJy5hcLXTreLUYltU63iawXNO8qbtHBWFrqp/wAxwjt/Fs94eYU/8TV/+keES13vSZq4eCq262pPC5+Qzgq3XwahhgP18FTVllzwuEeOfsT7FYTq/wAtz1+y0aNKork82vqyzY0NGQACu8RXB622dKFndV0MM3dx/p49UjGV3wvj3/Bw3guaVINAa0QBor8IKKwiI9roBAEAQBAEAQBAEAQFDWLqNSHmWuPddz9081iy3UW4nzGXR/2LCe5cHStRDgdJU8q1JcHcLcMp7RQcwHFkJgfEhUpQlFcluM1LocWDTr9vzwXiWMHrYecP5+cUbwjxckilRNUHLkVJXmxHEnsZhv8AEXsu4MFemJLRFQDdoMg+Hy6KZR2rDNLw/WLPly+hhKHqATGJ3ISARqeWZQ2iXEEtziPmBGfVGewWVk7gObhIJAA24EyQI3z1PBcSSa5R7OEZ8SWSZQt9USMUkHcTziQFWlpan2Klnhemlztx8ibddpr1jGXMwYA2gg6qCelqiV7vCdNFZy/6mtue6m1HBuGT+ZmNlxXSpTUIrLf+ZM6/S0Uxy/3NILlq03kU2NLJyMgbDURxWotFbW8QSa+ZmedFrpgmUrtrnUsb5u+wUi0uofVpfv8Ag4dkSZQulozeTUPPT/SPrKsV6KK5m3L59P6fkjc32J4CupYOD6gCAIAgCAIAgCAIAgCA516DXtLXCQfzwXFlcbIuMlwE8FTUstSlpNRnH2m9R7XUZqg6rKenqj+6/JKpJnnEyo3OCCvMwsR2pOL4OTLvaOP5/wArladEjvZG/wClOn18tss9VD/CyzyyT+IWOhMaWUm6wNyfmVMnXVHOSvOTk+TN392kYGltMY3QRG3ms+3VOx4guPcuabSzsfsvc/L6111AJDdDigDIZkw0eKsRsWMH1NTikk2caTXE5yMjlptkAF25E+EuhoLR2drua1zBmWDEDEhwbzjJRKZWjqq03GX0JdydnCzvVddmgzHX7KKVj7HN+rUuImouy58Rw02jw0HMlRQjK2W2HL+3zZn36pQWZM2t03Y2g3LNx1P0HJbuk0ioXu31Z8/qdTK6XPQsFcKwQBAEAQBAEAQBAEAQBAEAQBAEAQES03dTeZLYPFpLT5t18VDPT1z5aPVJojm63D1ap/uaHfKFE9M18Mjrec33RUdk6uQP5WAHzJPyXM9I5rDm/oN51pXJREYml5HvnF/t0+C9hoaY9Vn58njk2Vt59lGPzpw0+6dPA6hVL/DX1qeP0ZoafxCUOJlM/s85urHDp3h8FTdFsPji/v8AYvx10JdH/Yj07kaHginnxwZ/JcfzJc/0ZK9VmPL/AHLmjdbzkGO8cvmrka5yWFF/Xj7lGWpgnnJYWa4B/wBwjo36uUkPD5SX+6/ovz+CvPXP+T9y4o0GsENAA5LSqqhVHbBYRRnOU3mTydFIchAEAQBAEAQBAEAQBAEAQBAEAQBAEAQBAEAQBAEAQBAEAQBAEAQBAEAQBAEAQH//2Q=="/>
          <p:cNvSpPr>
            <a:spLocks noChangeAspect="1" noChangeArrowheads="1"/>
          </p:cNvSpPr>
          <p:nvPr/>
        </p:nvSpPr>
        <p:spPr bwMode="auto">
          <a:xfrm>
            <a:off x="2713253" y="99541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data:image/jpeg;base64,/9j/4AAQSkZJRgABAQAAAQABAAD/2wCEAAkGBxQTEhQUExQUFBUXFxgXFxgXGBcXHRQXGBgWFxcYGBcYHCggGhsmHBgXIjIhJSkrLi4uFx8zODMsNygtLisBCgoKDg0OGxAQGy8kICQ0LiwsLywsLCwsLDIvLC8sLywsMCwsLCwsLCwsLCw0LCwsLCwsNDQsLCwsLCwsLCwsLP/AABEIAKYBLwMBEQACEQEDEQH/xAAbAAEAAgMBAQAAAAAAAAAAAAAABQYCAwQBB//EAEMQAAIBAgQDBgIGCAQFBQAAAAECAwARBBIhMQVBUQYTImFxgTKRFCNCUqHwB2JyorHB0eFTgpLxJDNDg7IWc7TC0v/EABoBAQADAQEBAAAAAAAAAAAAAAACAwQFAQb/xAA0EQACAQIEAwYFBAIDAQAAAAAAAQIDEQQSITFBUWEFEyJxgaEUkbHB8CMyQtFS4TNiknL/2gAMAwEAAhEDEQA/APuNAKAUAoBQCgFAKAUAoBQCgFAKAUAoBQCgFAKAUAoBQCgFAKAUAoBQCgFAKAUAoBQCgFAKAUAoBQCgFAKAUAoDGRwoJYgAbk6Ae9eNpK7PYxcnZGQNengoDF3AFyQAOZ0HzrxtJXZ6ouTsjmbikINjLH/qH9aqeIpLeS+ZcsLWeqg/kddXFAoDEyC4Fxc7C+p9BXmZXtc9ytq9jKvTwUAoBQCgFAKAUAoBQCgFAKAUAoBQCgFAKAUAoBQCgFAKAUAoBQCgFAVriOfvmMtnRf8Apm+QxtcLJbW7K2jHkCDpXJrqXet1NUuHCz2fmnv010OvQydylT0b48brePk1quuh19l8YGjMexj0sdwmuUHzFiv+Wr8BVUoZP8fpw+W3oUdo0XGp3nCX14/Pf1JlmAFzoBvW5u2rMCTbsiMw8P0j6yQXS94kO1uTsObHcX2B61lhDv8Axz24L7vq+HI2Tn8P+nT/AHfyfHyXRcefkSRjFrWFultPlWrKrWMeZ3vchOzWKeQyF8y3+yxN82Zs2UHZQCi6aXU1z8DUnNycrro+et7dNl6HRx9KFNRUbPquVla/Xd+pO10TmlNwgy48iw0mOtgCM8cxIzbkfDodrVwqaUca1baXTipcfkd+p4sEnfePPk48PmWtMZGWyiRC2vhDAnTfS967Kqwcsqkr8rnEdGoo5nF2520N9WFYoBQCgFAKA5OLTMkMjICWCMRbXW29vLeqcRKUKUpR3SZfhoRnWjGWzaNHAJC0QJzbmwY3ZVv4QxOt7WOvIiq8HJyp6+7u7cLlmNio1bLpttfjYkq1GQUAoBQCgFARfGMeVHdxKHkay2JsFzbXtrtc26AmsmJryislNXk9PK5twuHUn3lR2itfO3L86G/hCSLGEl1ZfDmH2wLWb+WvSp4ZVIwy1N1pfn1KsU6cqmans9bcuh21oM4oBQCgFAKAUAoDTFikbNldWyMVfKQcjAAlWts1iNN9aAicf2ohSGKVM8/fnLAkS3aZiCfCDawABJZrADUkUB5wXtMs0hhkilw0+XOI5cnjQGxZHRmVgCRcA3FxcUBO0AoCO4zhiyh1GZkv4f8AEQizp7jbzArLiabks8VdrhzXFeq97GrC1VGWSTsnx5Pg/R+1yp4HG9xioze8bi2b7yPbIx8wQL+YbrXGpVu4xMdfC/o9n/fW53K1Hv8ADSVvEuHJrdf10sW7jR+qy/4jJGfR2Ct+6TXbxX/Hl5tL5uz9jhYRfqZv8U38lde53AW0FaNjM3c9oCtmFo8cTn1liygkXCklmAAvsBH+PnXKyyhjG7/uVvJ6v7flzr541MEll/a7+ey+/wCWJT6JMfinI/YjVf8AyzVs7qq95/JJfW5i76iv20/m2/pYp3EcKoxhDkupkRTnY3N8oPw2v8XlauFXpR+Kam7ptLV+XLz9Dv0KsnhbwVnZvRefPy9S3YbgECEFUIsbjxvYHfYtau3TwNCm04rbq/7OFUx9eaak9+i/okia1mM4MTxVQ/dxjvZLXyqQAo2uzHQa+/lWapiUpZILNLkvuzVTwsnHPN5Y839lxN3C8WZYkkK5Swva97akb2qeHqurTU2rXIYikqVVwTvY6quKBQCgMZAbGxsbaG17Hkbc68d7aHsbX1IHs1H3cmJiJJPeFwTub6G/n8PzrnYGLpzqU2+Nzp4+XeU6dRK2lvz3HEcUy4jK8rLG2UC1lCZke3itf4o+v2qV6soVsspWi7dLXT9d17ihSjKhmjFOSv1vZrhts/Y7I+IlcPG5Bd2CqFG7ORqPwJPoavWIcaEZ2u3bTm/zcolh1LESgnZK7vyX5sY8K4wZJGilj7qVRfLfMGXqDb8Kjh8W5zdOpHLJe57icGqcFVpyzRfG1rEtW0wigOXiWMEUbOeWw6k7Cqq9VUoOTLsPRdWooI4OARFrysLHxKtzck38bnTckAW5BbDSs2Di5fqSXP8A2/X2S00NWNko/pxfJv7L036t66kzW454oBQCgFAKAUAoBQHzeBMWOJcRhw+IjhQyQzNnhMrfWwqt0+sVbXiO4OtAQvAxJh0wszB5UwU+Ow05VSWCSy3Eyxi5yjKgKrcgNptQE9juKQ4nF4aeHP3OEWWSWco6rd0EaxAst33LNbRcgvQH0CCQMoYEEEAgg3BB2II3FAbKAUBUu1PBri6jQksn6rt8Sfsvy6N+1XF7Qwl1dea83uvKXDr5nd7OxlnaXk+qWz848enkb+H8SWaKC5JZJkRr7nRgpP53Bq2hiI1acLvVSSfvYqr4aVGpOy0cW17X/ORZq6pxxQFf7VEp3co3W/vlKyW/0o/zrm9oeDLUXD7Wf0TOp2d481N8fvdfVonkYEAjYi4966Kd1dHMaadmU7tJAFxDEndS635Mq3XL1JaMD/euHjoJVm3yuvNLh5tHfwFRyoJLg7Pyb1v5KRbknGQOTplzX8rXrtKayZuG5wnB58nG9iA4TJ9LkaSQExqBkjOwLFrMR9o2UHX7xrnYeXxVRzn+1bLhu9eui9zp4mPwlNQh+57vjpbTpq/Yj+0SFJJJIhlsBB4bLYuuctfluB71lxqcJyqU1t4NNNWr3+hrwLU6cadR3v49ddnaxO9lWP0dVNsyEg25XOYfusK6PZ9+4UXutPv9Gjm9pJfEOS2ev2+qZx9qZLE5gcvcS5TfTP4SLDkwtv51R2g7PXbLK3np7l/Z0brwvXNG/lr7G7G8ScgNGwWJcokcWLXfLawYEFRmW/PU9KnVxE2s0HaKtd8dbc1ayur/AOiujhoJ5Zq8ney2Wl+Tvd2duHzN+G4jJIoVAveC4kJvlQqxXYam5U2F9ufWyniJ1ElC19bvgrO3vbRfjrqYenSk5Tby6W5u6v7X1Zr4ZxVy/dzBAxZ1UrfVksSCDtcEMOo6VGhiZufd1bX1St0/1qiWIwsFDvKV7WTd+v8AvRnPi37rGo3Jyqn/ALi5f/KJPnVdR93ilLnp81b6xRbTXe4Nx5Xfyd/pJmrtUv1sQvlzi2bfKEJuflIah2gv1Ix2vx5W/wBMs7Nf6cna9uHO/wDtG/srdlBfeLMn+dmLN72yD3NWdntyj4v43Xq3d+1irtG0ZeH+Vn6JWXvc1cUZRjY2vYjuR/qM6ke4I+VQrtLFxf8A8++ZfcnhlJ4OS4eL2ysstdU5AoCt9oJ80uUaiGNpmHIsAcgPncD2Y1ysZUzVcq/gnJ+fD86nXwVPLSzP+bUV5cfzoTuBhyRov3VA9SBqa6NKOSCjyRzK089SUubM3mUMqkgM18o62FzUnOKaTerIqEmnJLRbmypERQCgFAKAUAoBQHGeHJ3pmCgSMqqzc2VCxUH0LN86A2Jg1BJCgZiSbAC5O5Ntz50B6uFAoCvSqeHFnUFsGSWdBcnDE7vGOcW5ZBqtyRpcACyxSBgGUhlIBBBuCDqCCNxQGdAYTRBlKsLqRYg8wajKKknGWzJQk4SUo7opWI4FPBOrx5pIzIjWGpspDeIddxfnfzrgTwNajWUoaxun1011PoaeOoV6LhPwys10100/ovFfQnzgoCI7Vx3wzkC5Txe2zfulqxdoRvQbXDX+/Y39mytiIp8dP697HvZeYmBVb4o/A3sAV/dK0wEpOioy3jo/t7WPO0YJV3KO0tV9/dMx7QYHNkkA8UfMC5UGxzAc7EAkcxmHOmMo5rTW6/L+nuro9wVfLem9pe/T158HZmhMQJY1hjKAkMjqhV1EeUre41UXta9j5VUqiqwVKDXFNJpq1rei5bMtdN0qjrTTezTd073vbq+e6Ing2PeIvdSSgWN4zYaKMqd2ftOTmNueYa6VjwtedJu62smvLRW5t8uN1qbcXQhVUbPe7T89XfklprwtsWJOHd5A6SizS3ZueUsbr7qMo/y101h+8ouNTeWr6X/rT5HKeI7uspU9o2S623+evzIThaSYV2DJL9o5UUus33LNujC9teQHSsGHVTDSaknx2V1Llrwa68Do4h08VFOLXDVuzjzuuKfTiZ9oo5ZY1dh3YJKKjEXGdW8TtsPEFFum++nuNjVqwUmsq2s+qerfnb82jgZUqU3CLzcW10a0S8rkh2ewoOG7orePxANf/mgk+IDcDpWrBUl3HdteHnz6mXHVWsR3ifi00/x6EngsEkQIQWDMWOpNyd9TWqlRhSTUFvqY6tadVpzeysYxcPjWVpQozta56WFtOleRoU41HUS1Z7LEVJU1Tb0RBdtYGIhZB4i4QftEqyfipH+Y1z+1YStBw3vb3uvp7nS7JnFZ4z2tf0s0/r7GntTOJIcLLcqGYAkbgMLsP3TVfaE1OlTqbJvX13LezoOnVq092l9Nvqd/ZAWjkFm0kYhiD4wQNQTuL31rT2bpTktd369epl7U1qRemy05f0TTQqTcqCRaxIF9L219z863uEW7tHOU5JWTNlSIigKNxXFWGKP2pZSn/agHi+Z096+exFSyqvjJ29I7/PY+kw1K7pLhFX9ZbfLcu0LhlUjYgEehGld+LTimj52acZNM4YUz4hn5Rr3a/tNZnPyyD51RFZ67nwirLzer+3uaZPJQUOMnd+S0X39iRrSZBQCgFAKAUAoBQCgFAKA8IoCrvhXwDGSFWfCsbywrcmA85YF+796MeZUXuGAsmExKSIskbB0dQyspuGUi4IPMEUBtoBQCgFAacZhxIjIdmUqbeYtUKtNVIOD46FlKo6c1NcNTTwzACFLDViBmY38ZAAvqTbQVXQoKlG274vmTxFd1pXe3Bcjsq8oPAKWPbmBhXNmyrm62F/nUcsb3tqe55Wy30NlSIigMJoVYWZQw0NiLi420NRlCMlaSuSjOUHeLsZ1IiKAUBxcVwAmQLmKlWVwRyKm9UYigq0Ur2s0/kaMNiHRk5WvdNfM6MNhljUIgsovYam1ySd/U1ZCnGEcsVoVVKkqknKT1ZtqZAUB5egPaApvFOBKZWuwVmZnTMSFlzFWy5thY59N/EDXCxGBi6ju7NttX2d9bX6a6H0GHx0lSVldJJO26tdXtxvpr0JFopFUQwylWI+BcriEHn3hAIUcgdeQ8tTjOMe6pys+S1y+vLlx5dMinTlLvasbrm7rN6c+fDmTWBwqxRrGuyj5nck+ZNz71vpUo0oKEeBz61WVWbnLdm+rCoUAoBQCgFAKAUAoBQCgFARfaPHtDAxjAaViI4VOxlc5Vv+qPiP6qmgMuAcPWCFIkJKooW53Y/aY+ZNyfM0BJUAoBQCgFAKAUAoBQCgFAKAUAoBQHl6Ai+IcbSPbU1krYynS3NlDBTqFexfaKRjobDy0rkVe1ZN2idal2dTitVcjpOIOftH5mscsbUetzVHD01wMFxjjma8jiqnMk6MHwOmHjsqbOffWr4dpVY6XKpYGlPdEthu04YZZkVgfTX1BroU+0oTVqiMNTsyUXmpSsWDh08TL9VlA6AAW9q6dKVOUf09jlV4VYy/Uvc66tKRQCgFAKAUAoBQCgFAKAUAoCsp/xOMaXePDZoYhyM5H18nQ5VIiBGxMw56AWRFsKAyoBQCgFAKAUAoBQCgFAKAxkkCi5IA6nSvJSUVduyPVFydkRzcUzaRIW/WPhH9TXNn2nFu1FZvZGpYXLrUdum7MGMp1aQKP1QBb3N6qdXETV3JR8l/ZJd1HaN/M4Gng+1KWPXMx/hWN1KT/dUb9WXpVV+2KXojaYYjoJiL8u8Pr1qbjHaNR/+mRVSotXFfIjOJcCOrKxb1rHiMLUSu3c24fHr9rViGWHlzvaqKVOMlodB1OJvWA7+frWtUeJU5o2DDEb22/PSpqi1v8An0IuqnsaJsONbjkfX8L396zzoKzuuf5pcsjU5HHPHY6ddvYVmqQcHoaYSutTbg8e6EFSQauw+LnBppkKuHhNWaLvwTjazCxsH6da+lw2LjWXU+bxeClRd1qiYrYYRQCgFAKAUB5flQGn6bHmde8TNGA0i5heNWBKlxe6ggGxO9jQEFhu2+Ed0UGVVkYLHK8EyQyMfhCTMgQ35G9jcWvegJyfHxIbPJGp6Myg9diaA8biEQ3ljHL41/rQEXxztFHHEe5kikneyQoHU55HOVdAScoOpIGgVulAdXA+HLDEkakkILZju7HVnY82ZiWPmTQEnQCgFAU1u12JcNLhsD32HUkK7TiN51UkM0UWQ3FwcuZlzW8waAs3B+Jx4mGOeI5kkUMp2OvIjkQbgjkQaA7KAUAoDXPMqKzuQqqCzE6BVAuST0AoCqntuQgnbB4hcIbHviY7rGf+q0ObvBHaxva9tbCgLZG4YAg3BFwRzBoDmx+PWMW+Jjso3P8AQedZMXjKeHj4tW9lxZdRoSqPkuLIXGS/bnN9fCg/kP51wa9aVXx13pwijfBW8NL1Zw4viLtZU8AOmm+nnWepiZyeSn4U/mWwoRWstTiRyVIuSTYHUnzN/lVCqPJa++/1LsquZpAL+Wn96lGEU78A2zGdRvod+VvSvJ5VrYRvsSPCuKBAEkvY7HoOV71qw+LjFKE/xdTNXoOTzRN/GuHAjOn4cxU8RRVN95Dbie4TENPLIhFnFtbix1tqfc1bGosv9HQcHc9+nAXBY69Be/oLnT0Fe/ERju9/zTcdxJ7IwmxQN9Nuo1tttfQ6aV5OqpcPz++R7Gk1t+fnE4ppLlr2ubegIBNgefKsdSWZu+7+Wn1NMI2St/vU5z+f61mfT86lyM8PiCpuCQRWihWlGV0RqU1JWZ9B7P8AFO+TX4hv5+dfU4Wv3sL8T5XGYbuJ6bErWkxigFAKAUBRe3U0sOP4bNAqMzHEYciRyinPGJFBZUYg3juPCb2tpe4AgePx4qSbGRusXfYrh1lSEvZjDI3hLOAWJE2W9hpQEh2h7QYTE8MljjlR55Yu6iw6kd6JiAETur5lKPlvp4bXoCsfpI/R1isdi4pozGq9zGkjMT8Skg2UAk6EfLegM+A/oUgWxneSY9B9Wv4Xb8aAv+A7BYOOIxph4kBAGZRaQW2Im+MMDYg3vegOvhXEpIJFwuLOZmuIJ7WGIAF8r20WcAElRowGZftKoFioBQHNj8XHGF71wodhGtzYs76BV5k+nQnlQFI4BjpcBEMJLhMTM8V0haFM8c0YJMZMhOWI5bA5yNQbXoDt7Pd5w/CRiSJ5fFI83cDP3JlkeU5U+J1Uvl8AJ0vagLRwzicOITPDIsi3sSpvlI3VhurDodaA66Ah8R2hjzNHAGxMimzCKxWM6aSynwIdQcpOa2wNAcPEVfEYefCYiXDpNiYZUjjQnwAxlTYsQ0wUm5YKvoKAr78eL4KTCvhpzjGhMBhMUhQuUMebvbZO5+1mv8PnpQFn4e5w+GihvndY0QdDkUKWPlpWPG4tYeGmsnsvv5F9Cj3ju9luc80wi8TXeRtf7+Qr52Ussu8qeKTN6TqeGOkUQ80pd85v/wDka1inUz1czb/o1RgoxsjpiispNutvw1rTGGWNyDd3YwRNrfkm+lUJJNW/HqTubJVsKtmssSCd2cpW+lZ2nLQt0MJRbUkm9eTbi78z1aonuE4gujKSNNvSulSqupTcbmCvBQkpIqvGY8khH5I1rLlcVbkdzCSzwTI/vrDlrtbT5nevMzStz/NeJqyXMRiSNvz7DcVBVGtj1009wJvz61BzfEZDIPXmZ6jKjzNXibPbElwTifcyK17i9mG2hrr4HE5JJnPxmHVWDj8j6YrXFxsa+nPk3oe0AoBQCgI7jHCI8R3JcEmGQSx2JFnCstz1FmOlAZycMRmSQqveIpVXtqFaxYA9DYfKgA4YgcuFUMd2CgE+rWuaA61iAFqAyAoD2gOTifD4542jlXMrbjUbaggjVSDYgjUEAigIfA46TCusGJYujtlgxB5k/DFMeUnJX2fnZviAlOM8VTDRGR8x1Coii7yudFjjW+rE/wBTYAmgIrhnDZHk+kYmxm+wgN0wikaon3nI+KQ6nUCy6UBPmAHegMhGLWoCF4p2bSR+9jZoJxtNFZW52DggrIuvwuCKAq3EeKyJihhuIzFkaPPEmGDJ9IysqlZI0vMz3ucqNkKg3GhoCUwMGKkUIqLw7DiwREEbzEaHUAGKHppnO+oNjQE1wjgccFzGtmb45GJeST9uRyWPpew2AAoDuxaqqljsBf18qrq1FTg5y2RKEHOSiuJCtKEUyybnYD8AK+YqVXJuvV47L6L88zpKN7U4bIgpGLOWJJub+nT2rnSlmndm2KyxsjdElxc+Q9NKkqd1mPHLU6V+Fhv+RV93kaepX/JMxjsCNrbmowyI9d2HJbb8ivZXqbBWianUCoSyxRJXZpexrPKUZE1dEp2faxdbVswMrOUTLi1dJlf7TH60jyqM/wB0kdTA/wDEmV7NY1UzqGWaotHhsTWosizyh5c97yvUgeo97+laKWzK5n1HsziS+GjJ3Ayn1H9rV9bhZ56MW+R8jjYZK8kiUrQZRQCgFAKAUAoBQGjHYyOFGkldY0XVmYgBRe2pO2poDVxDiccJhEjZTNIIo9CbyFWYC420Rt6A9h4gjmZUJZoWCutrHMUWQAZrA3Vhrte4voaA4+/TGYaN1QSRTqpZZNLRsLtca+IbW6jegIDgeB7vGyRTSSSyxoDhWlbNkwzAKwQ2F3Dgqzm7Ed3cm+oFzjSwoDOgFAKAq+EjEnEMXJ9xcPh/TKrzkbb/AF459KAsqRAUBnQEZxJs7rHyHjb/AOo/ifauV2g+8lGgtt36bfnQ14dZIup6L7ld7RTguFU/DuPM864HaLWZQjwN+Ei8rb4nBHId73tWGNSV73vY0NI64pOot6VqjUb3RW0SGEwedc2bKBpe24H53rfRwrqxUm7L6ozVKyg7WuezcJGrBjtcLpYG3M86tlgYK7T8kRjiXs0RcRbXW/pr7Xrm+N8b+Rr8J6YutVujbVklLkYyAct/aqp2X7SS6krweLKpc+g9q24eLjHPIyYiV2ooqXGJc0rGq6fiuztUI5aaRBSmzGvLGxPQyU1EXNqGoNEWzMmiR5cxB96nGy3DOrDRi1ybC/vWqEY5TPUm81kfROxxBw9x99vz/CvpMD/wr1Pm+0b996InK1mEUAoBQCgFAKAUBCduMF33D8ZGACWw8oUH72QlfxAoCh8ZmxLYHC42XFK6Ry4WfKsKooVnRSxYlm0VzsaA+hYbhqidsQpYM8aRuL+EiMuVa33vGRfpbpQEkkYFAQHbDBkLHi4wTLhSXAFyZIWAE8dhqboLgfeRKAnMJiFkRXQhlYBlI2IIuCPIigN1AKAUBWeyHi+kS/4uKnb1EZGHU/6YVoCzUAoCIw7XeV/1iB6KMv8AKuKpZ61SXC9vlobZrLCEen11KfJJmZmI1LE86+aqScpOTW7OpFWSRsX5etNVuNzpwm41trar8PHM0r2K6jsizGAMoKNr13B9R1r6RwTj4WcvM09SP4xjCgEYGYsDe9wAu3zrLiavdR7u17l1CGd5yHGmwI/GuNOTi/Cb0r7mTX89dqrk521JJIwjhZiABvVMac6jskScoxV2TPEZBDDbnawrqV0qVLKt9jHQi61Uo1rkmo0YWR3pOxF8Q0f2qM1qXQehhGapaPbnTGajY8PRXqBsjW9WxRCTMcaAJOfwi/47VprZVC3EwQzOvfhY+k9iI7YYHkzMR6aD+Vdzs6LjQVzjdpSvX9CfrcYBQCgFAKAUAoBQGMiAggi4IsQeYO4oDmwvD0jQRqqrGAFVAAFVRsANgBQHTGlhagMqA8IoCs9mW+jSzYJrhY/rYN9YJGYhR/7bZksNlydaA2r2vib/AJUOMl0vphpox5azKgPtQGpu0OLb4OHsgtviMRBGPQCIym/qBQGnD9rhHnOLmwKZV+CKYyOG3sQVHLyoDr7CwlcFhsxu5iVnO93cZ3Nx+sxoCxUB45sDXjCIfAH6nN5E9Nd64mHf6WfzZurr9XKVJzfc35+VfNTaerdzqJcjIWvUlKN9NxqblGnrV8L2u+JWzsjxTqpAJAsQLeZGt+utdCOInGNih0ot3ZyRxtHoSW1uCdfask5yp76lqSlsdB2/Pl/WvJO8T1aM1SDS/TSqJrw3sWR3sd/BcJqZG+EbefnWnBUEn3ktuHUzYmrpkW5DdoOIiRyq7CvJS72ebgjoYOh3ULvdkbCtbKS0L5Mg+Jt9a3lp/Os9T9zNNP8AaYRiqrEjeleWBsoonjNsIJNXwjqQZstncWFwTl9R/vevcneVFbbYqtli2z6xw3Dd3EifdUD5CvqqcMkFHkfJVZ55uXNnTUysUAoBQCgFAKAUAoBQCgFAKAqfaiMyYvCpA5jmjEkjyKFPdwMMpQhgQc7hLA/4TH7NAbT2bMg+txONfW+kxh/+OENvImgMx2Mwh+PDxy63+uvPr1+tLa+dASuF4XHGLIiIByRVW3yFAQLRHhrZkBOBa5kQAk4Rj9tANe5PNR8PxDS9gLVDKrqGUhlYAgg3BB2II3FAZOLgivGro9TsyC4YLoUP2bp8rivnMOnJOnLaLa+Wh0cRpPOuOpW8XEFcqLkg2uf5CuFiIKE3BcDfTlmimYgW9a8VobktzfDvrsK00Lyd3siE0bH3Pz/H+1Wzl4/zmRS0Ns8d1JvzAHnep1oqdNtvp8yMXaVjTm0FzzI9KyKeWKvzsW21OnhmDZmzahPP7XlarMLQnN5v4/Uqr1oxVuJh2i4tlHdx26Ejl5Vqr1XL9KG3Fk8DhbvvJlWUX/nUYpJJI60mdLsFBJ2ArVeyKd2VgyZmJPM3rHJ6mtaG+Oo3BvBpc9sbFNTTPDI3PhGg5nrU9W8qIabsuvZDgfwyuNB8AI3P3vTeuzgsLa05ehwu0cZvTj6/0XKuqcUUAoBQCgFAKAUAoBQCgFAKA0Y/GJDG8shypGrOx6KouaAg+zOEch55lyzYhhI63v3SAWhh3t4U3toWZzzoCx0AoBQHjLcWNAVHFX4WGaIGSGRgsWGHxCd20WFjosbXJIOiZSRppQGeH7UTxyxpjcNHCkzCOOSKbvlWRr5I5bohUm1gwuCbDnQFT/8AXC/R5/rkjxbJiFyqCTFOhkjUlAGIuVVtetcatQlTxWdLwy36M3KanRs90WTA/wDF4WDEJbO8SM362ZRf3rLjsE5typ/u+pPD4jLpLY4XjKsVPxX1r5+dOUZ5JbnTUk1dbGy9j+dfzar1NRaI2ujOS6gHT+oqVRunaTPF4ro3YdHkFkF9teV9qlS72tG1NciE3CDvJkpguHrGCZLMTqb6gW6XroYfCQoxbq2bfra3mZKtaVRpQIjjfaHdIvnVFfFOfhp6I34Ts/8AlUKy0hJ1qmOmh1rJbG6MVpgtStkT2ix4Fogdd29OQq2a0sRp73IqKWs0ol6Z0JMKrcWe3M/pFeZWe3Niz1OEWQlJF37L9lmbLJOMq7hDu37XQeW9dvCYB6SqfI4mN7SWsKe/P+i+AWrrnCPaAUAoBQCgFAKAUAoBQCgObD4+N3kjRgXiKiQa+AsoZQfVSD70BDYrtfEIDLGkkrmd8MkQyh5JkdkZRc2AGVmJJ0VSaAh8VxeWaWDDY6D6MJJQ6d3KJ452iBkEMj5VKHMFe1iGEZF+RAu0CWFAbKAUAoBQFe7a8OlliikgAeXDzJOqMbCQLdXS/IlGaxOl7UBCcRnlxwgiTCzwIk8U0sk4RLdy4kCRqrMXYsoGb4QCdTQHXwLs2VXExy2ySYiaWMg6hZTnN9NCGLaa6WqqtRjWg4S/OpZTqOnLMjh7O4aXh8aYaQhwgsrAEArc2sDfYWHtXFxUq1Gq3a8WdGlRhVppxepYBiIJDrlv56Gqu+w1V6pXIOnWprQ1NgYb7+19KzSo4ZS8P1JqrWsZNJAoAOU2662qzPhoq0tbHihXk9OJxYztJGgsg+VqrqY/hTVjTS7OqTd5lax/G3k3NYZTnN3kzrUcJTp8CMeahoAmqyL1Isw4jxPuYi4XMeQHXqfIV0sPRlLXgZK1WMdGz59Lxi7Fma7E3JPWtfw7fArVeK4mQ40o+0PnUPhXyJfERXE2x8aBNgbnyqLwj5D4uPMsXC+FyzWJZI1PU3P+kf1qccFfdlM8eltqXrgHDocPZh9ZJ99uX7K7D+NbqNCnS1W5zMRiKlXR6LkWSPiprTmMTpnZFjSakmRcbHUkxr25Fo2rIa9Im9DpXoMqAUAoBQCgFAKAUB8+4hh5jxfERxYmTDiTDQTERpExfK8sTG8qsARZNhzFAQmF4VPFLP3YkxD4XiH0mzlQ86T4ZUlykBUz+JmtYAkW0vQFjx+IbGthVignjjimWeWSZDFbIGyxoreJ2LEXsLAX1vYUBdofhFAZ0AoBQCgPDQGoot72oAZgK8ue2OPiHdyKVcXHyIPUHlUKkYzjaRbSnOnLNFlG4rgpYiTGxkTy+Ieq8/auBiuz5p3hqvc72HxtOorTVn7EE3Gj94+lcp0JXOglT5GmbipO7UVBlicVscz8QHWpqiz3vEaH4iKmqDI94jV9PubDU9BU1QZF1USOCgJ1c2HTn79K10sEr3mZKuKe0SQfhEUu5rpxjG1kc+U5XuzFf0e4Z9z+AqxU+pW63Q6Yv0XYbz+QqXdPmVvEL/E7YP0Y4YbE/If0r3uepH4roTGE7ExJszVJUUReJfIlYOzqLzJqSpoqdZs7oeFIOVTUUVubOpMKoqViDkbBEKWPLmQWvTwzFAKAUAoBQCgFAKAUBokwilw9hmAy5rC+W97X3tfW1AbGiBN6AxEC9KA20AoBQCgFAeEUBraGvLHtzU+FvzpY9uck3DWOxqLiTU0cE/CJOVj71BwZYqkSC4r2Ylk3iVvM2v8APeqpUnLdXL4VlHaViq4zsBiifCpX01/iaq+HX+JesV/2OJv0d47z+X96fDr/ABPfi/8Asexfo4xl/FcjpoP50+H/AOp78Wv8iewHYeZRomXrt/HevVQlyIvFR4slcP2Nl52FSVBkHi4krhOyeXUmrFQsUyxVyYw/CAtWqFiiVVs7EwlqlYrzGwQ17Y8uZiOh5cyyV6LnuWh4e2oBQCgFAKAUAoBQCgFAKAUAoBQCgFAKAUAoBQCgFAKAUAoBQCgFAKAUAoBQCgFAKAUAoBQCgFAKAUA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3498918" y="175879"/>
            <a:ext cx="520478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Customized Daily Program</a:t>
            </a: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1297845" y="1232525"/>
            <a:ext cx="1828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Total</a:t>
            </a:r>
          </a:p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Anti-Aging</a:t>
            </a:r>
          </a:p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Serum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2140" y="5730944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AM/PM</a:t>
            </a:r>
            <a:endParaRPr lang="en-US" sz="2000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716" y="6150114"/>
            <a:ext cx="401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1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39020" y="5730944"/>
            <a:ext cx="16891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AM/PM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a</a:t>
            </a: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 tolerated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46656" y="6124521"/>
            <a:ext cx="503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2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85072" y="6045913"/>
            <a:ext cx="503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3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41699" y="5711344"/>
            <a:ext cx="609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AM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99685" y="5836327"/>
            <a:ext cx="579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PM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844" y="515424"/>
            <a:ext cx="3128851" cy="31288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3" name="Down Arrow 22"/>
          <p:cNvSpPr/>
          <p:nvPr/>
        </p:nvSpPr>
        <p:spPr>
          <a:xfrm rot="7411648">
            <a:off x="11252924" y="3024489"/>
            <a:ext cx="343571" cy="557205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 rot="5400000">
            <a:off x="11693669" y="1751078"/>
            <a:ext cx="343569" cy="557205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 rot="2997371">
            <a:off x="11170669" y="512865"/>
            <a:ext cx="343571" cy="557205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Down Arrow 37"/>
          <p:cNvSpPr/>
          <p:nvPr/>
        </p:nvSpPr>
        <p:spPr>
          <a:xfrm rot="10620360">
            <a:off x="9987802" y="3652866"/>
            <a:ext cx="343571" cy="557205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Down Arrow 39"/>
          <p:cNvSpPr/>
          <p:nvPr/>
        </p:nvSpPr>
        <p:spPr>
          <a:xfrm rot="16200000">
            <a:off x="8080455" y="1801245"/>
            <a:ext cx="343571" cy="557207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62432" y="5971207"/>
            <a:ext cx="5373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636834" y="2337578"/>
            <a:ext cx="1748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Vital C Hydrating Eye cream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44" name="Down Arrow 43"/>
          <p:cNvSpPr/>
          <p:nvPr/>
        </p:nvSpPr>
        <p:spPr>
          <a:xfrm rot="13573890">
            <a:off x="8588168" y="3042700"/>
            <a:ext cx="343571" cy="557205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46" y="2247402"/>
            <a:ext cx="866589" cy="35042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538" y="3592320"/>
            <a:ext cx="996448" cy="223502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9987" y="2714342"/>
            <a:ext cx="1524000" cy="30480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7594874" y="5820088"/>
            <a:ext cx="1821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1-3 x per week</a:t>
            </a:r>
            <a:endParaRPr lang="en-US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 cstate="print"/>
          <a:srcRect l="8142" t="2317" r="7133" b="10746"/>
          <a:stretch/>
        </p:blipFill>
        <p:spPr>
          <a:xfrm>
            <a:off x="184114" y="2181953"/>
            <a:ext cx="1071034" cy="3537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72143" y="1360714"/>
            <a:ext cx="1370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Ormedic</a:t>
            </a:r>
            <a:r>
              <a:rPr lang="en-US" dirty="0" smtClean="0"/>
              <a:t> </a:t>
            </a:r>
          </a:p>
          <a:p>
            <a:r>
              <a:rPr lang="en-US" dirty="0" smtClean="0"/>
              <a:t>Balancing</a:t>
            </a:r>
          </a:p>
          <a:p>
            <a:r>
              <a:rPr lang="en-US" dirty="0" smtClean="0"/>
              <a:t>Cleanser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02429" y="1542142"/>
            <a:ext cx="1378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Matte</a:t>
            </a:r>
          </a:p>
          <a:p>
            <a:r>
              <a:rPr lang="en-US" dirty="0" smtClean="0"/>
              <a:t>Prevention +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2" t="11778" r="31766" b="5322"/>
          <a:stretch/>
        </p:blipFill>
        <p:spPr>
          <a:xfrm>
            <a:off x="4668750" y="2884713"/>
            <a:ext cx="896950" cy="29575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0" y="1560286"/>
            <a:ext cx="11409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Hydrating</a:t>
            </a:r>
          </a:p>
          <a:p>
            <a:r>
              <a:rPr lang="en-US" dirty="0" smtClean="0"/>
              <a:t>Anti-aging</a:t>
            </a:r>
          </a:p>
          <a:p>
            <a:r>
              <a:rPr lang="en-US" dirty="0" smtClean="0"/>
              <a:t>Serum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78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075" y="2640015"/>
            <a:ext cx="3473252" cy="2601586"/>
          </a:xfrm>
          <a:prstGeom prst="rect">
            <a:avLst/>
          </a:prstGeom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371075" y="783002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  <a:cs typeface="Gotham Bold" pitchFamily="50" charset="0"/>
              </a:rPr>
              <a:t>Deliberate Practice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3240232" y="1410720"/>
            <a:ext cx="54045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000" dirty="0">
                <a:solidFill>
                  <a:prstClr val="white">
                    <a:lumMod val="50000"/>
                  </a:prstClr>
                </a:solidFill>
                <a:latin typeface="Gotham Book" pitchFamily="50" charset="0"/>
                <a:cs typeface="Gotham Book" pitchFamily="50" charset="0"/>
              </a:rPr>
              <a:t>What would you prescribe?</a:t>
            </a:r>
          </a:p>
        </p:txBody>
      </p:sp>
      <p:sp>
        <p:nvSpPr>
          <p:cNvPr id="7" name="Rectangle 6"/>
          <p:cNvSpPr/>
          <p:nvPr/>
        </p:nvSpPr>
        <p:spPr>
          <a:xfrm>
            <a:off x="5385769" y="3056325"/>
            <a:ext cx="4184951" cy="2744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u="sng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Case </a:t>
            </a:r>
            <a:r>
              <a:rPr lang="en-US" sz="2000" u="sng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Study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52 </a:t>
            </a: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Years </a:t>
            </a: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Old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Fitzpatrick 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Hyperpigmentation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Photo-Aging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Dry skin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Sensitivity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Doesn’t like </a:t>
            </a: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c</a:t>
            </a: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reamy </a:t>
            </a: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c</a:t>
            </a: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leanser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994" y="665514"/>
            <a:ext cx="2102335" cy="4086317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6720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12619" r="33492" b="15319"/>
          <a:stretch/>
        </p:blipFill>
        <p:spPr>
          <a:xfrm>
            <a:off x="174120" y="3331532"/>
            <a:ext cx="1222507" cy="2274665"/>
          </a:xfrm>
          <a:prstGeom prst="rect">
            <a:avLst/>
          </a:prstGeom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169716" y="66780"/>
            <a:ext cx="48606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Customized Daily </a:t>
            </a:r>
            <a:endParaRPr lang="en-US" sz="4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ok" pitchFamily="50" charset="0"/>
              <a:cs typeface="Gotham Book" pitchFamily="50" charset="0"/>
            </a:endParaRPr>
          </a:p>
          <a:p>
            <a:pPr lvl="0" algn="ctr">
              <a:defRPr/>
            </a:pP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Program</a:t>
            </a:r>
            <a:endParaRPr lang="en-US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8520" y="3238983"/>
            <a:ext cx="1828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Intense Brightening Crème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367428" y="2121786"/>
            <a:ext cx="1828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Intense Lightening Serum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050496" y="1403534"/>
            <a:ext cx="1828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Ultimate Daily Moisturizer SPF 50 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12" name="Picture 2" descr="intense brightening crème with Vectorize-Technolog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258" y="4048997"/>
            <a:ext cx="1785428" cy="1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02908" y="5934618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AM/PM</a:t>
            </a:r>
            <a:endParaRPr lang="en-US" sz="2000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385" y="6150114"/>
            <a:ext cx="401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1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43213" y="5972329"/>
            <a:ext cx="609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AM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43146" y="6150114"/>
            <a:ext cx="503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2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58254" y="6150114"/>
            <a:ext cx="503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3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48346" y="6111489"/>
            <a:ext cx="609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AM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60836" y="5809947"/>
            <a:ext cx="6419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PM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0" t="9396" r="13315" b="23302"/>
          <a:stretch/>
        </p:blipFill>
        <p:spPr>
          <a:xfrm>
            <a:off x="1655660" y="3180934"/>
            <a:ext cx="2391613" cy="28612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2" t="2048" r="25142" b="7476"/>
          <a:stretch/>
        </p:blipFill>
        <p:spPr>
          <a:xfrm>
            <a:off x="4318669" y="2611405"/>
            <a:ext cx="1301311" cy="33777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715" y="317592"/>
            <a:ext cx="3333118" cy="333311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4" name="Down Arrow 23"/>
          <p:cNvSpPr/>
          <p:nvPr/>
        </p:nvSpPr>
        <p:spPr>
          <a:xfrm rot="7411648">
            <a:off x="11203842" y="2958719"/>
            <a:ext cx="375522" cy="689889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rot="5400000">
            <a:off x="11659294" y="1529386"/>
            <a:ext cx="375522" cy="689889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 rot="2997371">
            <a:off x="11128392" y="227697"/>
            <a:ext cx="375522" cy="689889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 rot="13778008">
            <a:off x="8314985" y="3049915"/>
            <a:ext cx="375522" cy="689889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 rot="18664297">
            <a:off x="8310336" y="230209"/>
            <a:ext cx="375522" cy="689889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 rot="10800000">
            <a:off x="9755997" y="3650710"/>
            <a:ext cx="375522" cy="689889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298794" y="5956077"/>
            <a:ext cx="12325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PM</a:t>
            </a:r>
          </a:p>
          <a:p>
            <a:pPr lvl="0" algn="ctr"/>
            <a:r>
              <a:rPr lang="en-US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1-3 x</a:t>
            </a:r>
          </a:p>
          <a:p>
            <a:pPr lvl="0" algn="ctr"/>
            <a:r>
              <a:rPr lang="en-US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per week</a:t>
            </a:r>
          </a:p>
          <a:p>
            <a:pPr lvl="0"/>
            <a:endParaRPr lang="en-US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04" y="3329312"/>
            <a:ext cx="672542" cy="2719569"/>
          </a:xfrm>
          <a:prstGeom prst="rect">
            <a:avLst/>
          </a:prstGeom>
        </p:spPr>
      </p:pic>
      <p:sp>
        <p:nvSpPr>
          <p:cNvPr id="34" name="Down Arrow 33"/>
          <p:cNvSpPr/>
          <p:nvPr/>
        </p:nvSpPr>
        <p:spPr>
          <a:xfrm>
            <a:off x="9682761" y="-344945"/>
            <a:ext cx="375522" cy="689889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 rot="16200000">
            <a:off x="7736220" y="1639206"/>
            <a:ext cx="375522" cy="689889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24671" y="4935930"/>
            <a:ext cx="65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4" t="10970" r="29257" b="8265"/>
          <a:stretch/>
        </p:blipFill>
        <p:spPr>
          <a:xfrm>
            <a:off x="11202531" y="3390974"/>
            <a:ext cx="774407" cy="283794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97" y="2532155"/>
            <a:ext cx="866589" cy="35042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8061" y="6105664"/>
            <a:ext cx="1039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otham Book" pitchFamily="50" charset="0"/>
                <a:cs typeface="Gotham Book" pitchFamily="50" charset="0"/>
              </a:rPr>
              <a:t>AM/PM</a:t>
            </a:r>
          </a:p>
        </p:txBody>
      </p:sp>
    </p:spTree>
    <p:extLst>
      <p:ext uri="{BB962C8B-B14F-4D97-AF65-F5344CB8AC3E}">
        <p14:creationId xmlns:p14="http://schemas.microsoft.com/office/powerpoint/2010/main" val="2175692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075" y="2640015"/>
            <a:ext cx="3473252" cy="2601586"/>
          </a:xfrm>
          <a:prstGeom prst="rect">
            <a:avLst/>
          </a:prstGeom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371075" y="783002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  <a:cs typeface="Gotham Bold" pitchFamily="50" charset="0"/>
              </a:rPr>
              <a:t>Deliberate Practice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3240232" y="1410720"/>
            <a:ext cx="54045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000" dirty="0">
                <a:solidFill>
                  <a:prstClr val="white">
                    <a:lumMod val="50000"/>
                  </a:prstClr>
                </a:solidFill>
                <a:latin typeface="Gotham Book" pitchFamily="50" charset="0"/>
                <a:cs typeface="Gotham Book" pitchFamily="50" charset="0"/>
              </a:rPr>
              <a:t>What would you prescribe?</a:t>
            </a:r>
          </a:p>
        </p:txBody>
      </p:sp>
      <p:sp>
        <p:nvSpPr>
          <p:cNvPr id="7" name="Rectangle 6"/>
          <p:cNvSpPr/>
          <p:nvPr/>
        </p:nvSpPr>
        <p:spPr>
          <a:xfrm>
            <a:off x="5385769" y="3056325"/>
            <a:ext cx="4184951" cy="2744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u="sng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Case </a:t>
            </a:r>
            <a:r>
              <a:rPr lang="en-US" sz="2000" u="sng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Study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52 </a:t>
            </a: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Years </a:t>
            </a: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Old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Fitzpatrick 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Hyperpigmentation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Photo-Aging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Very Dry skin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Sensitivity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Likes creamy </a:t>
            </a: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c</a:t>
            </a: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leanser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994" y="665514"/>
            <a:ext cx="2102335" cy="4086317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4409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169716" y="66780"/>
            <a:ext cx="48606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Customized Daily </a:t>
            </a:r>
            <a:endParaRPr lang="en-US" sz="4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ok" pitchFamily="50" charset="0"/>
              <a:cs typeface="Gotham Book" pitchFamily="50" charset="0"/>
            </a:endParaRPr>
          </a:p>
          <a:p>
            <a:pPr lvl="0" algn="ctr">
              <a:defRPr/>
            </a:pP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Program</a:t>
            </a:r>
            <a:endParaRPr lang="en-US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8520" y="3238983"/>
            <a:ext cx="1828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Intense Brightening Crème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367428" y="2121786"/>
            <a:ext cx="1828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Intense Lightening Serum</a:t>
            </a:r>
            <a:endParaRPr lang="en-US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050496" y="1403534"/>
            <a:ext cx="1828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Ultimate Daily Moisturizer SPF 50 </a:t>
            </a:r>
            <a:endParaRPr lang="en-US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12" name="Picture 2" descr="intense brightening crème with Vectorize-Technolog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258" y="4048997"/>
            <a:ext cx="1785428" cy="1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02908" y="5934618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AM/PM</a:t>
            </a:r>
            <a:endParaRPr lang="en-US" sz="2000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385" y="6150114"/>
            <a:ext cx="401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1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43213" y="5972329"/>
            <a:ext cx="609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AM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43146" y="6150114"/>
            <a:ext cx="503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2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58254" y="6150114"/>
            <a:ext cx="503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3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48346" y="6111489"/>
            <a:ext cx="609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AM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60836" y="5809947"/>
            <a:ext cx="6419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PM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0" t="9396" r="13315" b="23302"/>
          <a:stretch/>
        </p:blipFill>
        <p:spPr>
          <a:xfrm>
            <a:off x="1655660" y="3180934"/>
            <a:ext cx="2391613" cy="28612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2" t="2048" r="25142" b="7476"/>
          <a:stretch/>
        </p:blipFill>
        <p:spPr>
          <a:xfrm>
            <a:off x="4318669" y="2611405"/>
            <a:ext cx="1301311" cy="33777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715" y="317592"/>
            <a:ext cx="3333118" cy="333311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4" name="Down Arrow 23"/>
          <p:cNvSpPr/>
          <p:nvPr/>
        </p:nvSpPr>
        <p:spPr>
          <a:xfrm rot="7411648">
            <a:off x="11203842" y="2958719"/>
            <a:ext cx="375522" cy="689889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rot="5400000">
            <a:off x="11659294" y="1529386"/>
            <a:ext cx="375522" cy="689889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 rot="2997371">
            <a:off x="11128392" y="227697"/>
            <a:ext cx="375522" cy="689889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 rot="13778008">
            <a:off x="8314985" y="3049915"/>
            <a:ext cx="375522" cy="689889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 rot="18664297">
            <a:off x="8310336" y="230209"/>
            <a:ext cx="375522" cy="689889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 rot="10800000">
            <a:off x="9755997" y="3650710"/>
            <a:ext cx="375522" cy="689889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625155" y="6211669"/>
            <a:ext cx="539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PM</a:t>
            </a:r>
          </a:p>
          <a:p>
            <a:pPr lvl="0"/>
            <a:endParaRPr lang="en-US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9682761" y="-344945"/>
            <a:ext cx="375522" cy="689889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 rot="16200000">
            <a:off x="7736220" y="1639206"/>
            <a:ext cx="375522" cy="689889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4" t="10970" r="29257" b="8265"/>
          <a:stretch/>
        </p:blipFill>
        <p:spPr>
          <a:xfrm>
            <a:off x="10603816" y="3227688"/>
            <a:ext cx="774407" cy="283794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97" y="2532155"/>
            <a:ext cx="866589" cy="35042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8061" y="6105664"/>
            <a:ext cx="1039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otham Book" pitchFamily="50" charset="0"/>
                <a:cs typeface="Gotham Book" pitchFamily="50" charset="0"/>
              </a:rPr>
              <a:t>AM/PM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286" y="2612572"/>
            <a:ext cx="1257300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429" y="1596572"/>
            <a:ext cx="1451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Iluma</a:t>
            </a:r>
            <a:r>
              <a:rPr lang="en-US" dirty="0" smtClean="0"/>
              <a:t>  </a:t>
            </a:r>
          </a:p>
          <a:p>
            <a:r>
              <a:rPr lang="en-US" dirty="0" smtClean="0"/>
              <a:t>Brightening</a:t>
            </a:r>
          </a:p>
          <a:p>
            <a:r>
              <a:rPr lang="en-US" dirty="0" smtClean="0"/>
              <a:t>Cleanser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14715" y="1596572"/>
            <a:ext cx="208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anti-aging</a:t>
            </a:r>
          </a:p>
          <a:p>
            <a:r>
              <a:rPr lang="en-US" dirty="0" smtClean="0"/>
              <a:t>serum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184571" y="4209143"/>
            <a:ext cx="57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8" t="8762" r="15291" b="8444"/>
          <a:stretch/>
        </p:blipFill>
        <p:spPr>
          <a:xfrm>
            <a:off x="6622308" y="2823556"/>
            <a:ext cx="2208027" cy="271117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656286" y="5896429"/>
            <a:ext cx="1719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Hyaluronic</a:t>
            </a:r>
          </a:p>
          <a:p>
            <a:r>
              <a:rPr lang="en-US" dirty="0" smtClean="0"/>
              <a:t>Filler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8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371075" y="783002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  <a:cs typeface="Gotham Bold" pitchFamily="50" charset="0"/>
              </a:rPr>
              <a:t>Deliberate Practice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40232" y="1410720"/>
            <a:ext cx="54045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000" dirty="0">
                <a:solidFill>
                  <a:prstClr val="white">
                    <a:lumMod val="50000"/>
                  </a:prstClr>
                </a:solidFill>
                <a:latin typeface="Gotham Book" pitchFamily="50" charset="0"/>
                <a:cs typeface="Gotham Book" pitchFamily="50" charset="0"/>
              </a:rPr>
              <a:t>What would you prescribe?</a:t>
            </a:r>
          </a:p>
        </p:txBody>
      </p:sp>
      <p:sp>
        <p:nvSpPr>
          <p:cNvPr id="7" name="Rectangle 6"/>
          <p:cNvSpPr/>
          <p:nvPr/>
        </p:nvSpPr>
        <p:spPr>
          <a:xfrm>
            <a:off x="5455438" y="2812485"/>
            <a:ext cx="4057095" cy="2744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u="sng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Case </a:t>
            </a:r>
            <a:r>
              <a:rPr lang="en-US" sz="2000" u="sng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Study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24 </a:t>
            </a: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Years </a:t>
            </a: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Old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Fitzpatrick 6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Grade II acne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PIH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Oily skin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Dehydration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Prefers squeaky clean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3263" y="2715609"/>
            <a:ext cx="3571769" cy="2000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719" y="610601"/>
            <a:ext cx="2102335" cy="4086317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5831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110052" y="1719450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Salicylic Gel 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  <a:p>
            <a:pPr algn="ctr" eaLnBrk="1" hangingPunct="1"/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Cleanser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49640" y="1106306"/>
            <a:ext cx="1828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Daily </a:t>
            </a:r>
          </a:p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Matte </a:t>
            </a: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Moisturizer SPF </a:t>
            </a: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32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611435" y="1339102"/>
            <a:ext cx="1828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Hydrating</a:t>
            </a:r>
          </a:p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Anti-aging</a:t>
            </a:r>
          </a:p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Serum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526" y="5871682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AM/PM</a:t>
            </a:r>
            <a:endParaRPr lang="en-US" sz="2000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540" y="6107616"/>
            <a:ext cx="401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1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75611" y="5790398"/>
            <a:ext cx="1134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AM/PM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3233" y="6109479"/>
            <a:ext cx="503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2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44886" y="6107616"/>
            <a:ext cx="503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3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59309" y="5984629"/>
            <a:ext cx="609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AM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99668" y="5871682"/>
            <a:ext cx="579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PM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/>
          <a:srcRect l="3185" t="1537" b="9514"/>
          <a:stretch/>
        </p:blipFill>
        <p:spPr>
          <a:xfrm>
            <a:off x="262584" y="2385029"/>
            <a:ext cx="1161709" cy="3360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2" t="11778" r="31766" b="5322"/>
          <a:stretch/>
        </p:blipFill>
        <p:spPr>
          <a:xfrm>
            <a:off x="4959830" y="2450431"/>
            <a:ext cx="1023157" cy="33736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2" t="2238" r="24857" b="6714"/>
          <a:stretch/>
        </p:blipFill>
        <p:spPr>
          <a:xfrm>
            <a:off x="3166264" y="2359716"/>
            <a:ext cx="1395552" cy="36253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238" y="246434"/>
            <a:ext cx="3253979" cy="325397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19" name="Down Arrow 18"/>
          <p:cNvSpPr/>
          <p:nvPr/>
        </p:nvSpPr>
        <p:spPr>
          <a:xfrm rot="7411648">
            <a:off x="11579544" y="2772189"/>
            <a:ext cx="346543" cy="729203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 rot="10800000">
            <a:off x="10182417" y="3420178"/>
            <a:ext cx="366606" cy="689298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5400000">
            <a:off x="12071608" y="1454720"/>
            <a:ext cx="341428" cy="740130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 rot="2997371">
            <a:off x="11482861" y="93167"/>
            <a:ext cx="341428" cy="740130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rot="18842672">
            <a:off x="8742305" y="170106"/>
            <a:ext cx="346543" cy="729203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 rot="16200000">
            <a:off x="8199419" y="1549153"/>
            <a:ext cx="341428" cy="740130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83238" y="7728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Customized Daily Program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788456" y="4567882"/>
            <a:ext cx="1748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err="1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Iluma</a:t>
            </a:r>
            <a:endParaRPr lang="en-US" sz="2000" dirty="0" smtClean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  <a:p>
            <a:pPr lvl="0" algn="ctr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Brightening</a:t>
            </a:r>
          </a:p>
          <a:p>
            <a:pPr lvl="0" algn="ctr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Eye Crème 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4" t="10970" r="29257" b="8265"/>
          <a:stretch/>
        </p:blipFill>
        <p:spPr>
          <a:xfrm>
            <a:off x="10688697" y="4061899"/>
            <a:ext cx="650588" cy="2384191"/>
          </a:xfrm>
          <a:prstGeom prst="rect">
            <a:avLst/>
          </a:prstGeom>
        </p:spPr>
      </p:pic>
      <p:sp>
        <p:nvSpPr>
          <p:cNvPr id="30" name="Down Arrow 29"/>
          <p:cNvSpPr/>
          <p:nvPr/>
        </p:nvSpPr>
        <p:spPr>
          <a:xfrm rot="13350733">
            <a:off x="8773230" y="2867596"/>
            <a:ext cx="366606" cy="689298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57143" y="6150114"/>
            <a:ext cx="7982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4</a:t>
            </a:r>
          </a:p>
        </p:txBody>
      </p:sp>
      <p:sp>
        <p:nvSpPr>
          <p:cNvPr id="34" name="Down Arrow 33"/>
          <p:cNvSpPr/>
          <p:nvPr/>
        </p:nvSpPr>
        <p:spPr>
          <a:xfrm>
            <a:off x="10063152" y="-362629"/>
            <a:ext cx="376535" cy="673365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6" t="33036" r="11571" b="20820"/>
          <a:stretch/>
        </p:blipFill>
        <p:spPr>
          <a:xfrm rot="1030853">
            <a:off x="7175375" y="3346529"/>
            <a:ext cx="1323714" cy="869024"/>
          </a:xfrm>
          <a:prstGeom prst="rect">
            <a:avLst/>
          </a:prstGeom>
        </p:spPr>
      </p:pic>
      <p:sp>
        <p:nvSpPr>
          <p:cNvPr id="36" name="TextBox 5"/>
          <p:cNvSpPr txBox="1">
            <a:spLocks noChangeArrowheads="1"/>
          </p:cNvSpPr>
          <p:nvPr/>
        </p:nvSpPr>
        <p:spPr bwMode="auto">
          <a:xfrm>
            <a:off x="6811005" y="2275404"/>
            <a:ext cx="148028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Total Repair Crème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021792" y="5351579"/>
            <a:ext cx="1360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PM as tolerated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t="4749" r="53428" b="20536"/>
          <a:stretch/>
        </p:blipFill>
        <p:spPr>
          <a:xfrm>
            <a:off x="6916717" y="4006861"/>
            <a:ext cx="1436321" cy="14729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0" t="9396" r="13315" b="23302"/>
          <a:stretch/>
        </p:blipFill>
        <p:spPr>
          <a:xfrm>
            <a:off x="1143000" y="3460910"/>
            <a:ext cx="1796143" cy="21488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24429" y="2427905"/>
            <a:ext cx="19231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Intense Lightening Serum</a:t>
            </a:r>
          </a:p>
        </p:txBody>
      </p:sp>
    </p:spTree>
    <p:extLst>
      <p:ext uri="{BB962C8B-B14F-4D97-AF65-F5344CB8AC3E}">
        <p14:creationId xmlns:p14="http://schemas.microsoft.com/office/powerpoint/2010/main" val="851355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300054" y="1431942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dirty="0">
                <a:solidFill>
                  <a:prstClr val="white">
                    <a:lumMod val="50000"/>
                  </a:prstClr>
                </a:solidFill>
                <a:latin typeface="Gotham Book" pitchFamily="50" charset="0"/>
                <a:cs typeface="Gotham Book" pitchFamily="50" charset="0"/>
              </a:rPr>
              <a:t>What would you prescribe?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923929" y="1985940"/>
            <a:ext cx="4456591" cy="397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900" b="1" i="1" dirty="0">
              <a:solidFill>
                <a:prstClr val="black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prstClr val="black"/>
                </a:solidFill>
                <a:latin typeface="HelveticaNeue LT 55 Roman"/>
                <a:cs typeface="FrankRuehl" pitchFamily="34" charset="-79"/>
              </a:rPr>
              <a:t>             </a:t>
            </a:r>
            <a:r>
              <a:rPr lang="en-US" sz="2800" b="1" dirty="0" smtClean="0">
                <a:solidFill>
                  <a:prstClr val="black"/>
                </a:solidFill>
                <a:latin typeface="HelveticaNeue LT 55 Roman"/>
                <a:cs typeface="FrankRuehl" pitchFamily="34" charset="-79"/>
              </a:rPr>
              <a:t> </a:t>
            </a:r>
            <a:r>
              <a:rPr lang="en-US" sz="2000" u="sng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Case </a:t>
            </a:r>
            <a:r>
              <a:rPr lang="en-US" sz="2000" u="sng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Study</a:t>
            </a: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55 Y</a:t>
            </a: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ears </a:t>
            </a: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O</a:t>
            </a: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ld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Fitzpatrick 2</a:t>
            </a: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Fine </a:t>
            </a: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Lines </a:t>
            </a: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and </a:t>
            </a: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Wrinkles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Loss of Volume</a:t>
            </a: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Crow’s </a:t>
            </a: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Feet</a:t>
            </a: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Dry</a:t>
            </a: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Prefers Squeaky clean cleanser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371075" y="783002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  <a:cs typeface="Gotham Bold" pitchFamily="50" charset="0"/>
              </a:rPr>
              <a:t>Deliberate Practice</a:t>
            </a:r>
          </a:p>
        </p:txBody>
      </p:sp>
      <p:pic>
        <p:nvPicPr>
          <p:cNvPr id="11" name="Picture 4" descr="https://encrypted-tbn1.gstatic.com/images?q=tbn:ANd9GcQczXItKFSbuKl6UyKRhh0474jm3CHUHsopcN3b6L5WWtkwNoVYR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78"/>
          <a:stretch/>
        </p:blipFill>
        <p:spPr bwMode="auto">
          <a:xfrm>
            <a:off x="900575" y="2800679"/>
            <a:ext cx="3561348" cy="3053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45" y="674222"/>
            <a:ext cx="2102335" cy="4086317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64998" y="172123"/>
            <a:ext cx="8953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Black"/>
                <a:cs typeface="Arial Black"/>
              </a:rPr>
              <a:t>Case Studies &amp; Home Care Protocol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261768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371075" y="783002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  <a:cs typeface="Gotham Bold" pitchFamily="50" charset="0"/>
              </a:rPr>
              <a:t>Deliberate Practice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40232" y="1410720"/>
            <a:ext cx="54045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000" dirty="0">
                <a:solidFill>
                  <a:prstClr val="white">
                    <a:lumMod val="50000"/>
                  </a:prstClr>
                </a:solidFill>
                <a:latin typeface="Gotham Book" pitchFamily="50" charset="0"/>
                <a:cs typeface="Gotham Book" pitchFamily="50" charset="0"/>
              </a:rPr>
              <a:t>What would you prescribe?</a:t>
            </a:r>
          </a:p>
        </p:txBody>
      </p:sp>
      <p:sp>
        <p:nvSpPr>
          <p:cNvPr id="7" name="Rectangle 6"/>
          <p:cNvSpPr/>
          <p:nvPr/>
        </p:nvSpPr>
        <p:spPr>
          <a:xfrm>
            <a:off x="5455438" y="2812485"/>
            <a:ext cx="4057095" cy="268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u="sng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Case </a:t>
            </a:r>
            <a:r>
              <a:rPr lang="en-US" sz="2000" u="sng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Study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24 </a:t>
            </a: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Years </a:t>
            </a: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Old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Fitzpatrick 6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Grade III - IV acne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Oily skin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Dehydration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Doesn’t like creamy cleanser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3263" y="2715609"/>
            <a:ext cx="3571769" cy="2000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719" y="610601"/>
            <a:ext cx="2102335" cy="4086317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2847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991226" y="175691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Clear Cell System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49640" y="1106306"/>
            <a:ext cx="1828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Daily </a:t>
            </a:r>
          </a:p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Matte </a:t>
            </a: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Moisturizer SPF </a:t>
            </a: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32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418292" y="1411673"/>
            <a:ext cx="1828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Hydrating</a:t>
            </a:r>
          </a:p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Anti-aging</a:t>
            </a:r>
          </a:p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Serum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526" y="5871682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AM/PM</a:t>
            </a:r>
            <a:endParaRPr lang="en-US" sz="2000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540" y="6107616"/>
            <a:ext cx="401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1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1844" y="5877374"/>
            <a:ext cx="578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PM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3233" y="6109479"/>
            <a:ext cx="503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2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44886" y="6107616"/>
            <a:ext cx="503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3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59309" y="5984629"/>
            <a:ext cx="609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AM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99668" y="5871682"/>
            <a:ext cx="579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PM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2" t="11778" r="31766" b="5322"/>
          <a:stretch/>
        </p:blipFill>
        <p:spPr>
          <a:xfrm>
            <a:off x="1821114" y="2359716"/>
            <a:ext cx="1023157" cy="33736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2" t="2238" r="24857" b="6714"/>
          <a:stretch/>
        </p:blipFill>
        <p:spPr>
          <a:xfrm>
            <a:off x="3166264" y="2359716"/>
            <a:ext cx="1395552" cy="36253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567" y="1719450"/>
            <a:ext cx="3253979" cy="325397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19" name="Down Arrow 18"/>
          <p:cNvSpPr/>
          <p:nvPr/>
        </p:nvSpPr>
        <p:spPr>
          <a:xfrm rot="7411648">
            <a:off x="10196036" y="4263002"/>
            <a:ext cx="346543" cy="729203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 rot="10800000">
            <a:off x="8731253" y="4973429"/>
            <a:ext cx="366606" cy="689298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5400000">
            <a:off x="10740897" y="2999683"/>
            <a:ext cx="341428" cy="740130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 rot="2997371">
            <a:off x="10091190" y="1566183"/>
            <a:ext cx="341428" cy="740130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rot="18842672">
            <a:off x="7330921" y="1624550"/>
            <a:ext cx="346543" cy="729203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 rot="16200000">
            <a:off x="6746788" y="3022908"/>
            <a:ext cx="341428" cy="740130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5294" y="1524000"/>
            <a:ext cx="1329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Medicated Acne Lotion</a:t>
            </a:r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2545" y="2670381"/>
            <a:ext cx="11430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043" y="2812143"/>
            <a:ext cx="825500" cy="304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7286" y="1741714"/>
            <a:ext cx="1062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Clear Cell</a:t>
            </a:r>
          </a:p>
          <a:p>
            <a:r>
              <a:rPr lang="en-US" dirty="0" smtClean="0"/>
              <a:t>Scrub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9000" y="4523164"/>
            <a:ext cx="2413000" cy="215159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726714" y="6077857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Salicylic (</a:t>
            </a:r>
            <a:r>
              <a:rPr lang="en-US" dirty="0" err="1" smtClean="0"/>
              <a:t>gly</a:t>
            </a:r>
            <a:r>
              <a:rPr lang="en-US" dirty="0" smtClean="0"/>
              <a:t>)</a:t>
            </a:r>
          </a:p>
          <a:p>
            <a:r>
              <a:rPr lang="en-US" dirty="0" smtClean="0"/>
              <a:t>Clarifying Pads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02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371075" y="783002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  <a:cs typeface="Gotham Bold" pitchFamily="50" charset="0"/>
              </a:rPr>
              <a:t>Deliberate Practice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3240232" y="1410720"/>
            <a:ext cx="54045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000" dirty="0">
                <a:solidFill>
                  <a:prstClr val="white">
                    <a:lumMod val="50000"/>
                  </a:prstClr>
                </a:solidFill>
                <a:latin typeface="Gotham Book" pitchFamily="50" charset="0"/>
                <a:cs typeface="Gotham Book" pitchFamily="50" charset="0"/>
              </a:rPr>
              <a:t>What would you prescribe?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4730" y="2096435"/>
            <a:ext cx="2238119" cy="33782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71964" y="2797072"/>
            <a:ext cx="4057095" cy="3698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u="sng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Case </a:t>
            </a:r>
            <a:r>
              <a:rPr lang="en-US" sz="2000" u="sng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Study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35 </a:t>
            </a: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Years </a:t>
            </a: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Old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Fitzpatrick 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Unbalanced skin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Post Chemotherapy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Dull looking skin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Dehydration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Wants natural products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Wants </a:t>
            </a:r>
            <a:r>
              <a:rPr lang="en-US" sz="2000" dirty="0" err="1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sulphate</a:t>
            </a: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free/squeaky clean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970" y="604553"/>
            <a:ext cx="2102335" cy="4086317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23953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143835" y="52773"/>
            <a:ext cx="50963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Customized Daily </a:t>
            </a:r>
            <a:endParaRPr lang="en-US" sz="4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ok" pitchFamily="50" charset="0"/>
              <a:cs typeface="Gotham Book" pitchFamily="50" charset="0"/>
            </a:endParaRPr>
          </a:p>
          <a:p>
            <a:pPr algn="ctr">
              <a:defRPr/>
            </a:pPr>
            <a:r>
              <a:rPr lang="en-U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Program</a:t>
            </a:r>
            <a:endParaRPr 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2880958" y="1101124"/>
            <a:ext cx="1828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Daily </a:t>
            </a:r>
            <a:endParaRPr lang="en-US" sz="2000" dirty="0" smtClean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Tinted </a:t>
            </a: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Moisturizer SPF 30</a:t>
            </a:r>
          </a:p>
        </p:txBody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-116000" y="1190754"/>
            <a:ext cx="1828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Balancing </a:t>
            </a: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Facial </a:t>
            </a:r>
          </a:p>
          <a:p>
            <a:pPr algn="ctr" eaLnBrk="1" hangingPunct="1"/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Cleanser</a:t>
            </a:r>
          </a:p>
        </p:txBody>
      </p: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4587121" y="2861318"/>
            <a:ext cx="1828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Balancing</a:t>
            </a:r>
          </a:p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Bio-peptide</a:t>
            </a:r>
          </a:p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Crème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375592" y="2408501"/>
            <a:ext cx="1828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Balancing</a:t>
            </a:r>
          </a:p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Anti-Oxidant</a:t>
            </a:r>
          </a:p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Serum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3572" y="5820694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AM/PM</a:t>
            </a:r>
            <a:endParaRPr lang="en-US" sz="2000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9858" y="6220804"/>
            <a:ext cx="401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1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37207" y="5800494"/>
            <a:ext cx="1133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AM/PM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827312" y="6224172"/>
            <a:ext cx="503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2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481919" y="5800494"/>
            <a:ext cx="609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AM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98226" y="5820694"/>
            <a:ext cx="579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PM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" t="11555" r="16843" b="8699"/>
          <a:stretch/>
        </p:blipFill>
        <p:spPr>
          <a:xfrm>
            <a:off x="870930" y="3437939"/>
            <a:ext cx="1972914" cy="23029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5" t="2921" r="25049" b="7556"/>
          <a:stretch/>
        </p:blipFill>
        <p:spPr>
          <a:xfrm>
            <a:off x="3143835" y="2313630"/>
            <a:ext cx="1285631" cy="338197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t="3058" r="3447" b="31297"/>
          <a:stretch/>
        </p:blipFill>
        <p:spPr>
          <a:xfrm>
            <a:off x="4559538" y="4104404"/>
            <a:ext cx="1856383" cy="15754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6" cstate="print"/>
          <a:srcRect l="8142" t="2317" r="7133" b="10746"/>
          <a:stretch/>
        </p:blipFill>
        <p:spPr>
          <a:xfrm>
            <a:off x="184114" y="2327096"/>
            <a:ext cx="1071034" cy="3537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651" y="205220"/>
            <a:ext cx="3342104" cy="334210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48" name="Down Arrow 47"/>
          <p:cNvSpPr/>
          <p:nvPr/>
        </p:nvSpPr>
        <p:spPr>
          <a:xfrm rot="7411648">
            <a:off x="11586274" y="2831848"/>
            <a:ext cx="376535" cy="673365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Down Arrow 48"/>
          <p:cNvSpPr/>
          <p:nvPr/>
        </p:nvSpPr>
        <p:spPr>
          <a:xfrm rot="5400000">
            <a:off x="12040476" y="1469169"/>
            <a:ext cx="376535" cy="673365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Down Arrow 49"/>
          <p:cNvSpPr/>
          <p:nvPr/>
        </p:nvSpPr>
        <p:spPr>
          <a:xfrm rot="2997371">
            <a:off x="11469146" y="175588"/>
            <a:ext cx="376535" cy="673365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Down Arrow 50"/>
          <p:cNvSpPr/>
          <p:nvPr/>
        </p:nvSpPr>
        <p:spPr>
          <a:xfrm rot="10800000">
            <a:off x="10178068" y="3457578"/>
            <a:ext cx="376535" cy="673365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Down Arrow 51"/>
          <p:cNvSpPr/>
          <p:nvPr/>
        </p:nvSpPr>
        <p:spPr>
          <a:xfrm rot="16200000">
            <a:off x="8203151" y="1477957"/>
            <a:ext cx="376535" cy="673365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4466" y="6200604"/>
            <a:ext cx="503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6845660" y="6150114"/>
            <a:ext cx="5373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4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721408" y="5122124"/>
            <a:ext cx="15330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err="1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Ormedic</a:t>
            </a: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 Balancing Mask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703426" y="5679821"/>
            <a:ext cx="12336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3-4 </a:t>
            </a:r>
            <a:r>
              <a:rPr lang="en-US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x </a:t>
            </a:r>
            <a:endParaRPr lang="en-US" dirty="0" smtClean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  <a:p>
            <a:pPr lvl="0" algn="ctr"/>
            <a:r>
              <a:rPr lang="en-US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per </a:t>
            </a:r>
            <a:r>
              <a:rPr lang="en-US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week</a:t>
            </a:r>
          </a:p>
        </p:txBody>
      </p:sp>
      <p:sp>
        <p:nvSpPr>
          <p:cNvPr id="76" name="Down Arrow 75"/>
          <p:cNvSpPr/>
          <p:nvPr/>
        </p:nvSpPr>
        <p:spPr>
          <a:xfrm rot="18547022">
            <a:off x="8721173" y="227725"/>
            <a:ext cx="376535" cy="673365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Down Arrow 76"/>
          <p:cNvSpPr/>
          <p:nvPr/>
        </p:nvSpPr>
        <p:spPr>
          <a:xfrm rot="12952092">
            <a:off x="9034239" y="3119304"/>
            <a:ext cx="376535" cy="673365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6109918" y="2206417"/>
            <a:ext cx="15280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 err="1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Ormedic</a:t>
            </a: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 Eye Lift Cream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73253" y="5865437"/>
            <a:ext cx="1039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AM/PM</a:t>
            </a:r>
            <a:endParaRPr lang="en-US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10118294" y="-378399"/>
            <a:ext cx="376535" cy="673365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4032" y="3560149"/>
            <a:ext cx="966002" cy="2088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9305" y="2687777"/>
            <a:ext cx="13843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30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6" t="33036" r="11571" b="20820"/>
          <a:stretch/>
        </p:blipFill>
        <p:spPr>
          <a:xfrm rot="1030853">
            <a:off x="4615810" y="3107381"/>
            <a:ext cx="1541786" cy="1012189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2939744" y="1140310"/>
            <a:ext cx="1828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Daily Hydrating Moisturizer SPF 30</a:t>
            </a: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3712049" y="95703"/>
            <a:ext cx="51212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Customized Daily </a:t>
            </a:r>
          </a:p>
          <a:p>
            <a:pPr algn="ctr">
              <a:defRPr/>
            </a:pPr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Program</a:t>
            </a:r>
            <a:endParaRPr lang="en-US" sz="40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4500715" y="1574695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Total Repair Crème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1479351" y="1545359"/>
            <a:ext cx="1828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Total Hyaluronic Filler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4896" y="5587241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AM/PM</a:t>
            </a:r>
            <a:endParaRPr lang="en-US" sz="2000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1539" y="6006411"/>
            <a:ext cx="401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1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9641" y="5560378"/>
            <a:ext cx="1133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AM/PM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7043" y="6006411"/>
            <a:ext cx="503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2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38123" y="6006411"/>
            <a:ext cx="503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3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07197" y="5587241"/>
            <a:ext cx="609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AM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20846" y="5568181"/>
            <a:ext cx="579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PM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5" t="2921" r="25049" b="7556"/>
          <a:stretch/>
        </p:blipFill>
        <p:spPr>
          <a:xfrm>
            <a:off x="3164837" y="2482274"/>
            <a:ext cx="1173286" cy="3086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t="4749" r="53428" b="20536"/>
          <a:stretch/>
        </p:blipFill>
        <p:spPr>
          <a:xfrm>
            <a:off x="4473875" y="3629843"/>
            <a:ext cx="1672945" cy="17155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942" y="811951"/>
            <a:ext cx="2806625" cy="28066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2" name="Down Arrow 21"/>
          <p:cNvSpPr/>
          <p:nvPr/>
        </p:nvSpPr>
        <p:spPr>
          <a:xfrm rot="7411648">
            <a:off x="11347512" y="3021807"/>
            <a:ext cx="316206" cy="509008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5400000">
            <a:off x="11779393" y="1960758"/>
            <a:ext cx="316206" cy="509008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16200000">
            <a:off x="8465702" y="1960759"/>
            <a:ext cx="316206" cy="509008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10097052" y="302943"/>
            <a:ext cx="316206" cy="509008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5"/>
          <p:cNvSpPr txBox="1">
            <a:spLocks noChangeArrowheads="1"/>
          </p:cNvSpPr>
          <p:nvPr/>
        </p:nvSpPr>
        <p:spPr bwMode="auto">
          <a:xfrm>
            <a:off x="6153373" y="2004512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Eye Lift Crème 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286650" y="5849856"/>
            <a:ext cx="5373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4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26170" y="1565550"/>
            <a:ext cx="15583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Stem Cell</a:t>
            </a:r>
          </a:p>
          <a:p>
            <a:pPr lvl="0" algn="ctr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Eye Cream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370732" y="5820088"/>
            <a:ext cx="1821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1-3 x per week</a:t>
            </a:r>
            <a:endParaRPr lang="en-US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16" y="2790611"/>
            <a:ext cx="672542" cy="2719569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>
          <a:xfrm rot="10800000">
            <a:off x="10097407" y="3613475"/>
            <a:ext cx="316206" cy="509008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 rot="2978769">
            <a:off x="11228568" y="778756"/>
            <a:ext cx="316206" cy="509008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 rot="13608542">
            <a:off x="8926542" y="3108647"/>
            <a:ext cx="316206" cy="509008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1" y="1513369"/>
            <a:ext cx="168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Cleanser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7" t="13286" r="24571" b="3857"/>
          <a:stretch/>
        </p:blipFill>
        <p:spPr>
          <a:xfrm>
            <a:off x="143537" y="2417707"/>
            <a:ext cx="1276148" cy="29064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8" t="2619" r="32942" b="3094"/>
          <a:stretch/>
        </p:blipFill>
        <p:spPr>
          <a:xfrm>
            <a:off x="7782026" y="2461892"/>
            <a:ext cx="708443" cy="30493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94363" y="4000862"/>
            <a:ext cx="497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+</a:t>
            </a:r>
            <a:endParaRPr lang="en-US" sz="44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8" t="8762" r="15291" b="8444"/>
          <a:stretch/>
        </p:blipFill>
        <p:spPr>
          <a:xfrm>
            <a:off x="829713" y="2467428"/>
            <a:ext cx="2208027" cy="27111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66558" y="2913913"/>
            <a:ext cx="152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40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300054" y="1431942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dirty="0">
                <a:solidFill>
                  <a:prstClr val="white">
                    <a:lumMod val="50000"/>
                  </a:prstClr>
                </a:solidFill>
                <a:latin typeface="Gotham Book" pitchFamily="50" charset="0"/>
                <a:cs typeface="Gotham Book" pitchFamily="50" charset="0"/>
              </a:rPr>
              <a:t>What would you prescribe?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923929" y="1985940"/>
            <a:ext cx="4456591" cy="397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900" b="1" i="1" dirty="0">
              <a:solidFill>
                <a:prstClr val="black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prstClr val="black"/>
                </a:solidFill>
                <a:latin typeface="HelveticaNeue LT 55 Roman"/>
                <a:cs typeface="FrankRuehl" pitchFamily="34" charset="-79"/>
              </a:rPr>
              <a:t>             </a:t>
            </a:r>
            <a:r>
              <a:rPr lang="en-US" sz="2800" b="1" dirty="0" smtClean="0">
                <a:solidFill>
                  <a:prstClr val="black"/>
                </a:solidFill>
                <a:latin typeface="HelveticaNeue LT 55 Roman"/>
                <a:cs typeface="FrankRuehl" pitchFamily="34" charset="-79"/>
              </a:rPr>
              <a:t> </a:t>
            </a:r>
            <a:r>
              <a:rPr lang="en-US" sz="2000" u="sng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Case </a:t>
            </a:r>
            <a:r>
              <a:rPr lang="en-US" sz="2000" u="sng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Study</a:t>
            </a: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55 Y</a:t>
            </a: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ears </a:t>
            </a: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O</a:t>
            </a: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ld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Fitzpatrick 2</a:t>
            </a: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Fine </a:t>
            </a: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Lines </a:t>
            </a: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and </a:t>
            </a: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Wrinkles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Loss of Volume</a:t>
            </a: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Crow’s </a:t>
            </a: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Feet</a:t>
            </a: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Very Dry</a:t>
            </a: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Prefers Creamy Cleanser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371075" y="783002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  <a:cs typeface="Gotham Bold" pitchFamily="50" charset="0"/>
              </a:rPr>
              <a:t>Deliberate Practice</a:t>
            </a:r>
          </a:p>
        </p:txBody>
      </p:sp>
      <p:pic>
        <p:nvPicPr>
          <p:cNvPr id="11" name="Picture 4" descr="https://encrypted-tbn1.gstatic.com/images?q=tbn:ANd9GcQczXItKFSbuKl6UyKRhh0474jm3CHUHsopcN3b6L5WWtkwNoVYR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78"/>
          <a:stretch/>
        </p:blipFill>
        <p:spPr bwMode="auto">
          <a:xfrm>
            <a:off x="900575" y="2800679"/>
            <a:ext cx="3561348" cy="3053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45" y="674222"/>
            <a:ext cx="2102335" cy="4086317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5728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2939744" y="1140310"/>
            <a:ext cx="1828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Daily Hydrating Moisturizer SPF 30</a:t>
            </a: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3712049" y="95703"/>
            <a:ext cx="51212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Customized Daily </a:t>
            </a:r>
          </a:p>
          <a:p>
            <a:pPr algn="ctr">
              <a:defRPr/>
            </a:pPr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Program</a:t>
            </a:r>
            <a:endParaRPr lang="en-US" sz="40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1551923" y="982931"/>
            <a:ext cx="16049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Total Anti-aging Serum 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896" y="5587241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AM/PM</a:t>
            </a:r>
            <a:endParaRPr lang="en-US" sz="2000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1539" y="6006411"/>
            <a:ext cx="401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1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9641" y="5560378"/>
            <a:ext cx="1133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AM/PM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7043" y="6006411"/>
            <a:ext cx="503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2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38123" y="6006411"/>
            <a:ext cx="503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3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07197" y="5587241"/>
            <a:ext cx="609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AM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20846" y="5568181"/>
            <a:ext cx="579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PM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5" t="2921" r="25049" b="7556"/>
          <a:stretch/>
        </p:blipFill>
        <p:spPr>
          <a:xfrm>
            <a:off x="3164837" y="2482274"/>
            <a:ext cx="1173286" cy="30864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942" y="811951"/>
            <a:ext cx="2806625" cy="28066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2" name="Down Arrow 21"/>
          <p:cNvSpPr/>
          <p:nvPr/>
        </p:nvSpPr>
        <p:spPr>
          <a:xfrm rot="7411648">
            <a:off x="11347512" y="3021807"/>
            <a:ext cx="316206" cy="509008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5400000">
            <a:off x="11779393" y="1960758"/>
            <a:ext cx="316206" cy="509008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16200000">
            <a:off x="8465702" y="1960759"/>
            <a:ext cx="316206" cy="509008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10097052" y="302943"/>
            <a:ext cx="316206" cy="509008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941936" y="5849856"/>
            <a:ext cx="5373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4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537170" y="1855836"/>
            <a:ext cx="15583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Stem Cell</a:t>
            </a:r>
          </a:p>
          <a:p>
            <a:pPr lvl="0" algn="ctr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Eye Cream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572447" y="6488668"/>
            <a:ext cx="182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1-3 x per week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575" y="3021399"/>
            <a:ext cx="678282" cy="2742781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>
          <a:xfrm rot="10800000">
            <a:off x="10097407" y="3613475"/>
            <a:ext cx="316206" cy="509008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 rot="2978769">
            <a:off x="11228568" y="778756"/>
            <a:ext cx="316206" cy="509008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 rot="13608542">
            <a:off x="8926542" y="3108647"/>
            <a:ext cx="316206" cy="509008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1" y="1513369"/>
            <a:ext cx="168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Vita C Cleanser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8" t="2619" r="32942" b="3094"/>
          <a:stretch/>
        </p:blipFill>
        <p:spPr>
          <a:xfrm>
            <a:off x="6989974" y="3066142"/>
            <a:ext cx="593352" cy="255399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4" t="10793" r="33238" b="6287"/>
          <a:stretch/>
        </p:blipFill>
        <p:spPr>
          <a:xfrm>
            <a:off x="280155" y="2074608"/>
            <a:ext cx="997164" cy="35197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43713" y="1433286"/>
            <a:ext cx="1342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Hydrarting</a:t>
            </a:r>
            <a:r>
              <a:rPr lang="en-US" dirty="0" smtClean="0"/>
              <a:t> Intense Moisturizer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8571" y="2831134"/>
            <a:ext cx="889001" cy="284758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61" y="2521856"/>
            <a:ext cx="704497" cy="28487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14014" y="3029857"/>
            <a:ext cx="1408642" cy="2794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287000" y="4390571"/>
            <a:ext cx="53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636000" y="5769428"/>
            <a:ext cx="2036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Ageless Resurfacing</a:t>
            </a:r>
          </a:p>
          <a:p>
            <a:r>
              <a:rPr lang="en-US" dirty="0" smtClean="0"/>
              <a:t>Mask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0649858" y="5751286"/>
            <a:ext cx="1376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Retinol </a:t>
            </a:r>
          </a:p>
          <a:p>
            <a:r>
              <a:rPr lang="en-US" dirty="0" smtClean="0"/>
              <a:t>Cream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20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371075" y="783002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  <a:cs typeface="Gotham Bold" pitchFamily="50" charset="0"/>
              </a:rPr>
              <a:t>Deliberate Practice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40232" y="1410720"/>
            <a:ext cx="54045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000" dirty="0">
                <a:solidFill>
                  <a:prstClr val="white">
                    <a:lumMod val="50000"/>
                  </a:prstClr>
                </a:solidFill>
                <a:latin typeface="Gotham Book" pitchFamily="50" charset="0"/>
                <a:cs typeface="Gotham Book" pitchFamily="50" charset="0"/>
              </a:rPr>
              <a:t>What would you prescribe?</a:t>
            </a:r>
          </a:p>
        </p:txBody>
      </p:sp>
      <p:sp>
        <p:nvSpPr>
          <p:cNvPr id="6" name="Rectangle 5"/>
          <p:cNvSpPr/>
          <p:nvPr/>
        </p:nvSpPr>
        <p:spPr>
          <a:xfrm>
            <a:off x="5385769" y="3056325"/>
            <a:ext cx="4184951" cy="2744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u="sng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Case </a:t>
            </a:r>
            <a:r>
              <a:rPr lang="en-US" sz="2000" u="sng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Study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48 </a:t>
            </a: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Years </a:t>
            </a: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Old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Fitzpatrick 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Fine lines and wrinkles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Loss of volume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Sensitive to AHA and Retinol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Spends weekends on boat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Prefers Squeaky clean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9695" y="2814452"/>
            <a:ext cx="3971803" cy="2642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85" y="467363"/>
            <a:ext cx="2102335" cy="4086317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7230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7" t="32354" r="10857" b="21249"/>
          <a:stretch/>
        </p:blipFill>
        <p:spPr>
          <a:xfrm rot="1262511">
            <a:off x="4419177" y="3717729"/>
            <a:ext cx="1689588" cy="1080764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161502" y="1447174"/>
            <a:ext cx="1828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Stem Cell Facial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  <a:p>
            <a:pPr algn="ctr" eaLnBrk="1" hangingPunct="1"/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Cleanser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53493" y="1914248"/>
            <a:ext cx="1409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Stem Cell Serum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764761" y="96674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Ultimate</a:t>
            </a:r>
          </a:p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Protection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  <a:p>
            <a:pPr algn="ctr" eaLnBrk="1" hangingPunct="1"/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Moisturizer</a:t>
            </a:r>
          </a:p>
          <a:p>
            <a:pPr algn="ctr" eaLnBrk="1" hangingPunct="1"/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SPF 50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349571" y="2743010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Stem Cell Crème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40167" y="238592"/>
            <a:ext cx="47791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Customized Daily </a:t>
            </a:r>
            <a:endParaRPr lang="en-US" sz="4000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ok" pitchFamily="50" charset="0"/>
              <a:cs typeface="Gotham Book" pitchFamily="50" charset="0"/>
            </a:endParaRPr>
          </a:p>
          <a:p>
            <a:pPr lvl="0" algn="ctr">
              <a:defRPr/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Program</a:t>
            </a:r>
            <a:endParaRPr lang="en-US" sz="40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6076" y="5765008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AM/PM</a:t>
            </a:r>
            <a:endParaRPr lang="en-US" sz="2000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2362" y="6172865"/>
            <a:ext cx="401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1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39744" y="5750004"/>
            <a:ext cx="609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AM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54734" y="6150114"/>
            <a:ext cx="503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2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71655" y="6172865"/>
            <a:ext cx="503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3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22455" y="5776191"/>
            <a:ext cx="609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AM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96856" y="5772755"/>
            <a:ext cx="579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PM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10285" r="24857" b="3746"/>
          <a:stretch/>
        </p:blipFill>
        <p:spPr>
          <a:xfrm>
            <a:off x="85836" y="2422343"/>
            <a:ext cx="1372567" cy="3416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5" t="25017" r="36476" b="16444"/>
          <a:stretch/>
        </p:blipFill>
        <p:spPr>
          <a:xfrm>
            <a:off x="1611247" y="2648323"/>
            <a:ext cx="990637" cy="3149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2" t="2048" r="25142" b="7476"/>
          <a:stretch/>
        </p:blipFill>
        <p:spPr>
          <a:xfrm>
            <a:off x="2764761" y="2462837"/>
            <a:ext cx="1301311" cy="33777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0" t="49270" r="19523" b="16825"/>
          <a:stretch/>
        </p:blipFill>
        <p:spPr>
          <a:xfrm>
            <a:off x="4157445" y="4054647"/>
            <a:ext cx="2065987" cy="180267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773" y="50151"/>
            <a:ext cx="3631010" cy="363101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8" name="Down Arrow 27"/>
          <p:cNvSpPr/>
          <p:nvPr/>
        </p:nvSpPr>
        <p:spPr>
          <a:xfrm rot="7411648">
            <a:off x="11402979" y="2928932"/>
            <a:ext cx="385761" cy="825887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 rot="10800000">
            <a:off x="9871677" y="3573854"/>
            <a:ext cx="409084" cy="778800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 rot="5400000">
            <a:off x="11970869" y="1452712"/>
            <a:ext cx="385761" cy="825887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 rot="2997371">
            <a:off x="11351071" y="-47972"/>
            <a:ext cx="385761" cy="825887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 rot="12700976">
            <a:off x="8584195" y="3188998"/>
            <a:ext cx="385761" cy="825887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79009" y="6097374"/>
            <a:ext cx="5373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645772" y="4928621"/>
            <a:ext cx="1781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And/or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966939" y="5702038"/>
            <a:ext cx="15874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-3 </a:t>
            </a:r>
            <a:r>
              <a:rPr lang="en-US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x </a:t>
            </a:r>
            <a:endParaRPr lang="en-US" dirty="0" smtClean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  <a:p>
            <a:pPr lvl="0" algn="ctr"/>
            <a:r>
              <a:rPr lang="en-US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per week</a:t>
            </a:r>
          </a:p>
          <a:p>
            <a:pPr lvl="0" algn="ctr"/>
            <a:r>
              <a:rPr lang="en-US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As tolerated</a:t>
            </a:r>
            <a:endParaRPr lang="en-US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06046" y="2094094"/>
            <a:ext cx="15330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Stem Cell Eye Crème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8" t="2619" r="32942" b="3094"/>
          <a:stretch/>
        </p:blipFill>
        <p:spPr>
          <a:xfrm>
            <a:off x="6859905" y="3266313"/>
            <a:ext cx="590259" cy="2540680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>
          <a:xfrm rot="16200000">
            <a:off x="7706939" y="1427909"/>
            <a:ext cx="409084" cy="778800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7" r="36429" b="18711"/>
          <a:stretch/>
        </p:blipFill>
        <p:spPr>
          <a:xfrm>
            <a:off x="7968875" y="2429231"/>
            <a:ext cx="1216927" cy="328598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7" t="13286" r="24571" b="3857"/>
          <a:stretch/>
        </p:blipFill>
        <p:spPr>
          <a:xfrm>
            <a:off x="9871313" y="2479108"/>
            <a:ext cx="1472510" cy="335362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830419" y="6097123"/>
            <a:ext cx="182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1-3 x per week</a:t>
            </a:r>
          </a:p>
        </p:txBody>
      </p:sp>
    </p:spTree>
    <p:extLst>
      <p:ext uri="{BB962C8B-B14F-4D97-AF65-F5344CB8AC3E}">
        <p14:creationId xmlns:p14="http://schemas.microsoft.com/office/powerpoint/2010/main" val="2561985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371075" y="783002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  <a:cs typeface="Gotham Bold" pitchFamily="50" charset="0"/>
              </a:rPr>
              <a:t>Deliberate Practice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40232" y="1410720"/>
            <a:ext cx="54045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000" dirty="0">
                <a:solidFill>
                  <a:prstClr val="white">
                    <a:lumMod val="50000"/>
                  </a:prstClr>
                </a:solidFill>
                <a:latin typeface="Gotham Book" pitchFamily="50" charset="0"/>
                <a:cs typeface="Gotham Book" pitchFamily="50" charset="0"/>
              </a:rPr>
              <a:t>What would you prescribe?</a:t>
            </a:r>
          </a:p>
        </p:txBody>
      </p:sp>
      <p:sp>
        <p:nvSpPr>
          <p:cNvPr id="6" name="Rectangle 5"/>
          <p:cNvSpPr/>
          <p:nvPr/>
        </p:nvSpPr>
        <p:spPr>
          <a:xfrm>
            <a:off x="5385769" y="3056325"/>
            <a:ext cx="4184951" cy="308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u="sng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Case </a:t>
            </a:r>
            <a:r>
              <a:rPr lang="en-US" sz="2000" u="sng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Study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48 </a:t>
            </a:r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Years </a:t>
            </a: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Old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Fitzpatrick 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Fine lines and wrinkles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Loss of volume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Sensitive to Retinol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Spends weekends on boat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Very Dry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Prefers Creamy Cleanser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9695" y="2814452"/>
            <a:ext cx="3971803" cy="2642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85" y="467363"/>
            <a:ext cx="2102335" cy="4086317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9083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26493" y="1805391"/>
            <a:ext cx="12497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Stem Cell Serum</a:t>
            </a:r>
            <a:endParaRPr lang="en-US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526762" y="1166320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Ultimate</a:t>
            </a:r>
          </a:p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Protection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  <a:p>
            <a:pPr algn="ctr" eaLnBrk="1" hangingPunct="1"/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Moisturizer</a:t>
            </a:r>
          </a:p>
          <a:p>
            <a:pPr algn="ctr" eaLnBrk="1" hangingPunct="1"/>
            <a:r>
              <a:rPr lang="en-US" sz="2000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SPF 50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3881" y="147878"/>
            <a:ext cx="47791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Customized Daily </a:t>
            </a:r>
            <a:endParaRPr lang="en-US" sz="4000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ok" pitchFamily="50" charset="0"/>
              <a:cs typeface="Gotham Book" pitchFamily="50" charset="0"/>
            </a:endParaRPr>
          </a:p>
          <a:p>
            <a:pPr lvl="0" algn="ctr">
              <a:defRPr/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Program</a:t>
            </a:r>
            <a:endParaRPr lang="en-US" sz="40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6076" y="5765008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AM/PM</a:t>
            </a:r>
            <a:endParaRPr lang="en-US" sz="2000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2362" y="6172865"/>
            <a:ext cx="401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1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73458" y="5786289"/>
            <a:ext cx="609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AM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99448" y="6150114"/>
            <a:ext cx="503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2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42941" y="6150114"/>
            <a:ext cx="503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3</a:t>
            </a:r>
            <a:endParaRPr lang="en-US" sz="4000" dirty="0">
              <a:solidFill>
                <a:srgbClr val="53ADC9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84027" y="5794334"/>
            <a:ext cx="609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AM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96856" y="5772755"/>
            <a:ext cx="579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PM</a:t>
            </a:r>
            <a:endParaRPr lang="en-US" sz="2000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5" t="25017" r="36476" b="16444"/>
          <a:stretch/>
        </p:blipFill>
        <p:spPr>
          <a:xfrm>
            <a:off x="2590962" y="2630180"/>
            <a:ext cx="990637" cy="3149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2" t="2048" r="25142" b="7476"/>
          <a:stretch/>
        </p:blipFill>
        <p:spPr>
          <a:xfrm>
            <a:off x="3744476" y="2480980"/>
            <a:ext cx="1301311" cy="33777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773" y="50151"/>
            <a:ext cx="3631010" cy="363101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8" name="Down Arrow 27"/>
          <p:cNvSpPr/>
          <p:nvPr/>
        </p:nvSpPr>
        <p:spPr>
          <a:xfrm rot="7411648">
            <a:off x="11402979" y="2928932"/>
            <a:ext cx="385761" cy="825887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 rot="10800000">
            <a:off x="9871677" y="3573854"/>
            <a:ext cx="409084" cy="778800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 rot="5400000">
            <a:off x="11970869" y="1452712"/>
            <a:ext cx="385761" cy="825887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 rot="2997371">
            <a:off x="11351071" y="-47972"/>
            <a:ext cx="385761" cy="825887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 rot="12700976">
            <a:off x="8584195" y="3188998"/>
            <a:ext cx="385761" cy="825887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79009" y="6097374"/>
            <a:ext cx="5373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53ADC9"/>
                </a:solidFill>
                <a:latin typeface="Gotham Bold" pitchFamily="50" charset="0"/>
                <a:cs typeface="Gotham Bold" pitchFamily="50" charset="0"/>
              </a:rPr>
              <a:t>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645772" y="4928621"/>
            <a:ext cx="1781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And/or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966939" y="5702038"/>
            <a:ext cx="15874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-3 </a:t>
            </a:r>
            <a:r>
              <a:rPr lang="en-US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x </a:t>
            </a:r>
            <a:endParaRPr lang="en-US" dirty="0" smtClean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  <a:p>
            <a:pPr lvl="0" algn="ctr"/>
            <a:r>
              <a:rPr lang="en-US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per week</a:t>
            </a:r>
          </a:p>
          <a:p>
            <a:pPr lvl="0" algn="ctr"/>
            <a:r>
              <a:rPr lang="en-US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As tolerated</a:t>
            </a:r>
            <a:endParaRPr lang="en-US" dirty="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06046" y="2094094"/>
            <a:ext cx="15330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Stem Cell Eye Crème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8" t="2619" r="32942" b="3094"/>
          <a:stretch/>
        </p:blipFill>
        <p:spPr>
          <a:xfrm>
            <a:off x="6859905" y="3266313"/>
            <a:ext cx="590259" cy="2540680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>
          <a:xfrm rot="16200000">
            <a:off x="7706939" y="1427909"/>
            <a:ext cx="409084" cy="778800"/>
          </a:xfrm>
          <a:prstGeom prst="downArrow">
            <a:avLst/>
          </a:prstGeom>
          <a:solidFill>
            <a:srgbClr val="488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7" r="36429" b="18711"/>
          <a:stretch/>
        </p:blipFill>
        <p:spPr>
          <a:xfrm>
            <a:off x="7968875" y="2429231"/>
            <a:ext cx="1216927" cy="328598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7" t="13286" r="24571" b="3857"/>
          <a:stretch/>
        </p:blipFill>
        <p:spPr>
          <a:xfrm>
            <a:off x="9871313" y="2479108"/>
            <a:ext cx="1472510" cy="335362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830419" y="6097123"/>
            <a:ext cx="182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Gotham Book" pitchFamily="50" charset="0"/>
                <a:cs typeface="Gotham Book" pitchFamily="50" charset="0"/>
              </a:rPr>
              <a:t>1-3 x per week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4" t="10793" r="33238" b="6287"/>
          <a:stretch/>
        </p:blipFill>
        <p:spPr>
          <a:xfrm>
            <a:off x="280155" y="2074608"/>
            <a:ext cx="997164" cy="35197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000" y="132442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Vital C Cleaner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9571" y="2849277"/>
            <a:ext cx="889001" cy="28475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34429" y="1868714"/>
            <a:ext cx="1265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Hydrating</a:t>
            </a:r>
          </a:p>
          <a:p>
            <a:r>
              <a:rPr lang="en-US" dirty="0" smtClean="0"/>
              <a:t>Intense</a:t>
            </a:r>
          </a:p>
          <a:p>
            <a:r>
              <a:rPr lang="en-US" dirty="0" smtClean="0"/>
              <a:t>Moisturizer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05" y="2721427"/>
            <a:ext cx="704497" cy="28487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60286" y="5696857"/>
            <a:ext cx="92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AM/PM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48856" y="1959429"/>
            <a:ext cx="87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</a:t>
            </a:r>
          </a:p>
          <a:p>
            <a:r>
              <a:rPr lang="en-US" dirty="0" smtClean="0"/>
              <a:t>Serum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62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12741</TotalTime>
  <Words>1273</Words>
  <Application>Microsoft Macintosh PowerPoint</Application>
  <PresentationFormat>Custom</PresentationFormat>
  <Paragraphs>414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Marissa Nolan</dc:creator>
  <cp:lastModifiedBy>Jacqueline Scott</cp:lastModifiedBy>
  <cp:revision>433</cp:revision>
  <cp:lastPrinted>2015-07-12T16:49:15Z</cp:lastPrinted>
  <dcterms:created xsi:type="dcterms:W3CDTF">2014-10-30T21:08:14Z</dcterms:created>
  <dcterms:modified xsi:type="dcterms:W3CDTF">2015-07-12T16:54:29Z</dcterms:modified>
</cp:coreProperties>
</file>