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9" r:id="rId7"/>
    <p:sldId id="260" r:id="rId8"/>
    <p:sldId id="261" r:id="rId9"/>
    <p:sldId id="262" r:id="rId10"/>
    <p:sldId id="267" r:id="rId11"/>
    <p:sldId id="268" r:id="rId12"/>
    <p:sldId id="264" r:id="rId13"/>
    <p:sldId id="270" r:id="rId14"/>
    <p:sldId id="266"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7030A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hyperlink" Target="https://mattcoaty.com/2011/07/05/student-growth/" TargetMode="External"/><Relationship Id="rId13" Type="http://schemas.openxmlformats.org/officeDocument/2006/relationships/hyperlink" Target="http://pngimg.com/download/4954" TargetMode="External"/><Relationship Id="rId3" Type="http://schemas.openxmlformats.org/officeDocument/2006/relationships/image" Target="../media/image3.jpeg"/><Relationship Id="rId7" Type="http://schemas.openxmlformats.org/officeDocument/2006/relationships/image" Target="../media/image5.jpg"/><Relationship Id="rId12" Type="http://schemas.openxmlformats.org/officeDocument/2006/relationships/image" Target="../media/image8.png"/><Relationship Id="rId2" Type="http://schemas.openxmlformats.org/officeDocument/2006/relationships/hyperlink" Target="http://inspiringbetterlife.blogspot.com/2012/08/mentoring-and-our-great-need-today.html" TargetMode="External"/><Relationship Id="rId1" Type="http://schemas.openxmlformats.org/officeDocument/2006/relationships/image" Target="../media/image2.jpg"/><Relationship Id="rId6" Type="http://schemas.openxmlformats.org/officeDocument/2006/relationships/hyperlink" Target="http://classiblogger.blogspot.com/2013/04/best-self-help-books-are-required-for.html" TargetMode="External"/><Relationship Id="rId11" Type="http://schemas.openxmlformats.org/officeDocument/2006/relationships/hyperlink" Target="http://notonlybridges.blogspot.com/2012/02/good-connection-between-micropile-and.html" TargetMode="External"/><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www.yingyingz.com/tm/toasmasters/" TargetMode="External"/><Relationship Id="rId9"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8" Type="http://schemas.openxmlformats.org/officeDocument/2006/relationships/hyperlink" Target="https://mattcoaty.com/2011/07/05/student-growth/" TargetMode="External"/><Relationship Id="rId13" Type="http://schemas.openxmlformats.org/officeDocument/2006/relationships/hyperlink" Target="http://pngimg.com/download/4954" TargetMode="External"/><Relationship Id="rId3" Type="http://schemas.openxmlformats.org/officeDocument/2006/relationships/image" Target="../media/image3.jpeg"/><Relationship Id="rId7" Type="http://schemas.openxmlformats.org/officeDocument/2006/relationships/image" Target="../media/image5.jpg"/><Relationship Id="rId12" Type="http://schemas.openxmlformats.org/officeDocument/2006/relationships/image" Target="../media/image8.png"/><Relationship Id="rId2" Type="http://schemas.openxmlformats.org/officeDocument/2006/relationships/hyperlink" Target="http://inspiringbetterlife.blogspot.com/2012/08/mentoring-and-our-great-need-today.html" TargetMode="External"/><Relationship Id="rId1" Type="http://schemas.openxmlformats.org/officeDocument/2006/relationships/image" Target="../media/image2.jpg"/><Relationship Id="rId6" Type="http://schemas.openxmlformats.org/officeDocument/2006/relationships/hyperlink" Target="http://classiblogger.blogspot.com/2013/04/best-self-help-books-are-required-for.html" TargetMode="External"/><Relationship Id="rId11" Type="http://schemas.openxmlformats.org/officeDocument/2006/relationships/hyperlink" Target="http://notonlybridges.blogspot.com/2012/02/good-connection-between-micropile-and.html" TargetMode="External"/><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www.yingyingz.com/tm/toasmasters/" TargetMode="External"/><Relationship Id="rId9"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DA5A4-375A-43CD-A4A6-CEC28641D6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B821601-CB96-4CCF-A8CB-BB3CC82129CD}">
      <dgm:prSet/>
      <dgm:spPr/>
      <dgm:t>
        <a:bodyPr/>
        <a:lstStyle/>
        <a:p>
          <a:pPr>
            <a:lnSpc>
              <a:spcPct val="100000"/>
            </a:lnSpc>
            <a:defRPr cap="all"/>
          </a:pPr>
          <a:r>
            <a:rPr lang="en-US" b="1" dirty="0"/>
            <a:t>The definition of </a:t>
          </a:r>
          <a:r>
            <a:rPr lang="en-US" b="1" i="1" u="sng" dirty="0"/>
            <a:t>Mentorship &amp; Mentoring</a:t>
          </a:r>
          <a:endParaRPr lang="en-US" b="1" dirty="0"/>
        </a:p>
      </dgm:t>
    </dgm:pt>
    <dgm:pt modelId="{ACBE7224-F0F9-473E-8AB9-AE2B01E0C606}" type="parTrans" cxnId="{9A7A7D99-113C-4852-9958-D00068DB1632}">
      <dgm:prSet/>
      <dgm:spPr/>
      <dgm:t>
        <a:bodyPr/>
        <a:lstStyle/>
        <a:p>
          <a:endParaRPr lang="en-US"/>
        </a:p>
      </dgm:t>
    </dgm:pt>
    <dgm:pt modelId="{683B04C7-6153-4292-BE4F-C01714A9CB3C}" type="sibTrans" cxnId="{9A7A7D99-113C-4852-9958-D00068DB1632}">
      <dgm:prSet/>
      <dgm:spPr/>
      <dgm:t>
        <a:bodyPr/>
        <a:lstStyle/>
        <a:p>
          <a:endParaRPr lang="en-US"/>
        </a:p>
      </dgm:t>
    </dgm:pt>
    <dgm:pt modelId="{F06A084B-2CF0-4D05-A17E-638BF2C7C778}">
      <dgm:prSet/>
      <dgm:spPr/>
      <dgm:t>
        <a:bodyPr/>
        <a:lstStyle/>
        <a:p>
          <a:pPr>
            <a:lnSpc>
              <a:spcPct val="100000"/>
            </a:lnSpc>
            <a:defRPr cap="all"/>
          </a:pPr>
          <a:r>
            <a:rPr lang="en-US" b="1" dirty="0"/>
            <a:t>Mentoring Characteristics</a:t>
          </a:r>
        </a:p>
      </dgm:t>
    </dgm:pt>
    <dgm:pt modelId="{902593A4-F5E5-42BA-9030-0FD4ED192483}" type="parTrans" cxnId="{67E8BC01-3A8A-4BF4-B4AF-A6A9F790655C}">
      <dgm:prSet/>
      <dgm:spPr/>
      <dgm:t>
        <a:bodyPr/>
        <a:lstStyle/>
        <a:p>
          <a:endParaRPr lang="en-US"/>
        </a:p>
      </dgm:t>
    </dgm:pt>
    <dgm:pt modelId="{B395C72C-AC89-41C2-A3A7-A6A6FEB0D71E}" type="sibTrans" cxnId="{67E8BC01-3A8A-4BF4-B4AF-A6A9F790655C}">
      <dgm:prSet/>
      <dgm:spPr/>
      <dgm:t>
        <a:bodyPr/>
        <a:lstStyle/>
        <a:p>
          <a:endParaRPr lang="en-US"/>
        </a:p>
      </dgm:t>
    </dgm:pt>
    <dgm:pt modelId="{58A0442C-C447-4597-806A-279736CE152E}">
      <dgm:prSet/>
      <dgm:spPr/>
      <dgm:t>
        <a:bodyPr/>
        <a:lstStyle/>
        <a:p>
          <a:pPr>
            <a:lnSpc>
              <a:spcPct val="100000"/>
            </a:lnSpc>
            <a:defRPr cap="all"/>
          </a:pPr>
          <a:r>
            <a:rPr lang="en-US" b="1" dirty="0"/>
            <a:t>Importance of Mentorship</a:t>
          </a:r>
        </a:p>
      </dgm:t>
    </dgm:pt>
    <dgm:pt modelId="{F70867A0-7008-485E-9702-E943AA90915C}" type="parTrans" cxnId="{CD67C67A-E7F2-4F57-8436-CF68E6281CAC}">
      <dgm:prSet/>
      <dgm:spPr/>
      <dgm:t>
        <a:bodyPr/>
        <a:lstStyle/>
        <a:p>
          <a:endParaRPr lang="en-US"/>
        </a:p>
      </dgm:t>
    </dgm:pt>
    <dgm:pt modelId="{62C7F45E-4257-4006-8D92-E92C02ED6328}" type="sibTrans" cxnId="{CD67C67A-E7F2-4F57-8436-CF68E6281CAC}">
      <dgm:prSet/>
      <dgm:spPr/>
      <dgm:t>
        <a:bodyPr/>
        <a:lstStyle/>
        <a:p>
          <a:endParaRPr lang="en-US"/>
        </a:p>
      </dgm:t>
    </dgm:pt>
    <dgm:pt modelId="{701D897E-91DB-4349-AF8A-B777FC15D677}">
      <dgm:prSet/>
      <dgm:spPr/>
      <dgm:t>
        <a:bodyPr/>
        <a:lstStyle/>
        <a:p>
          <a:pPr>
            <a:lnSpc>
              <a:spcPct val="100000"/>
            </a:lnSpc>
            <a:defRPr cap="all"/>
          </a:pPr>
          <a:r>
            <a:rPr lang="en-US" b="1" dirty="0"/>
            <a:t>A+ Academic Resources </a:t>
          </a:r>
          <a:r>
            <a:rPr lang="en-US" b="1" i="1" u="sng" dirty="0"/>
            <a:t>Programs</a:t>
          </a:r>
          <a:endParaRPr lang="en-US" b="1" dirty="0"/>
        </a:p>
      </dgm:t>
    </dgm:pt>
    <dgm:pt modelId="{B063ED14-ECC4-482F-B389-77C6695BB289}" type="parTrans" cxnId="{A713A353-3708-4572-8FDA-42B331A6F260}">
      <dgm:prSet/>
      <dgm:spPr/>
      <dgm:t>
        <a:bodyPr/>
        <a:lstStyle/>
        <a:p>
          <a:endParaRPr lang="en-US"/>
        </a:p>
      </dgm:t>
    </dgm:pt>
    <dgm:pt modelId="{DA0E7520-81E5-4E79-A6E1-134D077C1329}" type="sibTrans" cxnId="{A713A353-3708-4572-8FDA-42B331A6F260}">
      <dgm:prSet/>
      <dgm:spPr/>
      <dgm:t>
        <a:bodyPr/>
        <a:lstStyle/>
        <a:p>
          <a:endParaRPr lang="en-US"/>
        </a:p>
      </dgm:t>
    </dgm:pt>
    <dgm:pt modelId="{3C75AAFC-323C-45AA-82AE-50FF4B60D021}">
      <dgm:prSet/>
      <dgm:spPr/>
      <dgm:t>
        <a:bodyPr/>
        <a:lstStyle/>
        <a:p>
          <a:pPr>
            <a:lnSpc>
              <a:spcPct val="100000"/>
            </a:lnSpc>
            <a:defRPr cap="all"/>
          </a:pPr>
          <a:r>
            <a:rPr lang="en-US" b="1" dirty="0"/>
            <a:t>A+ Academic Resources </a:t>
          </a:r>
        </a:p>
        <a:p>
          <a:pPr>
            <a:lnSpc>
              <a:spcPct val="100000"/>
            </a:lnSpc>
            <a:defRPr cap="all"/>
          </a:pPr>
          <a:r>
            <a:rPr lang="en-US" b="1" i="1" u="sng" dirty="0"/>
            <a:t>Services</a:t>
          </a:r>
          <a:endParaRPr lang="en-US" b="1" dirty="0"/>
        </a:p>
      </dgm:t>
    </dgm:pt>
    <dgm:pt modelId="{DFACD81B-90A1-43ED-843B-EA4B8F4248E6}" type="parTrans" cxnId="{5272E1C3-25DD-43BF-A4B8-0D5BF9D55927}">
      <dgm:prSet/>
      <dgm:spPr/>
      <dgm:t>
        <a:bodyPr/>
        <a:lstStyle/>
        <a:p>
          <a:endParaRPr lang="en-US"/>
        </a:p>
      </dgm:t>
    </dgm:pt>
    <dgm:pt modelId="{F16B8906-F11C-4BF3-A04D-05F07DA5681C}" type="sibTrans" cxnId="{5272E1C3-25DD-43BF-A4B8-0D5BF9D55927}">
      <dgm:prSet/>
      <dgm:spPr/>
      <dgm:t>
        <a:bodyPr/>
        <a:lstStyle/>
        <a:p>
          <a:endParaRPr lang="en-US"/>
        </a:p>
      </dgm:t>
    </dgm:pt>
    <dgm:pt modelId="{AA32C526-282E-4994-8ED2-A2D4A8976FB9}">
      <dgm:prSet/>
      <dgm:spPr/>
      <dgm:t>
        <a:bodyPr/>
        <a:lstStyle/>
        <a:p>
          <a:pPr>
            <a:lnSpc>
              <a:spcPct val="100000"/>
            </a:lnSpc>
            <a:defRPr cap="all"/>
          </a:pPr>
          <a:r>
            <a:rPr lang="en-US" b="1" dirty="0"/>
            <a:t>Testimonials</a:t>
          </a:r>
        </a:p>
      </dgm:t>
    </dgm:pt>
    <dgm:pt modelId="{1A3C2F43-A075-45B5-BC4D-00DA4ED3D410}" type="parTrans" cxnId="{E6DD7DB8-A649-4D72-BB59-C86E6408DA34}">
      <dgm:prSet/>
      <dgm:spPr/>
      <dgm:t>
        <a:bodyPr/>
        <a:lstStyle/>
        <a:p>
          <a:endParaRPr lang="en-US"/>
        </a:p>
      </dgm:t>
    </dgm:pt>
    <dgm:pt modelId="{08AC100C-D3FD-4AC4-B4CE-009E0A270D4E}" type="sibTrans" cxnId="{E6DD7DB8-A649-4D72-BB59-C86E6408DA34}">
      <dgm:prSet/>
      <dgm:spPr/>
      <dgm:t>
        <a:bodyPr/>
        <a:lstStyle/>
        <a:p>
          <a:endParaRPr lang="en-US"/>
        </a:p>
      </dgm:t>
    </dgm:pt>
    <dgm:pt modelId="{D7EBBE8A-BE78-45E6-A207-78ECA9793974}">
      <dgm:prSet/>
      <dgm:spPr/>
      <dgm:t>
        <a:bodyPr/>
        <a:lstStyle/>
        <a:p>
          <a:pPr>
            <a:lnSpc>
              <a:spcPct val="100000"/>
            </a:lnSpc>
            <a:defRPr cap="all"/>
          </a:pPr>
          <a:r>
            <a:rPr lang="en-US" b="1" dirty="0"/>
            <a:t>Positive Impact of Mentorship</a:t>
          </a:r>
        </a:p>
      </dgm:t>
    </dgm:pt>
    <dgm:pt modelId="{031B039F-5714-4367-A47E-C12EC78D5888}" type="parTrans" cxnId="{2EAFD83E-5019-465D-A20B-912984B9AF52}">
      <dgm:prSet/>
      <dgm:spPr/>
      <dgm:t>
        <a:bodyPr/>
        <a:lstStyle/>
        <a:p>
          <a:endParaRPr lang="en-US"/>
        </a:p>
      </dgm:t>
    </dgm:pt>
    <dgm:pt modelId="{D83D9F9D-3338-4365-A5A7-CD35941726B3}" type="sibTrans" cxnId="{2EAFD83E-5019-465D-A20B-912984B9AF52}">
      <dgm:prSet/>
      <dgm:spPr/>
      <dgm:t>
        <a:bodyPr/>
        <a:lstStyle/>
        <a:p>
          <a:endParaRPr lang="en-US"/>
        </a:p>
      </dgm:t>
    </dgm:pt>
    <dgm:pt modelId="{0974F531-F570-47FA-B5BD-97CF19E1C065}" type="pres">
      <dgm:prSet presAssocID="{EE0DA5A4-375A-43CD-A4A6-CEC28641D62B}" presName="root" presStyleCnt="0">
        <dgm:presLayoutVars>
          <dgm:dir/>
          <dgm:resizeHandles val="exact"/>
        </dgm:presLayoutVars>
      </dgm:prSet>
      <dgm:spPr/>
    </dgm:pt>
    <dgm:pt modelId="{FCBD31C6-C180-4B4C-A175-8BE1E0D6D96E}" type="pres">
      <dgm:prSet presAssocID="{2B821601-CB96-4CCF-A8CB-BB3CC82129CD}" presName="compNode" presStyleCnt="0"/>
      <dgm:spPr/>
    </dgm:pt>
    <dgm:pt modelId="{6C99106D-BF64-4159-80BF-14ABDB6AF3E7}" type="pres">
      <dgm:prSet presAssocID="{2B821601-CB96-4CCF-A8CB-BB3CC82129CD}" presName="iconBgRect" presStyleLbl="bgShp" presStyleIdx="0" presStyleCnt="7"/>
      <dgm:spPr/>
    </dgm:pt>
    <dgm:pt modelId="{49C96A11-459D-4990-8EDA-BB960440A203}" type="pres">
      <dgm:prSet presAssocID="{2B821601-CB96-4CCF-A8CB-BB3CC82129CD}" presName="iconRect" presStyleLbl="node1" presStyleIdx="0" presStyleCnt="7" custScaleX="182056" custScaleY="227317" custLinFactNeighborX="4432" custLinFactNeighborY="-11079"/>
      <dgm:spPr>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2000" r="-22000"/>
          </a:stretch>
        </a:blipFill>
        <a:ln>
          <a:noFill/>
        </a:ln>
      </dgm:spPr>
    </dgm:pt>
    <dgm:pt modelId="{4D303C40-4E87-4C6F-A741-216137C00E64}" type="pres">
      <dgm:prSet presAssocID="{2B821601-CB96-4CCF-A8CB-BB3CC82129CD}" presName="spaceRect" presStyleCnt="0"/>
      <dgm:spPr/>
    </dgm:pt>
    <dgm:pt modelId="{B1ABFD50-3081-4D0A-B8C4-F867EA0DFD9A}" type="pres">
      <dgm:prSet presAssocID="{2B821601-CB96-4CCF-A8CB-BB3CC82129CD}" presName="textRect" presStyleLbl="revTx" presStyleIdx="0" presStyleCnt="7">
        <dgm:presLayoutVars>
          <dgm:chMax val="1"/>
          <dgm:chPref val="1"/>
        </dgm:presLayoutVars>
      </dgm:prSet>
      <dgm:spPr/>
    </dgm:pt>
    <dgm:pt modelId="{720131F4-BF5E-4BA1-B4EB-0755A6325057}" type="pres">
      <dgm:prSet presAssocID="{683B04C7-6153-4292-BE4F-C01714A9CB3C}" presName="sibTrans" presStyleCnt="0"/>
      <dgm:spPr/>
    </dgm:pt>
    <dgm:pt modelId="{4B311052-28C9-40F4-A661-A6EC8B721E85}" type="pres">
      <dgm:prSet presAssocID="{F06A084B-2CF0-4D05-A17E-638BF2C7C778}" presName="compNode" presStyleCnt="0"/>
      <dgm:spPr/>
    </dgm:pt>
    <dgm:pt modelId="{65378CD5-16D3-4FB2-9FAD-541815493992}" type="pres">
      <dgm:prSet presAssocID="{F06A084B-2CF0-4D05-A17E-638BF2C7C778}" presName="iconBgRect" presStyleLbl="bgShp" presStyleIdx="1" presStyleCnt="7"/>
      <dgm:spPr/>
    </dgm:pt>
    <dgm:pt modelId="{D3190A76-9DFA-48E8-8DD5-37609A74413A}" type="pres">
      <dgm:prSet presAssocID="{F06A084B-2CF0-4D05-A17E-638BF2C7C778}" presName="iconRect" presStyleLbl="node1" presStyleIdx="1" presStyleCnt="7" custScaleX="302512" custScaleY="185428"/>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1000" r="-21000"/>
          </a:stretch>
        </a:blipFill>
        <a:ln>
          <a:noFill/>
        </a:ln>
      </dgm:spPr>
    </dgm:pt>
    <dgm:pt modelId="{7DEC9A53-93D2-49C8-B794-EB43A2B574B3}" type="pres">
      <dgm:prSet presAssocID="{F06A084B-2CF0-4D05-A17E-638BF2C7C778}" presName="spaceRect" presStyleCnt="0"/>
      <dgm:spPr/>
    </dgm:pt>
    <dgm:pt modelId="{02DEEB1D-673C-4023-AF84-82A9A019A8A4}" type="pres">
      <dgm:prSet presAssocID="{F06A084B-2CF0-4D05-A17E-638BF2C7C778}" presName="textRect" presStyleLbl="revTx" presStyleIdx="1" presStyleCnt="7">
        <dgm:presLayoutVars>
          <dgm:chMax val="1"/>
          <dgm:chPref val="1"/>
        </dgm:presLayoutVars>
      </dgm:prSet>
      <dgm:spPr/>
    </dgm:pt>
    <dgm:pt modelId="{A0A3EF5B-8285-4560-AB8D-5801DB9925E7}" type="pres">
      <dgm:prSet presAssocID="{B395C72C-AC89-41C2-A3A7-A6A6FEB0D71E}" presName="sibTrans" presStyleCnt="0"/>
      <dgm:spPr/>
    </dgm:pt>
    <dgm:pt modelId="{DFCC182C-C1D8-4D14-B057-B9C069439BD7}" type="pres">
      <dgm:prSet presAssocID="{58A0442C-C447-4597-806A-279736CE152E}" presName="compNode" presStyleCnt="0"/>
      <dgm:spPr/>
    </dgm:pt>
    <dgm:pt modelId="{DCABD888-8058-45D1-8255-7E6F2BA21067}" type="pres">
      <dgm:prSet presAssocID="{58A0442C-C447-4597-806A-279736CE152E}" presName="iconBgRect" presStyleLbl="bgShp" presStyleIdx="2" presStyleCnt="7"/>
      <dgm:spPr/>
    </dgm:pt>
    <dgm:pt modelId="{7BFA778C-250F-4793-9C53-1BC7D7FA83CE}" type="pres">
      <dgm:prSet presAssocID="{58A0442C-C447-4597-806A-279736CE152E}" presName="iconRect" presStyleLbl="node1" presStyleIdx="2" presStyleCnt="7" custScaleX="265792" custScaleY="195656" custLinFactNeighborY="2243"/>
      <dgm:spPr>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a:noFill/>
        </a:ln>
      </dgm:spPr>
      <dgm:extLst>
        <a:ext uri="{E40237B7-FDA0-4F09-8148-C483321AD2D9}">
          <dgm14:cNvPr xmlns:dgm14="http://schemas.microsoft.com/office/drawing/2010/diagram" id="0" name="" descr="Thumbs Up Sign"/>
        </a:ext>
      </dgm:extLst>
    </dgm:pt>
    <dgm:pt modelId="{3281D9D5-353A-4EA8-98E5-3DC500CDDAF9}" type="pres">
      <dgm:prSet presAssocID="{58A0442C-C447-4597-806A-279736CE152E}" presName="spaceRect" presStyleCnt="0"/>
      <dgm:spPr/>
    </dgm:pt>
    <dgm:pt modelId="{D891A715-D624-4732-83A1-48514EB28A47}" type="pres">
      <dgm:prSet presAssocID="{58A0442C-C447-4597-806A-279736CE152E}" presName="textRect" presStyleLbl="revTx" presStyleIdx="2" presStyleCnt="7">
        <dgm:presLayoutVars>
          <dgm:chMax val="1"/>
          <dgm:chPref val="1"/>
        </dgm:presLayoutVars>
      </dgm:prSet>
      <dgm:spPr/>
    </dgm:pt>
    <dgm:pt modelId="{6135EE69-FEEF-4763-B39E-16D2B4CCE681}" type="pres">
      <dgm:prSet presAssocID="{62C7F45E-4257-4006-8D92-E92C02ED6328}" presName="sibTrans" presStyleCnt="0"/>
      <dgm:spPr/>
    </dgm:pt>
    <dgm:pt modelId="{4FB970AF-A078-47BB-B3E5-97F14EA612B5}" type="pres">
      <dgm:prSet presAssocID="{D7EBBE8A-BE78-45E6-A207-78ECA9793974}" presName="compNode" presStyleCnt="0"/>
      <dgm:spPr/>
    </dgm:pt>
    <dgm:pt modelId="{E3631C61-BEF6-4FCE-83FA-6A2D30A0F504}" type="pres">
      <dgm:prSet presAssocID="{D7EBBE8A-BE78-45E6-A207-78ECA9793974}" presName="iconBgRect" presStyleLbl="bgShp" presStyleIdx="3" presStyleCnt="7"/>
      <dgm:spPr/>
    </dgm:pt>
    <dgm:pt modelId="{9D4CFF52-34C5-4449-8102-0BF2CAA6435B}" type="pres">
      <dgm:prSet presAssocID="{D7EBBE8A-BE78-45E6-A207-78ECA9793974}" presName="iconRect" presStyleLbl="node1" presStyleIdx="3" presStyleCnt="7" custScaleX="302419" custScaleY="191169"/>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3000" r="-3000"/>
          </a:stretch>
        </a:blipFill>
      </dgm:spPr>
    </dgm:pt>
    <dgm:pt modelId="{BA3548C0-4E6F-4D5B-BFE0-D9A9F65154C4}" type="pres">
      <dgm:prSet presAssocID="{D7EBBE8A-BE78-45E6-A207-78ECA9793974}" presName="spaceRect" presStyleCnt="0"/>
      <dgm:spPr/>
    </dgm:pt>
    <dgm:pt modelId="{EBB0459B-BD57-4878-894F-0DD1D2255971}" type="pres">
      <dgm:prSet presAssocID="{D7EBBE8A-BE78-45E6-A207-78ECA9793974}" presName="textRect" presStyleLbl="revTx" presStyleIdx="3" presStyleCnt="7">
        <dgm:presLayoutVars>
          <dgm:chMax val="1"/>
          <dgm:chPref val="1"/>
        </dgm:presLayoutVars>
      </dgm:prSet>
      <dgm:spPr/>
    </dgm:pt>
    <dgm:pt modelId="{618A13E0-A99B-4242-8C3D-E758590A5672}" type="pres">
      <dgm:prSet presAssocID="{D83D9F9D-3338-4365-A5A7-CD35941726B3}" presName="sibTrans" presStyleCnt="0"/>
      <dgm:spPr/>
    </dgm:pt>
    <dgm:pt modelId="{4BA6A7E7-B9A4-48DD-BA5E-503B1CC59491}" type="pres">
      <dgm:prSet presAssocID="{701D897E-91DB-4349-AF8A-B777FC15D677}" presName="compNode" presStyleCnt="0"/>
      <dgm:spPr/>
    </dgm:pt>
    <dgm:pt modelId="{D61E14F3-1ABE-4DC6-AF5A-09705342EC5A}" type="pres">
      <dgm:prSet presAssocID="{701D897E-91DB-4349-AF8A-B777FC15D677}" presName="iconBgRect" presStyleLbl="bgShp" presStyleIdx="4" presStyleCnt="7"/>
      <dgm:spPr/>
    </dgm:pt>
    <dgm:pt modelId="{4C826AFA-FEB9-4A1F-9C2F-A095C0FEF6A8}" type="pres">
      <dgm:prSet presAssocID="{701D897E-91DB-4349-AF8A-B777FC15D677}" presName="iconRect" presStyleLbl="node1" presStyleIdx="4" presStyleCnt="7" custScaleX="227811" custScaleY="245545"/>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a:noFill/>
        </a:ln>
      </dgm:spPr>
    </dgm:pt>
    <dgm:pt modelId="{BBB306AE-FFF2-4813-A13A-D7D04479E4DD}" type="pres">
      <dgm:prSet presAssocID="{701D897E-91DB-4349-AF8A-B777FC15D677}" presName="spaceRect" presStyleCnt="0"/>
      <dgm:spPr/>
    </dgm:pt>
    <dgm:pt modelId="{504A0111-8D01-48EA-A185-1E45ECD56FD5}" type="pres">
      <dgm:prSet presAssocID="{701D897E-91DB-4349-AF8A-B777FC15D677}" presName="textRect" presStyleLbl="revTx" presStyleIdx="4" presStyleCnt="7" custScaleX="132163">
        <dgm:presLayoutVars>
          <dgm:chMax val="1"/>
          <dgm:chPref val="1"/>
        </dgm:presLayoutVars>
      </dgm:prSet>
      <dgm:spPr/>
    </dgm:pt>
    <dgm:pt modelId="{DE5EA926-F83E-4EB8-A2E4-6AB80D87C3B5}" type="pres">
      <dgm:prSet presAssocID="{DA0E7520-81E5-4E79-A6E1-134D077C1329}" presName="sibTrans" presStyleCnt="0"/>
      <dgm:spPr/>
    </dgm:pt>
    <dgm:pt modelId="{5B288EB2-2680-4DFD-98D9-4F6A8859616A}" type="pres">
      <dgm:prSet presAssocID="{3C75AAFC-323C-45AA-82AE-50FF4B60D021}" presName="compNode" presStyleCnt="0"/>
      <dgm:spPr/>
    </dgm:pt>
    <dgm:pt modelId="{1D913871-43E9-48D0-8CAE-E38CECA4D632}" type="pres">
      <dgm:prSet presAssocID="{3C75AAFC-323C-45AA-82AE-50FF4B60D021}" presName="iconBgRect" presStyleLbl="bgShp" presStyleIdx="5" presStyleCnt="7"/>
      <dgm:spPr/>
    </dgm:pt>
    <dgm:pt modelId="{C4D79DFC-A602-4F48-8678-50F18CD3D4FF}" type="pres">
      <dgm:prSet presAssocID="{3C75AAFC-323C-45AA-82AE-50FF4B60D021}" presName="iconRect" presStyleLbl="node1" presStyleIdx="5" presStyleCnt="7" custScaleX="296147" custScaleY="211371" custLinFactNeighborX="1050" custLinFactNeighborY="-9500"/>
      <dgm:spPr>
        <a:blipFill>
          <a:blip xmlns:r="http://schemas.openxmlformats.org/officeDocument/2006/relationships"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l="-25000" r="-25000"/>
          </a:stretch>
        </a:blipFill>
        <a:ln>
          <a:noFill/>
        </a:ln>
      </dgm:spPr>
    </dgm:pt>
    <dgm:pt modelId="{ED187825-1C27-4635-8958-5C18E4B41C90}" type="pres">
      <dgm:prSet presAssocID="{3C75AAFC-323C-45AA-82AE-50FF4B60D021}" presName="spaceRect" presStyleCnt="0"/>
      <dgm:spPr/>
    </dgm:pt>
    <dgm:pt modelId="{28B5D246-C93F-48B4-A234-062CAAC84D52}" type="pres">
      <dgm:prSet presAssocID="{3C75AAFC-323C-45AA-82AE-50FF4B60D021}" presName="textRect" presStyleLbl="revTx" presStyleIdx="5" presStyleCnt="7" custScaleX="158637" custScaleY="243640">
        <dgm:presLayoutVars>
          <dgm:chMax val="1"/>
          <dgm:chPref val="1"/>
        </dgm:presLayoutVars>
      </dgm:prSet>
      <dgm:spPr/>
    </dgm:pt>
    <dgm:pt modelId="{38F08721-36F9-4012-AD9F-13A9AF4DF090}" type="pres">
      <dgm:prSet presAssocID="{F16B8906-F11C-4BF3-A04D-05F07DA5681C}" presName="sibTrans" presStyleCnt="0"/>
      <dgm:spPr/>
    </dgm:pt>
    <dgm:pt modelId="{3C929E01-C40F-41A5-9079-E9A6B6177910}" type="pres">
      <dgm:prSet presAssocID="{AA32C526-282E-4994-8ED2-A2D4A8976FB9}" presName="compNode" presStyleCnt="0"/>
      <dgm:spPr/>
    </dgm:pt>
    <dgm:pt modelId="{649734C4-704C-45C0-904A-92277EFF8FB8}" type="pres">
      <dgm:prSet presAssocID="{AA32C526-282E-4994-8ED2-A2D4A8976FB9}" presName="iconBgRect" presStyleLbl="bgShp" presStyleIdx="6" presStyleCnt="7"/>
      <dgm:spPr/>
    </dgm:pt>
    <dgm:pt modelId="{A211E386-2344-4983-89B0-67C574B2495F}" type="pres">
      <dgm:prSet presAssocID="{AA32C526-282E-4994-8ED2-A2D4A8976FB9}" presName="iconRect" presStyleLbl="node1" presStyleIdx="6" presStyleCnt="7" custScaleX="290242" custScaleY="421902" custLinFactNeighborX="-17124" custLinFactNeighborY="78481"/>
      <dgm:spPr>
        <a:blipFill>
          <a:blip xmlns:r="http://schemas.openxmlformats.org/officeDocument/2006/relationships" r:embed="rId12">
            <a:extLst>
              <a:ext uri="{837473B0-CC2E-450A-ABE3-18F120FF3D39}">
                <a1611:picAttrSrcUrl xmlns:a1611="http://schemas.microsoft.com/office/drawing/2016/11/main" r:id="rId13"/>
              </a:ext>
            </a:extLst>
          </a:blip>
          <a:srcRect/>
          <a:stretch>
            <a:fillRect t="-5000" b="-5000"/>
          </a:stretch>
        </a:blipFill>
      </dgm:spPr>
    </dgm:pt>
    <dgm:pt modelId="{E78BD48E-38F5-4C85-B34B-60A532523212}" type="pres">
      <dgm:prSet presAssocID="{AA32C526-282E-4994-8ED2-A2D4A8976FB9}" presName="spaceRect" presStyleCnt="0"/>
      <dgm:spPr/>
    </dgm:pt>
    <dgm:pt modelId="{D9D2F2AF-59CC-4226-BBCA-DB84A47802CA}" type="pres">
      <dgm:prSet presAssocID="{AA32C526-282E-4994-8ED2-A2D4A8976FB9}" presName="textRect" presStyleLbl="revTx" presStyleIdx="6" presStyleCnt="7" custScaleX="86899" custScaleY="16359">
        <dgm:presLayoutVars>
          <dgm:chMax val="1"/>
          <dgm:chPref val="1"/>
        </dgm:presLayoutVars>
      </dgm:prSet>
      <dgm:spPr/>
    </dgm:pt>
  </dgm:ptLst>
  <dgm:cxnLst>
    <dgm:cxn modelId="{67E8BC01-3A8A-4BF4-B4AF-A6A9F790655C}" srcId="{EE0DA5A4-375A-43CD-A4A6-CEC28641D62B}" destId="{F06A084B-2CF0-4D05-A17E-638BF2C7C778}" srcOrd="1" destOrd="0" parTransId="{902593A4-F5E5-42BA-9030-0FD4ED192483}" sibTransId="{B395C72C-AC89-41C2-A3A7-A6A6FEB0D71E}"/>
    <dgm:cxn modelId="{2EAFD83E-5019-465D-A20B-912984B9AF52}" srcId="{EE0DA5A4-375A-43CD-A4A6-CEC28641D62B}" destId="{D7EBBE8A-BE78-45E6-A207-78ECA9793974}" srcOrd="3" destOrd="0" parTransId="{031B039F-5714-4367-A47E-C12EC78D5888}" sibTransId="{D83D9F9D-3338-4365-A5A7-CD35941726B3}"/>
    <dgm:cxn modelId="{53FBA55E-239B-4B95-BA96-590D3C93D3F4}" type="presOf" srcId="{D7EBBE8A-BE78-45E6-A207-78ECA9793974}" destId="{EBB0459B-BD57-4878-894F-0DD1D2255971}" srcOrd="0" destOrd="0" presId="urn:microsoft.com/office/officeart/2018/5/layout/IconCircleLabelList"/>
    <dgm:cxn modelId="{E5F62163-42E6-4D38-B462-E4617E3C105D}" type="presOf" srcId="{58A0442C-C447-4597-806A-279736CE152E}" destId="{D891A715-D624-4732-83A1-48514EB28A47}" srcOrd="0" destOrd="0" presId="urn:microsoft.com/office/officeart/2018/5/layout/IconCircleLabelList"/>
    <dgm:cxn modelId="{26D79D4F-24E1-47E2-911C-7ED39A64604C}" type="presOf" srcId="{2B821601-CB96-4CCF-A8CB-BB3CC82129CD}" destId="{B1ABFD50-3081-4D0A-B8C4-F867EA0DFD9A}" srcOrd="0" destOrd="0" presId="urn:microsoft.com/office/officeart/2018/5/layout/IconCircleLabelList"/>
    <dgm:cxn modelId="{A713A353-3708-4572-8FDA-42B331A6F260}" srcId="{EE0DA5A4-375A-43CD-A4A6-CEC28641D62B}" destId="{701D897E-91DB-4349-AF8A-B777FC15D677}" srcOrd="4" destOrd="0" parTransId="{B063ED14-ECC4-482F-B389-77C6695BB289}" sibTransId="{DA0E7520-81E5-4E79-A6E1-134D077C1329}"/>
    <dgm:cxn modelId="{CD67C67A-E7F2-4F57-8436-CF68E6281CAC}" srcId="{EE0DA5A4-375A-43CD-A4A6-CEC28641D62B}" destId="{58A0442C-C447-4597-806A-279736CE152E}" srcOrd="2" destOrd="0" parTransId="{F70867A0-7008-485E-9702-E943AA90915C}" sibTransId="{62C7F45E-4257-4006-8D92-E92C02ED6328}"/>
    <dgm:cxn modelId="{9A7A7D99-113C-4852-9958-D00068DB1632}" srcId="{EE0DA5A4-375A-43CD-A4A6-CEC28641D62B}" destId="{2B821601-CB96-4CCF-A8CB-BB3CC82129CD}" srcOrd="0" destOrd="0" parTransId="{ACBE7224-F0F9-473E-8AB9-AE2B01E0C606}" sibTransId="{683B04C7-6153-4292-BE4F-C01714A9CB3C}"/>
    <dgm:cxn modelId="{98CDB0A0-5FBD-4EC7-8933-25B976607F99}" type="presOf" srcId="{3C75AAFC-323C-45AA-82AE-50FF4B60D021}" destId="{28B5D246-C93F-48B4-A234-062CAAC84D52}" srcOrd="0" destOrd="0" presId="urn:microsoft.com/office/officeart/2018/5/layout/IconCircleLabelList"/>
    <dgm:cxn modelId="{E6DD7DB8-A649-4D72-BB59-C86E6408DA34}" srcId="{EE0DA5A4-375A-43CD-A4A6-CEC28641D62B}" destId="{AA32C526-282E-4994-8ED2-A2D4A8976FB9}" srcOrd="6" destOrd="0" parTransId="{1A3C2F43-A075-45B5-BC4D-00DA4ED3D410}" sibTransId="{08AC100C-D3FD-4AC4-B4CE-009E0A270D4E}"/>
    <dgm:cxn modelId="{EC2083BB-8799-49BF-856A-CB8E7F78E396}" type="presOf" srcId="{EE0DA5A4-375A-43CD-A4A6-CEC28641D62B}" destId="{0974F531-F570-47FA-B5BD-97CF19E1C065}" srcOrd="0" destOrd="0" presId="urn:microsoft.com/office/officeart/2018/5/layout/IconCircleLabelList"/>
    <dgm:cxn modelId="{5272E1C3-25DD-43BF-A4B8-0D5BF9D55927}" srcId="{EE0DA5A4-375A-43CD-A4A6-CEC28641D62B}" destId="{3C75AAFC-323C-45AA-82AE-50FF4B60D021}" srcOrd="5" destOrd="0" parTransId="{DFACD81B-90A1-43ED-843B-EA4B8F4248E6}" sibTransId="{F16B8906-F11C-4BF3-A04D-05F07DA5681C}"/>
    <dgm:cxn modelId="{B00D41CD-730B-4E49-9F29-B2973CBAD05F}" type="presOf" srcId="{F06A084B-2CF0-4D05-A17E-638BF2C7C778}" destId="{02DEEB1D-673C-4023-AF84-82A9A019A8A4}" srcOrd="0" destOrd="0" presId="urn:microsoft.com/office/officeart/2018/5/layout/IconCircleLabelList"/>
    <dgm:cxn modelId="{C23764CF-F37F-4B98-953A-B207DA19DD86}" type="presOf" srcId="{701D897E-91DB-4349-AF8A-B777FC15D677}" destId="{504A0111-8D01-48EA-A185-1E45ECD56FD5}" srcOrd="0" destOrd="0" presId="urn:microsoft.com/office/officeart/2018/5/layout/IconCircleLabelList"/>
    <dgm:cxn modelId="{41327BE0-671F-44E3-95B0-FAA815B39B68}" type="presOf" srcId="{AA32C526-282E-4994-8ED2-A2D4A8976FB9}" destId="{D9D2F2AF-59CC-4226-BBCA-DB84A47802CA}" srcOrd="0" destOrd="0" presId="urn:microsoft.com/office/officeart/2018/5/layout/IconCircleLabelList"/>
    <dgm:cxn modelId="{3F072027-8697-4F74-BE48-B57895EB722A}" type="presParOf" srcId="{0974F531-F570-47FA-B5BD-97CF19E1C065}" destId="{FCBD31C6-C180-4B4C-A175-8BE1E0D6D96E}" srcOrd="0" destOrd="0" presId="urn:microsoft.com/office/officeart/2018/5/layout/IconCircleLabelList"/>
    <dgm:cxn modelId="{AED5EA20-3729-40F3-AD73-C34B83B4D979}" type="presParOf" srcId="{FCBD31C6-C180-4B4C-A175-8BE1E0D6D96E}" destId="{6C99106D-BF64-4159-80BF-14ABDB6AF3E7}" srcOrd="0" destOrd="0" presId="urn:microsoft.com/office/officeart/2018/5/layout/IconCircleLabelList"/>
    <dgm:cxn modelId="{7F58801B-8246-4F62-ACCD-DF9160C30083}" type="presParOf" srcId="{FCBD31C6-C180-4B4C-A175-8BE1E0D6D96E}" destId="{49C96A11-459D-4990-8EDA-BB960440A203}" srcOrd="1" destOrd="0" presId="urn:microsoft.com/office/officeart/2018/5/layout/IconCircleLabelList"/>
    <dgm:cxn modelId="{1FFB34B3-6BED-47C3-88C0-12E63438D708}" type="presParOf" srcId="{FCBD31C6-C180-4B4C-A175-8BE1E0D6D96E}" destId="{4D303C40-4E87-4C6F-A741-216137C00E64}" srcOrd="2" destOrd="0" presId="urn:microsoft.com/office/officeart/2018/5/layout/IconCircleLabelList"/>
    <dgm:cxn modelId="{F796B627-92BC-4F37-8A4D-794181C83F6F}" type="presParOf" srcId="{FCBD31C6-C180-4B4C-A175-8BE1E0D6D96E}" destId="{B1ABFD50-3081-4D0A-B8C4-F867EA0DFD9A}" srcOrd="3" destOrd="0" presId="urn:microsoft.com/office/officeart/2018/5/layout/IconCircleLabelList"/>
    <dgm:cxn modelId="{090918C4-EE2D-4FF4-A89F-3B7A72F6FDF0}" type="presParOf" srcId="{0974F531-F570-47FA-B5BD-97CF19E1C065}" destId="{720131F4-BF5E-4BA1-B4EB-0755A6325057}" srcOrd="1" destOrd="0" presId="urn:microsoft.com/office/officeart/2018/5/layout/IconCircleLabelList"/>
    <dgm:cxn modelId="{6E1740CD-FBAB-4242-B0E4-E2CE436D16AA}" type="presParOf" srcId="{0974F531-F570-47FA-B5BD-97CF19E1C065}" destId="{4B311052-28C9-40F4-A661-A6EC8B721E85}" srcOrd="2" destOrd="0" presId="urn:microsoft.com/office/officeart/2018/5/layout/IconCircleLabelList"/>
    <dgm:cxn modelId="{F7516299-B6A1-489C-A4F7-584747DCDE61}" type="presParOf" srcId="{4B311052-28C9-40F4-A661-A6EC8B721E85}" destId="{65378CD5-16D3-4FB2-9FAD-541815493992}" srcOrd="0" destOrd="0" presId="urn:microsoft.com/office/officeart/2018/5/layout/IconCircleLabelList"/>
    <dgm:cxn modelId="{7049C51F-A2C1-4F8D-BCE0-BB3F73EFF5B6}" type="presParOf" srcId="{4B311052-28C9-40F4-A661-A6EC8B721E85}" destId="{D3190A76-9DFA-48E8-8DD5-37609A74413A}" srcOrd="1" destOrd="0" presId="urn:microsoft.com/office/officeart/2018/5/layout/IconCircleLabelList"/>
    <dgm:cxn modelId="{069A0563-BE2A-4625-8AAB-79BA0AE60241}" type="presParOf" srcId="{4B311052-28C9-40F4-A661-A6EC8B721E85}" destId="{7DEC9A53-93D2-49C8-B794-EB43A2B574B3}" srcOrd="2" destOrd="0" presId="urn:microsoft.com/office/officeart/2018/5/layout/IconCircleLabelList"/>
    <dgm:cxn modelId="{0A960398-6E93-4413-9042-9B443106A2DA}" type="presParOf" srcId="{4B311052-28C9-40F4-A661-A6EC8B721E85}" destId="{02DEEB1D-673C-4023-AF84-82A9A019A8A4}" srcOrd="3" destOrd="0" presId="urn:microsoft.com/office/officeart/2018/5/layout/IconCircleLabelList"/>
    <dgm:cxn modelId="{F820B462-7738-4E2D-9FD0-2A36CF77AD1A}" type="presParOf" srcId="{0974F531-F570-47FA-B5BD-97CF19E1C065}" destId="{A0A3EF5B-8285-4560-AB8D-5801DB9925E7}" srcOrd="3" destOrd="0" presId="urn:microsoft.com/office/officeart/2018/5/layout/IconCircleLabelList"/>
    <dgm:cxn modelId="{DFAC38F7-2232-4E0E-BC92-AC46BE149B0B}" type="presParOf" srcId="{0974F531-F570-47FA-B5BD-97CF19E1C065}" destId="{DFCC182C-C1D8-4D14-B057-B9C069439BD7}" srcOrd="4" destOrd="0" presId="urn:microsoft.com/office/officeart/2018/5/layout/IconCircleLabelList"/>
    <dgm:cxn modelId="{9C4F8EBC-24CA-4F2E-BD62-C85791927A61}" type="presParOf" srcId="{DFCC182C-C1D8-4D14-B057-B9C069439BD7}" destId="{DCABD888-8058-45D1-8255-7E6F2BA21067}" srcOrd="0" destOrd="0" presId="urn:microsoft.com/office/officeart/2018/5/layout/IconCircleLabelList"/>
    <dgm:cxn modelId="{BD3FDB2A-5336-4DC4-A04D-A59290041B96}" type="presParOf" srcId="{DFCC182C-C1D8-4D14-B057-B9C069439BD7}" destId="{7BFA778C-250F-4793-9C53-1BC7D7FA83CE}" srcOrd="1" destOrd="0" presId="urn:microsoft.com/office/officeart/2018/5/layout/IconCircleLabelList"/>
    <dgm:cxn modelId="{0D5C6839-ED84-4A8F-AEE5-01FB7E749402}" type="presParOf" srcId="{DFCC182C-C1D8-4D14-B057-B9C069439BD7}" destId="{3281D9D5-353A-4EA8-98E5-3DC500CDDAF9}" srcOrd="2" destOrd="0" presId="urn:microsoft.com/office/officeart/2018/5/layout/IconCircleLabelList"/>
    <dgm:cxn modelId="{F3F56FA4-C298-435E-BBAB-9B052CED9129}" type="presParOf" srcId="{DFCC182C-C1D8-4D14-B057-B9C069439BD7}" destId="{D891A715-D624-4732-83A1-48514EB28A47}" srcOrd="3" destOrd="0" presId="urn:microsoft.com/office/officeart/2018/5/layout/IconCircleLabelList"/>
    <dgm:cxn modelId="{52DF85CF-BD7B-45EF-AF22-2FE74922155A}" type="presParOf" srcId="{0974F531-F570-47FA-B5BD-97CF19E1C065}" destId="{6135EE69-FEEF-4763-B39E-16D2B4CCE681}" srcOrd="5" destOrd="0" presId="urn:microsoft.com/office/officeart/2018/5/layout/IconCircleLabelList"/>
    <dgm:cxn modelId="{81B6E7AD-75C1-4917-83D2-5C5513D34719}" type="presParOf" srcId="{0974F531-F570-47FA-B5BD-97CF19E1C065}" destId="{4FB970AF-A078-47BB-B3E5-97F14EA612B5}" srcOrd="6" destOrd="0" presId="urn:microsoft.com/office/officeart/2018/5/layout/IconCircleLabelList"/>
    <dgm:cxn modelId="{9AEE914D-8A48-4E69-859A-FA88CABD77DC}" type="presParOf" srcId="{4FB970AF-A078-47BB-B3E5-97F14EA612B5}" destId="{E3631C61-BEF6-4FCE-83FA-6A2D30A0F504}" srcOrd="0" destOrd="0" presId="urn:microsoft.com/office/officeart/2018/5/layout/IconCircleLabelList"/>
    <dgm:cxn modelId="{B49AA7B2-57C4-4EF4-B0C9-028DBCD6E0CF}" type="presParOf" srcId="{4FB970AF-A078-47BB-B3E5-97F14EA612B5}" destId="{9D4CFF52-34C5-4449-8102-0BF2CAA6435B}" srcOrd="1" destOrd="0" presId="urn:microsoft.com/office/officeart/2018/5/layout/IconCircleLabelList"/>
    <dgm:cxn modelId="{F23C50AC-EFF9-4975-B1B1-9E55475E86D1}" type="presParOf" srcId="{4FB970AF-A078-47BB-B3E5-97F14EA612B5}" destId="{BA3548C0-4E6F-4D5B-BFE0-D9A9F65154C4}" srcOrd="2" destOrd="0" presId="urn:microsoft.com/office/officeart/2018/5/layout/IconCircleLabelList"/>
    <dgm:cxn modelId="{76CBDF84-B85E-4318-BD4B-BADBD133707D}" type="presParOf" srcId="{4FB970AF-A078-47BB-B3E5-97F14EA612B5}" destId="{EBB0459B-BD57-4878-894F-0DD1D2255971}" srcOrd="3" destOrd="0" presId="urn:microsoft.com/office/officeart/2018/5/layout/IconCircleLabelList"/>
    <dgm:cxn modelId="{6B8A4939-4872-48CD-88A0-87BB40760834}" type="presParOf" srcId="{0974F531-F570-47FA-B5BD-97CF19E1C065}" destId="{618A13E0-A99B-4242-8C3D-E758590A5672}" srcOrd="7" destOrd="0" presId="urn:microsoft.com/office/officeart/2018/5/layout/IconCircleLabelList"/>
    <dgm:cxn modelId="{90C2FBC9-34E2-4542-AE17-0B264A2732B8}" type="presParOf" srcId="{0974F531-F570-47FA-B5BD-97CF19E1C065}" destId="{4BA6A7E7-B9A4-48DD-BA5E-503B1CC59491}" srcOrd="8" destOrd="0" presId="urn:microsoft.com/office/officeart/2018/5/layout/IconCircleLabelList"/>
    <dgm:cxn modelId="{35DD2D9B-B3E5-4DFF-9CB4-DAD7A040471C}" type="presParOf" srcId="{4BA6A7E7-B9A4-48DD-BA5E-503B1CC59491}" destId="{D61E14F3-1ABE-4DC6-AF5A-09705342EC5A}" srcOrd="0" destOrd="0" presId="urn:microsoft.com/office/officeart/2018/5/layout/IconCircleLabelList"/>
    <dgm:cxn modelId="{BA80061D-38E2-49F8-8148-AB5CEEF3E2EF}" type="presParOf" srcId="{4BA6A7E7-B9A4-48DD-BA5E-503B1CC59491}" destId="{4C826AFA-FEB9-4A1F-9C2F-A095C0FEF6A8}" srcOrd="1" destOrd="0" presId="urn:microsoft.com/office/officeart/2018/5/layout/IconCircleLabelList"/>
    <dgm:cxn modelId="{9C9D2087-B835-4A2A-830D-A6490269FD11}" type="presParOf" srcId="{4BA6A7E7-B9A4-48DD-BA5E-503B1CC59491}" destId="{BBB306AE-FFF2-4813-A13A-D7D04479E4DD}" srcOrd="2" destOrd="0" presId="urn:microsoft.com/office/officeart/2018/5/layout/IconCircleLabelList"/>
    <dgm:cxn modelId="{1D3ED678-DB8B-4D0E-B7C4-C0BAACAE82B5}" type="presParOf" srcId="{4BA6A7E7-B9A4-48DD-BA5E-503B1CC59491}" destId="{504A0111-8D01-48EA-A185-1E45ECD56FD5}" srcOrd="3" destOrd="0" presId="urn:microsoft.com/office/officeart/2018/5/layout/IconCircleLabelList"/>
    <dgm:cxn modelId="{CBF7E36F-F3F1-4064-B9DF-B08BC55C119B}" type="presParOf" srcId="{0974F531-F570-47FA-B5BD-97CF19E1C065}" destId="{DE5EA926-F83E-4EB8-A2E4-6AB80D87C3B5}" srcOrd="9" destOrd="0" presId="urn:microsoft.com/office/officeart/2018/5/layout/IconCircleLabelList"/>
    <dgm:cxn modelId="{4D5A7D44-D9A6-49E7-BDF9-875871A5BAC5}" type="presParOf" srcId="{0974F531-F570-47FA-B5BD-97CF19E1C065}" destId="{5B288EB2-2680-4DFD-98D9-4F6A8859616A}" srcOrd="10" destOrd="0" presId="urn:microsoft.com/office/officeart/2018/5/layout/IconCircleLabelList"/>
    <dgm:cxn modelId="{A0550180-C7C6-40EF-8CB3-5B071BD66250}" type="presParOf" srcId="{5B288EB2-2680-4DFD-98D9-4F6A8859616A}" destId="{1D913871-43E9-48D0-8CAE-E38CECA4D632}" srcOrd="0" destOrd="0" presId="urn:microsoft.com/office/officeart/2018/5/layout/IconCircleLabelList"/>
    <dgm:cxn modelId="{5BB83C20-7309-42A3-A31C-9407F672C8F4}" type="presParOf" srcId="{5B288EB2-2680-4DFD-98D9-4F6A8859616A}" destId="{C4D79DFC-A602-4F48-8678-50F18CD3D4FF}" srcOrd="1" destOrd="0" presId="urn:microsoft.com/office/officeart/2018/5/layout/IconCircleLabelList"/>
    <dgm:cxn modelId="{9C71BDB7-B42D-4258-86D8-66F42EA705F2}" type="presParOf" srcId="{5B288EB2-2680-4DFD-98D9-4F6A8859616A}" destId="{ED187825-1C27-4635-8958-5C18E4B41C90}" srcOrd="2" destOrd="0" presId="urn:microsoft.com/office/officeart/2018/5/layout/IconCircleLabelList"/>
    <dgm:cxn modelId="{C2D19A80-E49E-486B-B8EE-E41421DB130D}" type="presParOf" srcId="{5B288EB2-2680-4DFD-98D9-4F6A8859616A}" destId="{28B5D246-C93F-48B4-A234-062CAAC84D52}" srcOrd="3" destOrd="0" presId="urn:microsoft.com/office/officeart/2018/5/layout/IconCircleLabelList"/>
    <dgm:cxn modelId="{27BE0470-4EAA-4E07-80B9-A93C635F1C86}" type="presParOf" srcId="{0974F531-F570-47FA-B5BD-97CF19E1C065}" destId="{38F08721-36F9-4012-AD9F-13A9AF4DF090}" srcOrd="11" destOrd="0" presId="urn:microsoft.com/office/officeart/2018/5/layout/IconCircleLabelList"/>
    <dgm:cxn modelId="{916DAD75-726A-4540-889D-3CE80C60CFA9}" type="presParOf" srcId="{0974F531-F570-47FA-B5BD-97CF19E1C065}" destId="{3C929E01-C40F-41A5-9079-E9A6B6177910}" srcOrd="12" destOrd="0" presId="urn:microsoft.com/office/officeart/2018/5/layout/IconCircleLabelList"/>
    <dgm:cxn modelId="{657363CB-A99D-43A7-9C68-9813C54EDC08}" type="presParOf" srcId="{3C929E01-C40F-41A5-9079-E9A6B6177910}" destId="{649734C4-704C-45C0-904A-92277EFF8FB8}" srcOrd="0" destOrd="0" presId="urn:microsoft.com/office/officeart/2018/5/layout/IconCircleLabelList"/>
    <dgm:cxn modelId="{E5ABC5CE-87BA-409B-B35A-A0F98052C422}" type="presParOf" srcId="{3C929E01-C40F-41A5-9079-E9A6B6177910}" destId="{A211E386-2344-4983-89B0-67C574B2495F}" srcOrd="1" destOrd="0" presId="urn:microsoft.com/office/officeart/2018/5/layout/IconCircleLabelList"/>
    <dgm:cxn modelId="{E1E74BA2-768B-4355-B66E-C6C78E4FBB18}" type="presParOf" srcId="{3C929E01-C40F-41A5-9079-E9A6B6177910}" destId="{E78BD48E-38F5-4C85-B34B-60A532523212}" srcOrd="2" destOrd="0" presId="urn:microsoft.com/office/officeart/2018/5/layout/IconCircleLabelList"/>
    <dgm:cxn modelId="{9FEC103C-0BDC-46E5-9A22-B0C515700319}" type="presParOf" srcId="{3C929E01-C40F-41A5-9079-E9A6B6177910}" destId="{D9D2F2AF-59CC-4226-BBCA-DB84A47802C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9106D-BF64-4159-80BF-14ABDB6AF3E7}">
      <dsp:nvSpPr>
        <dsp:cNvPr id="0" name=""/>
        <dsp:cNvSpPr/>
      </dsp:nvSpPr>
      <dsp:spPr>
        <a:xfrm>
          <a:off x="274407" y="1234375"/>
          <a:ext cx="855667" cy="85566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96A11-459D-4990-8EDA-BB960440A203}">
      <dsp:nvSpPr>
        <dsp:cNvPr id="0" name=""/>
        <dsp:cNvSpPr/>
      </dsp:nvSpPr>
      <dsp:spPr>
        <a:xfrm>
          <a:off x="277092" y="1049802"/>
          <a:ext cx="893816" cy="111602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2000" r="-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BFD50-3081-4D0A-B8C4-F867EA0DFD9A}">
      <dsp:nvSpPr>
        <dsp:cNvPr id="0" name=""/>
        <dsp:cNvSpPr/>
      </dsp:nvSpPr>
      <dsp:spPr>
        <a:xfrm>
          <a:off x="874" y="2356563"/>
          <a:ext cx="1402734" cy="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The definition of </a:t>
          </a:r>
          <a:r>
            <a:rPr lang="en-US" sz="1100" b="1" i="1" u="sng" kern="1200" dirty="0"/>
            <a:t>Mentorship &amp; Mentoring</a:t>
          </a:r>
          <a:endParaRPr lang="en-US" sz="1100" b="1" kern="1200" dirty="0"/>
        </a:p>
      </dsp:txBody>
      <dsp:txXfrm>
        <a:off x="874" y="2356563"/>
        <a:ext cx="1402734" cy="2626"/>
      </dsp:txXfrm>
    </dsp:sp>
    <dsp:sp modelId="{65378CD5-16D3-4FB2-9FAD-541815493992}">
      <dsp:nvSpPr>
        <dsp:cNvPr id="0" name=""/>
        <dsp:cNvSpPr/>
      </dsp:nvSpPr>
      <dsp:spPr>
        <a:xfrm>
          <a:off x="1963855" y="1182961"/>
          <a:ext cx="855667" cy="85566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90A76-9DFA-48E8-8DD5-37609A74413A}">
      <dsp:nvSpPr>
        <dsp:cNvPr id="0" name=""/>
        <dsp:cNvSpPr/>
      </dsp:nvSpPr>
      <dsp:spPr>
        <a:xfrm>
          <a:off x="1649087" y="1155609"/>
          <a:ext cx="1485203" cy="910371"/>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1000" r="-2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DEEB1D-673C-4023-AF84-82A9A019A8A4}">
      <dsp:nvSpPr>
        <dsp:cNvPr id="0" name=""/>
        <dsp:cNvSpPr/>
      </dsp:nvSpPr>
      <dsp:spPr>
        <a:xfrm>
          <a:off x="1690321" y="2305149"/>
          <a:ext cx="1402734" cy="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Mentoring Characteristics</a:t>
          </a:r>
        </a:p>
      </dsp:txBody>
      <dsp:txXfrm>
        <a:off x="1690321" y="2305149"/>
        <a:ext cx="1402734" cy="2626"/>
      </dsp:txXfrm>
    </dsp:sp>
    <dsp:sp modelId="{DCABD888-8058-45D1-8255-7E6F2BA21067}">
      <dsp:nvSpPr>
        <dsp:cNvPr id="0" name=""/>
        <dsp:cNvSpPr/>
      </dsp:nvSpPr>
      <dsp:spPr>
        <a:xfrm>
          <a:off x="3653302" y="1195515"/>
          <a:ext cx="855667" cy="85566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A778C-250F-4793-9C53-1BC7D7FA83CE}">
      <dsp:nvSpPr>
        <dsp:cNvPr id="0" name=""/>
        <dsp:cNvSpPr/>
      </dsp:nvSpPr>
      <dsp:spPr>
        <a:xfrm>
          <a:off x="3428674" y="1154068"/>
          <a:ext cx="1304924" cy="96058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91A715-D624-4732-83A1-48514EB28A47}">
      <dsp:nvSpPr>
        <dsp:cNvPr id="0" name=""/>
        <dsp:cNvSpPr/>
      </dsp:nvSpPr>
      <dsp:spPr>
        <a:xfrm>
          <a:off x="3379769" y="2317702"/>
          <a:ext cx="1402734" cy="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Importance of Mentorship</a:t>
          </a:r>
        </a:p>
      </dsp:txBody>
      <dsp:txXfrm>
        <a:off x="3379769" y="2317702"/>
        <a:ext cx="1402734" cy="2626"/>
      </dsp:txXfrm>
    </dsp:sp>
    <dsp:sp modelId="{E3631C61-BEF6-4FCE-83FA-6A2D30A0F504}">
      <dsp:nvSpPr>
        <dsp:cNvPr id="0" name=""/>
        <dsp:cNvSpPr/>
      </dsp:nvSpPr>
      <dsp:spPr>
        <a:xfrm>
          <a:off x="5342522" y="1190008"/>
          <a:ext cx="855667" cy="85566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CFF52-34C5-4449-8102-0BF2CAA6435B}">
      <dsp:nvSpPr>
        <dsp:cNvPr id="0" name=""/>
        <dsp:cNvSpPr/>
      </dsp:nvSpPr>
      <dsp:spPr>
        <a:xfrm>
          <a:off x="5027982" y="1148563"/>
          <a:ext cx="1484747" cy="938557"/>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3000" r="-3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0459B-BD57-4878-894F-0DD1D2255971}">
      <dsp:nvSpPr>
        <dsp:cNvPr id="0" name=""/>
        <dsp:cNvSpPr/>
      </dsp:nvSpPr>
      <dsp:spPr>
        <a:xfrm>
          <a:off x="5068988" y="2312195"/>
          <a:ext cx="1402734" cy="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Positive Impact of Mentorship</a:t>
          </a:r>
        </a:p>
      </dsp:txBody>
      <dsp:txXfrm>
        <a:off x="5068988" y="2312195"/>
        <a:ext cx="1402734" cy="2626"/>
      </dsp:txXfrm>
    </dsp:sp>
    <dsp:sp modelId="{D61E14F3-1ABE-4DC6-AF5A-09705342EC5A}">
      <dsp:nvSpPr>
        <dsp:cNvPr id="0" name=""/>
        <dsp:cNvSpPr/>
      </dsp:nvSpPr>
      <dsp:spPr>
        <a:xfrm>
          <a:off x="758379" y="3270608"/>
          <a:ext cx="855667" cy="85566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26AFA-FEB9-4A1F-9C2F-A095C0FEF6A8}">
      <dsp:nvSpPr>
        <dsp:cNvPr id="0" name=""/>
        <dsp:cNvSpPr/>
      </dsp:nvSpPr>
      <dsp:spPr>
        <a:xfrm>
          <a:off x="626986" y="3095681"/>
          <a:ext cx="1118454" cy="1205520"/>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4A0111-8D01-48EA-A185-1E45ECD56FD5}">
      <dsp:nvSpPr>
        <dsp:cNvPr id="0" name=""/>
        <dsp:cNvSpPr/>
      </dsp:nvSpPr>
      <dsp:spPr>
        <a:xfrm>
          <a:off x="259265" y="4392795"/>
          <a:ext cx="1853895" cy="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A+ Academic Resources </a:t>
          </a:r>
          <a:r>
            <a:rPr lang="en-US" sz="1100" b="1" i="1" u="sng" kern="1200" dirty="0"/>
            <a:t>Programs</a:t>
          </a:r>
          <a:endParaRPr lang="en-US" sz="1100" b="1" kern="1200" dirty="0"/>
        </a:p>
      </dsp:txBody>
      <dsp:txXfrm>
        <a:off x="259265" y="4392795"/>
        <a:ext cx="1853895" cy="2626"/>
      </dsp:txXfrm>
    </dsp:sp>
    <dsp:sp modelId="{1D913871-43E9-48D0-8CAE-E38CECA4D632}">
      <dsp:nvSpPr>
        <dsp:cNvPr id="0" name=""/>
        <dsp:cNvSpPr/>
      </dsp:nvSpPr>
      <dsp:spPr>
        <a:xfrm>
          <a:off x="3043434" y="3227720"/>
          <a:ext cx="855667" cy="85566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79DFC-A602-4F48-8678-50F18CD3D4FF}">
      <dsp:nvSpPr>
        <dsp:cNvPr id="0" name=""/>
        <dsp:cNvSpPr/>
      </dsp:nvSpPr>
      <dsp:spPr>
        <a:xfrm>
          <a:off x="2749445" y="3090042"/>
          <a:ext cx="1453954" cy="1037740"/>
        </a:xfrm>
        <a:prstGeom prst="rect">
          <a:avLst/>
        </a:prstGeom>
        <a:blipFill>
          <a:blip xmlns:r="http://schemas.openxmlformats.org/officeDocument/2006/relationships"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B5D246-C93F-48B4-A234-062CAAC84D52}">
      <dsp:nvSpPr>
        <dsp:cNvPr id="0" name=""/>
        <dsp:cNvSpPr/>
      </dsp:nvSpPr>
      <dsp:spPr>
        <a:xfrm>
          <a:off x="2358640" y="4348021"/>
          <a:ext cx="2225255" cy="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A+ Academic Resources </a:t>
          </a:r>
        </a:p>
        <a:p>
          <a:pPr marL="0" lvl="0" indent="0" algn="ctr" defTabSz="488950">
            <a:lnSpc>
              <a:spcPct val="100000"/>
            </a:lnSpc>
            <a:spcBef>
              <a:spcPct val="0"/>
            </a:spcBef>
            <a:spcAft>
              <a:spcPct val="35000"/>
            </a:spcAft>
            <a:buNone/>
            <a:defRPr cap="all"/>
          </a:pPr>
          <a:r>
            <a:rPr lang="en-US" sz="1100" b="1" i="1" u="sng" kern="1200" dirty="0"/>
            <a:t>Services</a:t>
          </a:r>
          <a:endParaRPr lang="en-US" sz="1100" b="1" kern="1200" dirty="0"/>
        </a:p>
      </dsp:txBody>
      <dsp:txXfrm>
        <a:off x="2358640" y="4348021"/>
        <a:ext cx="2225255" cy="6398"/>
      </dsp:txXfrm>
    </dsp:sp>
    <dsp:sp modelId="{649734C4-704C-45C0-904A-92277EFF8FB8}">
      <dsp:nvSpPr>
        <dsp:cNvPr id="0" name=""/>
        <dsp:cNvSpPr/>
      </dsp:nvSpPr>
      <dsp:spPr>
        <a:xfrm>
          <a:off x="5114022" y="3317717"/>
          <a:ext cx="855667" cy="85566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1E386-2344-4983-89B0-67C574B2495F}">
      <dsp:nvSpPr>
        <dsp:cNvPr id="0" name=""/>
        <dsp:cNvSpPr/>
      </dsp:nvSpPr>
      <dsp:spPr>
        <a:xfrm>
          <a:off x="4745303" y="3095181"/>
          <a:ext cx="1424963" cy="2071357"/>
        </a:xfrm>
        <a:prstGeom prst="rect">
          <a:avLst/>
        </a:prstGeom>
        <a:blipFill>
          <a:blip xmlns:r="http://schemas.openxmlformats.org/officeDocument/2006/relationships" r:embed="rId12">
            <a:extLst>
              <a:ext uri="{837473B0-CC2E-450A-ABE3-18F120FF3D39}">
                <a1611:picAttrSrcUrl xmlns:a1611="http://schemas.microsoft.com/office/drawing/2016/11/main" r:id="rId13"/>
              </a:ext>
            </a:extLst>
          </a:blip>
          <a:srcRect/>
          <a:stretch>
            <a:fillRect t="-5000" b="-5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2F2AF-59CC-4226-BBCA-DB84A47802CA}">
      <dsp:nvSpPr>
        <dsp:cNvPr id="0" name=""/>
        <dsp:cNvSpPr/>
      </dsp:nvSpPr>
      <dsp:spPr>
        <a:xfrm>
          <a:off x="4840489" y="4441003"/>
          <a:ext cx="1218962" cy="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Testimonials</a:t>
          </a:r>
        </a:p>
      </dsp:txBody>
      <dsp:txXfrm>
        <a:off x="4840489" y="4441003"/>
        <a:ext cx="1218962" cy="42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8FC4-0983-413A-A099-F23C8DDAF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A6A37-E79B-47D6-862A-09C226B80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2FACC0-1F42-4170-81F4-5BE1BFC11412}"/>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5" name="Footer Placeholder 4">
            <a:extLst>
              <a:ext uri="{FF2B5EF4-FFF2-40B4-BE49-F238E27FC236}">
                <a16:creationId xmlns:a16="http://schemas.microsoft.com/office/drawing/2014/main" id="{E8C2943C-2A9E-4722-A158-4489330635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733BDA-5224-4536-B5F9-0EEF055D6D53}"/>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330205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A3A8-8F88-40ED-A2F5-08329AF374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CEE1C-4884-441F-8D3A-0E3F1B0CC2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7B8AE-8ABC-4A10-90E5-AFD439A76FDE}"/>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5" name="Footer Placeholder 4">
            <a:extLst>
              <a:ext uri="{FF2B5EF4-FFF2-40B4-BE49-F238E27FC236}">
                <a16:creationId xmlns:a16="http://schemas.microsoft.com/office/drawing/2014/main" id="{00FA3CC5-BEC0-4E3D-B5FC-9EAAF0EB55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C7C1-CCB4-42CF-9694-180827C965E5}"/>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380984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F4953-F1A3-49B4-9B42-235E7126B8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42A0E2-F52B-4431-8C98-785069ED41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86B35-70E6-43D4-9667-8690DE1753F7}"/>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5" name="Footer Placeholder 4">
            <a:extLst>
              <a:ext uri="{FF2B5EF4-FFF2-40B4-BE49-F238E27FC236}">
                <a16:creationId xmlns:a16="http://schemas.microsoft.com/office/drawing/2014/main" id="{D280D1B6-F963-4C1C-8871-20C77BB24E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ED639-1143-45C5-B5A5-FEE30EA7BE6E}"/>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197016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C53A-42E4-4A43-8823-8A4C00168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512292-8D28-4118-A26D-7C2BB6BA9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81BA-1625-47B4-A704-5D23510D3D24}"/>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5" name="Footer Placeholder 4">
            <a:extLst>
              <a:ext uri="{FF2B5EF4-FFF2-40B4-BE49-F238E27FC236}">
                <a16:creationId xmlns:a16="http://schemas.microsoft.com/office/drawing/2014/main" id="{898CE281-8C6B-4691-8977-30153248A8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FF3179-1939-4D49-8E1E-86AA4E7513CE}"/>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14752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C3B9-C212-4BCF-8D0C-580F0A61A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8BEEB5-E252-4C26-81B2-2DA36CB45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50349-8A6E-4D87-9FE3-31F783D2C380}"/>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5" name="Footer Placeholder 4">
            <a:extLst>
              <a:ext uri="{FF2B5EF4-FFF2-40B4-BE49-F238E27FC236}">
                <a16:creationId xmlns:a16="http://schemas.microsoft.com/office/drawing/2014/main" id="{6E0A2E9A-04B2-427A-92D6-77E37C961E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975A3-B989-4325-892A-A739101A256C}"/>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123960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5F92-2E60-40E3-B2E4-F77DB0150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3050C-75AF-4017-82DB-73ABA3713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5F1116-220C-450F-94B7-0EB2F2918B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175D84-C5AC-464A-8334-1E4EDD2CF54C}"/>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6" name="Footer Placeholder 5">
            <a:extLst>
              <a:ext uri="{FF2B5EF4-FFF2-40B4-BE49-F238E27FC236}">
                <a16:creationId xmlns:a16="http://schemas.microsoft.com/office/drawing/2014/main" id="{B9C5490A-54FB-4DA8-AF5D-61716F184D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F7E397-0A93-46FA-8A03-72706C20A05C}"/>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204542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78BC-B1D5-439E-A6F2-447E99BF3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7461B-1210-4C3E-8E3E-19D850BFD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30253-3457-47F7-9486-D3F38E3CC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E9008D-9665-44F7-B540-67EF61AFD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89598-C238-4B76-AD9A-83CDFC0B2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0CC0E-61E2-433A-B030-63B98635B9AE}"/>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8" name="Footer Placeholder 7">
            <a:extLst>
              <a:ext uri="{FF2B5EF4-FFF2-40B4-BE49-F238E27FC236}">
                <a16:creationId xmlns:a16="http://schemas.microsoft.com/office/drawing/2014/main" id="{3F1F11EE-1828-4451-8D74-EC8E8118D1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0F80D7-8AF9-44EE-868A-B2BBAC392609}"/>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313532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3949-BFC4-453B-8DFB-614A34637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C2836-EB6D-4EFD-BA34-766163D37A05}"/>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4" name="Footer Placeholder 3">
            <a:extLst>
              <a:ext uri="{FF2B5EF4-FFF2-40B4-BE49-F238E27FC236}">
                <a16:creationId xmlns:a16="http://schemas.microsoft.com/office/drawing/2014/main" id="{F1D0FCB0-EFDF-4085-8170-C34968D663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1A8FD5-3863-4DDF-A187-38AB9D8E9C0B}"/>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245040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93107-1CE5-410D-9075-A43273A04C62}"/>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3" name="Footer Placeholder 2">
            <a:extLst>
              <a:ext uri="{FF2B5EF4-FFF2-40B4-BE49-F238E27FC236}">
                <a16:creationId xmlns:a16="http://schemas.microsoft.com/office/drawing/2014/main" id="{C106EFE4-A6D3-441F-BAB3-52FF53863D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643CF6-B048-4CD5-A109-95BE2E3E7B71}"/>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371244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42BA-C4FD-4B90-A767-3FB64EE2E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82B9E3-ED09-440C-BADE-4B747B597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83E1BB-FCB7-465B-A62B-9ADE0A777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E7C67-0559-48CE-965D-F460D26D31E6}"/>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6" name="Footer Placeholder 5">
            <a:extLst>
              <a:ext uri="{FF2B5EF4-FFF2-40B4-BE49-F238E27FC236}">
                <a16:creationId xmlns:a16="http://schemas.microsoft.com/office/drawing/2014/main" id="{072BC9FB-AA75-4A64-8191-27DC4CCDD3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36D013-B69B-4A1C-8868-E39A6D6727CC}"/>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179812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5B80-82BA-4313-942E-B4A1252C2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074267-9B79-4800-8490-779E55243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09AD449-B0D2-484B-88E1-9E0CC145B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460E1-0554-43C1-957E-70103377B248}"/>
              </a:ext>
            </a:extLst>
          </p:cNvPr>
          <p:cNvSpPr>
            <a:spLocks noGrp="1"/>
          </p:cNvSpPr>
          <p:nvPr>
            <p:ph type="dt" sz="half" idx="10"/>
          </p:nvPr>
        </p:nvSpPr>
        <p:spPr/>
        <p:txBody>
          <a:bodyPr/>
          <a:lstStyle/>
          <a:p>
            <a:fld id="{FFA913EB-B147-4B6D-975B-8FAD2CE796E3}" type="datetimeFigureOut">
              <a:rPr lang="en-US" smtClean="0"/>
              <a:t>11/16/2019</a:t>
            </a:fld>
            <a:endParaRPr lang="en-US" dirty="0"/>
          </a:p>
        </p:txBody>
      </p:sp>
      <p:sp>
        <p:nvSpPr>
          <p:cNvPr id="6" name="Footer Placeholder 5">
            <a:extLst>
              <a:ext uri="{FF2B5EF4-FFF2-40B4-BE49-F238E27FC236}">
                <a16:creationId xmlns:a16="http://schemas.microsoft.com/office/drawing/2014/main" id="{CA8F7DF7-1300-4B61-AF0C-0DDA825C29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F47BB-D6D9-43D4-A36A-63DB8B97126F}"/>
              </a:ext>
            </a:extLst>
          </p:cNvPr>
          <p:cNvSpPr>
            <a:spLocks noGrp="1"/>
          </p:cNvSpPr>
          <p:nvPr>
            <p:ph type="sldNum" sz="quarter" idx="12"/>
          </p:nvPr>
        </p:nvSpPr>
        <p:spPr/>
        <p:txBody>
          <a:bodyPr/>
          <a:lstStyle/>
          <a:p>
            <a:fld id="{7EFCEEE9-EC48-4348-8104-21FEF990D944}" type="slidenum">
              <a:rPr lang="en-US" smtClean="0"/>
              <a:t>‹#›</a:t>
            </a:fld>
            <a:endParaRPr lang="en-US" dirty="0"/>
          </a:p>
        </p:txBody>
      </p:sp>
    </p:spTree>
    <p:extLst>
      <p:ext uri="{BB962C8B-B14F-4D97-AF65-F5344CB8AC3E}">
        <p14:creationId xmlns:p14="http://schemas.microsoft.com/office/powerpoint/2010/main" val="257300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FE2EF-B500-42E6-B96F-D2A6E6545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7600AA-03BC-4F49-B50E-FD7A21CF9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EFF7E-8723-461D-9A19-0AFDB42F1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913EB-B147-4B6D-975B-8FAD2CE796E3}" type="datetimeFigureOut">
              <a:rPr lang="en-US" smtClean="0"/>
              <a:t>11/16/2019</a:t>
            </a:fld>
            <a:endParaRPr lang="en-US" dirty="0"/>
          </a:p>
        </p:txBody>
      </p:sp>
      <p:sp>
        <p:nvSpPr>
          <p:cNvPr id="5" name="Footer Placeholder 4">
            <a:extLst>
              <a:ext uri="{FF2B5EF4-FFF2-40B4-BE49-F238E27FC236}">
                <a16:creationId xmlns:a16="http://schemas.microsoft.com/office/drawing/2014/main" id="{28FE2D5A-E890-45D5-95D6-8D908B14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98D7F9-3526-473A-AE80-1B6D6795B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CEEE9-EC48-4348-8104-21FEF990D944}" type="slidenum">
              <a:rPr lang="en-US" smtClean="0"/>
              <a:t>‹#›</a:t>
            </a:fld>
            <a:endParaRPr lang="en-US" dirty="0"/>
          </a:p>
        </p:txBody>
      </p:sp>
    </p:spTree>
    <p:extLst>
      <p:ext uri="{BB962C8B-B14F-4D97-AF65-F5344CB8AC3E}">
        <p14:creationId xmlns:p14="http://schemas.microsoft.com/office/powerpoint/2010/main" val="118340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driene@aplusacademicresource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ngimg.com/download/495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ngimg.com/download/495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bs.org/" TargetMode="External"/><Relationship Id="rId2" Type="http://schemas.openxmlformats.org/officeDocument/2006/relationships/hyperlink" Target="https://aplusacademicresources.org/" TargetMode="External"/><Relationship Id="rId1" Type="http://schemas.openxmlformats.org/officeDocument/2006/relationships/slideLayout" Target="../slideLayouts/slideLayout2.xml"/><Relationship Id="rId4" Type="http://schemas.openxmlformats.org/officeDocument/2006/relationships/hyperlink" Target="https://doi-org.ezproxy.liberty.edu/10.1007/s10900-013-976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illustrations/question-mark-note-duplicate-2110767/"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aplusacademicresource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aplusacademicresources.org/" TargetMode="External"/><Relationship Id="rId1" Type="http://schemas.openxmlformats.org/officeDocument/2006/relationships/slideLayout" Target="../slideLayouts/slideLayout2.xml"/><Relationship Id="rId4" Type="http://schemas.openxmlformats.org/officeDocument/2006/relationships/hyperlink" Target="http://www.photos-public-domain.com/2012/07/21/a-plus-school-letter-gra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8C10-E192-4838-9C76-908AA530A7EF}"/>
              </a:ext>
            </a:extLst>
          </p:cNvPr>
          <p:cNvSpPr>
            <a:spLocks noGrp="1"/>
          </p:cNvSpPr>
          <p:nvPr>
            <p:ph type="ctrTitle"/>
          </p:nvPr>
        </p:nvSpPr>
        <p:spPr>
          <a:xfrm>
            <a:off x="6334718" y="1459685"/>
            <a:ext cx="5459176" cy="1484851"/>
          </a:xfrm>
        </p:spPr>
        <p:txBody>
          <a:bodyPr>
            <a:normAutofit/>
          </a:bodyPr>
          <a:lstStyle/>
          <a:p>
            <a:pPr algn="l"/>
            <a:r>
              <a:rPr lang="en-US" sz="4400" b="1" u="sng" dirty="0"/>
              <a:t>Mentorship Program</a:t>
            </a:r>
            <a:br>
              <a:rPr lang="en-US" sz="4800" dirty="0"/>
            </a:br>
            <a:r>
              <a:rPr lang="en-US" sz="2700" b="1" dirty="0"/>
              <a:t>Kickoff Luncheon, November 14, 2019</a:t>
            </a:r>
          </a:p>
        </p:txBody>
      </p:sp>
      <p:sp>
        <p:nvSpPr>
          <p:cNvPr id="3" name="Subtitle 2">
            <a:extLst>
              <a:ext uri="{FF2B5EF4-FFF2-40B4-BE49-F238E27FC236}">
                <a16:creationId xmlns:a16="http://schemas.microsoft.com/office/drawing/2014/main" id="{DF20ECBE-A30F-406E-9B26-99DFC92ABA2C}"/>
              </a:ext>
            </a:extLst>
          </p:cNvPr>
          <p:cNvSpPr>
            <a:spLocks noGrp="1"/>
          </p:cNvSpPr>
          <p:nvPr>
            <p:ph type="subTitle" idx="1"/>
          </p:nvPr>
        </p:nvSpPr>
        <p:spPr>
          <a:xfrm>
            <a:off x="6334718" y="3429000"/>
            <a:ext cx="5393861" cy="2762187"/>
          </a:xfrm>
        </p:spPr>
        <p:txBody>
          <a:bodyPr>
            <a:normAutofit/>
          </a:bodyPr>
          <a:lstStyle/>
          <a:p>
            <a:pPr algn="l"/>
            <a:r>
              <a:rPr lang="en-US" sz="2000" b="1" dirty="0"/>
              <a:t>Adriene R. Walker, MA/MSM</a:t>
            </a:r>
          </a:p>
          <a:p>
            <a:pPr algn="l"/>
            <a:r>
              <a:rPr lang="en-US" sz="2000" b="1" dirty="0"/>
              <a:t>CEO, A+ Academic Resources</a:t>
            </a:r>
          </a:p>
          <a:p>
            <a:pPr algn="l"/>
            <a:r>
              <a:rPr lang="en-US" sz="2000" b="1" dirty="0"/>
              <a:t>Phone: 210.849.1737</a:t>
            </a:r>
          </a:p>
          <a:p>
            <a:pPr algn="l"/>
            <a:r>
              <a:rPr lang="en-US" sz="2000" b="1" dirty="0"/>
              <a:t>Email: </a:t>
            </a:r>
            <a:r>
              <a:rPr lang="en-US" sz="2000" b="1" dirty="0">
                <a:hlinkClick r:id="rId2"/>
              </a:rPr>
              <a:t>Adriene@aplusacademicresources.org</a:t>
            </a:r>
            <a:endParaRPr lang="en-US" sz="2000" b="1" dirty="0"/>
          </a:p>
          <a:p>
            <a:pPr algn="l"/>
            <a:r>
              <a:rPr lang="en-US" sz="2000" b="1" dirty="0"/>
              <a:t>Website: www.aplusacademicresources.org</a:t>
            </a:r>
          </a:p>
        </p:txBody>
      </p:sp>
      <p:pic>
        <p:nvPicPr>
          <p:cNvPr id="5" name="Picture 4" descr="A picture containing man, holding, people, skiing&#10;&#10;Description automatically generated">
            <a:extLst>
              <a:ext uri="{FF2B5EF4-FFF2-40B4-BE49-F238E27FC236}">
                <a16:creationId xmlns:a16="http://schemas.microsoft.com/office/drawing/2014/main" id="{9887F0EB-FDEE-4710-9517-F6FC17858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31" y="585216"/>
            <a:ext cx="5213552" cy="5605970"/>
          </a:xfrm>
          <a:prstGeom prst="rect">
            <a:avLst/>
          </a:prstGeom>
        </p:spPr>
      </p:pic>
    </p:spTree>
    <p:extLst>
      <p:ext uri="{BB962C8B-B14F-4D97-AF65-F5344CB8AC3E}">
        <p14:creationId xmlns:p14="http://schemas.microsoft.com/office/powerpoint/2010/main" val="366295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4F68-8284-4213-A18B-2B8A981BBF1D}"/>
              </a:ext>
            </a:extLst>
          </p:cNvPr>
          <p:cNvSpPr>
            <a:spLocks noGrp="1"/>
          </p:cNvSpPr>
          <p:nvPr>
            <p:ph type="title"/>
          </p:nvPr>
        </p:nvSpPr>
        <p:spPr>
          <a:xfrm>
            <a:off x="4965430" y="629268"/>
            <a:ext cx="6586491" cy="1286160"/>
          </a:xfrm>
        </p:spPr>
        <p:txBody>
          <a:bodyPr anchor="b">
            <a:normAutofit/>
          </a:bodyPr>
          <a:lstStyle/>
          <a:p>
            <a:r>
              <a:rPr lang="en-US" b="1" u="sng" dirty="0"/>
              <a:t>Testimonials (1)</a:t>
            </a:r>
          </a:p>
        </p:txBody>
      </p:sp>
      <p:pic>
        <p:nvPicPr>
          <p:cNvPr id="8" name="Picture 7">
            <a:extLst>
              <a:ext uri="{FF2B5EF4-FFF2-40B4-BE49-F238E27FC236}">
                <a16:creationId xmlns:a16="http://schemas.microsoft.com/office/drawing/2014/main" id="{F206527A-F58C-4D6F-A29A-90EAEC68D9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87" r="15520"/>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F52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C3D5F9-705C-481D-8811-FD4EA560E14C}"/>
              </a:ext>
            </a:extLst>
          </p:cNvPr>
          <p:cNvSpPr>
            <a:spLocks noGrp="1"/>
          </p:cNvSpPr>
          <p:nvPr>
            <p:ph idx="1"/>
          </p:nvPr>
        </p:nvSpPr>
        <p:spPr>
          <a:xfrm>
            <a:off x="4965431" y="2438400"/>
            <a:ext cx="7022353" cy="4154422"/>
          </a:xfrm>
        </p:spPr>
        <p:txBody>
          <a:bodyPr>
            <a:normAutofit/>
          </a:bodyPr>
          <a:lstStyle/>
          <a:p>
            <a:pPr fontAlgn="base"/>
            <a:r>
              <a:rPr lang="en-US" sz="1600" b="1" dirty="0"/>
              <a:t>"I was having trouble with algebra class because I missed  lots of school during surgery and I had to go to summer school to catch up.   My mom was wor​ried so she called Ms. Adriene.  She matched me with a tutor who was patient, kind and a math whiz. With her help, I got an A!“ - </a:t>
            </a:r>
            <a:r>
              <a:rPr lang="en-US" sz="1600" b="1" dirty="0">
                <a:solidFill>
                  <a:srgbClr val="00B050"/>
                </a:solidFill>
              </a:rPr>
              <a:t>Timothy</a:t>
            </a:r>
            <a:endParaRPr lang="en-US" sz="1600" dirty="0">
              <a:solidFill>
                <a:srgbClr val="00B050"/>
              </a:solidFill>
            </a:endParaRPr>
          </a:p>
          <a:p>
            <a:pPr fontAlgn="base"/>
            <a:endParaRPr lang="en-US" sz="1600" b="1" dirty="0"/>
          </a:p>
          <a:p>
            <a:pPr fontAlgn="base"/>
            <a:r>
              <a:rPr lang="en-US" sz="1600" b="1" dirty="0"/>
              <a:t>"Being a Social Worker has been my dream like forever.   It cannot happen without college.   I had to write a letter for college.  My GPA was good, but I wasn't accepted into the top colleges.  I couldn't get my words to show how much helping families means to me.  Ms. Odom listened to my story and helped me pu​t my passion into words.   My #1 choice for college said Y-E-S!" - </a:t>
            </a:r>
            <a:r>
              <a:rPr lang="en-US" sz="1600" b="1" dirty="0">
                <a:solidFill>
                  <a:srgbClr val="FF33CC"/>
                </a:solidFill>
              </a:rPr>
              <a:t>Michelle</a:t>
            </a:r>
          </a:p>
          <a:p>
            <a:pPr fontAlgn="base"/>
            <a:endParaRPr lang="en-US" sz="1600" b="1" dirty="0"/>
          </a:p>
          <a:p>
            <a:pPr fontAlgn="base"/>
            <a:r>
              <a:rPr lang="en-US" sz="1600" b="1" dirty="0"/>
              <a:t>Thank you so much!  You devote so much of your time and energy to doing this that aren't always easy.  but that makes a big difference.  Thank you for the shoes!   I am so greatful!" - </a:t>
            </a:r>
            <a:r>
              <a:rPr lang="en-US" sz="1600" b="1" dirty="0">
                <a:solidFill>
                  <a:srgbClr val="00B0F0"/>
                </a:solidFill>
              </a:rPr>
              <a:t>Elementary School Student</a:t>
            </a:r>
          </a:p>
          <a:p>
            <a:pPr fontAlgn="base"/>
            <a:endParaRPr lang="en-US" sz="1400" dirty="0"/>
          </a:p>
          <a:p>
            <a:endParaRPr lang="en-US" sz="1400" dirty="0"/>
          </a:p>
        </p:txBody>
      </p:sp>
      <p:sp>
        <p:nvSpPr>
          <p:cNvPr id="9" name="TextBox 8">
            <a:extLst>
              <a:ext uri="{FF2B5EF4-FFF2-40B4-BE49-F238E27FC236}">
                <a16:creationId xmlns:a16="http://schemas.microsoft.com/office/drawing/2014/main" id="{02E4DFA8-B8DC-4055-AA5C-4571C4B4DF6C}"/>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pngimg.com/download/495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349461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5F68-72F6-4388-9974-AA038F3CCBC7}"/>
              </a:ext>
            </a:extLst>
          </p:cNvPr>
          <p:cNvSpPr>
            <a:spLocks noGrp="1"/>
          </p:cNvSpPr>
          <p:nvPr>
            <p:ph type="title"/>
          </p:nvPr>
        </p:nvSpPr>
        <p:spPr>
          <a:xfrm>
            <a:off x="4965430" y="629268"/>
            <a:ext cx="6586491" cy="1286160"/>
          </a:xfrm>
        </p:spPr>
        <p:txBody>
          <a:bodyPr anchor="b">
            <a:normAutofit/>
          </a:bodyPr>
          <a:lstStyle/>
          <a:p>
            <a:r>
              <a:rPr lang="en-US" b="1" u="sng" dirty="0"/>
              <a:t>Testimonials (2) </a:t>
            </a:r>
            <a:endParaRPr lang="en-US" dirty="0"/>
          </a:p>
        </p:txBody>
      </p:sp>
      <p:pic>
        <p:nvPicPr>
          <p:cNvPr id="5" name="Picture 4">
            <a:extLst>
              <a:ext uri="{FF2B5EF4-FFF2-40B4-BE49-F238E27FC236}">
                <a16:creationId xmlns:a16="http://schemas.microsoft.com/office/drawing/2014/main" id="{926FC1DB-1363-44B4-9C0C-7E5646D34C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87" r="1552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F52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C6F7B0-0784-4E3E-A459-CF5A9851C66A}"/>
              </a:ext>
            </a:extLst>
          </p:cNvPr>
          <p:cNvSpPr>
            <a:spLocks noGrp="1"/>
          </p:cNvSpPr>
          <p:nvPr>
            <p:ph idx="1"/>
          </p:nvPr>
        </p:nvSpPr>
        <p:spPr>
          <a:xfrm>
            <a:off x="4965431" y="2438400"/>
            <a:ext cx="7095505" cy="4154423"/>
          </a:xfrm>
        </p:spPr>
        <p:txBody>
          <a:bodyPr>
            <a:normAutofit lnSpcReduction="10000"/>
          </a:bodyPr>
          <a:lstStyle/>
          <a:p>
            <a:r>
              <a:rPr lang="en-US" sz="1600" b="1" dirty="0"/>
              <a:t>"Thank you for giving us some shoes your so kind.  you make me happy and full of Joy.   I hope I can see you again someday.   you are the best.   I know you spent all that money on us,  but thank you." - </a:t>
            </a:r>
            <a:r>
              <a:rPr lang="en-US" sz="1600" b="1" dirty="0">
                <a:solidFill>
                  <a:srgbClr val="7030A0"/>
                </a:solidFill>
              </a:rPr>
              <a:t>Miranda</a:t>
            </a:r>
          </a:p>
          <a:p>
            <a:endParaRPr lang="en-US" sz="1600" b="1" dirty="0"/>
          </a:p>
          <a:p>
            <a:pPr fontAlgn="base"/>
            <a:r>
              <a:rPr lang="en-US" sz="1600" b="1" dirty="0"/>
              <a:t>"I feel grateful that members from our community donated to fund our project. It started as an idea and quickly blossomed into excitement and hope when we were in the process of writing the grant. Gonzales ECEC is in its third year and we have limited resources for our students, regardless we feel that our students deserve the best. Thanks to A+ Academic Resources that is exactly what they got! Our student sensory path will greatly benefit ALL of our students on campus and future eagles as well!" - </a:t>
            </a:r>
            <a:r>
              <a:rPr lang="en-US" sz="1600" b="1" dirty="0">
                <a:solidFill>
                  <a:schemeClr val="accent4"/>
                </a:solidFill>
              </a:rPr>
              <a:t>Ms. Olguin, Gonzales ECEC Teacher</a:t>
            </a:r>
          </a:p>
          <a:p>
            <a:pPr fontAlgn="base"/>
            <a:endParaRPr lang="en-US" sz="1600" b="1" dirty="0"/>
          </a:p>
          <a:p>
            <a:pPr fontAlgn="base"/>
            <a:r>
              <a:rPr lang="en-US" sz="1600" b="1" dirty="0"/>
              <a:t>"Thank you for giving us new shoes all of us are very thankful. We want to let you know that we thank you for the shoes.  Since you gave us shoes we did something in return we will give you a thank you letter!  Your Super Shoelastic!  Cinderella is proof that a new pair of shoes can change ur life  Thank you for the shoes bye!"- </a:t>
            </a:r>
            <a:r>
              <a:rPr lang="en-US" sz="1600" b="1" dirty="0">
                <a:solidFill>
                  <a:srgbClr val="FF0000"/>
                </a:solidFill>
              </a:rPr>
              <a:t>Elementary School Student</a:t>
            </a:r>
            <a:endParaRPr lang="en-US" sz="1600" dirty="0">
              <a:solidFill>
                <a:srgbClr val="FF0000"/>
              </a:solidFill>
            </a:endParaRPr>
          </a:p>
          <a:p>
            <a:endParaRPr lang="en-US" sz="1600" dirty="0"/>
          </a:p>
          <a:p>
            <a:endParaRPr lang="en-US" sz="1300" dirty="0"/>
          </a:p>
        </p:txBody>
      </p:sp>
      <p:sp>
        <p:nvSpPr>
          <p:cNvPr id="6" name="TextBox 5">
            <a:extLst>
              <a:ext uri="{FF2B5EF4-FFF2-40B4-BE49-F238E27FC236}">
                <a16:creationId xmlns:a16="http://schemas.microsoft.com/office/drawing/2014/main" id="{9D1D7F58-187D-4424-9D8E-0F685C84B716}"/>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pngimg.com/download/495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111455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4488-FAF3-4301-94A4-08704B2B652E}"/>
              </a:ext>
            </a:extLst>
          </p:cNvPr>
          <p:cNvSpPr>
            <a:spLocks noGrp="1"/>
          </p:cNvSpPr>
          <p:nvPr>
            <p:ph type="title"/>
          </p:nvPr>
        </p:nvSpPr>
        <p:spPr/>
        <p:txBody>
          <a:bodyPr>
            <a:normAutofit/>
          </a:bodyPr>
          <a:lstStyle/>
          <a:p>
            <a:pPr algn="ctr"/>
            <a:r>
              <a:rPr lang="en-US" sz="5400" b="1" u="sng" dirty="0"/>
              <a:t>Conclusion</a:t>
            </a:r>
          </a:p>
        </p:txBody>
      </p:sp>
      <p:sp>
        <p:nvSpPr>
          <p:cNvPr id="3" name="Content Placeholder 2">
            <a:extLst>
              <a:ext uri="{FF2B5EF4-FFF2-40B4-BE49-F238E27FC236}">
                <a16:creationId xmlns:a16="http://schemas.microsoft.com/office/drawing/2014/main" id="{C318891B-D5B2-46B0-B3E2-B36C65174734}"/>
              </a:ext>
            </a:extLst>
          </p:cNvPr>
          <p:cNvSpPr>
            <a:spLocks noGrp="1"/>
          </p:cNvSpPr>
          <p:nvPr>
            <p:ph idx="1"/>
          </p:nvPr>
        </p:nvSpPr>
        <p:spPr/>
        <p:txBody>
          <a:bodyPr>
            <a:normAutofit/>
          </a:bodyPr>
          <a:lstStyle/>
          <a:p>
            <a:r>
              <a:rPr lang="en-US" sz="3600" b="1" dirty="0"/>
              <a:t>Mentorship &amp; Mentoring Defined</a:t>
            </a:r>
          </a:p>
          <a:p>
            <a:r>
              <a:rPr lang="en-US" sz="3600" b="1" dirty="0"/>
              <a:t>Mentorship Characteristics </a:t>
            </a:r>
          </a:p>
          <a:p>
            <a:r>
              <a:rPr lang="en-US" sz="3600" b="1" dirty="0"/>
              <a:t>Mentorship Importance                   </a:t>
            </a:r>
          </a:p>
          <a:p>
            <a:r>
              <a:rPr lang="en-US" sz="3600" b="1" dirty="0"/>
              <a:t>Positive Impact</a:t>
            </a:r>
          </a:p>
          <a:p>
            <a:r>
              <a:rPr lang="en-US" sz="3600" b="1" dirty="0"/>
              <a:t>Programs</a:t>
            </a:r>
          </a:p>
          <a:p>
            <a:r>
              <a:rPr lang="en-US" sz="3600" b="1" dirty="0"/>
              <a:t>Services</a:t>
            </a:r>
          </a:p>
          <a:p>
            <a:r>
              <a:rPr lang="en-US" sz="3600" b="1" dirty="0"/>
              <a:t>Testimonials---</a:t>
            </a:r>
            <a:r>
              <a:rPr lang="en-US" sz="3600" b="1" dirty="0">
                <a:solidFill>
                  <a:srgbClr val="FF0000"/>
                </a:solidFill>
              </a:rPr>
              <a:t>Grow</a:t>
            </a:r>
            <a:r>
              <a:rPr lang="en-US" sz="3600" dirty="0"/>
              <a:t> &amp; </a:t>
            </a:r>
            <a:r>
              <a:rPr lang="en-US" sz="3600" b="1" dirty="0">
                <a:solidFill>
                  <a:srgbClr val="FF0000"/>
                </a:solidFill>
              </a:rPr>
              <a:t>Develop</a:t>
            </a:r>
            <a:r>
              <a:rPr lang="en-US" sz="3600" dirty="0"/>
              <a:t>---</a:t>
            </a:r>
            <a:r>
              <a:rPr lang="en-US" sz="3600" dirty="0">
                <a:solidFill>
                  <a:srgbClr val="00B050"/>
                </a:solidFill>
              </a:rPr>
              <a:t>S-U-C-C-E-S-S!</a:t>
            </a:r>
          </a:p>
          <a:p>
            <a:endParaRPr lang="en-US" dirty="0"/>
          </a:p>
        </p:txBody>
      </p:sp>
      <p:pic>
        <p:nvPicPr>
          <p:cNvPr id="17" name="Picture 16" descr="A group of people in uniform standing in front of a crowd&#10;&#10;Description automatically generated">
            <a:extLst>
              <a:ext uri="{FF2B5EF4-FFF2-40B4-BE49-F238E27FC236}">
                <a16:creationId xmlns:a16="http://schemas.microsoft.com/office/drawing/2014/main" id="{188C59FB-28F3-4770-8F71-A3D8968D6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345" y="2365397"/>
            <a:ext cx="2624551" cy="2846684"/>
          </a:xfrm>
          <a:prstGeom prst="rect">
            <a:avLst/>
          </a:prstGeom>
        </p:spPr>
      </p:pic>
    </p:spTree>
    <p:extLst>
      <p:ext uri="{BB962C8B-B14F-4D97-AF65-F5344CB8AC3E}">
        <p14:creationId xmlns:p14="http://schemas.microsoft.com/office/powerpoint/2010/main" val="123988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043-2B0B-400B-85A8-F3AE526711DA}"/>
              </a:ext>
            </a:extLst>
          </p:cNvPr>
          <p:cNvSpPr>
            <a:spLocks noGrp="1"/>
          </p:cNvSpPr>
          <p:nvPr>
            <p:ph type="title"/>
          </p:nvPr>
        </p:nvSpPr>
        <p:spPr/>
        <p:txBody>
          <a:bodyPr/>
          <a:lstStyle/>
          <a:p>
            <a:pPr algn="ctr"/>
            <a:r>
              <a:rPr lang="en-US" b="1" u="sng" dirty="0"/>
              <a:t>Inspiring Quotes</a:t>
            </a:r>
          </a:p>
        </p:txBody>
      </p:sp>
      <p:sp>
        <p:nvSpPr>
          <p:cNvPr id="3" name="Content Placeholder 2">
            <a:extLst>
              <a:ext uri="{FF2B5EF4-FFF2-40B4-BE49-F238E27FC236}">
                <a16:creationId xmlns:a16="http://schemas.microsoft.com/office/drawing/2014/main" id="{8C141277-F8A9-4440-8146-CC594AE159BA}"/>
              </a:ext>
            </a:extLst>
          </p:cNvPr>
          <p:cNvSpPr>
            <a:spLocks noGrp="1"/>
          </p:cNvSpPr>
          <p:nvPr>
            <p:ph idx="1"/>
          </p:nvPr>
        </p:nvSpPr>
        <p:spPr>
          <a:xfrm>
            <a:off x="838200" y="1825625"/>
            <a:ext cx="10515600" cy="4932014"/>
          </a:xfrm>
        </p:spPr>
        <p:txBody>
          <a:bodyPr/>
          <a:lstStyle/>
          <a:p>
            <a:pPr marL="0" indent="0">
              <a:buNone/>
            </a:pPr>
            <a:r>
              <a:rPr lang="en-US" b="1" dirty="0"/>
              <a:t>“Believe you can &amp; you’re halfway there..” - </a:t>
            </a:r>
            <a:r>
              <a:rPr lang="en-US" b="1" dirty="0">
                <a:solidFill>
                  <a:srgbClr val="00B0F0"/>
                </a:solidFill>
              </a:rPr>
              <a:t>Theodore Roosevelt</a:t>
            </a:r>
          </a:p>
          <a:p>
            <a:pPr marL="0" indent="0" fontAlgn="base">
              <a:buNone/>
            </a:pPr>
            <a:endParaRPr lang="en-US" b="1" dirty="0"/>
          </a:p>
          <a:p>
            <a:pPr marL="0" indent="0" fontAlgn="base">
              <a:buNone/>
            </a:pPr>
            <a:r>
              <a:rPr lang="en-US" b="1" dirty="0"/>
              <a:t>"Education is the most powerful weapon you can use to change the      world" - </a:t>
            </a:r>
            <a:r>
              <a:rPr lang="en-US" b="1" dirty="0">
                <a:solidFill>
                  <a:srgbClr val="00B0F0"/>
                </a:solidFill>
              </a:rPr>
              <a:t>Nelson Mandela</a:t>
            </a:r>
          </a:p>
          <a:p>
            <a:pPr marL="0" indent="0" fontAlgn="base">
              <a:buNone/>
            </a:pPr>
            <a:endParaRPr lang="en-US" b="1" dirty="0"/>
          </a:p>
          <a:p>
            <a:pPr marL="0" indent="0" fontAlgn="base">
              <a:buNone/>
            </a:pPr>
            <a:endParaRPr lang="en-US" b="1" dirty="0"/>
          </a:p>
          <a:p>
            <a:endParaRPr lang="en-US" dirty="0"/>
          </a:p>
        </p:txBody>
      </p:sp>
      <p:pic>
        <p:nvPicPr>
          <p:cNvPr id="7" name="Picture 6" descr="A picture containing stone&#10;&#10;Description automatically generated">
            <a:extLst>
              <a:ext uri="{FF2B5EF4-FFF2-40B4-BE49-F238E27FC236}">
                <a16:creationId xmlns:a16="http://schemas.microsoft.com/office/drawing/2014/main" id="{037D4BCA-20FE-4605-B92B-5177C046A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51907" y="3613350"/>
            <a:ext cx="2785437" cy="2805849"/>
          </a:xfrm>
          <a:prstGeom prst="rect">
            <a:avLst/>
          </a:prstGeom>
        </p:spPr>
      </p:pic>
    </p:spTree>
    <p:extLst>
      <p:ext uri="{BB962C8B-B14F-4D97-AF65-F5344CB8AC3E}">
        <p14:creationId xmlns:p14="http://schemas.microsoft.com/office/powerpoint/2010/main" val="85340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3420-9642-465E-AB30-0A1AC82D8930}"/>
              </a:ext>
            </a:extLst>
          </p:cNvPr>
          <p:cNvSpPr>
            <a:spLocks noGrp="1"/>
          </p:cNvSpPr>
          <p:nvPr>
            <p:ph type="title"/>
          </p:nvPr>
        </p:nvSpPr>
        <p:spPr/>
        <p:txBody>
          <a:bodyPr>
            <a:normAutofit/>
          </a:bodyPr>
          <a:lstStyle/>
          <a:p>
            <a:pPr algn="ctr"/>
            <a:r>
              <a:rPr lang="en-US" sz="5400" b="1" u="sng" dirty="0"/>
              <a:t>References </a:t>
            </a:r>
          </a:p>
        </p:txBody>
      </p:sp>
      <p:sp>
        <p:nvSpPr>
          <p:cNvPr id="3" name="Content Placeholder 2">
            <a:extLst>
              <a:ext uri="{FF2B5EF4-FFF2-40B4-BE49-F238E27FC236}">
                <a16:creationId xmlns:a16="http://schemas.microsoft.com/office/drawing/2014/main" id="{EE7A7977-6C8D-4264-80F5-D2CBC7FD4396}"/>
              </a:ext>
            </a:extLst>
          </p:cNvPr>
          <p:cNvSpPr>
            <a:spLocks noGrp="1"/>
          </p:cNvSpPr>
          <p:nvPr>
            <p:ph idx="1"/>
          </p:nvPr>
        </p:nvSpPr>
        <p:spPr>
          <a:xfrm>
            <a:off x="838200" y="1690688"/>
            <a:ext cx="10515600" cy="5167312"/>
          </a:xfrm>
        </p:spPr>
        <p:txBody>
          <a:bodyPr>
            <a:normAutofit fontScale="92500" lnSpcReduction="10000"/>
          </a:bodyPr>
          <a:lstStyle/>
          <a:p>
            <a:r>
              <a:rPr lang="en-US" dirty="0"/>
              <a:t>A+ Academic Resources. (2019). Retrieved from </a:t>
            </a:r>
            <a:r>
              <a:rPr lang="en-US" dirty="0">
                <a:hlinkClick r:id="rId2"/>
              </a:rPr>
              <a:t>https://aplusacademicresources.org</a:t>
            </a:r>
            <a:endParaRPr lang="en-US" dirty="0"/>
          </a:p>
          <a:p>
            <a:pPr marL="0" indent="0">
              <a:buNone/>
            </a:pPr>
            <a:endParaRPr lang="en-US" dirty="0"/>
          </a:p>
          <a:p>
            <a:r>
              <a:rPr lang="en-US" dirty="0"/>
              <a:t>Azuine, R.E. &amp; Singh, G.K. “Mentoring, Bullying, and Educational Outcomes Among US School-Aged Children 6-17 Years.” </a:t>
            </a:r>
            <a:r>
              <a:rPr lang="en-US" i="1" dirty="0"/>
              <a:t>The Journal of school health.</a:t>
            </a:r>
            <a:r>
              <a:rPr lang="en-US" dirty="0"/>
              <a:t> 89.4 (2019): 267–278. Web.</a:t>
            </a:r>
          </a:p>
          <a:p>
            <a:pPr marL="0" indent="0">
              <a:buNone/>
            </a:pPr>
            <a:endParaRPr lang="en-US" dirty="0"/>
          </a:p>
          <a:p>
            <a:r>
              <a:rPr lang="en-US" dirty="0"/>
              <a:t>Big Brothers Big Sisters of America. (2019). Retrieved from </a:t>
            </a:r>
          </a:p>
          <a:p>
            <a:pPr marL="0" indent="0">
              <a:buNone/>
            </a:pPr>
            <a:r>
              <a:rPr lang="en-US" dirty="0"/>
              <a:t>   </a:t>
            </a:r>
            <a:r>
              <a:rPr lang="en-US" dirty="0">
                <a:hlinkClick r:id="rId3"/>
              </a:rPr>
              <a:t>https://www.bbbs.org</a:t>
            </a:r>
            <a:endParaRPr lang="en-US" dirty="0"/>
          </a:p>
          <a:p>
            <a:pPr marL="0" indent="0">
              <a:buNone/>
            </a:pPr>
            <a:endParaRPr lang="en-US" dirty="0"/>
          </a:p>
          <a:p>
            <a:r>
              <a:rPr lang="en-US" dirty="0"/>
              <a:t>Coller, R.J. &amp; Kuo, A.A. J Community Health (2014) 39: 316. </a:t>
            </a:r>
            <a:r>
              <a:rPr lang="en-US" dirty="0">
                <a:hlinkClick r:id="rId4"/>
              </a:rPr>
              <a:t>https://doi-org.ezproxy.liberty.edu/10.1007/s10900-013-9762-</a:t>
            </a:r>
            <a:endParaRPr lang="en-US" dirty="0"/>
          </a:p>
          <a:p>
            <a:endParaRPr lang="en-US" dirty="0"/>
          </a:p>
        </p:txBody>
      </p:sp>
    </p:spTree>
    <p:extLst>
      <p:ext uri="{BB962C8B-B14F-4D97-AF65-F5344CB8AC3E}">
        <p14:creationId xmlns:p14="http://schemas.microsoft.com/office/powerpoint/2010/main" val="175032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366A-2EF1-48E6-ADC3-E20FFDC43073}"/>
              </a:ext>
            </a:extLst>
          </p:cNvPr>
          <p:cNvSpPr>
            <a:spLocks noGrp="1"/>
          </p:cNvSpPr>
          <p:nvPr>
            <p:ph type="title"/>
          </p:nvPr>
        </p:nvSpPr>
        <p:spPr/>
        <p:txBody>
          <a:bodyPr>
            <a:normAutofit/>
          </a:bodyPr>
          <a:lstStyle/>
          <a:p>
            <a:pPr algn="ctr"/>
            <a:r>
              <a:rPr lang="en-US" sz="5400" b="1" u="sng" dirty="0"/>
              <a:t>Questions</a:t>
            </a:r>
          </a:p>
        </p:txBody>
      </p:sp>
      <p:pic>
        <p:nvPicPr>
          <p:cNvPr id="5" name="Content Placeholder 4" descr="A picture containing drawing, food&#10;&#10;Description automatically generated">
            <a:extLst>
              <a:ext uri="{FF2B5EF4-FFF2-40B4-BE49-F238E27FC236}">
                <a16:creationId xmlns:a16="http://schemas.microsoft.com/office/drawing/2014/main" id="{6471AE87-7969-4EB3-918F-C973ACFCACC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52186" y="1690688"/>
            <a:ext cx="7794702" cy="3494630"/>
          </a:xfrm>
        </p:spPr>
      </p:pic>
    </p:spTree>
    <p:extLst>
      <p:ext uri="{BB962C8B-B14F-4D97-AF65-F5344CB8AC3E}">
        <p14:creationId xmlns:p14="http://schemas.microsoft.com/office/powerpoint/2010/main" val="19979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62F0BA-828C-4529-82D5-7AF7ADA893BE}"/>
              </a:ext>
            </a:extLst>
          </p:cNvPr>
          <p:cNvSpPr>
            <a:spLocks noGrp="1"/>
          </p:cNvSpPr>
          <p:nvPr>
            <p:ph type="title"/>
          </p:nvPr>
        </p:nvSpPr>
        <p:spPr>
          <a:xfrm>
            <a:off x="863029" y="1012004"/>
            <a:ext cx="3416158" cy="4795408"/>
          </a:xfrm>
        </p:spPr>
        <p:txBody>
          <a:bodyPr>
            <a:normAutofit/>
          </a:bodyPr>
          <a:lstStyle/>
          <a:p>
            <a:r>
              <a:rPr lang="en-US" sz="5400" b="1" u="sng" dirty="0">
                <a:solidFill>
                  <a:srgbClr val="FFFFFF"/>
                </a:solidFill>
              </a:rPr>
              <a:t>Overview</a:t>
            </a:r>
          </a:p>
        </p:txBody>
      </p:sp>
      <p:graphicFrame>
        <p:nvGraphicFramePr>
          <p:cNvPr id="15" name="Content Placeholder 2">
            <a:extLst>
              <a:ext uri="{FF2B5EF4-FFF2-40B4-BE49-F238E27FC236}">
                <a16:creationId xmlns:a16="http://schemas.microsoft.com/office/drawing/2014/main" id="{FB1DB2A4-2A22-4666-ACA3-E6DE24160D65}"/>
              </a:ext>
            </a:extLst>
          </p:cNvPr>
          <p:cNvGraphicFramePr>
            <a:graphicFrameLocks noGrp="1"/>
          </p:cNvGraphicFramePr>
          <p:nvPr>
            <p:ph idx="1"/>
            <p:extLst>
              <p:ext uri="{D42A27DB-BD31-4B8C-83A1-F6EECF244321}">
                <p14:modId xmlns:p14="http://schemas.microsoft.com/office/powerpoint/2010/main" val="2057498041"/>
              </p:ext>
            </p:extLst>
          </p:nvPr>
        </p:nvGraphicFramePr>
        <p:xfrm>
          <a:off x="4865105"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08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D86C-F925-46CF-9C6C-EECCFA539A66}"/>
              </a:ext>
            </a:extLst>
          </p:cNvPr>
          <p:cNvSpPr>
            <a:spLocks noGrp="1"/>
          </p:cNvSpPr>
          <p:nvPr>
            <p:ph type="title"/>
          </p:nvPr>
        </p:nvSpPr>
        <p:spPr>
          <a:xfrm>
            <a:off x="838200" y="1"/>
            <a:ext cx="10515600" cy="1014760"/>
          </a:xfrm>
        </p:spPr>
        <p:txBody>
          <a:bodyPr/>
          <a:lstStyle/>
          <a:p>
            <a:pPr algn="ctr"/>
            <a:r>
              <a:rPr lang="en-US" b="1" u="sng" dirty="0"/>
              <a:t>Definition of Mentorship &amp; Mentoring</a:t>
            </a:r>
          </a:p>
        </p:txBody>
      </p:sp>
      <p:sp>
        <p:nvSpPr>
          <p:cNvPr id="3" name="Content Placeholder 2">
            <a:extLst>
              <a:ext uri="{FF2B5EF4-FFF2-40B4-BE49-F238E27FC236}">
                <a16:creationId xmlns:a16="http://schemas.microsoft.com/office/drawing/2014/main" id="{AF4D0D9F-71B8-485F-9792-C6A024F0A4CD}"/>
              </a:ext>
            </a:extLst>
          </p:cNvPr>
          <p:cNvSpPr>
            <a:spLocks noGrp="1"/>
          </p:cNvSpPr>
          <p:nvPr>
            <p:ph idx="1"/>
          </p:nvPr>
        </p:nvSpPr>
        <p:spPr>
          <a:xfrm>
            <a:off x="226503" y="1191237"/>
            <a:ext cx="11736197" cy="5666762"/>
          </a:xfrm>
        </p:spPr>
        <p:txBody>
          <a:bodyPr>
            <a:noAutofit/>
          </a:bodyPr>
          <a:lstStyle/>
          <a:p>
            <a:r>
              <a:rPr lang="en-US" sz="3000" dirty="0"/>
              <a:t>Mentorship is the </a:t>
            </a:r>
            <a:r>
              <a:rPr lang="en-US" sz="3000" b="1" u="sng" dirty="0">
                <a:solidFill>
                  <a:srgbClr val="FF0000"/>
                </a:solidFill>
              </a:rPr>
              <a:t>guidance</a:t>
            </a:r>
            <a:r>
              <a:rPr lang="en-US" sz="3000" dirty="0"/>
              <a:t> provided by a mentor who is an experienced person in a company or educational institution (Oxford Dictionary).</a:t>
            </a:r>
          </a:p>
          <a:p>
            <a:r>
              <a:rPr lang="en-US" sz="3000" dirty="0"/>
              <a:t>Mentorship is a </a:t>
            </a:r>
            <a:r>
              <a:rPr lang="en-US" sz="3000" b="1" u="sng" dirty="0">
                <a:solidFill>
                  <a:srgbClr val="FF0000"/>
                </a:solidFill>
              </a:rPr>
              <a:t>relationship</a:t>
            </a:r>
            <a:r>
              <a:rPr lang="en-US" sz="3000" dirty="0"/>
              <a:t> in which more experienced/knowledgeable person guides less experienced/knowledgeable person (Wikipedia). </a:t>
            </a:r>
          </a:p>
          <a:p>
            <a:r>
              <a:rPr lang="en-US" sz="3000" dirty="0"/>
              <a:t>Mentorship is a learning/development</a:t>
            </a:r>
            <a:r>
              <a:rPr lang="en-US" sz="3000" b="1" dirty="0"/>
              <a:t> </a:t>
            </a:r>
            <a:r>
              <a:rPr lang="en-US" sz="3000" b="1" u="sng" dirty="0">
                <a:solidFill>
                  <a:srgbClr val="FF0000"/>
                </a:solidFill>
              </a:rPr>
              <a:t>partnership</a:t>
            </a:r>
            <a:r>
              <a:rPr lang="en-US" sz="3000" b="1" dirty="0">
                <a:solidFill>
                  <a:srgbClr val="FF0000"/>
                </a:solidFill>
              </a:rPr>
              <a:t> </a:t>
            </a:r>
            <a:r>
              <a:rPr lang="en-US" sz="3000" dirty="0"/>
              <a:t>between someone with vast experience and someone </a:t>
            </a:r>
            <a:r>
              <a:rPr lang="en-US" sz="3000" i="1" dirty="0"/>
              <a:t>who wants to learn </a:t>
            </a:r>
            <a:r>
              <a:rPr lang="en-US" sz="3000" dirty="0"/>
              <a:t>(Wikipedia). </a:t>
            </a:r>
          </a:p>
          <a:p>
            <a:r>
              <a:rPr lang="en-US" sz="3000" dirty="0"/>
              <a:t>Mentoring: </a:t>
            </a:r>
            <a:r>
              <a:rPr lang="en-US" sz="3000" b="1" u="sng" dirty="0">
                <a:solidFill>
                  <a:srgbClr val="FF0000"/>
                </a:solidFill>
              </a:rPr>
              <a:t>development strategy</a:t>
            </a:r>
            <a:r>
              <a:rPr lang="en-US" sz="3000" b="1" dirty="0">
                <a:solidFill>
                  <a:srgbClr val="FF0000"/>
                </a:solidFill>
              </a:rPr>
              <a:t> </a:t>
            </a:r>
            <a:r>
              <a:rPr lang="en-US" sz="3000" dirty="0"/>
              <a:t>for</a:t>
            </a:r>
            <a:r>
              <a:rPr lang="en-US" sz="3000" b="1" dirty="0">
                <a:solidFill>
                  <a:srgbClr val="FF0000"/>
                </a:solidFill>
              </a:rPr>
              <a:t> </a:t>
            </a:r>
            <a:r>
              <a:rPr lang="en-US" sz="3000" dirty="0"/>
              <a:t>successful path to adulthood </a:t>
            </a:r>
          </a:p>
          <a:p>
            <a:r>
              <a:rPr lang="en-US" sz="3000" dirty="0"/>
              <a:t>A </a:t>
            </a:r>
            <a:r>
              <a:rPr lang="en-US" sz="3000" b="1" u="sng" dirty="0">
                <a:solidFill>
                  <a:srgbClr val="FF0000"/>
                </a:solidFill>
              </a:rPr>
              <a:t>supportive</a:t>
            </a:r>
            <a:r>
              <a:rPr lang="en-US" sz="3000" dirty="0"/>
              <a:t> individual works with a child to build a relationship by offering </a:t>
            </a:r>
            <a:r>
              <a:rPr lang="en-US" sz="3000" b="1" u="sng" dirty="0">
                <a:solidFill>
                  <a:srgbClr val="0070C0"/>
                </a:solidFill>
              </a:rPr>
              <a:t>guidance</a:t>
            </a:r>
            <a:r>
              <a:rPr lang="en-US" sz="3000" dirty="0"/>
              <a:t>, </a:t>
            </a:r>
            <a:r>
              <a:rPr lang="en-US" sz="3000" b="1" u="sng" dirty="0">
                <a:solidFill>
                  <a:srgbClr val="0070C0"/>
                </a:solidFill>
              </a:rPr>
              <a:t>support</a:t>
            </a:r>
            <a:r>
              <a:rPr lang="en-US" sz="3000" dirty="0"/>
              <a:t>, and </a:t>
            </a:r>
            <a:r>
              <a:rPr lang="en-US" sz="3000" b="1" u="sng" dirty="0">
                <a:solidFill>
                  <a:srgbClr val="0070C0"/>
                </a:solidFill>
              </a:rPr>
              <a:t>encouragement</a:t>
            </a:r>
            <a:r>
              <a:rPr lang="en-US" sz="3000" dirty="0"/>
              <a:t> to cultivate positive/healthy development (Azuine &amp; Singh, 2019).</a:t>
            </a:r>
          </a:p>
        </p:txBody>
      </p:sp>
    </p:spTree>
    <p:extLst>
      <p:ext uri="{BB962C8B-B14F-4D97-AF65-F5344CB8AC3E}">
        <p14:creationId xmlns:p14="http://schemas.microsoft.com/office/powerpoint/2010/main" val="55165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08B2-6313-4C79-B938-4B09C6BE2B67}"/>
              </a:ext>
            </a:extLst>
          </p:cNvPr>
          <p:cNvSpPr>
            <a:spLocks noGrp="1"/>
          </p:cNvSpPr>
          <p:nvPr>
            <p:ph type="title"/>
          </p:nvPr>
        </p:nvSpPr>
        <p:spPr>
          <a:xfrm>
            <a:off x="838200" y="365126"/>
            <a:ext cx="10515600" cy="738846"/>
          </a:xfrm>
        </p:spPr>
        <p:txBody>
          <a:bodyPr/>
          <a:lstStyle/>
          <a:p>
            <a:pPr algn="ctr"/>
            <a:r>
              <a:rPr lang="en-US" b="1" u="sng" dirty="0"/>
              <a:t>Mentoring Characteristics</a:t>
            </a:r>
          </a:p>
        </p:txBody>
      </p:sp>
      <p:sp>
        <p:nvSpPr>
          <p:cNvPr id="3" name="Content Placeholder 2">
            <a:extLst>
              <a:ext uri="{FF2B5EF4-FFF2-40B4-BE49-F238E27FC236}">
                <a16:creationId xmlns:a16="http://schemas.microsoft.com/office/drawing/2014/main" id="{07FA36C6-91D5-43EA-A0D2-C7D67580243E}"/>
              </a:ext>
            </a:extLst>
          </p:cNvPr>
          <p:cNvSpPr>
            <a:spLocks noGrp="1"/>
          </p:cNvSpPr>
          <p:nvPr>
            <p:ph idx="1"/>
          </p:nvPr>
        </p:nvSpPr>
        <p:spPr>
          <a:xfrm>
            <a:off x="469783" y="1349298"/>
            <a:ext cx="10884017" cy="5397190"/>
          </a:xfrm>
        </p:spPr>
        <p:txBody>
          <a:bodyPr>
            <a:normAutofit/>
          </a:bodyPr>
          <a:lstStyle/>
          <a:p>
            <a:r>
              <a:rPr lang="en-US" b="1" dirty="0">
                <a:solidFill>
                  <a:srgbClr val="FF0000"/>
                </a:solidFill>
              </a:rPr>
              <a:t>Structured</a:t>
            </a:r>
            <a:r>
              <a:rPr lang="en-US" dirty="0"/>
              <a:t> one‐to‐one relationship that focuses on the </a:t>
            </a:r>
            <a:r>
              <a:rPr lang="en-US" b="1" dirty="0">
                <a:solidFill>
                  <a:srgbClr val="0070C0"/>
                </a:solidFill>
              </a:rPr>
              <a:t>mentee needs </a:t>
            </a:r>
            <a:r>
              <a:rPr lang="en-US" dirty="0"/>
              <a:t>and </a:t>
            </a:r>
            <a:r>
              <a:rPr lang="en-US" b="1" u="sng" dirty="0"/>
              <a:t>encourages her/him to meet their potentials---Aim High!</a:t>
            </a:r>
          </a:p>
          <a:p>
            <a:r>
              <a:rPr lang="en-US" dirty="0"/>
              <a:t>Mentoring comprises </a:t>
            </a:r>
            <a:r>
              <a:rPr lang="en-US" b="1" dirty="0">
                <a:solidFill>
                  <a:srgbClr val="FF0000"/>
                </a:solidFill>
              </a:rPr>
              <a:t>4</a:t>
            </a:r>
            <a:r>
              <a:rPr lang="en-US" dirty="0"/>
              <a:t> core characteristics: </a:t>
            </a:r>
          </a:p>
          <a:p>
            <a:r>
              <a:rPr lang="en-US" dirty="0"/>
              <a:t>(1) </a:t>
            </a:r>
            <a:r>
              <a:rPr lang="en-US" b="1" u="sng" dirty="0">
                <a:solidFill>
                  <a:srgbClr val="FF0000"/>
                </a:solidFill>
              </a:rPr>
              <a:t>Active interaction</a:t>
            </a:r>
            <a:r>
              <a:rPr lang="en-US" b="1" dirty="0">
                <a:solidFill>
                  <a:srgbClr val="FF0000"/>
                </a:solidFill>
              </a:rPr>
              <a:t> </a:t>
            </a:r>
            <a:r>
              <a:rPr lang="en-US" dirty="0"/>
              <a:t>between 2 individuals over extended timeframe</a:t>
            </a:r>
          </a:p>
          <a:p>
            <a:r>
              <a:rPr lang="en-US" dirty="0"/>
              <a:t>(2) Inequality of experience, knowledge, or power between the mentor and mentee; </a:t>
            </a:r>
            <a:r>
              <a:rPr lang="en-US" b="1" dirty="0">
                <a:solidFill>
                  <a:srgbClr val="FF0000"/>
                </a:solidFill>
              </a:rPr>
              <a:t>mentor has greater share of experience</a:t>
            </a:r>
          </a:p>
          <a:p>
            <a:r>
              <a:rPr lang="en-US" dirty="0"/>
              <a:t>(3) Mentee is in a position to imitate and benefit from the knowledge and experience of the mentor through </a:t>
            </a:r>
            <a:r>
              <a:rPr lang="en-US" b="1" u="sng" dirty="0">
                <a:solidFill>
                  <a:srgbClr val="FF0000"/>
                </a:solidFill>
              </a:rPr>
              <a:t>role modeling.</a:t>
            </a:r>
          </a:p>
          <a:p>
            <a:r>
              <a:rPr lang="en-US" dirty="0"/>
              <a:t>(4) </a:t>
            </a:r>
            <a:r>
              <a:rPr lang="en-US" b="1" dirty="0">
                <a:solidFill>
                  <a:srgbClr val="FF0000"/>
                </a:solidFill>
              </a:rPr>
              <a:t>Absence of the role inequality </a:t>
            </a:r>
            <a:r>
              <a:rPr lang="en-US" dirty="0"/>
              <a:t>between mentor and mentee that typifies most helping relationships (Azuine &amp; Singh, 2019)</a:t>
            </a:r>
          </a:p>
          <a:p>
            <a:endParaRPr lang="en-US" dirty="0"/>
          </a:p>
        </p:txBody>
      </p:sp>
    </p:spTree>
    <p:extLst>
      <p:ext uri="{BB962C8B-B14F-4D97-AF65-F5344CB8AC3E}">
        <p14:creationId xmlns:p14="http://schemas.microsoft.com/office/powerpoint/2010/main" val="43086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DD01-0F63-41EC-A363-02DE30AFDB22}"/>
              </a:ext>
            </a:extLst>
          </p:cNvPr>
          <p:cNvSpPr>
            <a:spLocks noGrp="1"/>
          </p:cNvSpPr>
          <p:nvPr>
            <p:ph type="title"/>
          </p:nvPr>
        </p:nvSpPr>
        <p:spPr>
          <a:xfrm>
            <a:off x="838200" y="200724"/>
            <a:ext cx="10515600" cy="1200238"/>
          </a:xfrm>
        </p:spPr>
        <p:txBody>
          <a:bodyPr/>
          <a:lstStyle/>
          <a:p>
            <a:pPr algn="ctr"/>
            <a:r>
              <a:rPr lang="en-US" b="1" u="sng" dirty="0"/>
              <a:t>Importance of Mentorship (1)</a:t>
            </a:r>
          </a:p>
        </p:txBody>
      </p:sp>
      <p:sp>
        <p:nvSpPr>
          <p:cNvPr id="3" name="Content Placeholder 2">
            <a:extLst>
              <a:ext uri="{FF2B5EF4-FFF2-40B4-BE49-F238E27FC236}">
                <a16:creationId xmlns:a16="http://schemas.microsoft.com/office/drawing/2014/main" id="{17CF38C7-5AC1-4F5C-AE86-97DBA14D279B}"/>
              </a:ext>
            </a:extLst>
          </p:cNvPr>
          <p:cNvSpPr>
            <a:spLocks noGrp="1"/>
          </p:cNvSpPr>
          <p:nvPr>
            <p:ph idx="1"/>
          </p:nvPr>
        </p:nvSpPr>
        <p:spPr>
          <a:xfrm>
            <a:off x="568712" y="1585519"/>
            <a:ext cx="11262732" cy="5071758"/>
          </a:xfrm>
        </p:spPr>
        <p:txBody>
          <a:bodyPr>
            <a:normAutofit lnSpcReduction="10000"/>
          </a:bodyPr>
          <a:lstStyle/>
          <a:p>
            <a:r>
              <a:rPr lang="en-US" sz="3000" dirty="0"/>
              <a:t>School-based mentoring (SBM) programs are fastest growing  mentoring programs. </a:t>
            </a:r>
          </a:p>
          <a:p>
            <a:r>
              <a:rPr lang="en-US" sz="3000" dirty="0"/>
              <a:t>They reach a unique population of students since </a:t>
            </a:r>
            <a:r>
              <a:rPr lang="en-US" sz="3000" b="1" dirty="0">
                <a:solidFill>
                  <a:srgbClr val="FF0000"/>
                </a:solidFill>
              </a:rPr>
              <a:t>referrals come from teachers</a:t>
            </a:r>
            <a:r>
              <a:rPr lang="en-US" sz="3000" b="1" dirty="0"/>
              <a:t> </a:t>
            </a:r>
            <a:r>
              <a:rPr lang="en-US" sz="3000" dirty="0"/>
              <a:t>rather than parents.</a:t>
            </a:r>
          </a:p>
          <a:p>
            <a:r>
              <a:rPr lang="en-US" sz="3000" dirty="0"/>
              <a:t>SBMs provide a </a:t>
            </a:r>
            <a:r>
              <a:rPr lang="en-US" sz="3000" b="1" dirty="0">
                <a:solidFill>
                  <a:srgbClr val="FF0000"/>
                </a:solidFill>
              </a:rPr>
              <a:t>unique mentor pool </a:t>
            </a:r>
            <a:r>
              <a:rPr lang="en-US" sz="3000" dirty="0"/>
              <a:t>of younger adults/college students (Coller &amp; Kuo, 2014).</a:t>
            </a:r>
          </a:p>
          <a:p>
            <a:r>
              <a:rPr lang="en-US" sz="3000" dirty="0"/>
              <a:t>Combats underachievement and drop-out (Azuine &amp; Singh, 2019).</a:t>
            </a:r>
          </a:p>
          <a:p>
            <a:r>
              <a:rPr lang="en-US" sz="3000" dirty="0"/>
              <a:t>Caring and supportive </a:t>
            </a:r>
            <a:r>
              <a:rPr lang="en-US" sz="3000" b="1" dirty="0">
                <a:solidFill>
                  <a:srgbClr val="FF0000"/>
                </a:solidFill>
              </a:rPr>
              <a:t>one-to-one relationships </a:t>
            </a:r>
            <a:r>
              <a:rPr lang="en-US" sz="3000" dirty="0"/>
              <a:t>built on </a:t>
            </a:r>
            <a:r>
              <a:rPr lang="en-US" sz="3000" b="1" u="sng" dirty="0">
                <a:solidFill>
                  <a:srgbClr val="FF0000"/>
                </a:solidFill>
              </a:rPr>
              <a:t>trust</a:t>
            </a:r>
            <a:r>
              <a:rPr lang="en-US" sz="3000" b="1" u="sng" dirty="0"/>
              <a:t>;</a:t>
            </a:r>
            <a:r>
              <a:rPr lang="en-US" sz="3000" dirty="0"/>
              <a:t> one-to-one matches truly </a:t>
            </a:r>
            <a:r>
              <a:rPr lang="en-US" sz="3000" b="1" dirty="0">
                <a:solidFill>
                  <a:srgbClr val="00B0F0"/>
                </a:solidFill>
              </a:rPr>
              <a:t>empower youth </a:t>
            </a:r>
            <a:r>
              <a:rPr lang="en-US" sz="3000" dirty="0"/>
              <a:t>and strengthen communities (</a:t>
            </a:r>
            <a:r>
              <a:rPr lang="en-US" dirty="0"/>
              <a:t>https://www.bbbs.org</a:t>
            </a:r>
            <a:r>
              <a:rPr lang="en-US" sz="3000" dirty="0"/>
              <a:t>).</a:t>
            </a:r>
          </a:p>
          <a:p>
            <a:r>
              <a:rPr lang="en-US" sz="3000" b="1" dirty="0"/>
              <a:t>Transformational relationships-</a:t>
            </a:r>
            <a:r>
              <a:rPr lang="en-US" sz="3000" dirty="0"/>
              <a:t>-</a:t>
            </a:r>
            <a:r>
              <a:rPr lang="en-US" sz="3000" b="1" dirty="0">
                <a:solidFill>
                  <a:srgbClr val="00B0F0"/>
                </a:solidFill>
              </a:rPr>
              <a:t>Growth</a:t>
            </a:r>
            <a:r>
              <a:rPr lang="en-US" sz="3000" dirty="0"/>
              <a:t> &amp; </a:t>
            </a:r>
            <a:r>
              <a:rPr lang="en-US" sz="3000" b="1" dirty="0">
                <a:solidFill>
                  <a:srgbClr val="00B0F0"/>
                </a:solidFill>
              </a:rPr>
              <a:t>development transpire</a:t>
            </a:r>
            <a:r>
              <a:rPr lang="en-US" sz="3000" dirty="0"/>
              <a:t>!</a:t>
            </a:r>
          </a:p>
          <a:p>
            <a:pPr marL="0" indent="0">
              <a:buNone/>
            </a:pPr>
            <a:endParaRPr lang="en-US" sz="3000" dirty="0"/>
          </a:p>
          <a:p>
            <a:endParaRPr lang="en-US" dirty="0"/>
          </a:p>
        </p:txBody>
      </p:sp>
    </p:spTree>
    <p:extLst>
      <p:ext uri="{BB962C8B-B14F-4D97-AF65-F5344CB8AC3E}">
        <p14:creationId xmlns:p14="http://schemas.microsoft.com/office/powerpoint/2010/main" val="30656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B815-23FF-449C-9D07-F486F951A506}"/>
              </a:ext>
            </a:extLst>
          </p:cNvPr>
          <p:cNvSpPr>
            <a:spLocks noGrp="1"/>
          </p:cNvSpPr>
          <p:nvPr>
            <p:ph type="title"/>
          </p:nvPr>
        </p:nvSpPr>
        <p:spPr>
          <a:xfrm>
            <a:off x="838200" y="365125"/>
            <a:ext cx="10515600" cy="917265"/>
          </a:xfrm>
        </p:spPr>
        <p:txBody>
          <a:bodyPr/>
          <a:lstStyle/>
          <a:p>
            <a:pPr algn="ctr"/>
            <a:r>
              <a:rPr lang="en-US" b="1" u="sng" dirty="0"/>
              <a:t>Importance of Mentorship (2)</a:t>
            </a:r>
            <a:endParaRPr lang="en-US" dirty="0"/>
          </a:p>
        </p:txBody>
      </p:sp>
      <p:sp>
        <p:nvSpPr>
          <p:cNvPr id="3" name="Content Placeholder 2">
            <a:extLst>
              <a:ext uri="{FF2B5EF4-FFF2-40B4-BE49-F238E27FC236}">
                <a16:creationId xmlns:a16="http://schemas.microsoft.com/office/drawing/2014/main" id="{713F8E18-6BA3-4A9A-BEDC-FB4A26EF084E}"/>
              </a:ext>
            </a:extLst>
          </p:cNvPr>
          <p:cNvSpPr>
            <a:spLocks noGrp="1"/>
          </p:cNvSpPr>
          <p:nvPr>
            <p:ph idx="1"/>
          </p:nvPr>
        </p:nvSpPr>
        <p:spPr>
          <a:xfrm>
            <a:off x="838200" y="1510018"/>
            <a:ext cx="10515600" cy="5347981"/>
          </a:xfrm>
        </p:spPr>
        <p:txBody>
          <a:bodyPr>
            <a:noAutofit/>
          </a:bodyPr>
          <a:lstStyle/>
          <a:p>
            <a:r>
              <a:rPr lang="en-US" sz="3400" dirty="0"/>
              <a:t>The absence of a mentor was significantly associated with </a:t>
            </a:r>
            <a:r>
              <a:rPr lang="en-US" sz="3400" b="1" dirty="0">
                <a:solidFill>
                  <a:srgbClr val="FF0000"/>
                </a:solidFill>
              </a:rPr>
              <a:t>low school engagement </a:t>
            </a:r>
            <a:r>
              <a:rPr lang="en-US" sz="3400" dirty="0"/>
              <a:t>among students</a:t>
            </a:r>
          </a:p>
          <a:p>
            <a:r>
              <a:rPr lang="en-US" sz="3400" dirty="0"/>
              <a:t>Students without mentors were more likely to </a:t>
            </a:r>
            <a:r>
              <a:rPr lang="en-US" sz="3400" b="1" dirty="0">
                <a:solidFill>
                  <a:srgbClr val="FF0000"/>
                </a:solidFill>
              </a:rPr>
              <a:t>hurt</a:t>
            </a:r>
            <a:r>
              <a:rPr lang="en-US" sz="3400" dirty="0"/>
              <a:t> others in a fight</a:t>
            </a:r>
          </a:p>
          <a:p>
            <a:r>
              <a:rPr lang="en-US" sz="3400" dirty="0"/>
              <a:t>Mentoring may be a pathway for providing programs that </a:t>
            </a:r>
            <a:r>
              <a:rPr lang="en-US" sz="3400" b="1" dirty="0">
                <a:solidFill>
                  <a:srgbClr val="FF0000"/>
                </a:solidFill>
              </a:rPr>
              <a:t>prevent bullying </a:t>
            </a:r>
            <a:r>
              <a:rPr lang="en-US" sz="3400" dirty="0"/>
              <a:t>and </a:t>
            </a:r>
            <a:r>
              <a:rPr lang="en-US" sz="3400" b="1" dirty="0">
                <a:solidFill>
                  <a:srgbClr val="FF0000"/>
                </a:solidFill>
              </a:rPr>
              <a:t>improve educational outcomes </a:t>
            </a:r>
            <a:r>
              <a:rPr lang="en-US" sz="3400" dirty="0"/>
              <a:t>among school‐aged children.</a:t>
            </a:r>
          </a:p>
          <a:p>
            <a:r>
              <a:rPr lang="en-US" sz="3400" dirty="0"/>
              <a:t>Students with mentors were more likely to </a:t>
            </a:r>
            <a:r>
              <a:rPr lang="en-US" sz="3400" b="1" dirty="0">
                <a:solidFill>
                  <a:srgbClr val="00B0F0"/>
                </a:solidFill>
              </a:rPr>
              <a:t>complete high school and attend college </a:t>
            </a:r>
            <a:r>
              <a:rPr lang="en-US" sz="3400" dirty="0"/>
              <a:t>(Azuine &amp; Singh, 2019).</a:t>
            </a:r>
          </a:p>
        </p:txBody>
      </p:sp>
    </p:spTree>
    <p:extLst>
      <p:ext uri="{BB962C8B-B14F-4D97-AF65-F5344CB8AC3E}">
        <p14:creationId xmlns:p14="http://schemas.microsoft.com/office/powerpoint/2010/main" val="166223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282D-2A00-489D-B29C-FA50EFD9BF71}"/>
              </a:ext>
            </a:extLst>
          </p:cNvPr>
          <p:cNvSpPr>
            <a:spLocks noGrp="1"/>
          </p:cNvSpPr>
          <p:nvPr>
            <p:ph type="title"/>
          </p:nvPr>
        </p:nvSpPr>
        <p:spPr>
          <a:xfrm>
            <a:off x="838200" y="365126"/>
            <a:ext cx="10515600" cy="805752"/>
          </a:xfrm>
        </p:spPr>
        <p:txBody>
          <a:bodyPr/>
          <a:lstStyle/>
          <a:p>
            <a:pPr algn="ctr"/>
            <a:r>
              <a:rPr lang="en-US" b="1" u="sng" dirty="0"/>
              <a:t>Positive Impact of Mentorship</a:t>
            </a:r>
          </a:p>
        </p:txBody>
      </p:sp>
      <p:sp>
        <p:nvSpPr>
          <p:cNvPr id="3" name="Content Placeholder 2">
            <a:extLst>
              <a:ext uri="{FF2B5EF4-FFF2-40B4-BE49-F238E27FC236}">
                <a16:creationId xmlns:a16="http://schemas.microsoft.com/office/drawing/2014/main" id="{78ABE0FF-BA83-4B61-B1E4-3A8F922728D4}"/>
              </a:ext>
            </a:extLst>
          </p:cNvPr>
          <p:cNvSpPr>
            <a:spLocks noGrp="1"/>
          </p:cNvSpPr>
          <p:nvPr>
            <p:ph idx="1"/>
          </p:nvPr>
        </p:nvSpPr>
        <p:spPr>
          <a:xfrm>
            <a:off x="278780" y="1627464"/>
            <a:ext cx="11708781" cy="5230536"/>
          </a:xfrm>
        </p:spPr>
        <p:txBody>
          <a:bodyPr>
            <a:normAutofit/>
          </a:bodyPr>
          <a:lstStyle/>
          <a:p>
            <a:r>
              <a:rPr lang="en-US" sz="3600" b="1" dirty="0">
                <a:solidFill>
                  <a:srgbClr val="FF0000"/>
                </a:solidFill>
              </a:rPr>
              <a:t>Personal/educational improvement </a:t>
            </a:r>
            <a:r>
              <a:rPr lang="en-US" sz="3600" dirty="0"/>
              <a:t>among both mentor and mentee participants</a:t>
            </a:r>
          </a:p>
          <a:p>
            <a:r>
              <a:rPr lang="en-US" sz="3600" dirty="0"/>
              <a:t>Improvements in attitudes, classroom behavior and attendance </a:t>
            </a:r>
          </a:p>
          <a:p>
            <a:r>
              <a:rPr lang="en-US" sz="3600" dirty="0"/>
              <a:t>Longer than usual relationship lengths and evidence of </a:t>
            </a:r>
            <a:r>
              <a:rPr lang="en-US" sz="3600" b="1" dirty="0">
                <a:solidFill>
                  <a:srgbClr val="FF0000"/>
                </a:solidFill>
              </a:rPr>
              <a:t>high</a:t>
            </a:r>
            <a:r>
              <a:rPr lang="en-US" sz="3600" dirty="0"/>
              <a:t> </a:t>
            </a:r>
            <a:r>
              <a:rPr lang="en-US" sz="3600" b="1" dirty="0">
                <a:solidFill>
                  <a:srgbClr val="FF0000"/>
                </a:solidFill>
              </a:rPr>
              <a:t>relationship quality</a:t>
            </a:r>
          </a:p>
          <a:p>
            <a:r>
              <a:rPr lang="en-US" sz="3600" dirty="0"/>
              <a:t>SBM Program---effective and low-cost strategy to </a:t>
            </a:r>
            <a:r>
              <a:rPr lang="en-US" sz="3600" b="1" dirty="0">
                <a:solidFill>
                  <a:srgbClr val="FF0000"/>
                </a:solidFill>
              </a:rPr>
              <a:t>support</a:t>
            </a:r>
            <a:r>
              <a:rPr lang="en-US" sz="3600" dirty="0"/>
              <a:t> vulnerable/at-risk children (Coller &amp; Kuo, 2014).</a:t>
            </a:r>
          </a:p>
          <a:p>
            <a:endParaRPr lang="en-US" sz="4000" dirty="0"/>
          </a:p>
        </p:txBody>
      </p:sp>
    </p:spTree>
    <p:extLst>
      <p:ext uri="{BB962C8B-B14F-4D97-AF65-F5344CB8AC3E}">
        <p14:creationId xmlns:p14="http://schemas.microsoft.com/office/powerpoint/2010/main" val="267537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30A-25ED-48B0-A63E-26B62F9BFBFD}"/>
              </a:ext>
            </a:extLst>
          </p:cNvPr>
          <p:cNvSpPr>
            <a:spLocks noGrp="1"/>
          </p:cNvSpPr>
          <p:nvPr>
            <p:ph type="title"/>
          </p:nvPr>
        </p:nvSpPr>
        <p:spPr>
          <a:xfrm>
            <a:off x="838200" y="73153"/>
            <a:ext cx="10515600" cy="1060703"/>
          </a:xfrm>
        </p:spPr>
        <p:txBody>
          <a:bodyPr>
            <a:normAutofit/>
          </a:bodyPr>
          <a:lstStyle/>
          <a:p>
            <a:pPr algn="ctr"/>
            <a:r>
              <a:rPr lang="en-US" sz="4000" b="1" u="sng" dirty="0"/>
              <a:t>A+ Academic Resources Programs</a:t>
            </a:r>
          </a:p>
        </p:txBody>
      </p:sp>
      <p:sp>
        <p:nvSpPr>
          <p:cNvPr id="3" name="Content Placeholder 2">
            <a:extLst>
              <a:ext uri="{FF2B5EF4-FFF2-40B4-BE49-F238E27FC236}">
                <a16:creationId xmlns:a16="http://schemas.microsoft.com/office/drawing/2014/main" id="{5A3C3469-CF10-4E64-B3FF-C8EE01FC2192}"/>
              </a:ext>
            </a:extLst>
          </p:cNvPr>
          <p:cNvSpPr>
            <a:spLocks noGrp="1"/>
          </p:cNvSpPr>
          <p:nvPr>
            <p:ph idx="1"/>
          </p:nvPr>
        </p:nvSpPr>
        <p:spPr>
          <a:xfrm>
            <a:off x="201168" y="1060704"/>
            <a:ext cx="11795760" cy="5724144"/>
          </a:xfrm>
        </p:spPr>
        <p:txBody>
          <a:bodyPr>
            <a:normAutofit fontScale="85000" lnSpcReduction="10000"/>
          </a:bodyPr>
          <a:lstStyle/>
          <a:p>
            <a:pPr fontAlgn="base"/>
            <a:r>
              <a:rPr lang="en-US" b="1" dirty="0">
                <a:solidFill>
                  <a:srgbClr val="00B050"/>
                </a:solidFill>
              </a:rPr>
              <a:t>Academic Resources:</a:t>
            </a:r>
          </a:p>
          <a:p>
            <a:pPr fontAlgn="base"/>
            <a:r>
              <a:rPr lang="en-US" b="1" dirty="0"/>
              <a:t>Students receive academic resources---school uniforms, gym shoes, backpacks, books and school supplies. </a:t>
            </a:r>
          </a:p>
          <a:p>
            <a:pPr fontAlgn="base"/>
            <a:r>
              <a:rPr lang="en-US" b="1" dirty="0"/>
              <a:t>We collaborate with Principals, Teachers and Counselors.  </a:t>
            </a:r>
          </a:p>
          <a:p>
            <a:pPr fontAlgn="base"/>
            <a:r>
              <a:rPr lang="en-US" b="1" dirty="0">
                <a:solidFill>
                  <a:srgbClr val="FF9900"/>
                </a:solidFill>
              </a:rPr>
              <a:t>Snacks &amp; Meals:</a:t>
            </a:r>
          </a:p>
          <a:p>
            <a:pPr fontAlgn="base"/>
            <a:r>
              <a:rPr lang="en-US" b="1" dirty="0"/>
              <a:t>We assemble and deliver small </a:t>
            </a:r>
            <a:r>
              <a:rPr lang="en-US" b="1" u="sng" dirty="0">
                <a:solidFill>
                  <a:srgbClr val="FF0000"/>
                </a:solidFill>
              </a:rPr>
              <a:t>Snack Packs </a:t>
            </a:r>
            <a:r>
              <a:rPr lang="en-US" b="1" dirty="0"/>
              <a:t>to schools with </a:t>
            </a:r>
          </a:p>
          <a:p>
            <a:pPr marL="0" indent="0" fontAlgn="base">
              <a:buNone/>
            </a:pPr>
            <a:r>
              <a:rPr lang="en-US" b="1" dirty="0"/>
              <a:t>   children who lack adequate snacks at school.</a:t>
            </a:r>
          </a:p>
          <a:p>
            <a:pPr fontAlgn="base"/>
            <a:r>
              <a:rPr lang="en-US" b="1" dirty="0"/>
              <a:t>Large </a:t>
            </a:r>
            <a:r>
              <a:rPr lang="en-US" b="1" dirty="0">
                <a:solidFill>
                  <a:srgbClr val="FF0000"/>
                </a:solidFill>
              </a:rPr>
              <a:t>Box Meals </a:t>
            </a:r>
            <a:r>
              <a:rPr lang="en-US" b="1" dirty="0"/>
              <a:t>for</a:t>
            </a:r>
            <a:r>
              <a:rPr lang="en-US" b="1" dirty="0">
                <a:solidFill>
                  <a:srgbClr val="FF0000"/>
                </a:solidFill>
              </a:rPr>
              <a:t> </a:t>
            </a:r>
            <a:r>
              <a:rPr lang="en-US" b="1" dirty="0"/>
              <a:t>children who lack adequate food supply during weekends/holidays</a:t>
            </a:r>
          </a:p>
          <a:p>
            <a:pPr fontAlgn="base"/>
            <a:r>
              <a:rPr lang="en-US" b="1" dirty="0">
                <a:solidFill>
                  <a:srgbClr val="7030A0"/>
                </a:solidFill>
              </a:rPr>
              <a:t>College &amp; Career Track:</a:t>
            </a:r>
          </a:p>
          <a:p>
            <a:pPr fontAlgn="base"/>
            <a:r>
              <a:rPr lang="en-US" b="1" dirty="0"/>
              <a:t>College, Corporate and Military Recruiters brief students on opportunities/challenges. </a:t>
            </a:r>
          </a:p>
          <a:p>
            <a:pPr fontAlgn="base"/>
            <a:r>
              <a:rPr lang="en-US" b="1" dirty="0"/>
              <a:t>Students are informed about </a:t>
            </a:r>
            <a:r>
              <a:rPr lang="en-US" b="1" dirty="0">
                <a:solidFill>
                  <a:srgbClr val="FF33CC"/>
                </a:solidFill>
              </a:rPr>
              <a:t>qualifications/requirements</a:t>
            </a:r>
            <a:r>
              <a:rPr lang="en-US" b="1" dirty="0"/>
              <a:t> for College, Corporate or Military.</a:t>
            </a:r>
          </a:p>
          <a:p>
            <a:pPr fontAlgn="base"/>
            <a:r>
              <a:rPr lang="en-US" b="1" dirty="0">
                <a:solidFill>
                  <a:srgbClr val="00B0F0"/>
                </a:solidFill>
              </a:rPr>
              <a:t>College visits </a:t>
            </a:r>
            <a:r>
              <a:rPr lang="en-US" b="1" dirty="0"/>
              <a:t>&amp; </a:t>
            </a:r>
            <a:r>
              <a:rPr lang="en-US" b="1" dirty="0">
                <a:solidFill>
                  <a:srgbClr val="00B0F0"/>
                </a:solidFill>
              </a:rPr>
              <a:t>Base tours</a:t>
            </a:r>
            <a:r>
              <a:rPr lang="en-US" b="1" dirty="0"/>
              <a:t> coordinated for students.</a:t>
            </a:r>
          </a:p>
          <a:p>
            <a:pPr fontAlgn="base"/>
            <a:r>
              <a:rPr lang="en-US" b="1" dirty="0"/>
              <a:t>Career counseling offered for High School students (</a:t>
            </a:r>
            <a:r>
              <a:rPr lang="en-US" dirty="0">
                <a:hlinkClick r:id="rId2"/>
              </a:rPr>
              <a:t>https://aplusacademicresources.org</a:t>
            </a:r>
            <a:r>
              <a:rPr lang="en-US" dirty="0"/>
              <a:t>)</a:t>
            </a:r>
          </a:p>
          <a:p>
            <a:pPr fontAlgn="base"/>
            <a:endParaRPr lang="en-US" b="1" dirty="0"/>
          </a:p>
          <a:p>
            <a:pPr fontAlgn="base"/>
            <a:endParaRPr lang="en-US" sz="2000" dirty="0"/>
          </a:p>
          <a:p>
            <a:pPr fontAlgn="base"/>
            <a:endParaRPr lang="en-US" sz="2000" dirty="0"/>
          </a:p>
          <a:p>
            <a:pPr fontAlgn="base"/>
            <a:endParaRPr lang="en-US" sz="2000" dirty="0"/>
          </a:p>
          <a:p>
            <a:endParaRPr lang="en-US" dirty="0"/>
          </a:p>
          <a:p>
            <a:endParaRPr lang="en-US" dirty="0"/>
          </a:p>
        </p:txBody>
      </p:sp>
      <p:pic>
        <p:nvPicPr>
          <p:cNvPr id="5" name="Picture 4" descr="A person that is standing in the grass&#10;&#10;Description automatically generated">
            <a:extLst>
              <a:ext uri="{FF2B5EF4-FFF2-40B4-BE49-F238E27FC236}">
                <a16:creationId xmlns:a16="http://schemas.microsoft.com/office/drawing/2014/main" id="{BF0B7793-22F4-4C13-AF32-2B1E0BCEC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913" y="1904300"/>
            <a:ext cx="1548384" cy="1702966"/>
          </a:xfrm>
          <a:prstGeom prst="rect">
            <a:avLst/>
          </a:prstGeom>
        </p:spPr>
      </p:pic>
    </p:spTree>
    <p:extLst>
      <p:ext uri="{BB962C8B-B14F-4D97-AF65-F5344CB8AC3E}">
        <p14:creationId xmlns:p14="http://schemas.microsoft.com/office/powerpoint/2010/main" val="35886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0A6E-F145-4E64-B4F2-57B8BD24B717}"/>
              </a:ext>
            </a:extLst>
          </p:cNvPr>
          <p:cNvSpPr>
            <a:spLocks noGrp="1"/>
          </p:cNvSpPr>
          <p:nvPr>
            <p:ph type="title"/>
          </p:nvPr>
        </p:nvSpPr>
        <p:spPr>
          <a:xfrm>
            <a:off x="838200" y="365125"/>
            <a:ext cx="10515600" cy="796163"/>
          </a:xfrm>
        </p:spPr>
        <p:txBody>
          <a:bodyPr>
            <a:normAutofit/>
          </a:bodyPr>
          <a:lstStyle/>
          <a:p>
            <a:pPr algn="ctr"/>
            <a:r>
              <a:rPr lang="en-US" sz="4000" b="1" u="sng" dirty="0"/>
              <a:t>A+ Academic Resources Services</a:t>
            </a:r>
          </a:p>
        </p:txBody>
      </p:sp>
      <p:sp>
        <p:nvSpPr>
          <p:cNvPr id="3" name="Content Placeholder 2">
            <a:extLst>
              <a:ext uri="{FF2B5EF4-FFF2-40B4-BE49-F238E27FC236}">
                <a16:creationId xmlns:a16="http://schemas.microsoft.com/office/drawing/2014/main" id="{616F23DA-E117-4525-AA9D-8E727FF46BC0}"/>
              </a:ext>
            </a:extLst>
          </p:cNvPr>
          <p:cNvSpPr>
            <a:spLocks noGrp="1"/>
          </p:cNvSpPr>
          <p:nvPr>
            <p:ph idx="1"/>
          </p:nvPr>
        </p:nvSpPr>
        <p:spPr>
          <a:xfrm>
            <a:off x="838200" y="1271016"/>
            <a:ext cx="10515600" cy="5586984"/>
          </a:xfrm>
        </p:spPr>
        <p:txBody>
          <a:bodyPr>
            <a:normAutofit fontScale="70000" lnSpcReduction="20000"/>
          </a:bodyPr>
          <a:lstStyle/>
          <a:p>
            <a:r>
              <a:rPr lang="en-US" sz="3100" b="1" dirty="0">
                <a:solidFill>
                  <a:srgbClr val="00B050"/>
                </a:solidFill>
              </a:rPr>
              <a:t>Tutoring Services:</a:t>
            </a:r>
          </a:p>
          <a:p>
            <a:pPr fontAlgn="base"/>
            <a:r>
              <a:rPr lang="en-US" sz="3100" b="1" dirty="0"/>
              <a:t>Academic Volunteers provide individualized/group tutoring. </a:t>
            </a:r>
          </a:p>
          <a:p>
            <a:pPr fontAlgn="base"/>
            <a:r>
              <a:rPr lang="en-US" sz="3100" b="1" dirty="0"/>
              <a:t>Counselors/Educators help students overcome test anxiety and learn test taking strategies. </a:t>
            </a:r>
          </a:p>
          <a:p>
            <a:pPr fontAlgn="base"/>
            <a:r>
              <a:rPr lang="en-US" sz="3100" b="1" dirty="0"/>
              <a:t>Academic achievement is tracked with quality performance metrics to keep students on target.</a:t>
            </a:r>
          </a:p>
          <a:p>
            <a:pPr fontAlgn="base"/>
            <a:r>
              <a:rPr lang="en-US" sz="3100" b="1" dirty="0">
                <a:solidFill>
                  <a:srgbClr val="FF33CC"/>
                </a:solidFill>
              </a:rPr>
              <a:t>Writing Services:  </a:t>
            </a:r>
          </a:p>
          <a:p>
            <a:pPr fontAlgn="base"/>
            <a:r>
              <a:rPr lang="en-US" sz="3100" b="1" dirty="0"/>
              <a:t>Writing Coaches help students improve their research/writing skills.   </a:t>
            </a:r>
          </a:p>
          <a:p>
            <a:pPr fontAlgn="base"/>
            <a:r>
              <a:rPr lang="en-US" sz="3100" b="1" dirty="0"/>
              <a:t>Editing/proofreading provided for writing assignments  </a:t>
            </a:r>
          </a:p>
          <a:p>
            <a:pPr fontAlgn="base"/>
            <a:r>
              <a:rPr lang="en-US" sz="3100" b="1" dirty="0"/>
              <a:t>Students receive academic resources---research and writing guides, textbooks and writing supplies to enhance their writing skills.</a:t>
            </a:r>
          </a:p>
          <a:p>
            <a:pPr fontAlgn="base"/>
            <a:r>
              <a:rPr lang="en-US" sz="3100" b="1" u="sng" dirty="0">
                <a:solidFill>
                  <a:srgbClr val="00B0F0"/>
                </a:solidFill>
              </a:rPr>
              <a:t>Educational Consulting &amp; Counseling Services:</a:t>
            </a:r>
          </a:p>
          <a:p>
            <a:pPr fontAlgn="base"/>
            <a:r>
              <a:rPr lang="en-US" sz="3100" b="1" dirty="0"/>
              <a:t>Academic Advisers/Guidance Counselors help students select courses and programs that align with school requirements and student skills and interests.</a:t>
            </a:r>
          </a:p>
          <a:p>
            <a:pPr fontAlgn="base"/>
            <a:r>
              <a:rPr lang="en-US" sz="3100" b="1" dirty="0"/>
              <a:t>Students receive academic advising/coaching to ensure </a:t>
            </a:r>
            <a:r>
              <a:rPr lang="en-US" sz="3100" b="1" dirty="0">
                <a:solidFill>
                  <a:srgbClr val="FF0000"/>
                </a:solidFill>
              </a:rPr>
              <a:t>academic success </a:t>
            </a:r>
            <a:r>
              <a:rPr lang="en-US" sz="3100" b="1" dirty="0">
                <a:hlinkClick r:id="rId2"/>
              </a:rPr>
              <a:t>https://aplusacademicresources.org</a:t>
            </a:r>
            <a:r>
              <a:rPr lang="en-US" sz="3100" b="1" dirty="0"/>
              <a:t>.</a:t>
            </a:r>
          </a:p>
          <a:p>
            <a:pPr marL="0" indent="0" fontAlgn="base">
              <a:buNone/>
            </a:pPr>
            <a:r>
              <a:rPr lang="en-US" sz="3100" b="1" dirty="0"/>
              <a:t>   </a:t>
            </a:r>
          </a:p>
          <a:p>
            <a:pPr fontAlgn="base"/>
            <a:endParaRPr lang="en-US" sz="2000" dirty="0">
              <a:solidFill>
                <a:srgbClr val="00B0F0"/>
              </a:solidFill>
            </a:endParaRPr>
          </a:p>
          <a:p>
            <a:pPr fontAlgn="base"/>
            <a:endParaRPr lang="en-US" sz="2400" dirty="0">
              <a:solidFill>
                <a:srgbClr val="FF33CC"/>
              </a:solidFill>
            </a:endParaRPr>
          </a:p>
          <a:p>
            <a:endParaRPr lang="en-US" dirty="0"/>
          </a:p>
        </p:txBody>
      </p:sp>
      <p:pic>
        <p:nvPicPr>
          <p:cNvPr id="5" name="Picture 4" descr="A picture containing game&#10;&#10;Description automatically generated">
            <a:extLst>
              <a:ext uri="{FF2B5EF4-FFF2-40B4-BE49-F238E27FC236}">
                <a16:creationId xmlns:a16="http://schemas.microsoft.com/office/drawing/2014/main" id="{491E1092-7970-4F42-A465-04F3293855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78746" y="3064233"/>
            <a:ext cx="1382752" cy="1014760"/>
          </a:xfrm>
          <a:prstGeom prst="rect">
            <a:avLst/>
          </a:prstGeom>
        </p:spPr>
      </p:pic>
    </p:spTree>
    <p:extLst>
      <p:ext uri="{BB962C8B-B14F-4D97-AF65-F5344CB8AC3E}">
        <p14:creationId xmlns:p14="http://schemas.microsoft.com/office/powerpoint/2010/main" val="358935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1159</TotalTime>
  <Words>1398</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Mentorship Program Kickoff Luncheon, November 14, 2019</vt:lpstr>
      <vt:lpstr>Overview</vt:lpstr>
      <vt:lpstr>Definition of Mentorship &amp; Mentoring</vt:lpstr>
      <vt:lpstr>Mentoring Characteristics</vt:lpstr>
      <vt:lpstr>Importance of Mentorship (1)</vt:lpstr>
      <vt:lpstr>Importance of Mentorship (2)</vt:lpstr>
      <vt:lpstr>Positive Impact of Mentorship</vt:lpstr>
      <vt:lpstr>A+ Academic Resources Programs</vt:lpstr>
      <vt:lpstr>A+ Academic Resources Services</vt:lpstr>
      <vt:lpstr>Testimonials (1)</vt:lpstr>
      <vt:lpstr>Testimonials (2) </vt:lpstr>
      <vt:lpstr>Conclusion</vt:lpstr>
      <vt:lpstr>Inspiring Quotes</vt:lpstr>
      <vt:lpstr>References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Mentorship Program </dc:title>
  <dc:creator>adrie</dc:creator>
  <cp:lastModifiedBy>adrie</cp:lastModifiedBy>
  <cp:revision>64</cp:revision>
  <dcterms:created xsi:type="dcterms:W3CDTF">2019-11-13T20:22:40Z</dcterms:created>
  <dcterms:modified xsi:type="dcterms:W3CDTF">2019-11-17T03:59:43Z</dcterms:modified>
</cp:coreProperties>
</file>