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0" r:id="rId2"/>
    <p:sldId id="256" r:id="rId3"/>
    <p:sldId id="257" r:id="rId4"/>
    <p:sldId id="260" r:id="rId5"/>
    <p:sldId id="261" r:id="rId6"/>
    <p:sldId id="258" r:id="rId7"/>
    <p:sldId id="262" r:id="rId8"/>
    <p:sldId id="259"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640" y="8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B27694F3-F745-4F29-B3E1-6722C83F245A}" type="datetimeFigureOut">
              <a:rPr lang="en-US" smtClean="0"/>
              <a:t>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6F1602-1952-4E4A-86D7-ACCDB062AF91}"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7694F3-F745-4F29-B3E1-6722C83F245A}" type="datetimeFigureOut">
              <a:rPr lang="en-US" smtClean="0"/>
              <a:t>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6F1602-1952-4E4A-86D7-ACCDB062AF91}" type="slidenum">
              <a:rPr lang="en-US" smtClean="0"/>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7694F3-F745-4F29-B3E1-6722C83F245A}" type="datetimeFigureOut">
              <a:rPr lang="en-US" smtClean="0"/>
              <a:t>1/4/2011</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A36F1602-1952-4E4A-86D7-ACCDB062AF91}" type="slidenum">
              <a:rPr lang="en-US" smtClean="0"/>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lvl1pPr>
              <a:defRPr b="1"/>
            </a:lvl1pPr>
            <a:extLst/>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lvl1pPr>
              <a:defRPr b="1"/>
            </a:lvl1pPr>
            <a:lvl2pPr>
              <a:defRPr b="1"/>
            </a:lvl2pPr>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B27694F3-F745-4F29-B3E1-6722C83F245A}" type="datetimeFigureOut">
              <a:rPr lang="en-US" smtClean="0"/>
              <a:t>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6F1602-1952-4E4A-86D7-ACCDB062AF91}" type="slidenum">
              <a:rPr lang="en-US" smtClean="0"/>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27694F3-F745-4F29-B3E1-6722C83F245A}" type="datetimeFigureOut">
              <a:rPr lang="en-US" smtClean="0"/>
              <a:t>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6F1602-1952-4E4A-86D7-ACCDB062AF9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27694F3-F745-4F29-B3E1-6722C83F245A}" type="datetimeFigureOut">
              <a:rPr lang="en-US" smtClean="0"/>
              <a:t>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6F1602-1952-4E4A-86D7-ACCDB062AF91}" type="slidenum">
              <a:rPr lang="en-US" smtClean="0"/>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27694F3-F745-4F29-B3E1-6722C83F245A}" type="datetimeFigureOut">
              <a:rPr lang="en-US" smtClean="0"/>
              <a:t>1/4/2011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6F1602-1952-4E4A-86D7-ACCDB062AF91}" type="slidenum">
              <a:rPr lang="en-US" smtClean="0"/>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27694F3-F745-4F29-B3E1-6722C83F245A}" type="datetimeFigureOut">
              <a:rPr lang="en-US" smtClean="0"/>
              <a:t>1/4/2011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6F1602-1952-4E4A-86D7-ACCDB062AF91}" type="slidenum">
              <a:rPr lang="en-US" smtClean="0"/>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7694F3-F745-4F29-B3E1-6722C83F245A}" type="datetimeFigureOut">
              <a:rPr lang="en-US" smtClean="0"/>
              <a:t>1/4/2011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6F1602-1952-4E4A-86D7-ACCDB062AF91}" type="slidenum">
              <a:rPr lang="en-US" smtClean="0"/>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27694F3-F745-4F29-B3E1-6722C83F245A}" type="datetimeFigureOut">
              <a:rPr lang="en-US" smtClean="0"/>
              <a:t>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6F1602-1952-4E4A-86D7-ACCDB062AF91}"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B27694F3-F745-4F29-B3E1-6722C83F245A}" type="datetimeFigureOut">
              <a:rPr lang="en-US" smtClean="0"/>
              <a:t>1/4/2011</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A36F1602-1952-4E4A-86D7-ACCDB062AF9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B27694F3-F745-4F29-B3E1-6722C83F245A}" type="datetimeFigureOut">
              <a:rPr lang="en-US" smtClean="0"/>
              <a:t>1/4/2011</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A36F1602-1952-4E4A-86D7-ACCDB062AF9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dirty="0"/>
          </a:p>
        </p:txBody>
      </p:sp>
      <p:sp>
        <p:nvSpPr>
          <p:cNvPr id="6" name="Subtitle 5"/>
          <p:cNvSpPr>
            <a:spLocks noGrp="1"/>
          </p:cNvSpPr>
          <p:nvPr>
            <p:ph type="subTitle" idx="1"/>
          </p:nvPr>
        </p:nvSpPr>
        <p:spPr/>
        <p:txBody>
          <a:bodyPr/>
          <a:lstStyle/>
          <a:p>
            <a:endParaRPr lang="en-US"/>
          </a:p>
        </p:txBody>
      </p:sp>
    </p:spTree>
    <p:extLst>
      <p:ext uri="{BB962C8B-B14F-4D97-AF65-F5344CB8AC3E}">
        <p14:creationId xmlns:p14="http://schemas.microsoft.com/office/powerpoint/2010/main" val="880660685"/>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686800" cy="1252728"/>
          </a:xfrm>
        </p:spPr>
        <p:txBody>
          <a:bodyPr>
            <a:normAutofit/>
          </a:bodyPr>
          <a:lstStyle/>
          <a:p>
            <a:r>
              <a:rPr lang="en-US" dirty="0" smtClean="0"/>
              <a:t>What The Jews Failed To Consider</a:t>
            </a:r>
            <a:endParaRPr lang="en-US" dirty="0"/>
          </a:p>
        </p:txBody>
      </p:sp>
      <p:sp>
        <p:nvSpPr>
          <p:cNvPr id="3" name="Content Placeholder 2"/>
          <p:cNvSpPr>
            <a:spLocks noGrp="1"/>
          </p:cNvSpPr>
          <p:nvPr>
            <p:ph idx="1"/>
          </p:nvPr>
        </p:nvSpPr>
        <p:spPr>
          <a:xfrm>
            <a:off x="152400" y="1600200"/>
            <a:ext cx="8839200" cy="5257799"/>
          </a:xfrm>
        </p:spPr>
        <p:txBody>
          <a:bodyPr>
            <a:normAutofit fontScale="85000" lnSpcReduction="10000"/>
          </a:bodyPr>
          <a:lstStyle/>
          <a:p>
            <a:r>
              <a:rPr lang="en-US" dirty="0"/>
              <a:t>Matt </a:t>
            </a:r>
            <a:r>
              <a:rPr lang="en-US" dirty="0" smtClean="0"/>
              <a:t>12:33-37   </a:t>
            </a:r>
            <a:r>
              <a:rPr lang="en-US" dirty="0"/>
              <a:t>"Either make the tree good and its fruit good, or else make the tree bad and its fruit bad; for a tree is known by its fruit.  34 Brood of vipers! How can you, being evil, speak good things? For out of the abundance of the heart the mouth speaks.  35 A good man out of the good treasure of his heart brings forth good things, and an evil man out of the evil treasure brings forth evil things.  36 But I say to you that for every idle word men may speak, they will give account of it in the day of judgment.  37 For by your words you will be justified, and by your words you will be condemned." </a:t>
            </a:r>
            <a:endParaRPr lang="en-US" dirty="0" smtClean="0"/>
          </a:p>
          <a:p>
            <a:r>
              <a:rPr lang="en-US" dirty="0"/>
              <a:t> </a:t>
            </a:r>
            <a:r>
              <a:rPr lang="en-US" dirty="0" smtClean="0">
                <a:solidFill>
                  <a:srgbClr val="FF0000"/>
                </a:solidFill>
              </a:rPr>
              <a:t>Their life choices had become a liability before God</a:t>
            </a:r>
            <a:endParaRPr lang="en-US" dirty="0">
              <a:solidFill>
                <a:srgbClr val="FF0000"/>
              </a:solidFill>
            </a:endParaRPr>
          </a:p>
          <a:p>
            <a:pPr marL="118872" indent="0">
              <a:buNone/>
            </a:pPr>
            <a:endParaRPr lang="en-US" dirty="0"/>
          </a:p>
          <a:p>
            <a:endParaRPr lang="en-US" dirty="0"/>
          </a:p>
        </p:txBody>
      </p:sp>
    </p:spTree>
    <p:extLst>
      <p:ext uri="{BB962C8B-B14F-4D97-AF65-F5344CB8AC3E}">
        <p14:creationId xmlns:p14="http://schemas.microsoft.com/office/powerpoint/2010/main" val="3666748992"/>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 Many Christian Forget …</a:t>
            </a:r>
            <a:endParaRPr lang="en-US" dirty="0"/>
          </a:p>
        </p:txBody>
      </p:sp>
      <p:sp>
        <p:nvSpPr>
          <p:cNvPr id="3" name="Content Placeholder 2"/>
          <p:cNvSpPr>
            <a:spLocks noGrp="1"/>
          </p:cNvSpPr>
          <p:nvPr>
            <p:ph idx="1"/>
          </p:nvPr>
        </p:nvSpPr>
        <p:spPr>
          <a:xfrm>
            <a:off x="152400" y="1600200"/>
            <a:ext cx="8763000" cy="5105399"/>
          </a:xfrm>
        </p:spPr>
        <p:txBody>
          <a:bodyPr>
            <a:normAutofit/>
          </a:bodyPr>
          <a:lstStyle/>
          <a:p>
            <a:r>
              <a:rPr lang="en-US" dirty="0" smtClean="0"/>
              <a:t> Rom 4 is still binding on us today</a:t>
            </a:r>
          </a:p>
          <a:p>
            <a:r>
              <a:rPr lang="en-US" dirty="0"/>
              <a:t> </a:t>
            </a:r>
            <a:r>
              <a:rPr lang="en-US" dirty="0" smtClean="0"/>
              <a:t>We have to be faithful like father Abraham was before Israelites were known as Jews</a:t>
            </a:r>
          </a:p>
          <a:p>
            <a:r>
              <a:rPr lang="en-US" dirty="0"/>
              <a:t> </a:t>
            </a:r>
            <a:r>
              <a:rPr lang="en-US" dirty="0" smtClean="0"/>
              <a:t>The Law of Christ tells us how we are to live by faith.</a:t>
            </a:r>
          </a:p>
          <a:p>
            <a:r>
              <a:rPr lang="en-US" dirty="0"/>
              <a:t> </a:t>
            </a:r>
            <a:r>
              <a:rPr lang="en-US" dirty="0" smtClean="0"/>
              <a:t>Jesus calls the Jews a “Brood of Vipers”  why had they turned into a “bag of snakes”</a:t>
            </a:r>
          </a:p>
          <a:p>
            <a:r>
              <a:rPr lang="en-US" dirty="0"/>
              <a:t> </a:t>
            </a:r>
            <a:r>
              <a:rPr lang="en-US" dirty="0" smtClean="0"/>
              <a:t>They quit listening to God – They no longer cared what God thought about their decisions.  They felt responsible only to themselves</a:t>
            </a:r>
            <a:endParaRPr lang="en-US" dirty="0"/>
          </a:p>
        </p:txBody>
      </p:sp>
    </p:spTree>
    <p:extLst>
      <p:ext uri="{BB962C8B-B14F-4D97-AF65-F5344CB8AC3E}">
        <p14:creationId xmlns:p14="http://schemas.microsoft.com/office/powerpoint/2010/main" val="2997352451"/>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Promise Was To The Faithful</a:t>
            </a:r>
            <a:endParaRPr lang="en-US" dirty="0"/>
          </a:p>
        </p:txBody>
      </p:sp>
      <p:sp>
        <p:nvSpPr>
          <p:cNvPr id="3" name="Content Placeholder 2"/>
          <p:cNvSpPr>
            <a:spLocks noGrp="1"/>
          </p:cNvSpPr>
          <p:nvPr>
            <p:ph idx="1"/>
          </p:nvPr>
        </p:nvSpPr>
        <p:spPr>
          <a:xfrm>
            <a:off x="76200" y="1600200"/>
            <a:ext cx="9144000" cy="5257799"/>
          </a:xfrm>
        </p:spPr>
        <p:txBody>
          <a:bodyPr>
            <a:normAutofit/>
          </a:bodyPr>
          <a:lstStyle/>
          <a:p>
            <a:r>
              <a:rPr lang="en-US" dirty="0" smtClean="0"/>
              <a:t>It was not a promise to Abraham</a:t>
            </a:r>
          </a:p>
          <a:p>
            <a:r>
              <a:rPr lang="en-US" dirty="0" smtClean="0"/>
              <a:t>It was not a promise to the Jews</a:t>
            </a:r>
          </a:p>
          <a:p>
            <a:r>
              <a:rPr lang="en-US" dirty="0" smtClean="0"/>
              <a:t>It was a promise to all men that were willing to be righteous through their faith in God</a:t>
            </a:r>
          </a:p>
          <a:p>
            <a:r>
              <a:rPr lang="en-US" dirty="0"/>
              <a:t> </a:t>
            </a:r>
            <a:r>
              <a:rPr lang="en-US" dirty="0" smtClean="0"/>
              <a:t>If it were by heritage, which many today still believe is true, faith becomes void, nothing matters but your nationality.  </a:t>
            </a:r>
          </a:p>
          <a:p>
            <a:r>
              <a:rPr lang="en-US" dirty="0"/>
              <a:t> </a:t>
            </a:r>
            <a:r>
              <a:rPr lang="en-US" dirty="0" smtClean="0"/>
              <a:t>Romans 4: 13-15 makes it clear that if we obey God’ s law we are righteous and to disobey makes us unrighteous and unworthy.</a:t>
            </a:r>
            <a:endParaRPr lang="en-US" dirty="0"/>
          </a:p>
        </p:txBody>
      </p:sp>
    </p:spTree>
    <p:extLst>
      <p:ext uri="{BB962C8B-B14F-4D97-AF65-F5344CB8AC3E}">
        <p14:creationId xmlns:p14="http://schemas.microsoft.com/office/powerpoint/2010/main" val="2607690307"/>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anim calcmode="lin" valueType="num">
                                      <p:cBhvr>
                                        <p:cTn id="22"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000"/>
                                        <p:tgtEl>
                                          <p:spTgt spid="3">
                                            <p:txEl>
                                              <p:pRg st="3" end="3"/>
                                            </p:txEl>
                                          </p:spTgt>
                                        </p:tgtEl>
                                      </p:cBhvr>
                                    </p:animEffect>
                                    <p:anim calcmode="lin" valueType="num">
                                      <p:cBhvr>
                                        <p:cTn id="29"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2000"/>
                                        <p:tgtEl>
                                          <p:spTgt spid="3">
                                            <p:txEl>
                                              <p:pRg st="4" end="4"/>
                                            </p:txEl>
                                          </p:spTgt>
                                        </p:tgtEl>
                                      </p:cBhvr>
                                    </p:animEffect>
                                    <p:anim calcmode="lin" valueType="num">
                                      <p:cBhvr>
                                        <p:cTn id="36"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2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Happened To The Jews</a:t>
            </a:r>
            <a:endParaRPr lang="en-US" dirty="0"/>
          </a:p>
        </p:txBody>
      </p:sp>
      <p:sp>
        <p:nvSpPr>
          <p:cNvPr id="3" name="Content Placeholder 2"/>
          <p:cNvSpPr>
            <a:spLocks noGrp="1"/>
          </p:cNvSpPr>
          <p:nvPr>
            <p:ph idx="1"/>
          </p:nvPr>
        </p:nvSpPr>
        <p:spPr>
          <a:xfrm>
            <a:off x="152400" y="1775191"/>
            <a:ext cx="8839200" cy="4930409"/>
          </a:xfrm>
        </p:spPr>
        <p:txBody>
          <a:bodyPr>
            <a:normAutofit/>
          </a:bodyPr>
          <a:lstStyle/>
          <a:p>
            <a:r>
              <a:rPr lang="en-US" dirty="0"/>
              <a:t>Matt </a:t>
            </a:r>
            <a:r>
              <a:rPr lang="en-US" dirty="0" smtClean="0"/>
              <a:t>13:37-41   "He </a:t>
            </a:r>
            <a:r>
              <a:rPr lang="en-US" dirty="0"/>
              <a:t>who sows the good seed is the Son of Man.  38 The field is the world, the good seeds are the sons of the kingdom, but the tares are the sons of the wicked one.  39 The enemy who sowed them is the devil, the harvest is the end of the age, and the reapers are the angels.  40 Therefore as the tares are gathered and burned in the fire, so it will be at the end of this age.  </a:t>
            </a:r>
          </a:p>
          <a:p>
            <a:endParaRPr lang="en-US" dirty="0"/>
          </a:p>
          <a:p>
            <a:endParaRPr lang="en-US" dirty="0"/>
          </a:p>
        </p:txBody>
      </p:sp>
    </p:spTree>
    <p:extLst>
      <p:ext uri="{BB962C8B-B14F-4D97-AF65-F5344CB8AC3E}">
        <p14:creationId xmlns:p14="http://schemas.microsoft.com/office/powerpoint/2010/main" val="2562374063"/>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3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685800"/>
            <a:ext cx="8686800" cy="5909310"/>
          </a:xfrm>
          <a:prstGeom prst="rect">
            <a:avLst/>
          </a:prstGeom>
        </p:spPr>
        <p:txBody>
          <a:bodyPr wrap="square">
            <a:spAutoFit/>
          </a:bodyPr>
          <a:lstStyle/>
          <a:p>
            <a:r>
              <a:rPr lang="en-US" sz="3600" b="1" dirty="0" smtClean="0"/>
              <a:t>Matt 13:41-43    The Son of Man will send out His angels, and they will gather out of His kingdom all things that offend, and those who practice lawlessness,  42 and will cast them into the furnace of fire. There will be wailing and gnashing of teeth.  43 Then the righteous will shine forth as the sun in the kingdom of their Father. He who has ears to hear, let him hear! </a:t>
            </a:r>
          </a:p>
          <a:p>
            <a:endParaRPr lang="en-US" dirty="0"/>
          </a:p>
        </p:txBody>
      </p:sp>
    </p:spTree>
    <p:extLst>
      <p:ext uri="{BB962C8B-B14F-4D97-AF65-F5344CB8AC3E}">
        <p14:creationId xmlns:p14="http://schemas.microsoft.com/office/powerpoint/2010/main" val="622463097"/>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happening now?</a:t>
            </a:r>
            <a:endParaRPr lang="en-US" dirty="0"/>
          </a:p>
        </p:txBody>
      </p:sp>
      <p:sp>
        <p:nvSpPr>
          <p:cNvPr id="3" name="Content Placeholder 2"/>
          <p:cNvSpPr>
            <a:spLocks noGrp="1"/>
          </p:cNvSpPr>
          <p:nvPr>
            <p:ph idx="1"/>
          </p:nvPr>
        </p:nvSpPr>
        <p:spPr>
          <a:xfrm>
            <a:off x="0" y="1600200"/>
            <a:ext cx="8991600" cy="5257800"/>
          </a:xfrm>
        </p:spPr>
        <p:txBody>
          <a:bodyPr>
            <a:normAutofit fontScale="92500" lnSpcReduction="10000"/>
          </a:bodyPr>
          <a:lstStyle/>
          <a:p>
            <a:r>
              <a:rPr lang="en-US" dirty="0" smtClean="0"/>
              <a:t> People have become close minded  &amp; rebellious when it comes to submitting to the authority &amp; will of God.</a:t>
            </a:r>
          </a:p>
          <a:p>
            <a:r>
              <a:rPr lang="en-US" dirty="0"/>
              <a:t> </a:t>
            </a:r>
            <a:r>
              <a:rPr lang="en-US" dirty="0" smtClean="0"/>
              <a:t>Obviously the world (as a whole) is not serving God as they have been commanded to do</a:t>
            </a:r>
          </a:p>
          <a:p>
            <a:r>
              <a:rPr lang="en-US" dirty="0"/>
              <a:t> </a:t>
            </a:r>
            <a:r>
              <a:rPr lang="en-US" dirty="0" smtClean="0"/>
              <a:t> Those that appear religious seem to be inclined to serve themselves yet saying they are doing it to God’s Glory even though it is to please them instead of God</a:t>
            </a:r>
          </a:p>
          <a:p>
            <a:r>
              <a:rPr lang="en-US" dirty="0"/>
              <a:t> </a:t>
            </a:r>
            <a:r>
              <a:rPr lang="en-US" dirty="0" smtClean="0"/>
              <a:t>Has the world forgotten how the Jews lost their relationship with God &amp; are we following the </a:t>
            </a:r>
            <a:r>
              <a:rPr lang="en-US" smtClean="0"/>
              <a:t>same path?</a:t>
            </a:r>
            <a:endParaRPr lang="en-US" dirty="0"/>
          </a:p>
        </p:txBody>
      </p:sp>
    </p:spTree>
    <p:extLst>
      <p:ext uri="{BB962C8B-B14F-4D97-AF65-F5344CB8AC3E}">
        <p14:creationId xmlns:p14="http://schemas.microsoft.com/office/powerpoint/2010/main" val="756587725"/>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Could America Be Following The Same Path As The Jews</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
            <a:ext cx="3868792" cy="2897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0"/>
            <a:ext cx="4191000" cy="2897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636" y="5136573"/>
            <a:ext cx="2657475" cy="171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92111" y="5136572"/>
            <a:ext cx="1781175" cy="1721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77025" y="5136573"/>
            <a:ext cx="2466975"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73286" y="5136572"/>
            <a:ext cx="2223014" cy="17145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7896565"/>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77" y="0"/>
            <a:ext cx="9344751"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5459755"/>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Looking Back To Their beginning</a:t>
            </a:r>
            <a:endParaRPr lang="en-US" dirty="0"/>
          </a:p>
        </p:txBody>
      </p:sp>
      <p:sp>
        <p:nvSpPr>
          <p:cNvPr id="3" name="Content Placeholder 2"/>
          <p:cNvSpPr>
            <a:spLocks noGrp="1"/>
          </p:cNvSpPr>
          <p:nvPr>
            <p:ph idx="1"/>
          </p:nvPr>
        </p:nvSpPr>
        <p:spPr/>
        <p:txBody>
          <a:bodyPr>
            <a:normAutofit/>
          </a:bodyPr>
          <a:lstStyle/>
          <a:p>
            <a:r>
              <a:rPr lang="en-US" dirty="0" smtClean="0"/>
              <a:t> The Jews trace their heritage back to a very righteous man called Abraham</a:t>
            </a:r>
          </a:p>
          <a:p>
            <a:r>
              <a:rPr lang="en-US" dirty="0"/>
              <a:t>Gen </a:t>
            </a:r>
            <a:r>
              <a:rPr lang="en-US" dirty="0" smtClean="0"/>
              <a:t>26:23-25   </a:t>
            </a:r>
            <a:r>
              <a:rPr lang="en-US" dirty="0"/>
              <a:t>Then he went up from there to Beersheba. 24 And the Lord appeared to him the same night and said, "I am the God of your father Abraham; do not fear, for I am with you. I will bless you and multiply your descendants for My servant Abraham's sake." </a:t>
            </a:r>
          </a:p>
          <a:p>
            <a:endParaRPr lang="en-US" dirty="0"/>
          </a:p>
        </p:txBody>
      </p:sp>
    </p:spTree>
    <p:extLst>
      <p:ext uri="{BB962C8B-B14F-4D97-AF65-F5344CB8AC3E}">
        <p14:creationId xmlns:p14="http://schemas.microsoft.com/office/powerpoint/2010/main" val="47991053"/>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2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2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686800" cy="1252728"/>
          </a:xfrm>
        </p:spPr>
        <p:txBody>
          <a:bodyPr/>
          <a:lstStyle/>
          <a:p>
            <a:r>
              <a:rPr lang="en-US" dirty="0" smtClean="0"/>
              <a:t>Glory of God to Abraham</a:t>
            </a:r>
            <a:endParaRPr lang="en-US" dirty="0"/>
          </a:p>
        </p:txBody>
      </p:sp>
      <p:sp>
        <p:nvSpPr>
          <p:cNvPr id="3" name="Content Placeholder 2"/>
          <p:cNvSpPr>
            <a:spLocks noGrp="1"/>
          </p:cNvSpPr>
          <p:nvPr>
            <p:ph idx="1"/>
          </p:nvPr>
        </p:nvSpPr>
        <p:spPr>
          <a:xfrm>
            <a:off x="0" y="1524000"/>
            <a:ext cx="8991600" cy="5334000"/>
          </a:xfrm>
        </p:spPr>
        <p:txBody>
          <a:bodyPr>
            <a:normAutofit fontScale="92500" lnSpcReduction="20000"/>
          </a:bodyPr>
          <a:lstStyle/>
          <a:p>
            <a:r>
              <a:rPr lang="en-US" dirty="0"/>
              <a:t>Acts </a:t>
            </a:r>
            <a:r>
              <a:rPr lang="en-US" dirty="0" smtClean="0"/>
              <a:t>7:2-8  And </a:t>
            </a:r>
            <a:r>
              <a:rPr lang="en-US" dirty="0"/>
              <a:t>he said, "Brethren and fathers, listen: The God of glory appeared to our father Abraham when he was in Mesopotamia, before he dwelt in Haran, 3 and said to him, 'Get out of your country and from your relatives, and come to a land that I will show you.'  4 Then he came out of the land of the Chaldeans and dwelt in Haran. And from there, when his father was dead, He moved him to this land in which you now dwell. 5 And God gave him no inheritance in it, not even enough to set his foot on. But even when Abraham had no child, He promised to give it to him for a possession, and to his descendants after him</a:t>
            </a:r>
            <a:r>
              <a:rPr lang="en-US" dirty="0" smtClean="0"/>
              <a:t>.. </a:t>
            </a:r>
            <a:endParaRPr lang="en-US" dirty="0"/>
          </a:p>
          <a:p>
            <a:endParaRPr lang="en-US" dirty="0"/>
          </a:p>
        </p:txBody>
      </p:sp>
    </p:spTree>
    <p:extLst>
      <p:ext uri="{BB962C8B-B14F-4D97-AF65-F5344CB8AC3E}">
        <p14:creationId xmlns:p14="http://schemas.microsoft.com/office/powerpoint/2010/main" val="3428067481"/>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3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5847755"/>
          </a:xfrm>
          <a:prstGeom prst="rect">
            <a:avLst/>
          </a:prstGeom>
        </p:spPr>
        <p:txBody>
          <a:bodyPr wrap="square">
            <a:spAutoFit/>
          </a:bodyPr>
          <a:lstStyle/>
          <a:p>
            <a:r>
              <a:rPr lang="en-US" sz="3400" b="1" dirty="0" smtClean="0"/>
              <a:t>6 But God spoke in this way: that his descendants would dwell in a foreign land, and that they would bring them into bondage and oppress them four hundred years. 7 'And the nation to whom they will be in bondage I will judge,' said God, 'and after that they shall come out and serve Me in this place.'  8 Then He gave him the covenant of circumcision; and so Abraham begot Isaac and circumcised him on the eighth day; and Isaac begot Jacob, and Jacob begot the twelve patriarchs</a:t>
            </a:r>
            <a:endParaRPr lang="en-US" sz="3400" b="1" dirty="0"/>
          </a:p>
        </p:txBody>
      </p:sp>
    </p:spTree>
    <p:extLst>
      <p:ext uri="{BB962C8B-B14F-4D97-AF65-F5344CB8AC3E}">
        <p14:creationId xmlns:p14="http://schemas.microsoft.com/office/powerpoint/2010/main" val="778511506"/>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252728"/>
          </a:xfrm>
        </p:spPr>
        <p:txBody>
          <a:bodyPr>
            <a:normAutofit fontScale="90000"/>
          </a:bodyPr>
          <a:lstStyle/>
          <a:p>
            <a:r>
              <a:rPr lang="en-US" dirty="0" smtClean="0"/>
              <a:t>Abraham Justified Before Circumcision</a:t>
            </a:r>
            <a:endParaRPr lang="en-US" dirty="0"/>
          </a:p>
        </p:txBody>
      </p:sp>
      <p:sp>
        <p:nvSpPr>
          <p:cNvPr id="3" name="Content Placeholder 2"/>
          <p:cNvSpPr>
            <a:spLocks noGrp="1"/>
          </p:cNvSpPr>
          <p:nvPr>
            <p:ph idx="1"/>
          </p:nvPr>
        </p:nvSpPr>
        <p:spPr>
          <a:xfrm>
            <a:off x="152400" y="1775191"/>
            <a:ext cx="8763000" cy="4854209"/>
          </a:xfrm>
        </p:spPr>
        <p:txBody>
          <a:bodyPr>
            <a:normAutofit/>
          </a:bodyPr>
          <a:lstStyle/>
          <a:p>
            <a:r>
              <a:rPr lang="en-US" sz="3600" dirty="0"/>
              <a:t>Rom </a:t>
            </a:r>
            <a:r>
              <a:rPr lang="en-US" sz="3600" dirty="0" smtClean="0"/>
              <a:t>4:9-10    </a:t>
            </a:r>
            <a:r>
              <a:rPr lang="en-US" sz="3600" dirty="0"/>
              <a:t>Does this blessedness then come upon the circumcised only, or upon the uncircumcised also? For we say that faith was accounted to Abraham for righteousness. 10 How then was it accounted? While he was circumcised, or uncircumcised? Not while circumcised, but while </a:t>
            </a:r>
            <a:r>
              <a:rPr lang="en-US" sz="3600" dirty="0" smtClean="0"/>
              <a:t>uncircumcised</a:t>
            </a:r>
            <a:r>
              <a:rPr lang="en-US" sz="3600" dirty="0"/>
              <a:t>.</a:t>
            </a:r>
          </a:p>
          <a:p>
            <a:endParaRPr lang="en-US" dirty="0"/>
          </a:p>
        </p:txBody>
      </p:sp>
    </p:spTree>
    <p:extLst>
      <p:ext uri="{BB962C8B-B14F-4D97-AF65-F5344CB8AC3E}">
        <p14:creationId xmlns:p14="http://schemas.microsoft.com/office/powerpoint/2010/main" val="3536118931"/>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3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4073" y="34636"/>
            <a:ext cx="8229600" cy="7017306"/>
          </a:xfrm>
          <a:prstGeom prst="rect">
            <a:avLst/>
          </a:prstGeom>
        </p:spPr>
        <p:txBody>
          <a:bodyPr wrap="square">
            <a:spAutoFit/>
          </a:bodyPr>
          <a:lstStyle/>
          <a:p>
            <a:r>
              <a:rPr lang="en-US" sz="3600" b="1" dirty="0" smtClean="0"/>
              <a:t>Rom 4:11-12   And he received the sign of circumcision, a seal of the righteousness of the faith which he had while still uncircumcised, that he might be the father of all those who believe, though they are uncircumcised, that righteousness might be imputed to them also, 12 and the father of circumcision to those who not only are of the circumcision, but who also walk in the steps of the faith which our father Abraham had while still uncircumcised. </a:t>
            </a:r>
          </a:p>
          <a:p>
            <a:endParaRPr lang="en-US" dirty="0"/>
          </a:p>
        </p:txBody>
      </p:sp>
    </p:spTree>
    <p:extLst>
      <p:ext uri="{BB962C8B-B14F-4D97-AF65-F5344CB8AC3E}">
        <p14:creationId xmlns:p14="http://schemas.microsoft.com/office/powerpoint/2010/main" val="936444930"/>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5448"/>
            <a:ext cx="8991600" cy="1252728"/>
          </a:xfrm>
        </p:spPr>
        <p:txBody>
          <a:bodyPr>
            <a:normAutofit fontScale="90000"/>
          </a:bodyPr>
          <a:lstStyle/>
          <a:p>
            <a:r>
              <a:rPr lang="en-US" dirty="0" smtClean="0"/>
              <a:t>Why We Need To Be Wiser Than Jews</a:t>
            </a:r>
            <a:endParaRPr lang="en-US" dirty="0"/>
          </a:p>
        </p:txBody>
      </p:sp>
      <p:sp>
        <p:nvSpPr>
          <p:cNvPr id="3" name="Content Placeholder 2"/>
          <p:cNvSpPr>
            <a:spLocks noGrp="1"/>
          </p:cNvSpPr>
          <p:nvPr>
            <p:ph idx="1"/>
          </p:nvPr>
        </p:nvSpPr>
        <p:spPr>
          <a:xfrm>
            <a:off x="152400" y="1524000"/>
            <a:ext cx="8839200" cy="5333999"/>
          </a:xfrm>
        </p:spPr>
        <p:txBody>
          <a:bodyPr>
            <a:normAutofit/>
          </a:bodyPr>
          <a:lstStyle/>
          <a:p>
            <a:r>
              <a:rPr lang="en-US" dirty="0"/>
              <a:t> </a:t>
            </a:r>
            <a:r>
              <a:rPr lang="en-US" sz="3600" dirty="0"/>
              <a:t>Rom </a:t>
            </a:r>
            <a:r>
              <a:rPr lang="en-US" sz="3600" dirty="0" smtClean="0"/>
              <a:t>4:13-15     </a:t>
            </a:r>
            <a:r>
              <a:rPr lang="en-US" sz="3600" dirty="0"/>
              <a:t>For the promise that he would be the heir of the world was not to Abraham or to his seed through the law, but through the righteousness of faith. 14 For if those who are of the law are heirs, faith is made void and the promise made of no effect, 15 because the law brings about wrath; for where there is no law there is no transgression. </a:t>
            </a:r>
          </a:p>
          <a:p>
            <a:pPr marL="118872" indent="0">
              <a:buNone/>
            </a:pPr>
            <a:endParaRPr lang="en-US" dirty="0"/>
          </a:p>
          <a:p>
            <a:endParaRPr lang="en-US" dirty="0"/>
          </a:p>
        </p:txBody>
      </p:sp>
    </p:spTree>
    <p:extLst>
      <p:ext uri="{BB962C8B-B14F-4D97-AF65-F5344CB8AC3E}">
        <p14:creationId xmlns:p14="http://schemas.microsoft.com/office/powerpoint/2010/main" val="1933281452"/>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52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3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3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3000"/>
                                        <p:tgtEl>
                                          <p:spTgt spid="3">
                                            <p:txEl>
                                              <p:pRg st="0" end="0"/>
                                            </p:txEl>
                                          </p:spTgt>
                                        </p:tgtEl>
                                      </p:cBhvr>
                                    </p:animEffect>
                                    <p:anim calcmode="lin" valueType="num">
                                      <p:cBhvr>
                                        <p:cTn id="10" dur="3000" fill="hold"/>
                                        <p:tgtEl>
                                          <p:spTgt spid="3">
                                            <p:txEl>
                                              <p:pRg st="0" end="0"/>
                                            </p:txEl>
                                          </p:spTgt>
                                        </p:tgtEl>
                                        <p:attrNameLst>
                                          <p:attrName>ppt_x</p:attrName>
                                        </p:attrNameLst>
                                      </p:cBhvr>
                                      <p:tavLst>
                                        <p:tav tm="0">
                                          <p:val>
                                            <p:fltVal val="0.5"/>
                                          </p:val>
                                        </p:tav>
                                        <p:tav tm="100000">
                                          <p:val>
                                            <p:strVal val="#ppt_x"/>
                                          </p:val>
                                        </p:tav>
                                      </p:tavLst>
                                    </p:anim>
                                    <p:anim calcmode="lin" valueType="num">
                                      <p:cBhvr>
                                        <p:cTn id="11" dur="3000" fill="hold"/>
                                        <p:tgtEl>
                                          <p:spTgt spid="3">
                                            <p:txEl>
                                              <p:pRg st="0" end="0"/>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144</TotalTime>
  <Words>1175</Words>
  <Application>Microsoft Office PowerPoint</Application>
  <PresentationFormat>On-screen Show (4:3)</PresentationFormat>
  <Paragraphs>35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Module</vt:lpstr>
      <vt:lpstr>PowerPoint Presentation</vt:lpstr>
      <vt:lpstr>Could America Be Following The Same Path As The Jews</vt:lpstr>
      <vt:lpstr>PowerPoint Presentation</vt:lpstr>
      <vt:lpstr>Looking Back To Their beginning</vt:lpstr>
      <vt:lpstr>Glory of God to Abraham</vt:lpstr>
      <vt:lpstr>PowerPoint Presentation</vt:lpstr>
      <vt:lpstr>Abraham Justified Before Circumcision</vt:lpstr>
      <vt:lpstr>PowerPoint Presentation</vt:lpstr>
      <vt:lpstr>Why We Need To Be Wiser Than Jews</vt:lpstr>
      <vt:lpstr>What The Jews Failed To Consider</vt:lpstr>
      <vt:lpstr>Today Many Christian Forget …</vt:lpstr>
      <vt:lpstr>The Promise Was To The Faithful</vt:lpstr>
      <vt:lpstr>What Happened To The Jews</vt:lpstr>
      <vt:lpstr>PowerPoint Presentation</vt:lpstr>
      <vt:lpstr>What is happening now?</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Could America Following The Same Path As The Jews</dc:title>
  <dc:creator>Noel Bailey</dc:creator>
  <cp:lastModifiedBy>Noel Bailey</cp:lastModifiedBy>
  <cp:revision>12</cp:revision>
  <dcterms:created xsi:type="dcterms:W3CDTF">2011-01-04T16:41:18Z</dcterms:created>
  <dcterms:modified xsi:type="dcterms:W3CDTF">2011-01-04T19:05:46Z</dcterms:modified>
</cp:coreProperties>
</file>