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sldIdLst>
    <p:sldId id="256" r:id="rId2"/>
    <p:sldId id="257" r:id="rId3"/>
    <p:sldId id="259" r:id="rId4"/>
    <p:sldId id="260" r:id="rId5"/>
    <p:sldId id="261" r:id="rId6"/>
    <p:sldId id="264" r:id="rId7"/>
    <p:sldId id="262" r:id="rId8"/>
    <p:sldId id="266" r:id="rId9"/>
    <p:sldId id="263" r:id="rId10"/>
    <p:sldId id="265" r:id="rId11"/>
    <p:sldId id="267" r:id="rId12"/>
    <p:sldId id="268" r:id="rId13"/>
    <p:sldId id="269" r:id="rId14"/>
    <p:sldId id="270" r:id="rId1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9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7010400" y="152399"/>
            <a:ext cx="1981200" cy="655624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152400" y="153923"/>
            <a:ext cx="6705600" cy="65532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7010400" y="2052960"/>
            <a:ext cx="1981200" cy="1828800"/>
          </a:xfrm>
        </p:spPr>
        <p:txBody>
          <a:bodyPr anchor="ctr">
            <a:normAutofit/>
          </a:bodyPr>
          <a:lstStyle>
            <a:lvl1pPr marL="0" indent="0" algn="l">
              <a:buNone/>
              <a:defRPr sz="19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10" name="Date Placeholder 9"/>
          <p:cNvSpPr>
            <a:spLocks noGrp="1"/>
          </p:cNvSpPr>
          <p:nvPr>
            <p:ph type="dt" sz="half" idx="10"/>
          </p:nvPr>
        </p:nvSpPr>
        <p:spPr/>
        <p:txBody>
          <a:bodyPr/>
          <a:lstStyle>
            <a:lvl1pPr>
              <a:defRPr>
                <a:solidFill>
                  <a:schemeClr val="bg2"/>
                </a:solidFill>
              </a:defRPr>
            </a:lvl1pPr>
          </a:lstStyle>
          <a:p>
            <a:fld id="{D59CA7E5-10D7-461C-AA70-1A80D0102911}" type="datetimeFigureOut">
              <a:rPr lang="en-US" smtClean="0"/>
              <a:t>9/23/2014</a:t>
            </a:fld>
            <a:endParaRPr lang="en-US"/>
          </a:p>
        </p:txBody>
      </p:sp>
      <p:sp>
        <p:nvSpPr>
          <p:cNvPr id="11" name="Slide Number Placeholder 10"/>
          <p:cNvSpPr>
            <a:spLocks noGrp="1"/>
          </p:cNvSpPr>
          <p:nvPr>
            <p:ph type="sldNum" sz="quarter" idx="11"/>
          </p:nvPr>
        </p:nvSpPr>
        <p:spPr/>
        <p:txBody>
          <a:bodyPr/>
          <a:lstStyle>
            <a:lvl1pPr>
              <a:defRPr>
                <a:solidFill>
                  <a:srgbClr val="FFFFFF"/>
                </a:solidFill>
              </a:defRPr>
            </a:lvl1pPr>
          </a:lstStyle>
          <a:p>
            <a:fld id="{AF5634FC-8E1B-4E1B-9597-0DB3946AA92B}" type="slidenum">
              <a:rPr lang="en-US" smtClean="0"/>
              <a:t>‹#›</a:t>
            </a:fld>
            <a:endParaRPr lang="en-US"/>
          </a:p>
        </p:txBody>
      </p:sp>
      <p:sp>
        <p:nvSpPr>
          <p:cNvPr id="12" name="Footer Placeholder 11"/>
          <p:cNvSpPr>
            <a:spLocks noGrp="1"/>
          </p:cNvSpPr>
          <p:nvPr>
            <p:ph type="ftr" sz="quarter" idx="12"/>
          </p:nvPr>
        </p:nvSpPr>
        <p:spPr/>
        <p:txBody>
          <a:bodyPr/>
          <a:lstStyle>
            <a:lvl1pPr>
              <a:defRPr>
                <a:solidFill>
                  <a:schemeClr val="bg2"/>
                </a:solidFill>
              </a:defRPr>
            </a:lvl1pPr>
          </a:lstStyle>
          <a:p>
            <a:endParaRPr lang="en-US"/>
          </a:p>
        </p:txBody>
      </p:sp>
      <p:sp>
        <p:nvSpPr>
          <p:cNvPr id="13" name="Title 12"/>
          <p:cNvSpPr>
            <a:spLocks noGrp="1"/>
          </p:cNvSpPr>
          <p:nvPr>
            <p:ph type="title"/>
          </p:nvPr>
        </p:nvSpPr>
        <p:spPr>
          <a:xfrm>
            <a:off x="457200" y="2052960"/>
            <a:ext cx="6324600" cy="1828800"/>
          </a:xfrm>
        </p:spPr>
        <p:txBody>
          <a:bodyPr/>
          <a:lstStyle>
            <a:lvl1pPr algn="r">
              <a:defRPr sz="4200" spc="150" baseline="0"/>
            </a:lvl1pPr>
          </a:lstStyle>
          <a:p>
            <a:r>
              <a:rPr lang="en-US" smtClean="0"/>
              <a:t>Click to edit Master title style</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59CA7E5-10D7-461C-AA70-1A80D0102911}" type="datetimeFigureOut">
              <a:rPr lang="en-US" smtClean="0"/>
              <a:t>9/23/2014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F5634FC-8E1B-4E1B-9597-0DB3946AA92B}"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152400" y="147319"/>
            <a:ext cx="6705600" cy="6556248"/>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7010400" y="147319"/>
            <a:ext cx="1956046" cy="655624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Vertical Title 1"/>
          <p:cNvSpPr>
            <a:spLocks noGrp="1"/>
          </p:cNvSpPr>
          <p:nvPr>
            <p:ph type="title" orient="vert"/>
          </p:nvPr>
        </p:nvSpPr>
        <p:spPr>
          <a:xfrm>
            <a:off x="7162800" y="274638"/>
            <a:ext cx="1676400" cy="5851525"/>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D59CA7E5-10D7-461C-AA70-1A80D0102911}" type="datetimeFigureOut">
              <a:rPr lang="en-US" smtClean="0"/>
              <a:t>9/23/2014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lvl1pPr>
              <a:defRPr>
                <a:solidFill>
                  <a:schemeClr val="bg2"/>
                </a:solidFill>
              </a:defRPr>
            </a:lvl1pPr>
          </a:lstStyle>
          <a:p>
            <a:fld id="{AF5634FC-8E1B-4E1B-9597-0DB3946AA92B}"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D59CA7E5-10D7-461C-AA70-1A80D0102911}" type="datetimeFigureOut">
              <a:rPr lang="en-US" smtClean="0"/>
              <a:t>9/23/2014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F5634FC-8E1B-4E1B-9597-0DB3946AA92B}" type="slidenum">
              <a:rPr lang="en-US" smtClean="0"/>
              <a:t>‹#›</a:t>
            </a:fld>
            <a:endParaRPr lang="en-US"/>
          </a:p>
        </p:txBody>
      </p:sp>
      <p:sp>
        <p:nvSpPr>
          <p:cNvPr id="7" name="Title 6"/>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7010400" y="152399"/>
            <a:ext cx="1981200" cy="655624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152400" y="153923"/>
            <a:ext cx="6705600" cy="6553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 Placeholder 2"/>
          <p:cNvSpPr>
            <a:spLocks noGrp="1"/>
          </p:cNvSpPr>
          <p:nvPr>
            <p:ph type="body" idx="1"/>
          </p:nvPr>
        </p:nvSpPr>
        <p:spPr>
          <a:xfrm>
            <a:off x="7162799" y="2892277"/>
            <a:ext cx="1600201" cy="1645920"/>
          </a:xfrm>
        </p:spPr>
        <p:txBody>
          <a:bodyPr anchor="ctr"/>
          <a:lstStyle>
            <a:lvl1pPr marL="0" indent="0">
              <a:buNone/>
              <a:defRPr sz="2000">
                <a:solidFill>
                  <a:schemeClr val="bg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9" name="Date Placeholder 8"/>
          <p:cNvSpPr>
            <a:spLocks noGrp="1"/>
          </p:cNvSpPr>
          <p:nvPr>
            <p:ph type="dt" sz="half" idx="10"/>
          </p:nvPr>
        </p:nvSpPr>
        <p:spPr/>
        <p:txBody>
          <a:bodyPr/>
          <a:lstStyle>
            <a:lvl1pPr>
              <a:defRPr>
                <a:solidFill>
                  <a:srgbClr val="FFFFFF"/>
                </a:solidFill>
              </a:defRPr>
            </a:lvl1pPr>
          </a:lstStyle>
          <a:p>
            <a:fld id="{D59CA7E5-10D7-461C-AA70-1A80D0102911}" type="datetimeFigureOut">
              <a:rPr lang="en-US" smtClean="0"/>
              <a:t>9/23/2014</a:t>
            </a:fld>
            <a:endParaRPr lang="en-US"/>
          </a:p>
        </p:txBody>
      </p:sp>
      <p:sp>
        <p:nvSpPr>
          <p:cNvPr id="10" name="Slide Number Placeholder 9"/>
          <p:cNvSpPr>
            <a:spLocks noGrp="1"/>
          </p:cNvSpPr>
          <p:nvPr>
            <p:ph type="sldNum" sz="quarter" idx="11"/>
          </p:nvPr>
        </p:nvSpPr>
        <p:spPr/>
        <p:txBody>
          <a:bodyPr/>
          <a:lstStyle>
            <a:lvl1pPr>
              <a:defRPr>
                <a:solidFill>
                  <a:schemeClr val="bg2"/>
                </a:solidFill>
              </a:defRPr>
            </a:lvl1pPr>
          </a:lstStyle>
          <a:p>
            <a:fld id="{AF5634FC-8E1B-4E1B-9597-0DB3946AA92B}" type="slidenum">
              <a:rPr lang="en-US" smtClean="0"/>
              <a:t>‹#›</a:t>
            </a:fld>
            <a:endParaRPr lang="en-US"/>
          </a:p>
        </p:txBody>
      </p:sp>
      <p:sp>
        <p:nvSpPr>
          <p:cNvPr id="11" name="Footer Placeholder 10"/>
          <p:cNvSpPr>
            <a:spLocks noGrp="1"/>
          </p:cNvSpPr>
          <p:nvPr>
            <p:ph type="ftr" sz="quarter" idx="12"/>
          </p:nvPr>
        </p:nvSpPr>
        <p:spPr/>
        <p:txBody>
          <a:bodyPr/>
          <a:lstStyle>
            <a:lvl1pPr>
              <a:defRPr>
                <a:solidFill>
                  <a:srgbClr val="FFFFFF"/>
                </a:solidFill>
              </a:defRPr>
            </a:lvl1pPr>
          </a:lstStyle>
          <a:p>
            <a:endParaRPr lang="en-US"/>
          </a:p>
        </p:txBody>
      </p:sp>
      <p:sp>
        <p:nvSpPr>
          <p:cNvPr id="12" name="Title 11"/>
          <p:cNvSpPr>
            <a:spLocks noGrp="1"/>
          </p:cNvSpPr>
          <p:nvPr>
            <p:ph type="title"/>
          </p:nvPr>
        </p:nvSpPr>
        <p:spPr>
          <a:xfrm>
            <a:off x="381000" y="2892277"/>
            <a:ext cx="6324600" cy="1645920"/>
          </a:xfrm>
        </p:spPr>
        <p:txBody>
          <a:bodyPr/>
          <a:lstStyle>
            <a:lvl1pPr algn="r">
              <a:defRPr sz="4200" spc="150" baseline="0"/>
            </a:lvl1pPr>
          </a:lstStyle>
          <a:p>
            <a:r>
              <a:rPr lang="en-US" smtClean="0"/>
              <a:t>Click to edit Master title style</a:t>
            </a:r>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719072"/>
            <a:ext cx="4038600" cy="440740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719072"/>
            <a:ext cx="4038600" cy="440740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D59CA7E5-10D7-461C-AA70-1A80D0102911}" type="datetimeFigureOut">
              <a:rPr lang="en-US" smtClean="0"/>
              <a:t>9/23/2014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F5634FC-8E1B-4E1B-9597-0DB3946AA92B}" type="slidenum">
              <a:rPr lang="en-US" smtClean="0"/>
              <a:t>‹#›</a:t>
            </a:fld>
            <a:endParaRPr lang="en-US"/>
          </a:p>
        </p:txBody>
      </p:sp>
      <p:sp>
        <p:nvSpPr>
          <p:cNvPr id="8" name="Title 7"/>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722438"/>
            <a:ext cx="4040188" cy="639762"/>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438399"/>
            <a:ext cx="4040188" cy="368776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025" y="1722438"/>
            <a:ext cx="4041775" cy="639762"/>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438399"/>
            <a:ext cx="4041775" cy="368776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D59CA7E5-10D7-461C-AA70-1A80D0102911}" type="datetimeFigureOut">
              <a:rPr lang="en-US" smtClean="0"/>
              <a:t>9/23/2014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F5634FC-8E1B-4E1B-9597-0DB3946AA92B}" type="slidenum">
              <a:rPr lang="en-US" smtClean="0"/>
              <a:t>‹#›</a:t>
            </a:fld>
            <a:endParaRPr lang="en-US"/>
          </a:p>
        </p:txBody>
      </p:sp>
      <p:sp>
        <p:nvSpPr>
          <p:cNvPr id="10" name="Title 9"/>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D59CA7E5-10D7-461C-AA70-1A80D0102911}" type="datetimeFigureOut">
              <a:rPr lang="en-US" smtClean="0"/>
              <a:t>9/23/2014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F5634FC-8E1B-4E1B-9597-0DB3946AA92B}" type="slidenum">
              <a:rPr lang="en-US" smtClean="0"/>
              <a:t>‹#›</a:t>
            </a:fld>
            <a:endParaRPr lang="en-US"/>
          </a:p>
        </p:txBody>
      </p:sp>
      <p:sp>
        <p:nvSpPr>
          <p:cNvPr id="6" name="Title 5"/>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152400" y="150919"/>
            <a:ext cx="8831802" cy="6556248"/>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Date Placeholder 1"/>
          <p:cNvSpPr>
            <a:spLocks noGrp="1"/>
          </p:cNvSpPr>
          <p:nvPr>
            <p:ph type="dt" sz="half" idx="10"/>
          </p:nvPr>
        </p:nvSpPr>
        <p:spPr/>
        <p:txBody>
          <a:bodyPr/>
          <a:lstStyle/>
          <a:p>
            <a:fld id="{D59CA7E5-10D7-461C-AA70-1A80D0102911}" type="datetimeFigureOut">
              <a:rPr lang="en-US" smtClean="0"/>
              <a:t>9/23/2014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F5634FC-8E1B-4E1B-9597-0DB3946AA92B}"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2"/>
      </p:bgRef>
    </p:bg>
    <p:spTree>
      <p:nvGrpSpPr>
        <p:cNvPr id="1" name=""/>
        <p:cNvGrpSpPr/>
        <p:nvPr/>
      </p:nvGrpSpPr>
      <p:grpSpPr>
        <a:xfrm>
          <a:off x="0" y="0"/>
          <a:ext cx="0" cy="0"/>
          <a:chOff x="0" y="0"/>
          <a:chExt cx="0" cy="0"/>
        </a:xfrm>
      </p:grpSpPr>
      <p:sp>
        <p:nvSpPr>
          <p:cNvPr id="10" name="Rectangle 9"/>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7010400" y="150876"/>
            <a:ext cx="1981200" cy="655624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9" name="Rectangle 8"/>
          <p:cNvSpPr/>
          <p:nvPr/>
        </p:nvSpPr>
        <p:spPr>
          <a:xfrm>
            <a:off x="152400" y="152400"/>
            <a:ext cx="6705600" cy="65532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609600" y="304800"/>
            <a:ext cx="586740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7159752" y="2130552"/>
            <a:ext cx="1673352" cy="2816352"/>
          </a:xfrm>
        </p:spPr>
        <p:txBody>
          <a:bodyPr tIns="0"/>
          <a:lstStyle>
            <a:lvl1pPr marL="0" indent="0">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59CA7E5-10D7-461C-AA70-1A80D0102911}" type="datetimeFigureOut">
              <a:rPr lang="en-US" smtClean="0"/>
              <a:t>9/23/2014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ln>
            <a:noFill/>
          </a:ln>
        </p:spPr>
        <p:txBody>
          <a:bodyPr/>
          <a:lstStyle>
            <a:lvl1pPr>
              <a:defRPr>
                <a:solidFill>
                  <a:srgbClr val="FFFFFF"/>
                </a:solidFill>
              </a:defRPr>
            </a:lvl1pPr>
          </a:lstStyle>
          <a:p>
            <a:fld id="{AF5634FC-8E1B-4E1B-9597-0DB3946AA92B}" type="slidenum">
              <a:rPr lang="en-US" smtClean="0"/>
              <a:t>‹#›</a:t>
            </a:fld>
            <a:endParaRPr lang="en-US"/>
          </a:p>
        </p:txBody>
      </p:sp>
      <p:sp>
        <p:nvSpPr>
          <p:cNvPr id="11" name="Title 10"/>
          <p:cNvSpPr>
            <a:spLocks noGrp="1"/>
          </p:cNvSpPr>
          <p:nvPr>
            <p:ph type="title"/>
          </p:nvPr>
        </p:nvSpPr>
        <p:spPr>
          <a:xfrm>
            <a:off x="7159752" y="457200"/>
            <a:ext cx="1675660" cy="1673352"/>
          </a:xfrm>
        </p:spPr>
        <p:txBody>
          <a:bodyPr anchor="b"/>
          <a:lstStyle>
            <a:lvl1pPr algn="l">
              <a:defRPr sz="2000" spc="150" baseline="0"/>
            </a:lvl1pPr>
          </a:lstStyle>
          <a:p>
            <a:r>
              <a:rPr lang="en-US" smtClean="0"/>
              <a:t>Click to edit Master title style</a:t>
            </a:r>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1">
        <a:schemeClr val="bg2"/>
      </p:bgRef>
    </p:bg>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9" name="Rectangle 8"/>
          <p:cNvSpPr/>
          <p:nvPr/>
        </p:nvSpPr>
        <p:spPr>
          <a:xfrm>
            <a:off x="7010400" y="150876"/>
            <a:ext cx="1981200" cy="655624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idx="1"/>
          </p:nvPr>
        </p:nvSpPr>
        <p:spPr>
          <a:xfrm>
            <a:off x="152400" y="152400"/>
            <a:ext cx="6705600" cy="6553200"/>
          </a:xfrm>
        </p:spPr>
        <p:txBody>
          <a:bodyPr anchor="ctr"/>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7162800" y="2133600"/>
            <a:ext cx="1676400" cy="2971800"/>
          </a:xfrm>
        </p:spPr>
        <p:txBody>
          <a:bodyPr tIns="0"/>
          <a:lstStyle>
            <a:lvl1pPr marL="0" indent="0">
              <a:buNone/>
              <a:defRPr sz="14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59CA7E5-10D7-461C-AA70-1A80D0102911}" type="datetimeFigureOut">
              <a:rPr lang="en-US" smtClean="0"/>
              <a:t>9/23/2014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F5634FC-8E1B-4E1B-9597-0DB3946AA92B}" type="slidenum">
              <a:rPr lang="en-US" smtClean="0"/>
              <a:t>‹#›</a:t>
            </a:fld>
            <a:endParaRPr lang="en-US"/>
          </a:p>
        </p:txBody>
      </p:sp>
      <p:sp>
        <p:nvSpPr>
          <p:cNvPr id="10" name="Title 9"/>
          <p:cNvSpPr>
            <a:spLocks noGrp="1"/>
          </p:cNvSpPr>
          <p:nvPr>
            <p:ph type="title"/>
          </p:nvPr>
        </p:nvSpPr>
        <p:spPr>
          <a:xfrm>
            <a:off x="7162800" y="460248"/>
            <a:ext cx="1676400" cy="1673352"/>
          </a:xfrm>
        </p:spPr>
        <p:txBody>
          <a:bodyPr anchor="b"/>
          <a:lstStyle>
            <a:lvl1pPr algn="l">
              <a:defRPr sz="2000" spc="150" baseline="0">
                <a:solidFill>
                  <a:schemeClr val="tx2"/>
                </a:solidFill>
              </a:defRPr>
            </a:lvl1pPr>
          </a:lstStyle>
          <a:p>
            <a:r>
              <a:rPr lang="en-US" smtClean="0"/>
              <a:t>Click to edit Master title style</a:t>
            </a:r>
            <a:endParaRPr lang="en-US" dirty="0"/>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152400" y="1634971"/>
            <a:ext cx="8831802" cy="5045476"/>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152399" y="152400"/>
            <a:ext cx="8814047" cy="1346447"/>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381000" y="355847"/>
            <a:ext cx="8381260" cy="1054394"/>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380999" y="1719071"/>
            <a:ext cx="8407893" cy="440740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370888" y="6356350"/>
            <a:ext cx="2133600" cy="274320"/>
          </a:xfrm>
          <a:prstGeom prst="rect">
            <a:avLst/>
          </a:prstGeom>
        </p:spPr>
        <p:txBody>
          <a:bodyPr vert="horz" lIns="91440" tIns="45720" rIns="91440" bIns="45720" rtlCol="0" anchor="ctr"/>
          <a:lstStyle>
            <a:lvl1pPr algn="l">
              <a:defRPr sz="1100">
                <a:solidFill>
                  <a:schemeClr val="tx2"/>
                </a:solidFill>
              </a:defRPr>
            </a:lvl1pPr>
          </a:lstStyle>
          <a:p>
            <a:fld id="{D59CA7E5-10D7-461C-AA70-1A80D0102911}" type="datetimeFigureOut">
              <a:rPr lang="en-US" smtClean="0"/>
              <a:t>9/23/2014</a:t>
            </a:fld>
            <a:endParaRPr lang="en-US"/>
          </a:p>
        </p:txBody>
      </p:sp>
      <p:sp>
        <p:nvSpPr>
          <p:cNvPr id="5" name="Footer Placeholder 4"/>
          <p:cNvSpPr>
            <a:spLocks noGrp="1"/>
          </p:cNvSpPr>
          <p:nvPr>
            <p:ph type="ftr" sz="quarter" idx="3"/>
          </p:nvPr>
        </p:nvSpPr>
        <p:spPr>
          <a:xfrm>
            <a:off x="3048000" y="6356350"/>
            <a:ext cx="3352800" cy="274320"/>
          </a:xfrm>
          <a:prstGeom prst="rect">
            <a:avLst/>
          </a:prstGeom>
        </p:spPr>
        <p:txBody>
          <a:bodyPr vert="horz" lIns="91440" tIns="45720" rIns="91440" bIns="45720" rtlCol="0" anchor="ctr"/>
          <a:lstStyle>
            <a:lvl1pPr algn="ctr">
              <a:defRPr sz="1100">
                <a:solidFill>
                  <a:schemeClr val="tx2"/>
                </a:solidFill>
              </a:defRPr>
            </a:lvl1pPr>
          </a:lstStyle>
          <a:p>
            <a:endParaRPr lang="en-US"/>
          </a:p>
        </p:txBody>
      </p:sp>
      <p:sp>
        <p:nvSpPr>
          <p:cNvPr id="6" name="Slide Number Placeholder 5"/>
          <p:cNvSpPr>
            <a:spLocks noGrp="1"/>
          </p:cNvSpPr>
          <p:nvPr>
            <p:ph type="sldNum" sz="quarter" idx="4"/>
          </p:nvPr>
        </p:nvSpPr>
        <p:spPr>
          <a:xfrm>
            <a:off x="8234680" y="6355080"/>
            <a:ext cx="582966" cy="274320"/>
          </a:xfrm>
          <a:prstGeom prst="rect">
            <a:avLst/>
          </a:prstGeom>
          <a:ln w="19050">
            <a:noFill/>
          </a:ln>
        </p:spPr>
        <p:txBody>
          <a:bodyPr vert="horz" lIns="91440" tIns="45720" rIns="91440" bIns="45720" rtlCol="0" anchor="ctr"/>
          <a:lstStyle>
            <a:lvl1pPr algn="ctr">
              <a:defRPr sz="1100">
                <a:solidFill>
                  <a:schemeClr val="tx2"/>
                </a:solidFill>
              </a:defRPr>
            </a:lvl1pPr>
          </a:lstStyle>
          <a:p>
            <a:fld id="{AF5634FC-8E1B-4E1B-9597-0DB3946AA92B}"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ctr" defTabSz="914400" rtl="0" eaLnBrk="1" latinLnBrk="0" hangingPunct="1">
        <a:spcBef>
          <a:spcPct val="0"/>
        </a:spcBef>
        <a:buNone/>
        <a:defRPr sz="3200" kern="1200" cap="all" spc="200" baseline="0">
          <a:ln>
            <a:noFill/>
          </a:ln>
          <a:solidFill>
            <a:schemeClr val="bg1"/>
          </a:solidFill>
          <a:effectLst/>
          <a:latin typeface="+mj-lt"/>
          <a:ea typeface="+mj-ea"/>
          <a:cs typeface="+mj-cs"/>
        </a:defRPr>
      </a:lvl1pPr>
    </p:titleStyle>
    <p:bodyStyle>
      <a:lvl1pPr marL="274320" indent="-228600" algn="l" defTabSz="914400" rtl="0" eaLnBrk="1" latinLnBrk="0" hangingPunct="1">
        <a:spcBef>
          <a:spcPct val="20000"/>
        </a:spcBef>
        <a:buClr>
          <a:schemeClr val="accent1"/>
        </a:buClr>
        <a:buFont typeface="Wingdings 2" pitchFamily="18" charset="2"/>
        <a:buChar char=""/>
        <a:defRPr sz="2000" kern="1200" spc="150" baseline="0">
          <a:solidFill>
            <a:schemeClr val="tx2"/>
          </a:solidFill>
          <a:latin typeface="+mn-lt"/>
          <a:ea typeface="+mn-ea"/>
          <a:cs typeface="+mn-cs"/>
        </a:defRPr>
      </a:lvl1pPr>
      <a:lvl2pPr marL="548640" indent="-182880" algn="l" defTabSz="914400" rtl="0" eaLnBrk="1" latinLnBrk="0" hangingPunct="1">
        <a:spcBef>
          <a:spcPct val="20000"/>
        </a:spcBef>
        <a:buClr>
          <a:schemeClr val="accent2"/>
        </a:buClr>
        <a:buFont typeface="Wingdings" pitchFamily="2" charset="2"/>
        <a:buChar char="§"/>
        <a:defRPr sz="1800" kern="1200" spc="100" baseline="0">
          <a:solidFill>
            <a:schemeClr val="tx2"/>
          </a:solidFill>
          <a:latin typeface="+mn-lt"/>
          <a:ea typeface="+mn-ea"/>
          <a:cs typeface="+mn-cs"/>
        </a:defRPr>
      </a:lvl2pPr>
      <a:lvl3pPr marL="822960" indent="-182880" algn="l" defTabSz="914400" rtl="0" eaLnBrk="1" latinLnBrk="0" hangingPunct="1">
        <a:spcBef>
          <a:spcPct val="20000"/>
        </a:spcBef>
        <a:buClr>
          <a:schemeClr val="accent3"/>
        </a:buClr>
        <a:buFont typeface="Wingdings" pitchFamily="2" charset="2"/>
        <a:buChar char="§"/>
        <a:defRPr sz="1600" kern="1200" spc="100" baseline="0">
          <a:solidFill>
            <a:schemeClr val="tx2"/>
          </a:solidFill>
          <a:latin typeface="+mn-lt"/>
          <a:ea typeface="+mn-ea"/>
          <a:cs typeface="+mn-cs"/>
        </a:defRPr>
      </a:lvl3pPr>
      <a:lvl4pPr marL="1097280" indent="-182880" algn="l" defTabSz="914400" rtl="0" eaLnBrk="1" latinLnBrk="0" hangingPunct="1">
        <a:spcBef>
          <a:spcPct val="20000"/>
        </a:spcBef>
        <a:buClr>
          <a:schemeClr val="accent4"/>
        </a:buClr>
        <a:buFont typeface="Wingdings" pitchFamily="2" charset="2"/>
        <a:buChar char="§"/>
        <a:defRPr sz="1400" kern="1200">
          <a:solidFill>
            <a:schemeClr val="tx2"/>
          </a:solidFill>
          <a:latin typeface="+mn-lt"/>
          <a:ea typeface="+mn-ea"/>
          <a:cs typeface="+mn-cs"/>
        </a:defRPr>
      </a:lvl4pPr>
      <a:lvl5pPr marL="1280160" indent="-182880" algn="l" defTabSz="914400" rtl="0" eaLnBrk="1" latinLnBrk="0" hangingPunct="1">
        <a:spcBef>
          <a:spcPct val="20000"/>
        </a:spcBef>
        <a:buClr>
          <a:schemeClr val="accent6"/>
        </a:buClr>
        <a:buFont typeface="Wingdings" pitchFamily="2" charset="2"/>
        <a:buChar char="§"/>
        <a:defRPr sz="1300" kern="1200" spc="100" baseline="0">
          <a:solidFill>
            <a:schemeClr val="tx2"/>
          </a:solidFill>
          <a:latin typeface="+mn-lt"/>
          <a:ea typeface="+mn-ea"/>
          <a:cs typeface="+mn-cs"/>
        </a:defRPr>
      </a:lvl5pPr>
      <a:lvl6pPr marL="1554480" indent="-182880" algn="l" defTabSz="914400" rtl="0" eaLnBrk="1" latinLnBrk="0" hangingPunct="1">
        <a:spcBef>
          <a:spcPct val="20000"/>
        </a:spcBef>
        <a:buClr>
          <a:schemeClr val="accent1"/>
        </a:buClr>
        <a:buFont typeface="Wingdings" pitchFamily="2" charset="2"/>
        <a:buChar char="§"/>
        <a:defRPr sz="1200" kern="1200">
          <a:solidFill>
            <a:schemeClr val="tx2"/>
          </a:solidFill>
          <a:latin typeface="+mn-lt"/>
          <a:ea typeface="+mn-ea"/>
          <a:cs typeface="+mn-cs"/>
        </a:defRPr>
      </a:lvl6pPr>
      <a:lvl7pPr marL="1828800" indent="-182880" algn="l" defTabSz="914400" rtl="0" eaLnBrk="1" latinLnBrk="0" hangingPunct="1">
        <a:spcBef>
          <a:spcPct val="20000"/>
        </a:spcBef>
        <a:buClr>
          <a:schemeClr val="accent2"/>
        </a:buClr>
        <a:buFont typeface="Wingdings" pitchFamily="2" charset="2"/>
        <a:buChar char="§"/>
        <a:defRPr sz="1200" kern="1200">
          <a:solidFill>
            <a:schemeClr val="tx2"/>
          </a:solidFill>
          <a:latin typeface="+mn-lt"/>
          <a:ea typeface="+mn-ea"/>
          <a:cs typeface="+mn-cs"/>
        </a:defRPr>
      </a:lvl7pPr>
      <a:lvl8pPr marL="2103120" indent="-182880" algn="l" defTabSz="914400" rtl="0" eaLnBrk="1" latinLnBrk="0" hangingPunct="1">
        <a:spcBef>
          <a:spcPct val="20000"/>
        </a:spcBef>
        <a:buClr>
          <a:schemeClr val="accent3"/>
        </a:buClr>
        <a:buFont typeface="Wingdings" pitchFamily="2" charset="2"/>
        <a:buChar char="§"/>
        <a:defRPr sz="1200" kern="1200">
          <a:solidFill>
            <a:schemeClr val="tx2"/>
          </a:solidFill>
          <a:latin typeface="+mn-lt"/>
          <a:ea typeface="+mn-ea"/>
          <a:cs typeface="+mn-cs"/>
        </a:defRPr>
      </a:lvl8pPr>
      <a:lvl9pPr marL="2377440" indent="-182880" algn="l" defTabSz="914400" rtl="0" eaLnBrk="1" latinLnBrk="0" hangingPunct="1">
        <a:spcBef>
          <a:spcPct val="20000"/>
        </a:spcBef>
        <a:buClr>
          <a:schemeClr val="accent5"/>
        </a:buClr>
        <a:buFont typeface="Wingdings" pitchFamily="2" charset="2"/>
        <a:buChar char="§"/>
        <a:defRPr sz="12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hyperlink" Target="http://www.glasser.com/" TargetMode="External"/><Relationship Id="rId2" Type="http://schemas.openxmlformats.org/officeDocument/2006/relationships/hyperlink" Target="http://www.breggin.com/" TargetMode="External"/><Relationship Id="rId1" Type="http://schemas.openxmlformats.org/officeDocument/2006/relationships/slideLayout" Target="../slideLayouts/slideLayout2.xml"/><Relationship Id="rId5" Type="http://schemas.openxmlformats.org/officeDocument/2006/relationships/hyperlink" Target="http://www.healthyvisionshypnosis.com/" TargetMode="External"/><Relationship Id="rId4" Type="http://schemas.openxmlformats.org/officeDocument/2006/relationships/hyperlink" Target="http://www.motterninstitute.com/"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www.google.com/url?sa=i&amp;rct=j&amp;q=&amp;esrc=s&amp;source=images&amp;cd=&amp;cad=rja&amp;uact=8&amp;docid=j7f9x9jiQUzq3M&amp;tbnid=FUvF5U3RslAuLM:&amp;ved=0CAcQjRw&amp;url=http://johnshaplin.blogspot.com/2010/09/on-killing-by-lt-col-dave-grossman.html&amp;ei=A2ogVOqEBMOsogSY6YCwDw&amp;bvm=bv.75775273,d.cGU&amp;psig=AFQjCNEA3ggbvLtBOwXVdCG2gQrgDOZNVA&amp;ust=1411496825803270"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p:txBody>
          <a:bodyPr/>
          <a:lstStyle/>
          <a:p>
            <a:r>
              <a:rPr lang="en-US" dirty="0" smtClean="0"/>
              <a:t>PTSD and Medication Spellbinding</a:t>
            </a:r>
            <a:endParaRPr lang="en-US" dirty="0"/>
          </a:p>
        </p:txBody>
      </p:sp>
      <p:sp>
        <p:nvSpPr>
          <p:cNvPr id="2" name="Title 1"/>
          <p:cNvSpPr>
            <a:spLocks noGrp="1"/>
          </p:cNvSpPr>
          <p:nvPr>
            <p:ph type="title"/>
          </p:nvPr>
        </p:nvSpPr>
        <p:spPr/>
        <p:txBody>
          <a:bodyPr>
            <a:normAutofit/>
          </a:bodyPr>
          <a:lstStyle/>
          <a:p>
            <a:r>
              <a:rPr lang="en-US" sz="4000" dirty="0" smtClean="0"/>
              <a:t>Drugging of the American Soldier</a:t>
            </a:r>
            <a:endParaRPr lang="en-US" sz="4000" dirty="0"/>
          </a:p>
        </p:txBody>
      </p:sp>
    </p:spTree>
    <p:extLst>
      <p:ext uri="{BB962C8B-B14F-4D97-AF65-F5344CB8AC3E}">
        <p14:creationId xmlns:p14="http://schemas.microsoft.com/office/powerpoint/2010/main" val="137723494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502920" indent="-457200">
              <a:buAutoNum type="arabicPeriod"/>
            </a:pPr>
            <a:r>
              <a:rPr lang="en-US" dirty="0" smtClean="0"/>
              <a:t>Cognitive Behavioral Therapy (CBT)</a:t>
            </a:r>
          </a:p>
          <a:p>
            <a:pPr marL="502920" indent="-457200">
              <a:buAutoNum type="arabicPeriod"/>
            </a:pPr>
            <a:r>
              <a:rPr lang="en-US" dirty="0" smtClean="0"/>
              <a:t>Eye Movement Desensitization Reprogramming (EMDR)</a:t>
            </a:r>
          </a:p>
          <a:p>
            <a:pPr marL="502920" indent="-457200">
              <a:buAutoNum type="arabicPeriod"/>
            </a:pPr>
            <a:r>
              <a:rPr lang="en-US" dirty="0"/>
              <a:t>Hypnosis and other Mind-Body treatments</a:t>
            </a:r>
          </a:p>
          <a:p>
            <a:pPr marL="45720" indent="0">
              <a:buNone/>
            </a:pPr>
            <a:endParaRPr lang="en-US" dirty="0" smtClean="0"/>
          </a:p>
        </p:txBody>
      </p:sp>
      <p:sp>
        <p:nvSpPr>
          <p:cNvPr id="3" name="Title 2"/>
          <p:cNvSpPr>
            <a:spLocks noGrp="1"/>
          </p:cNvSpPr>
          <p:nvPr>
            <p:ph type="title"/>
          </p:nvPr>
        </p:nvSpPr>
        <p:spPr/>
        <p:txBody>
          <a:bodyPr/>
          <a:lstStyle/>
          <a:p>
            <a:r>
              <a:rPr lang="en-US" dirty="0" smtClean="0"/>
              <a:t>Alternatives to drugging</a:t>
            </a:r>
            <a:endParaRPr lang="en-US" dirty="0"/>
          </a:p>
        </p:txBody>
      </p:sp>
    </p:spTree>
    <p:extLst>
      <p:ext uri="{BB962C8B-B14F-4D97-AF65-F5344CB8AC3E}">
        <p14:creationId xmlns:p14="http://schemas.microsoft.com/office/powerpoint/2010/main" val="259340182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45720" indent="0">
              <a:buNone/>
            </a:pPr>
            <a:r>
              <a:rPr lang="en-US" dirty="0" smtClean="0"/>
              <a:t>CBT has been a standard therapy for many decades and probably has the most extensive research base to recommend its use.</a:t>
            </a:r>
          </a:p>
          <a:p>
            <a:pPr marL="45720" indent="0">
              <a:buNone/>
            </a:pPr>
            <a:endParaRPr lang="en-US" dirty="0"/>
          </a:p>
          <a:p>
            <a:pPr marL="45720" indent="0">
              <a:buNone/>
            </a:pPr>
            <a:r>
              <a:rPr lang="en-US" dirty="0" smtClean="0"/>
              <a:t>CBT looks at ways to change thinking and behavior to deal with trauma.</a:t>
            </a:r>
          </a:p>
          <a:p>
            <a:pPr marL="45720" indent="0">
              <a:buNone/>
            </a:pPr>
            <a:endParaRPr lang="en-US" dirty="0"/>
          </a:p>
          <a:p>
            <a:pPr marL="45720" indent="0">
              <a:buNone/>
            </a:pPr>
            <a:r>
              <a:rPr lang="en-US" dirty="0" smtClean="0"/>
              <a:t>CBT commonly uses cognitive “flooding” to deal with trauma.</a:t>
            </a:r>
          </a:p>
          <a:p>
            <a:pPr marL="45720" indent="0">
              <a:buNone/>
            </a:pPr>
            <a:endParaRPr lang="en-US" dirty="0"/>
          </a:p>
          <a:p>
            <a:pPr marL="45720" indent="0">
              <a:buNone/>
            </a:pPr>
            <a:endParaRPr lang="en-US" dirty="0" smtClean="0"/>
          </a:p>
          <a:p>
            <a:pPr marL="45720" indent="0">
              <a:buNone/>
            </a:pPr>
            <a:endParaRPr lang="en-US" dirty="0"/>
          </a:p>
          <a:p>
            <a:pPr marL="45720" indent="0">
              <a:buNone/>
            </a:pPr>
            <a:endParaRPr lang="en-US" dirty="0"/>
          </a:p>
        </p:txBody>
      </p:sp>
      <p:sp>
        <p:nvSpPr>
          <p:cNvPr id="3" name="Title 2"/>
          <p:cNvSpPr>
            <a:spLocks noGrp="1"/>
          </p:cNvSpPr>
          <p:nvPr>
            <p:ph type="title"/>
          </p:nvPr>
        </p:nvSpPr>
        <p:spPr/>
        <p:txBody>
          <a:bodyPr/>
          <a:lstStyle/>
          <a:p>
            <a:r>
              <a:rPr lang="en-US" dirty="0" smtClean="0"/>
              <a:t>Cognitive Behavioral Therapy (CBT)</a:t>
            </a:r>
            <a:endParaRPr lang="en-US" dirty="0"/>
          </a:p>
        </p:txBody>
      </p:sp>
    </p:spTree>
    <p:extLst>
      <p:ext uri="{BB962C8B-B14F-4D97-AF65-F5344CB8AC3E}">
        <p14:creationId xmlns:p14="http://schemas.microsoft.com/office/powerpoint/2010/main" val="162812195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45720" indent="0">
              <a:buNone/>
            </a:pPr>
            <a:r>
              <a:rPr lang="en-US" dirty="0" smtClean="0"/>
              <a:t>Eye Movement Desensitization Reprocessing (EMDR) uses CBT and eye movement (as well as tapping and other forms of attention splitting) to help deal with trauma.</a:t>
            </a:r>
          </a:p>
          <a:p>
            <a:pPr marL="45720" indent="0">
              <a:buNone/>
            </a:pPr>
            <a:endParaRPr lang="en-US" dirty="0"/>
          </a:p>
          <a:p>
            <a:pPr marL="45720" indent="0">
              <a:buNone/>
            </a:pPr>
            <a:r>
              <a:rPr lang="en-US" dirty="0" smtClean="0"/>
              <a:t>EMDR has a research base that recommends its use. </a:t>
            </a:r>
            <a:endParaRPr lang="en-US" dirty="0"/>
          </a:p>
        </p:txBody>
      </p:sp>
      <p:sp>
        <p:nvSpPr>
          <p:cNvPr id="3" name="Title 2"/>
          <p:cNvSpPr>
            <a:spLocks noGrp="1"/>
          </p:cNvSpPr>
          <p:nvPr>
            <p:ph type="title"/>
          </p:nvPr>
        </p:nvSpPr>
        <p:spPr/>
        <p:txBody>
          <a:bodyPr/>
          <a:lstStyle/>
          <a:p>
            <a:r>
              <a:rPr lang="en-US" sz="2400" dirty="0" smtClean="0"/>
              <a:t>EMDR</a:t>
            </a:r>
            <a:endParaRPr lang="en-US" sz="2400" dirty="0"/>
          </a:p>
        </p:txBody>
      </p:sp>
    </p:spTree>
    <p:extLst>
      <p:ext uri="{BB962C8B-B14F-4D97-AF65-F5344CB8AC3E}">
        <p14:creationId xmlns:p14="http://schemas.microsoft.com/office/powerpoint/2010/main" val="128261678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45720" indent="0">
              <a:buNone/>
            </a:pPr>
            <a:r>
              <a:rPr lang="en-US" dirty="0" smtClean="0"/>
              <a:t>Hypnosis is a mind-body modality that may be used in conjunction with standard CBT or with EMDR</a:t>
            </a:r>
            <a:r>
              <a:rPr lang="en-US" dirty="0" smtClean="0"/>
              <a:t>.</a:t>
            </a:r>
          </a:p>
          <a:p>
            <a:pPr marL="45720" indent="0">
              <a:buNone/>
            </a:pPr>
            <a:endParaRPr lang="en-US" dirty="0"/>
          </a:p>
          <a:p>
            <a:pPr marL="45720" indent="0">
              <a:buNone/>
            </a:pPr>
            <a:r>
              <a:rPr lang="en-US" dirty="0" smtClean="0"/>
              <a:t>Hypnosis has a considerable research base for treatment of PTSD that recommends its use.</a:t>
            </a:r>
            <a:endParaRPr lang="en-US" dirty="0" smtClean="0"/>
          </a:p>
          <a:p>
            <a:pPr marL="45720" indent="0">
              <a:buNone/>
            </a:pPr>
            <a:endParaRPr lang="en-US" dirty="0"/>
          </a:p>
          <a:p>
            <a:pPr marL="45720" indent="0">
              <a:buNone/>
            </a:pPr>
            <a:r>
              <a:rPr lang="en-US" dirty="0" smtClean="0"/>
              <a:t>A hypnosis protocol may also include diaphragmatic breathing, mindfulness meditation, and EMDR-type interventions, all of which have support in the stress treatment literature.</a:t>
            </a:r>
          </a:p>
          <a:p>
            <a:pPr marL="45720" indent="0">
              <a:buNone/>
            </a:pPr>
            <a:endParaRPr lang="en-US" dirty="0"/>
          </a:p>
          <a:p>
            <a:pPr marL="45720" indent="0">
              <a:buNone/>
            </a:pPr>
            <a:r>
              <a:rPr lang="en-US" dirty="0" smtClean="0"/>
              <a:t>Depending on the provider, CBT may also be used in conjunction with the above measures. </a:t>
            </a:r>
            <a:endParaRPr lang="en-US" dirty="0" smtClean="0"/>
          </a:p>
          <a:p>
            <a:pPr marL="45720" indent="0">
              <a:buNone/>
            </a:pPr>
            <a:endParaRPr lang="en-US" dirty="0"/>
          </a:p>
          <a:p>
            <a:pPr marL="45720" indent="0">
              <a:buNone/>
            </a:pPr>
            <a:endParaRPr lang="en-US" dirty="0"/>
          </a:p>
        </p:txBody>
      </p:sp>
      <p:sp>
        <p:nvSpPr>
          <p:cNvPr id="3" name="Title 2"/>
          <p:cNvSpPr>
            <a:spLocks noGrp="1"/>
          </p:cNvSpPr>
          <p:nvPr>
            <p:ph type="title"/>
          </p:nvPr>
        </p:nvSpPr>
        <p:spPr/>
        <p:txBody>
          <a:bodyPr/>
          <a:lstStyle/>
          <a:p>
            <a:r>
              <a:rPr lang="en-US" dirty="0" smtClean="0"/>
              <a:t>Hypnosis/mind-body treatments</a:t>
            </a:r>
            <a:endParaRPr lang="en-US" dirty="0"/>
          </a:p>
        </p:txBody>
      </p:sp>
    </p:spTree>
    <p:extLst>
      <p:ext uri="{BB962C8B-B14F-4D97-AF65-F5344CB8AC3E}">
        <p14:creationId xmlns:p14="http://schemas.microsoft.com/office/powerpoint/2010/main" val="312472600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45720" indent="0">
              <a:buNone/>
            </a:pPr>
            <a:r>
              <a:rPr lang="en-US" dirty="0" smtClean="0"/>
              <a:t>INFORMATION</a:t>
            </a:r>
          </a:p>
          <a:p>
            <a:pPr marL="45720" indent="0">
              <a:buNone/>
            </a:pPr>
            <a:r>
              <a:rPr lang="en-US" dirty="0" smtClean="0"/>
              <a:t>Dr. Peter Breggin–</a:t>
            </a:r>
            <a:r>
              <a:rPr lang="en-US" dirty="0" smtClean="0">
                <a:hlinkClick r:id="rId2"/>
              </a:rPr>
              <a:t>www.breggin.com</a:t>
            </a:r>
            <a:endParaRPr lang="en-US" dirty="0" smtClean="0"/>
          </a:p>
          <a:p>
            <a:pPr marL="45720" indent="0">
              <a:buNone/>
            </a:pPr>
            <a:r>
              <a:rPr lang="en-US" dirty="0" smtClean="0"/>
              <a:t>Dr. William Glasser–</a:t>
            </a:r>
            <a:r>
              <a:rPr lang="en-US" dirty="0" smtClean="0">
                <a:hlinkClick r:id="rId3"/>
              </a:rPr>
              <a:t>www.glasser.com</a:t>
            </a:r>
            <a:endParaRPr lang="en-US" dirty="0" smtClean="0"/>
          </a:p>
          <a:p>
            <a:pPr marL="45720" indent="0">
              <a:buNone/>
            </a:pPr>
            <a:r>
              <a:rPr lang="en-US" dirty="0"/>
              <a:t>http://Scholar.Google.com </a:t>
            </a:r>
          </a:p>
          <a:p>
            <a:pPr marL="45720" indent="0">
              <a:buNone/>
            </a:pPr>
            <a:endParaRPr lang="en-US" dirty="0" smtClean="0"/>
          </a:p>
          <a:p>
            <a:pPr marL="45720" indent="0">
              <a:buNone/>
            </a:pPr>
            <a:r>
              <a:rPr lang="en-US" dirty="0" smtClean="0"/>
              <a:t>TREATMENT</a:t>
            </a:r>
          </a:p>
          <a:p>
            <a:pPr marL="45720" indent="0">
              <a:buNone/>
            </a:pPr>
            <a:r>
              <a:rPr lang="en-US" dirty="0" smtClean="0"/>
              <a:t>Dr. Ron Mottern–</a:t>
            </a:r>
            <a:r>
              <a:rPr lang="en-US" dirty="0" smtClean="0">
                <a:hlinkClick r:id="rId4"/>
              </a:rPr>
              <a:t>www.MotternInstitute.com</a:t>
            </a:r>
            <a:endParaRPr lang="en-US" dirty="0" smtClean="0"/>
          </a:p>
          <a:p>
            <a:pPr marL="45720" indent="0">
              <a:buNone/>
            </a:pPr>
            <a:r>
              <a:rPr lang="en-US" dirty="0" smtClean="0"/>
              <a:t>Capt. Ron </a:t>
            </a:r>
            <a:r>
              <a:rPr lang="en-US" dirty="0" err="1" smtClean="0"/>
              <a:t>Eslinger</a:t>
            </a:r>
            <a:r>
              <a:rPr lang="en-US" dirty="0" smtClean="0"/>
              <a:t> (USN-Ret)–</a:t>
            </a:r>
            <a:r>
              <a:rPr lang="en-US" dirty="0" smtClean="0">
                <a:hlinkClick r:id="rId5"/>
              </a:rPr>
              <a:t>www.HealthyVisionsHypnosis.com</a:t>
            </a:r>
            <a:r>
              <a:rPr lang="en-US" dirty="0" smtClean="0"/>
              <a:t> </a:t>
            </a:r>
          </a:p>
          <a:p>
            <a:pPr marL="45720" indent="0">
              <a:buNone/>
            </a:pPr>
            <a:endParaRPr lang="en-US" dirty="0" smtClean="0"/>
          </a:p>
        </p:txBody>
      </p:sp>
      <p:sp>
        <p:nvSpPr>
          <p:cNvPr id="3" name="Title 2"/>
          <p:cNvSpPr>
            <a:spLocks noGrp="1"/>
          </p:cNvSpPr>
          <p:nvPr>
            <p:ph type="title"/>
          </p:nvPr>
        </p:nvSpPr>
        <p:spPr/>
        <p:txBody>
          <a:bodyPr/>
          <a:lstStyle/>
          <a:p>
            <a:r>
              <a:rPr lang="en-US" dirty="0" smtClean="0"/>
              <a:t>Resources</a:t>
            </a:r>
            <a:endParaRPr lang="en-US" dirty="0"/>
          </a:p>
        </p:txBody>
      </p:sp>
    </p:spTree>
    <p:extLst>
      <p:ext uri="{BB962C8B-B14F-4D97-AF65-F5344CB8AC3E}">
        <p14:creationId xmlns:p14="http://schemas.microsoft.com/office/powerpoint/2010/main" val="9952680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What is PTSD?</a:t>
            </a:r>
          </a:p>
          <a:p>
            <a:r>
              <a:rPr lang="en-US" dirty="0" smtClean="0"/>
              <a:t>How Big of a Problem is It?</a:t>
            </a:r>
          </a:p>
          <a:p>
            <a:r>
              <a:rPr lang="en-US" dirty="0" smtClean="0"/>
              <a:t>What is Medication Spellbinding?</a:t>
            </a:r>
          </a:p>
          <a:p>
            <a:r>
              <a:rPr lang="en-US" dirty="0" smtClean="0"/>
              <a:t>What are the Alternatives to Drugging?</a:t>
            </a:r>
          </a:p>
          <a:p>
            <a:r>
              <a:rPr lang="en-US" dirty="0" smtClean="0"/>
              <a:t>Resources</a:t>
            </a:r>
          </a:p>
          <a:p>
            <a:endParaRPr lang="en-US" dirty="0"/>
          </a:p>
          <a:p>
            <a:endParaRPr lang="en-US" dirty="0" smtClean="0"/>
          </a:p>
          <a:p>
            <a:endParaRPr lang="en-US" dirty="0"/>
          </a:p>
          <a:p>
            <a:endParaRPr lang="en-US" dirty="0" smtClean="0"/>
          </a:p>
          <a:p>
            <a:endParaRPr lang="en-US" dirty="0"/>
          </a:p>
          <a:p>
            <a:endParaRPr lang="en-US" dirty="0" smtClean="0"/>
          </a:p>
          <a:p>
            <a:endParaRPr lang="en-US" dirty="0"/>
          </a:p>
          <a:p>
            <a:endParaRPr lang="en-US" dirty="0" smtClean="0"/>
          </a:p>
          <a:p>
            <a:endParaRPr lang="en-US" dirty="0"/>
          </a:p>
          <a:p>
            <a:endParaRPr lang="en-US" dirty="0" smtClean="0"/>
          </a:p>
          <a:p>
            <a:endParaRPr lang="en-US" dirty="0"/>
          </a:p>
        </p:txBody>
      </p:sp>
      <p:sp>
        <p:nvSpPr>
          <p:cNvPr id="3" name="Title 2"/>
          <p:cNvSpPr>
            <a:spLocks noGrp="1"/>
          </p:cNvSpPr>
          <p:nvPr>
            <p:ph type="title"/>
          </p:nvPr>
        </p:nvSpPr>
        <p:spPr/>
        <p:txBody>
          <a:bodyPr/>
          <a:lstStyle/>
          <a:p>
            <a:r>
              <a:rPr lang="en-US" dirty="0" smtClean="0"/>
              <a:t>Agenda</a:t>
            </a:r>
            <a:endParaRPr lang="en-US" dirty="0"/>
          </a:p>
        </p:txBody>
      </p:sp>
    </p:spTree>
    <p:extLst>
      <p:ext uri="{BB962C8B-B14F-4D97-AF65-F5344CB8AC3E}">
        <p14:creationId xmlns:p14="http://schemas.microsoft.com/office/powerpoint/2010/main" val="34831517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marL="365760" lvl="1" indent="0">
              <a:buNone/>
            </a:pPr>
            <a:r>
              <a:rPr lang="en-US" dirty="0" smtClean="0"/>
              <a:t>Post Traumatic </a:t>
            </a:r>
            <a:r>
              <a:rPr lang="en-US" dirty="0"/>
              <a:t>Stress Disorder (PTSD) can occur after you have been through a traumatic event. A traumatic event is something terrible and scary that you see, hear about, or that happens to you, like: </a:t>
            </a:r>
          </a:p>
          <a:p>
            <a:pPr marL="365760" lvl="1" indent="0">
              <a:buNone/>
            </a:pPr>
            <a:endParaRPr lang="en-US" dirty="0"/>
          </a:p>
          <a:p>
            <a:pPr marL="365760" lvl="1" indent="0">
              <a:buNone/>
            </a:pPr>
            <a:r>
              <a:rPr lang="en-US" dirty="0"/>
              <a:t>•Combat </a:t>
            </a:r>
            <a:r>
              <a:rPr lang="en-US" dirty="0" smtClean="0"/>
              <a:t>exposure (aka, Shell Shock and Combat Fatigue)</a:t>
            </a:r>
            <a:endParaRPr lang="en-US" dirty="0"/>
          </a:p>
          <a:p>
            <a:pPr marL="365760" lvl="1" indent="0">
              <a:buNone/>
            </a:pPr>
            <a:r>
              <a:rPr lang="en-US" dirty="0"/>
              <a:t>•Child sexual or physical abuse</a:t>
            </a:r>
          </a:p>
          <a:p>
            <a:pPr marL="365760" lvl="1" indent="0">
              <a:buNone/>
            </a:pPr>
            <a:r>
              <a:rPr lang="en-US" dirty="0"/>
              <a:t>•Terrorist attack</a:t>
            </a:r>
          </a:p>
          <a:p>
            <a:pPr marL="365760" lvl="1" indent="0">
              <a:buNone/>
            </a:pPr>
            <a:r>
              <a:rPr lang="en-US" dirty="0"/>
              <a:t>•Sexual or physical assault</a:t>
            </a:r>
          </a:p>
          <a:p>
            <a:pPr marL="365760" lvl="1" indent="0">
              <a:buNone/>
            </a:pPr>
            <a:r>
              <a:rPr lang="en-US" dirty="0"/>
              <a:t>•Serious accidents, like a car wreck</a:t>
            </a:r>
          </a:p>
          <a:p>
            <a:pPr marL="365760" lvl="1" indent="0">
              <a:buNone/>
            </a:pPr>
            <a:r>
              <a:rPr lang="en-US" dirty="0"/>
              <a:t>•Natural disasters, like a fire, tornado, hurricane, flood, or earthquake</a:t>
            </a:r>
          </a:p>
          <a:p>
            <a:pPr marL="365760" lvl="1" indent="0">
              <a:buNone/>
            </a:pPr>
            <a:endParaRPr lang="en-US" dirty="0"/>
          </a:p>
          <a:p>
            <a:pPr marL="45720" indent="0">
              <a:buNone/>
            </a:pPr>
            <a:endParaRPr lang="en-US" dirty="0"/>
          </a:p>
        </p:txBody>
      </p:sp>
      <p:sp>
        <p:nvSpPr>
          <p:cNvPr id="3" name="Title 2"/>
          <p:cNvSpPr>
            <a:spLocks noGrp="1"/>
          </p:cNvSpPr>
          <p:nvPr>
            <p:ph type="title"/>
          </p:nvPr>
        </p:nvSpPr>
        <p:spPr/>
        <p:txBody>
          <a:bodyPr/>
          <a:lstStyle/>
          <a:p>
            <a:r>
              <a:rPr lang="en-US" dirty="0" smtClean="0"/>
              <a:t>What is </a:t>
            </a:r>
            <a:r>
              <a:rPr lang="en-US" dirty="0" err="1" smtClean="0"/>
              <a:t>ptsd</a:t>
            </a:r>
            <a:r>
              <a:rPr lang="en-US" dirty="0" smtClean="0"/>
              <a:t>?</a:t>
            </a:r>
            <a:endParaRPr lang="en-US" dirty="0"/>
          </a:p>
        </p:txBody>
      </p:sp>
    </p:spTree>
    <p:extLst>
      <p:ext uri="{BB962C8B-B14F-4D97-AF65-F5344CB8AC3E}">
        <p14:creationId xmlns:p14="http://schemas.microsoft.com/office/powerpoint/2010/main" val="125992130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70000" lnSpcReduction="20000"/>
          </a:bodyPr>
          <a:lstStyle/>
          <a:p>
            <a:pPr marL="45720" indent="0">
              <a:buNone/>
            </a:pPr>
            <a:r>
              <a:rPr lang="en-US" dirty="0" smtClean="0"/>
              <a:t>There </a:t>
            </a:r>
            <a:r>
              <a:rPr lang="en-US" dirty="0"/>
              <a:t>are four types of symptoms </a:t>
            </a:r>
            <a:r>
              <a:rPr lang="en-US" dirty="0" smtClean="0"/>
              <a:t>of PTSD:</a:t>
            </a:r>
          </a:p>
          <a:p>
            <a:pPr marL="45720" indent="0">
              <a:buNone/>
            </a:pPr>
            <a:endParaRPr lang="en-US" dirty="0"/>
          </a:p>
          <a:p>
            <a:pPr marL="45720" indent="0">
              <a:buNone/>
            </a:pPr>
            <a:r>
              <a:rPr lang="en-US" dirty="0" smtClean="0"/>
              <a:t>1. Reliving </a:t>
            </a:r>
            <a:r>
              <a:rPr lang="en-US" dirty="0"/>
              <a:t>the event (also called re-experiencing symptoms)</a:t>
            </a:r>
          </a:p>
          <a:p>
            <a:pPr marL="45720" indent="0">
              <a:buNone/>
            </a:pPr>
            <a:r>
              <a:rPr lang="en-US" dirty="0"/>
              <a:t>You may have bad memories or nightmares. You even may feel like you're going through the event again. This is called a flashback</a:t>
            </a:r>
            <a:r>
              <a:rPr lang="en-US" dirty="0" smtClean="0"/>
              <a:t>.</a:t>
            </a:r>
          </a:p>
          <a:p>
            <a:pPr marL="45720" indent="0">
              <a:buNone/>
            </a:pPr>
            <a:endParaRPr lang="en-US" dirty="0"/>
          </a:p>
          <a:p>
            <a:pPr marL="45720" indent="0">
              <a:buNone/>
            </a:pPr>
            <a:r>
              <a:rPr lang="en-US" dirty="0" smtClean="0"/>
              <a:t>2. Avoiding </a:t>
            </a:r>
            <a:r>
              <a:rPr lang="en-US" dirty="0"/>
              <a:t>situations that remind you of the event</a:t>
            </a:r>
          </a:p>
          <a:p>
            <a:pPr marL="45720" indent="0">
              <a:buNone/>
            </a:pPr>
            <a:r>
              <a:rPr lang="en-US" dirty="0"/>
              <a:t>You may try to avoid situations or people that trigger memories of the traumatic event. You may even avoid talking or thinking about the event</a:t>
            </a:r>
            <a:r>
              <a:rPr lang="en-US" dirty="0" smtClean="0"/>
              <a:t>.</a:t>
            </a:r>
          </a:p>
          <a:p>
            <a:pPr marL="45720" indent="0">
              <a:buNone/>
            </a:pPr>
            <a:endParaRPr lang="en-US" dirty="0"/>
          </a:p>
          <a:p>
            <a:pPr marL="45720" indent="0">
              <a:buNone/>
            </a:pPr>
            <a:r>
              <a:rPr lang="en-US" dirty="0" smtClean="0"/>
              <a:t>3. Negative </a:t>
            </a:r>
            <a:r>
              <a:rPr lang="en-US" dirty="0"/>
              <a:t>changes in beliefs and feelings</a:t>
            </a:r>
          </a:p>
          <a:p>
            <a:pPr marL="45720" indent="0">
              <a:buNone/>
            </a:pPr>
            <a:r>
              <a:rPr lang="en-US" dirty="0"/>
              <a:t>The way you think about yourself and others may change because of the trauma. You may feel fear, guilt, or shame. Or, you may not be interested in activities you used to enjoy. This is another way to avoid memories</a:t>
            </a:r>
            <a:r>
              <a:rPr lang="en-US" dirty="0" smtClean="0"/>
              <a:t>.</a:t>
            </a:r>
          </a:p>
          <a:p>
            <a:pPr marL="45720" indent="0">
              <a:buNone/>
            </a:pPr>
            <a:endParaRPr lang="en-US" dirty="0"/>
          </a:p>
          <a:p>
            <a:pPr marL="45720" indent="0">
              <a:buNone/>
            </a:pPr>
            <a:r>
              <a:rPr lang="en-US" dirty="0" smtClean="0"/>
              <a:t>4. Feeling </a:t>
            </a:r>
            <a:r>
              <a:rPr lang="en-US" dirty="0"/>
              <a:t>keyed up (also called </a:t>
            </a:r>
            <a:r>
              <a:rPr lang="en-US" dirty="0" err="1"/>
              <a:t>hyperarousal</a:t>
            </a:r>
            <a:r>
              <a:rPr lang="en-US" dirty="0"/>
              <a:t>)</a:t>
            </a:r>
          </a:p>
          <a:p>
            <a:pPr marL="45720" indent="0">
              <a:buNone/>
            </a:pPr>
            <a:r>
              <a:rPr lang="en-US" dirty="0"/>
              <a:t>You may be jittery, or always alert and on the lookout for danger. Or, you may have trouble concentrating or sleeping. This is known as </a:t>
            </a:r>
            <a:r>
              <a:rPr lang="en-US" dirty="0" err="1" smtClean="0"/>
              <a:t>hyperarousal</a:t>
            </a:r>
            <a:r>
              <a:rPr lang="en-US" dirty="0" smtClean="0"/>
              <a:t>.</a:t>
            </a:r>
          </a:p>
          <a:p>
            <a:pPr marL="45720" indent="0">
              <a:buNone/>
            </a:pPr>
            <a:endParaRPr lang="en-US" dirty="0"/>
          </a:p>
          <a:p>
            <a:pPr marL="45720" indent="0">
              <a:buNone/>
            </a:pPr>
            <a:r>
              <a:rPr lang="en-US" dirty="0" smtClean="0"/>
              <a:t>US </a:t>
            </a:r>
            <a:r>
              <a:rPr lang="en-US" dirty="0"/>
              <a:t>Department of Veterans </a:t>
            </a:r>
            <a:r>
              <a:rPr lang="en-US" dirty="0" smtClean="0"/>
              <a:t>Affairs</a:t>
            </a:r>
          </a:p>
          <a:p>
            <a:pPr marL="45720" indent="0">
              <a:buNone/>
            </a:pPr>
            <a:r>
              <a:rPr lang="en-US" dirty="0" smtClean="0"/>
              <a:t>http</a:t>
            </a:r>
            <a:r>
              <a:rPr lang="en-US" dirty="0"/>
              <a:t>://www.ptsd.va.gov/public/PTSD-overview/basics/what-is-ptsd.asp</a:t>
            </a:r>
          </a:p>
          <a:p>
            <a:pPr marL="45720" indent="0">
              <a:buNone/>
            </a:pPr>
            <a:endParaRPr lang="en-US" dirty="0"/>
          </a:p>
          <a:p>
            <a:pPr marL="45720" indent="0">
              <a:buNone/>
            </a:pPr>
            <a:endParaRPr lang="en-US" dirty="0"/>
          </a:p>
          <a:p>
            <a:pPr marL="45720" indent="0">
              <a:buNone/>
            </a:pPr>
            <a:endParaRPr lang="en-US" dirty="0"/>
          </a:p>
        </p:txBody>
      </p:sp>
      <p:sp>
        <p:nvSpPr>
          <p:cNvPr id="3" name="Title 2"/>
          <p:cNvSpPr>
            <a:spLocks noGrp="1"/>
          </p:cNvSpPr>
          <p:nvPr>
            <p:ph type="title"/>
          </p:nvPr>
        </p:nvSpPr>
        <p:spPr/>
        <p:txBody>
          <a:bodyPr/>
          <a:lstStyle/>
          <a:p>
            <a:r>
              <a:rPr lang="en-US" dirty="0" smtClean="0"/>
              <a:t>Symptoms of </a:t>
            </a:r>
            <a:r>
              <a:rPr lang="en-US" dirty="0" err="1" smtClean="0"/>
              <a:t>ptsd</a:t>
            </a:r>
            <a:endParaRPr lang="en-US" dirty="0"/>
          </a:p>
        </p:txBody>
      </p:sp>
    </p:spTree>
    <p:extLst>
      <p:ext uri="{BB962C8B-B14F-4D97-AF65-F5344CB8AC3E}">
        <p14:creationId xmlns:p14="http://schemas.microsoft.com/office/powerpoint/2010/main" val="191835738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marL="45720" indent="0">
              <a:buNone/>
            </a:pPr>
            <a:r>
              <a:rPr lang="en-US" dirty="0"/>
              <a:t>Experts think PTSD occurs</a:t>
            </a:r>
            <a:r>
              <a:rPr lang="en-US" dirty="0" smtClean="0"/>
              <a:t>:</a:t>
            </a:r>
          </a:p>
          <a:p>
            <a:pPr marL="45720" indent="0">
              <a:buNone/>
            </a:pPr>
            <a:endParaRPr lang="en-US" dirty="0"/>
          </a:p>
          <a:p>
            <a:pPr marL="45720" indent="0">
              <a:buNone/>
            </a:pPr>
            <a:r>
              <a:rPr lang="en-US" dirty="0"/>
              <a:t>•In about 11-20% of Veterans of the Iraq and Afghanistan wars (Operations Iraqi and Enduring </a:t>
            </a:r>
            <a:r>
              <a:rPr lang="en-US" dirty="0" smtClean="0"/>
              <a:t>Freedom). </a:t>
            </a:r>
            <a:endParaRPr lang="en-US" dirty="0" smtClean="0"/>
          </a:p>
          <a:p>
            <a:pPr marL="45720" indent="0">
              <a:buNone/>
            </a:pPr>
            <a:r>
              <a:rPr lang="en-US" dirty="0" smtClean="0"/>
              <a:t>•</a:t>
            </a:r>
            <a:r>
              <a:rPr lang="en-US" dirty="0"/>
              <a:t>In as many as 10% of Gulf War (Desert Storm) </a:t>
            </a:r>
            <a:r>
              <a:rPr lang="en-US" dirty="0" smtClean="0"/>
              <a:t>Veterans. </a:t>
            </a:r>
            <a:endParaRPr lang="en-US" dirty="0"/>
          </a:p>
          <a:p>
            <a:pPr marL="45720" indent="0">
              <a:buNone/>
            </a:pPr>
            <a:r>
              <a:rPr lang="en-US" dirty="0"/>
              <a:t>•In about 30% of Vietnam </a:t>
            </a:r>
            <a:r>
              <a:rPr lang="en-US" dirty="0" smtClean="0"/>
              <a:t>Veterans. </a:t>
            </a:r>
            <a:endParaRPr lang="en-US" dirty="0" smtClean="0"/>
          </a:p>
          <a:p>
            <a:pPr marL="45720" indent="0">
              <a:buNone/>
            </a:pPr>
            <a:endParaRPr lang="en-US" dirty="0" smtClean="0"/>
          </a:p>
          <a:p>
            <a:pPr marL="45720" indent="0">
              <a:buNone/>
            </a:pPr>
            <a:r>
              <a:rPr lang="en-US" dirty="0" smtClean="0"/>
              <a:t>US Department of </a:t>
            </a:r>
            <a:r>
              <a:rPr lang="en-US" dirty="0"/>
              <a:t>Veterans Affairs</a:t>
            </a:r>
            <a:br>
              <a:rPr lang="en-US" dirty="0"/>
            </a:br>
            <a:r>
              <a:rPr lang="en-US" dirty="0"/>
              <a:t>http://www.ptsd.va.gov/public/PTSD-overview/basics/how-common-is-ptsd.asp</a:t>
            </a:r>
          </a:p>
        </p:txBody>
      </p:sp>
      <p:sp>
        <p:nvSpPr>
          <p:cNvPr id="3" name="Title 2"/>
          <p:cNvSpPr>
            <a:spLocks noGrp="1"/>
          </p:cNvSpPr>
          <p:nvPr>
            <p:ph type="title"/>
          </p:nvPr>
        </p:nvSpPr>
        <p:spPr/>
        <p:txBody>
          <a:bodyPr/>
          <a:lstStyle/>
          <a:p>
            <a:r>
              <a:rPr lang="en-US" dirty="0" smtClean="0"/>
              <a:t>How Big of a Problem is It?</a:t>
            </a:r>
            <a:endParaRPr lang="en-US" dirty="0"/>
          </a:p>
        </p:txBody>
      </p:sp>
    </p:spTree>
    <p:extLst>
      <p:ext uri="{BB962C8B-B14F-4D97-AF65-F5344CB8AC3E}">
        <p14:creationId xmlns:p14="http://schemas.microsoft.com/office/powerpoint/2010/main" val="158974227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pPr marL="45720" indent="0">
              <a:buNone/>
            </a:pPr>
            <a:r>
              <a:rPr lang="en-US" dirty="0"/>
              <a:t>Here are some facts (based on the U.S</a:t>
            </a:r>
            <a:r>
              <a:rPr lang="en-US" dirty="0" smtClean="0"/>
              <a:t>.):</a:t>
            </a:r>
          </a:p>
          <a:p>
            <a:pPr marL="45720" indent="0">
              <a:buNone/>
            </a:pPr>
            <a:endParaRPr lang="en-US" dirty="0"/>
          </a:p>
          <a:p>
            <a:pPr marL="45720" indent="0">
              <a:buNone/>
            </a:pPr>
            <a:r>
              <a:rPr lang="en-US" dirty="0"/>
              <a:t>•About 7 or 8 out of every 100 people (or 7-8% of the population) will have PTSD at some point in their lives. </a:t>
            </a:r>
          </a:p>
          <a:p>
            <a:pPr marL="45720" indent="0">
              <a:buNone/>
            </a:pPr>
            <a:r>
              <a:rPr lang="en-US" dirty="0"/>
              <a:t>•About 5.2 million adults have PTSD during a given year. This is only a small portion of those who have gone through a trauma. </a:t>
            </a:r>
          </a:p>
          <a:p>
            <a:pPr marL="45720" indent="0">
              <a:buNone/>
            </a:pPr>
            <a:r>
              <a:rPr lang="en-US" dirty="0"/>
              <a:t>•Women are more likely than men to develop PTSD. About 10% of women develop PTSD sometime in their lives compared with 5% of men. </a:t>
            </a:r>
            <a:endParaRPr lang="en-US" dirty="0" smtClean="0"/>
          </a:p>
          <a:p>
            <a:pPr marL="45720" indent="0">
              <a:buNone/>
            </a:pPr>
            <a:endParaRPr lang="en-US" dirty="0"/>
          </a:p>
          <a:p>
            <a:pPr marL="45720" indent="0">
              <a:buNone/>
            </a:pPr>
            <a:r>
              <a:rPr lang="en-US" dirty="0" smtClean="0"/>
              <a:t>US Department of Veterans Affairs</a:t>
            </a:r>
          </a:p>
          <a:p>
            <a:pPr marL="45720" indent="0">
              <a:buNone/>
            </a:pPr>
            <a:r>
              <a:rPr lang="en-US" dirty="0"/>
              <a:t>http://www.ptsd.va.gov/public/PTSD-overview/basics/how-common-is-ptsd.asp</a:t>
            </a:r>
          </a:p>
          <a:p>
            <a:pPr marL="45720" indent="0">
              <a:buNone/>
            </a:pPr>
            <a:endParaRPr lang="en-US" sz="1100" dirty="0"/>
          </a:p>
        </p:txBody>
      </p:sp>
      <p:sp>
        <p:nvSpPr>
          <p:cNvPr id="3" name="Title 2"/>
          <p:cNvSpPr>
            <a:spLocks noGrp="1"/>
          </p:cNvSpPr>
          <p:nvPr>
            <p:ph type="title"/>
          </p:nvPr>
        </p:nvSpPr>
        <p:spPr/>
        <p:txBody>
          <a:bodyPr/>
          <a:lstStyle/>
          <a:p>
            <a:r>
              <a:rPr lang="en-US" dirty="0" smtClean="0"/>
              <a:t>General Prevalence </a:t>
            </a:r>
            <a:endParaRPr lang="en-US" dirty="0"/>
          </a:p>
        </p:txBody>
      </p:sp>
    </p:spTree>
    <p:extLst>
      <p:ext uri="{BB962C8B-B14F-4D97-AF65-F5344CB8AC3E}">
        <p14:creationId xmlns:p14="http://schemas.microsoft.com/office/powerpoint/2010/main" val="94166922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10000"/>
          </a:bodyPr>
          <a:lstStyle/>
          <a:p>
            <a:pPr marL="45720" indent="0">
              <a:buNone/>
            </a:pPr>
            <a:r>
              <a:rPr lang="en-US" dirty="0"/>
              <a:t>Another cause of PTSD in the military can be military sexual trauma (MST). This is any sexual harassment or sexual assault that occurs while you are in the military. MST can happen to both men and women and can occur during peacetime, training, or war.</a:t>
            </a:r>
            <a:endParaRPr lang="en-US" dirty="0" smtClean="0"/>
          </a:p>
          <a:p>
            <a:pPr marL="45720" indent="0">
              <a:buNone/>
            </a:pPr>
            <a:endParaRPr lang="en-US" dirty="0"/>
          </a:p>
          <a:p>
            <a:pPr marL="45720" indent="0">
              <a:buNone/>
            </a:pPr>
            <a:r>
              <a:rPr lang="en-US" dirty="0" smtClean="0"/>
              <a:t>Among </a:t>
            </a:r>
            <a:r>
              <a:rPr lang="en-US" dirty="0"/>
              <a:t>Veterans who use VA health care, about:</a:t>
            </a:r>
          </a:p>
          <a:p>
            <a:pPr marL="45720" indent="0">
              <a:buNone/>
            </a:pPr>
            <a:r>
              <a:rPr lang="en-US" dirty="0"/>
              <a:t>•23 out of 100 women (or 23%) reported sexual assault when in the military. </a:t>
            </a:r>
          </a:p>
          <a:p>
            <a:pPr marL="45720" indent="0">
              <a:buNone/>
            </a:pPr>
            <a:r>
              <a:rPr lang="en-US" dirty="0"/>
              <a:t>•55 out of 100 women (or 55%) and 38 out of 100 men (or 38%) have experienced sexual harassment when in the military</a:t>
            </a:r>
            <a:r>
              <a:rPr lang="en-US" dirty="0" smtClean="0"/>
              <a:t>.</a:t>
            </a:r>
          </a:p>
          <a:p>
            <a:pPr marL="45720" indent="0">
              <a:buNone/>
            </a:pPr>
            <a:endParaRPr lang="en-US" dirty="0"/>
          </a:p>
          <a:p>
            <a:pPr marL="45720" indent="0">
              <a:buNone/>
            </a:pPr>
            <a:r>
              <a:rPr lang="en-US" dirty="0"/>
              <a:t>US Department of Veterans Affairs</a:t>
            </a:r>
            <a:br>
              <a:rPr lang="en-US" dirty="0"/>
            </a:br>
            <a:r>
              <a:rPr lang="en-US" dirty="0"/>
              <a:t>http://www.ptsd.va.gov/public/PTSD-overview/basics/how-common-is-ptsd.asp</a:t>
            </a:r>
          </a:p>
          <a:p>
            <a:pPr marL="45720" indent="0">
              <a:buNone/>
            </a:pPr>
            <a:endParaRPr lang="en-US" dirty="0"/>
          </a:p>
          <a:p>
            <a:pPr marL="45720" indent="0">
              <a:buNone/>
            </a:pPr>
            <a:endParaRPr lang="en-US" dirty="0"/>
          </a:p>
        </p:txBody>
      </p:sp>
      <p:sp>
        <p:nvSpPr>
          <p:cNvPr id="3" name="Title 2"/>
          <p:cNvSpPr>
            <a:spLocks noGrp="1"/>
          </p:cNvSpPr>
          <p:nvPr>
            <p:ph type="title"/>
          </p:nvPr>
        </p:nvSpPr>
        <p:spPr/>
        <p:txBody>
          <a:bodyPr/>
          <a:lstStyle/>
          <a:p>
            <a:r>
              <a:rPr lang="en-US" dirty="0" smtClean="0"/>
              <a:t>MST and PTSD</a:t>
            </a:r>
            <a:endParaRPr lang="en-US" dirty="0"/>
          </a:p>
        </p:txBody>
      </p:sp>
    </p:spTree>
    <p:extLst>
      <p:ext uri="{BB962C8B-B14F-4D97-AF65-F5344CB8AC3E}">
        <p14:creationId xmlns:p14="http://schemas.microsoft.com/office/powerpoint/2010/main" val="252303764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A real problem or just an excuse?</a:t>
            </a:r>
            <a:endParaRPr lang="en-US" dirty="0"/>
          </a:p>
        </p:txBody>
      </p:sp>
      <p:sp>
        <p:nvSpPr>
          <p:cNvPr id="4" name="AutoShape 4" descr="data:image/jpeg;base64,/9j/4AAQSkZJRgABAQAAAQABAAD/2wCEAAkGBxQSERIUEhQUFRQXFhYXFhcVFxcZGBgUFBcWGBcUFRYYHSggHBwlHBcdITIiJSkrLi4uFx8zODMsNygtLisBCgoKDg0OGBAQGCscHBwsLSwsLCwrNy43LCwsLy8sLDcsLCwsLSwrLC0sLC0sNzAsOC0tNzcuNzcsLDc3KyswN//AABEIARMAtwMBIgACEQEDEQH/xAAbAAACAgMBAAAAAAAAAAAAAAAAAwUGAQIEB//EAEEQAAIBAgQBCAgFAgUDBQAAAAECAwARBBIhMQUGEyIyQVFhcRRSgZGSsbLRQmJyocEj8AeCg9LhFiQ0FTNDosL/xAAYAQEBAQEBAAAAAAAAAAAAAAAAAQIDBP/EACkRAQEAAQMDAgQHAAAAAAAAAAABEQIhMQMSUSLwQZGh4QQTFHGBscH/2gAMAwEAAhEDEQA/APE7UWoFZAvoN6DFqLU98Mw3yj/Om/v8a15g/l+NPvV7b4TMKtRanNhmABOWxvbpp2G3rVrzR71+NP8AdTtvgzC7UWpnMn8vxp/urJhPep/zINba/i76dt8GYVai1M5k96/Gv3piYRiNAD2XzLv7/wC707b4Mxz2otTTAfy/Gn+6jmD+X40+9O2+DMKtRamrh2OgynyZPvWOZP5fjT707b4Mwu1FqZzJ/L8afejmT+X4k+9O2mYXai1NGHY+r8afes+jt4fEv3p23wZhNqLU70Zu791+9Hozd37r96dt8GYTai1O9Fbu/cfesPAwFyNPZTFMwoiig0VFApkHWX9S/MUsUyDrL+ofMUGLXv4XP79ta1tKbknxrSreSCs1ii9QZorF6KDNZzGtaKAorNYoCis1igKKKKDJrFFFAWrJorFBkgUyMdF/IfUKWR4UyMdF/IfUKsSlGig0VFAreDrL+ofMVoKZB1l/UPmKDRtzV74fw9cPwmDEIbT4meVTINHSKAFREjbrmbpErYmwG2hoh7fOprhvKFo8OcNInOQ85zqANkeOXLlJRirDKy7qVOoBFjupEry34enovDcWqhZMSuJSUKAFZ8LNzYmsNAzgjNbtF9711ciOIYYYVoMaqnDzzGEykLnw5ZMyzRsRplffwJ3tY1rj3HHxXNKQEihTJFGCSFUkszEnrOzG7Npc9gAApPpyejczzbZuc5zPnGXbLbJk7vzb+6gm+WHDJ8HGmEnN8k8+UgCzxhIDG6m1ypzsRrpcjsqq1McY5Qy4mDCQy6+jK6Rt+IxuVKo36ctge63dUPQSvJj/AMmMEAg5rggEEBSe3xFdPF5OYUw2BL9MvZbWbSyWG3Z7/KozheN5mVZMuYrewvbUi1zoew11Yni4kiEbR3yklGz6rfs6uo8K5Wau/Pwe3R1On+n7Lcas2z5Tb+d/dL5PqDiYgQCC1iGAII8jXLjT/UfYdJtAABoTpYaVvw3F81KsmXNlNwL2187GlTyZnZrWuSbXvvrvb+K3i92XG6tP5M0/HN+WIkeN2C4ayqM0Ks2VVUliTckgVFX/AL/vepHEcRR+azRtaNAgtINVF9+h41x4iUPIzWsGYtYHbMSbA28amjMmKv4i6dWvu03x/SR5RAK0QVVUGGNjlVVuzA3JKiopWsb6aa6gHbwOhqQxfEUkZGaJuiqpYSAAqnf0O2uKaQM7MRozEkA23JNgf5tTRmTFPxN06updWi7WpPlSoXEFVVFUKtgqqu6gnYa6118KSKSKOJ1USOHyOAAcysRkLAa3Hf8Aaoni+OE8nOBSlwBbNm2FtNBS5MSCkagEFL9LNvc5rgAC2viazNN7JPi63raNPX6muYum528y36bOrjkWQxrlC9DWygEnOw6Vt+qP3rv4fg0TDxyFQzyM+4DWVDawBBF769/lUXxXiJnZWYAEIFNjuQT0tvHaujhvFMqCJwcua6sDqt9wR2gnxHt2q41Yn1Z7ul+ZrxxZ6b8v8yxxnFBiFAAsBewt07k5h5ggVwR9V/IfUKkuUOOMhQWsFWw1uTb8RPfUZH1X8h9Qrejh5+rjuuLn6FGig0VWAKZB1l/UPnSxWyGxB7iPnQDixI8TWtZJrFKM1iiigKKKKAooooCiiigKKKKAooooCiiigKKzWKApidV/IfUKXTI9n8h8xViUs0UGiooFFZraEdJfMfMUGtYrLb1igKKdhMM8siRxqWeRlRFFgWdyFVRfTUmp0cjMRkeS8fNqAxkzMUymR4iQQv4XjbNfYC501oIPBhC6iTNlOhyEBrkHLYkEda19Nr1fYeQWHeV41lmHN4zE4Vr5Df0eGaUOtl7ci77XO+hqo4XgMz+hlco9KlMcPSIOdXVOkQOiMzDXxrpnwWMRp7SSMYRz0zJJJ0S7CHO17HOc+/apvtQSPE+SkUeJwsKu5Er4ZXbMpKjExxPa2UWYF2tvcKDprT8ZyNw4WcxYnO0SyloyQrZoVmZ1RyuSRgqIxUEFQ56xFqTi+SXEQ4VnLuiySoFmYtfDiLNzQOpcLIlgN9QNQQOZeTGOMTOjZ1dJpSqynNIsTZZWym2c6k23IBNQd2M5HQpzzrJI8SJhpUtlzvFjCgjNiNGXp3Hacg0uTUjB/hxG+W00i3TCv0st/wDuIp5XBS1wQIrKL6lvCqtjsBisOokeUqcgC2lYOYVlMa5Bvkzxmw7lva2tdv8A6PjSoPpAZObE1xiSQIoZJI1l/SsiFQRexK23BoGcW5HrHhYZ43ZmmfDhUNuguIgaXpkDdSp1sAVINhtXdjeQKRrM/OuywvLEyBQJJJYpoIA0d7gITODrcjLbXNcQ8XC8f/3SZ5V5h1XEBpWAUtmjzNrZlCqbttl8KxieG46OL0hpGyLHG+cTMWEc7uiW1vYvE2nhftFBKY7kMsOG9IeSQBQc6ZAJATi2wwAW9tAhcjvst9b1x4fkbeOORnbI8eMc2WxR8JEZlje+xkjysO7Md7GovicuKgkVZJpM/No62lY2jnCzLY30vdXt32O9cicWnAIE8wB3AkcA9HJrrr0Oj5abVR3cF4GJYZppGdVjeBMqKGctiA5VgpIuAqE2/ESACN6sC/4erZs+JRObZEctZUMkuHWdMkhNgt2yZm0Jyn8VhTk4lMrFhLIGa2Zg7XbLbLmN7m1ha+1hWycUmAAEsoCjKLO2i2AyjXawAt3KO6oJnjfJqPD4d5OdkLriZcLkaJV/qwCJnuwkbS0hAtfVO43qtkU+XGyMuRpHZM5fKWJHON1nsT1j2nc2Fc9UFMj2fyHzFLpibN5D6hViUs0UGiorYfx+1bQ9ZfMfMUut4usvmPnQYbc1rW8oGY22ua0q3kh+CxTRSRyxnK8bq6HTR0IZTr3EVL4nlZiHhkhuojkUKVUEZQJXmOXpaZnka973FhsBUDRUE1geUssS4UBIm9GdpISysSrtIkhOjAHVANtr+dbx8qpVMpVYhzqSJLo55xZFZTnu5OmY5e6w7hUFQaC1cU5V42RgXGSQMXRlR1dSPR3IS52HMI2t7ZmPbWcRytxshjZVyFJGkjeONgQ80xlNvwkF7gC1raVIcV5cxyjER827RSo+UOFDRT8wsSTJZjv0lYdqkbkAVycI5ZrHgfRJIy1lkVHW11vJHNCbHcpJzrf6lQR/EOUc+KR1eONyQAXWIl0jErzBENyEUM7agXy6XsKTh+UkqqiARlVw7YXKQ3TheUzENZr35xr3UjYVauH8ucLG6PzMoZYoYSAq5SmFxkU8Lde+cRJl1uMyruL1A8N43h0GOWVJHXFCQBrJnSziSFusNc46QBtYaXoHcN5YYyKbFTKFd8Q4M2eNmDZM14ioIAUhypU9ltt65v8AqyZoeaMULxCOFSpWQjm8PLJImYh9s0zAknXQec03LiKRZjIkomkgngaVAt3DtBzM0gLD+oqRlWNzfKhvvSsNyvh9Ix8zQjJO6sI7DMLJKmZXVlKSHPcsLizuCDpQVzivFHxBTPEgcrCisqvmZIYxDGBdjcWXsGpFRV69Em5e4d1nUwMDOJLNZT6OZMPBDki16Sf0iDbL0SNOysx8vIRAY/8AuGYxlOccAnMcYMRnOWQG+Ud/WtuLmg86vRV9w3LzK2A6czLE8/pSsL85DLJ1QM1mPNErrYAnTSqVj8Rzkrvcm7G1/VGijwsoAt4VRz0UUUBTI+q/kPqFLpsXVfyH1CrEpRooNFRQK3i6y+Y+daCmRHVe/MKDV9z5n51rXVxP/wB1vZ8q5at5IKKKKgKKsvILAxzYllmRXXmmIDXsCGSx38TXpUXI7BW1w8f7/eiW4eIUV6ljeFYElljw6AjtN7f5dag8VwaFbjmgD3Xb5XpklUmirzhOC4VrZo7HTUs1r++1SB5H4YKWKE32s7b7k6Gpky83rFX7/piA3yxnt0zvp7b0w8nMGBfKfHpPfy3pky89oq//APSUD6oCB+ptP3rfA8mMMLiSO5G3TcX8L3tTJl57RXskPIXAOoZI2sdv6knuPSrz3l1wqPC4rmogVXIrWJJ1JYE3JJ7KpLlXaKKKKKfGp5tzpbojxvcUimx9V/IfUKsSlGig0VFZraM6r5j51r3VmPceY+dA3HNeR/P5UimYhrux8T86XVvIKKKKguX+HEoSSRvykC50uCtXjE8oA2HNhZyStr7D1r15VycxJSU27VOnjddatqkswA/s9tRLHfzgyW/Ee3ut3eNRzNYnNr41MZ1RbEXsLnwqGxMkepLE3vYAW77XPgaiQ/CtdsotY9hIt51LYWNstlKm1hY95F9D4ZRVYRrbnWu7C8WZLWN+6/u7LULEphwyubi19D4femGWMzBSOwC/jUY3G31N1F+4d/bvXFFjQGB386q4WNo2U3Go0BHheteIvlAtsbkA1G4bjJB3B7/+NaxisYH2Nrd/3qJipvkpxIhhGeq22uzfY7VTP8Vf/P8A9KP5tUnC1luCAb6f8VAcvsTzuJR73JhS/mC4I996sMbq1RRRVaFNi6r+Q+oUqmx9V/IfUKsSlGig0VFAraPrDzHzrWto+sPMfOgzKtmI8TWlOxiWdha2vnvrSat5IKKKKgnOS8Ks9+0fsBrpVuknjjUkg5/4qo8kZgkzk7c23vutqk8VKWYn+x4VKcmS4snckjew7e6tIkzkbAX89KXFTkF9F1JsBbxoJ3hPB4XF2udRu2nuFW3B8FgKFY4I2JFr2ufO5qD4JyInkXNzqx6dub2a12S8mcZhCHEmvgxINuzWjF/d1S8AFmVolHcwUaG2/lVX4LgVWd4pUUnUdId3d517HwLjOaKHnQM3RVjbttofKqPy2JfEnmBqdLrYHftq4JVP5RcPRG6AAHcCbeNQQJ2qzzcnMWQWKG292I/bWq9PEQSpFiu/srLcdOCW8btfqkXHeDVY5Rtef/Kv81NhtdCddPZVe40TzzX7lH7CrBw0UUVQUyPZ/IfUKXTYz0X8h9S1YlKNFBoqKBWybjzFaitk3HmPnScjfFSZnY95Pu2H7Uqt5R0m8z860pQUUUUEjwQ2dj3Lv3a9o/vap/D4dnB19/fYn+Kr3CF6RNuzf3aVcuBYQyqEGhMtv/p/wagiId7VZeTvD/8A5Dbwv31BY/CmKaSMm5VipI7SCQbe6rDyfJfojYaD5UKlsT6SUQrK9yxDRr0AFNgtmtr4+yrQ2HSKJLTSP0Bzha+XOF6RBbW16zw3EKihWW9u891a8YJeLMB0T7BpvVclej4kzllBYC9x7uyncMV351hIA6hyM3ayi4UeJquDHMkoC2NjYWH7VM8n1Y4mQbqw1Gtj7PfUjWDcJxHGvDLKcrJHlDBhlJJF2C3OuXb21V+PAl85Fs63/vxq48RwcQJbUEdhOlhtVU43d3Rb9wHkdzSk5QGXfsqv8ae8pPbZb+dqt/G41WZlTYadnn8rVTOKi0rez5CkbclFFFUFMj2fyH1LS63TZvIfUtWJWhooNFRQK2j3HmPnWorZNx5j50gzKpDEHcE1pTJ3uzHxNLpeQUUUUEpwiPrNfwtVn4Bj+YYuOta6eDXtfztf31WODuDdb67geGlS4HYTtsaiurHxsGDk9e7D3nepTkxiih89PbUE8pIAJvlvb21JcL0Hn3+FEvC/YEhjrufGpzjmBKcOe5szbX3C3ANhtqAapWD4gFNtwO3t012rt4rjJsWts3Q0AHYAO01cuSH4fiI4mdjHzijZ1udSL63trVo5FxmbEtIQAnMsCAbtcHTMOw7+yonDcLyKoDoQOw33uTceZqP4fPNhJXKai+Y2vYjt+dSNcrPx+BVBPidapmDxiidmcEgI1hbQMRYE+wmpGbEtKC2bonMd9r6jQ1BCTWQ6dm/gdRS0kK4ml2Ztr3J8TmYH5VTeKH+q3sH7CrVi8YXAXSwJsbC/S11O9VfjC2lPbop/a1I24qKKKoKZGOi/kPqWl0yPZ/0j61qxKWaKDRUUCtk3HmK1FboNj4jz86BmMhKSOp3B+eo/Y0imT9ZvM/Ol1byQUUUVBI8EiLO1rdFCx8syjT31K3qH4Q1pLd6kfI/xU2Y9L6e+osEQ189PtUhg2IOU6H5Gl4ThskiFlFwL28SLXt7609JNtdSO3+DRE5hEQAuzaqRYd/eLf3tU4vEg5ATKL2uDsWtqf+Ko5kOhvvT8JiSrDS57qjN0vRHx89lUtCQBlC3YDLobW86hGxfN50cAghiAvjc6X2FRaZ2u24vmykk7XA9tI4pxIPlsLd99dReqkhi4yykDu08jUHK++vdTFckELbv1PZ3DvrfD4BnKhRmZuqBvYXBPht20bcsak/331EcpMK0cwVhlORTY72JNr9x8K9Z4JwARIpcAyEk9+W9rKO6vPP8AEkWxv+knzakTOaqlFFFVRTI9n8h9S0umR7P+kfWlWJSzRQaKigVsm48xWorK7jzpCmYlSHYHe5+dKrq4hMGdiFC6m9iezS9ctW8kFFFFQdvCh/Uv3A1Ng7VDcKhJYNfTXY692vvqXYmosTnCePcyoRluATa3c3WHvsfZWkMMc7dYIxJ17O3f21DAaV2YVgUZSNdx8rUTBkkQVRmDC+qtupXSxFu337+FIiexqS4dxDoiFkzqTYqL3uTpb81ds/Jwa5CSDsSNQe4iiZ8uVeNkCwAA8AO3cHv0qNd8zDzqVXk8QCS40/KfkbVyeiZDprv2Xtva9FmGeEYFXlVGYL26m2mg379dvCvQOF8Jiw7aXOYasbXsO622teYyk38dz4ntNSuH49MqBVeyjQEgEjt3OtGdUteimWx8L9ndXkv+KQHp3+lH82qdw/KqYD8LHxUe7Sqdyx4k2IxRdrXyqNOwb/zQkwhKKKKrQpsVssnfYW+Nb0qmR7P+kfWtWJSzRQaKigVkbisCsrvSFbz9ZvM/M0un42IpI6ncE7eOv80ireSCiiioOnh8gWQFrWsd/KpMY+P1v2I/ioQGsUEyOKJftt3+VtLVIYfGRrYuwAOxv5aiqtWwNBZZ+Ixq5tIDY3DLffvFtqsnC+WaODzjRqw3znLn8drH/mvNaL1Esy9XflJhm0zxj/UW3nXHiuJwBWtPAB2WfO3sAFr15pRTBhY//Uor9cb9oP2obike2b3A+7aq3RTCrLHjFIJDCw7b23qD4hIGkZgbg228hXNRVBRRRQFMj2f9I+pa0raPZ/0j61qxK0NFBoqKBW19Pbv/ABWoopCm4k3d/wBTfM0qntGWkKi1yx389qbJwuZZTC0Ugl7I8jZzpfRLXNwL7VbyRx0V1Yzh00NueiljvtziMl9AdMwF9CD7RWIMBLIpZIpHUaFlViAQLkXA7tag5qK6IcDK6NIsbsi3zOqkqLAE3IFtAQT3XFathJBGshjcRsSquVOQsN1DWsSO6gTRW8UTOwVFLMTYKoJJJ2AA1Jp2MwEsRAljkjJvYSIykgGxsGAvrpQc1FdEOCkd1jWORncAoioxZgRcFVAuQRrp2VsnDpiUAhlJcsqAI13ZTZlQW6RB3A2oOWiujFYKSIgSxyRki4Dqyki9rjMBcXFqyvD5THzgikMepzhGy2BsTmtawOl6DmorrfhkwjEphlERAIkMbhCCbAh7WsTpWvoEvN87zb816+U5N8vW23089KDmorobAyCMSmOQRnZ8py72HStbfT2Gt5eGTLkDQyjObJdG6Z00XTU6jTfUd9ByUV0NgpQJCY5AI2CyEo1o3JICyG3RNwRY91aGBgqsVYBr5TY2NjbQ7HXTzFAqmR7P+kfWlPn4ZMmfPDKmTKXzIwyh7ZS1xoDcW77ikRjR/wBP/wCkqxKWaKDRUUCigUGrOQ94s0hW4F2YXOw1O9Wfl3NFJicRiYprmRkVFCyKchhKSlyyADYCwJuGNVbFdd/1N9RpdLyRZeV2NjxE7yRzgoI8MEXK4zSRwQQyWDAZbc2WudCABvpW0PE4nw+BQzNA2GOJDlFYs/PNnV4yBa56hzEWCjfaqvRUF55PcpYIY8AZN8KuJVo7MTLzxkZSpClbNzmRsxFgnboKi8JLh34fBh5MQsbLi5pnBSViIpI4I+iVQqW/psbXtqNd7VuigkuEvHFicK5kGVZIpHOVuhlcMykWuSANxcG9T/KjjOHmjMMcmbnMfPiedyOFiimsuUBlDE/iYAW6KgXOtU2iguPKfj0LnAz4Vss+GJjCkNpFh5S+FcMUUGy6W61gt7m9jEccw54xh8RHePCR4iOUXVrqvPc/KMoBN87MosNgvnVPooJjlHPG7K0boblrxxrKEQAIA15QCWcgs2+vbrUpj+JYaaKNzJJG8eATDLFGCC0yEg5iUyGFr5z0g1ydDvVTooL0vKDDjhS4XnLT+iyoWCSXDnGCfmCSuXKybkfiQC9t8Lymw/MhvxjhhwPNZWuZDmXnM2XLk6XO75s2lu2qLWaC2cR41C+AEPQeQRQIjKkiTBkILRznSKSNRmCnrdXxNdfGOO4aSXCsCmZMVzjyRxyxhoroTJPGdDMSouYxrY+FUeig9B5Q8rcPiMFikXozzNhJJBle0mIiDLPKpy2VGARgDY3L9+sbyh4lhZcBh4I3/qYV8sZyuBJDLGhmYdAZf6wLWa56T67A1CigvHKTlRDiMNPETnlVlWCUAjNhjIJDG+YA9Bh0b9jMNgKpseok78o7fzpvelt323v5VvFs/wCkfWlXTylKNFBoqKBQaBRQOxpHOvbbM3z1pN6ccU/rv8R+9HpT+u/xN961cJuTmrGan+lP67/EfvR6U/rv8R+9TY3JvRmp3pT+u/xH70elP67/ABN96bG5OajNTvSn9d/ib70elP67/E33q7G5OajNTvSn9d/ib70elP67/E33p6fcNyc1Gam+kP67/EfvWfSX9d/iP3p6fc+5uTei9N9Jf13+I/es+kv67/EfvT0+59zck6b0XpvpL+u/xH71n0l/Xf4jT0+4bkZqySKd6U/rv8Tfej0p+x3+I09Pk3JvTYdpP0D60rPpUnrv8R+9YbEuQQWYg9hY291JiG5RooNFZVi9F6zRQYvRes0UGL0XrNFBi9F6zRQYvRes0UGL0XrNFBi9F6zRQYvRes0UGL0XrNFBi9F6zRQYvRes0UGCaKKKD//Z">
            <a:hlinkClick r:id="rId2"/>
          </p:cNvPr>
          <p:cNvSpPr>
            <a:spLocks noChangeAspect="1" noChangeArrowheads="1"/>
          </p:cNvSpPr>
          <p:nvPr/>
        </p:nvSpPr>
        <p:spPr bwMode="auto">
          <a:xfrm>
            <a:off x="53975" y="-1790700"/>
            <a:ext cx="2505075" cy="3743325"/>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pic>
        <p:nvPicPr>
          <p:cNvPr id="6" name="Content Placeholder 5"/>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3124200" y="2057400"/>
            <a:ext cx="2789237" cy="4191476"/>
          </a:xfrm>
        </p:spPr>
      </p:pic>
    </p:spTree>
    <p:extLst>
      <p:ext uri="{BB962C8B-B14F-4D97-AF65-F5344CB8AC3E}">
        <p14:creationId xmlns:p14="http://schemas.microsoft.com/office/powerpoint/2010/main" val="81814466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85000" lnSpcReduction="20000"/>
          </a:bodyPr>
          <a:lstStyle/>
          <a:p>
            <a:pPr marL="45720" indent="0">
              <a:buNone/>
            </a:pPr>
            <a:r>
              <a:rPr lang="en-US" dirty="0" smtClean="0"/>
              <a:t>Medication Spellbinding (intoxication </a:t>
            </a:r>
            <a:r>
              <a:rPr lang="en-US" dirty="0" err="1" smtClean="0"/>
              <a:t>anosognosia</a:t>
            </a:r>
            <a:r>
              <a:rPr lang="en-US" dirty="0" smtClean="0"/>
              <a:t>) is the failure to recognize the harmful mental effects of psychoactive agents and the accompanying tendency to overestimate the positive mental effects.</a:t>
            </a:r>
          </a:p>
          <a:p>
            <a:pPr marL="45720" indent="0">
              <a:buNone/>
            </a:pPr>
            <a:endParaRPr lang="en-US" dirty="0"/>
          </a:p>
          <a:p>
            <a:pPr marL="502920" indent="-457200">
              <a:buAutoNum type="arabicPeriod"/>
            </a:pPr>
            <a:r>
              <a:rPr lang="en-US" dirty="0" smtClean="0"/>
              <a:t>Individuals fail to perceive they are acting in an irrational, uncharacteristic, and dangerous manner.</a:t>
            </a:r>
          </a:p>
          <a:p>
            <a:pPr marL="502920" indent="-457200">
              <a:buAutoNum type="arabicPeriod"/>
            </a:pPr>
            <a:r>
              <a:rPr lang="en-US" dirty="0" smtClean="0"/>
              <a:t>They fail to identify the medication playing any role in their drastically changed mental processes and activities.</a:t>
            </a:r>
          </a:p>
          <a:p>
            <a:pPr marL="502920" indent="-457200">
              <a:buAutoNum type="arabicPeriod"/>
            </a:pPr>
            <a:r>
              <a:rPr lang="en-US" dirty="0" smtClean="0"/>
              <a:t>They often this the medication is helping, although sometimes believe it is ineffective, and they continue to take it as they deteriorate mentally.</a:t>
            </a:r>
          </a:p>
          <a:p>
            <a:pPr marL="502920" indent="-457200">
              <a:buAutoNum type="arabicPeriod"/>
            </a:pPr>
            <a:r>
              <a:rPr lang="en-US" dirty="0" smtClean="0"/>
              <a:t>In extreme cases, individuals become compulsively driven to perpetrate out-of-character violence against themselves or others.</a:t>
            </a:r>
          </a:p>
          <a:p>
            <a:pPr marL="45720" indent="0">
              <a:buNone/>
            </a:pPr>
            <a:endParaRPr lang="en-US" dirty="0" smtClean="0"/>
          </a:p>
          <a:p>
            <a:pPr marL="45720" indent="0">
              <a:buNone/>
            </a:pPr>
            <a:r>
              <a:rPr lang="en-US" dirty="0" err="1" smtClean="0"/>
              <a:t>Breggin</a:t>
            </a:r>
            <a:r>
              <a:rPr lang="en-US" dirty="0" smtClean="0"/>
              <a:t>, P. (2006). Intoxication </a:t>
            </a:r>
            <a:r>
              <a:rPr lang="en-US" dirty="0" err="1" smtClean="0"/>
              <a:t>anosognosia</a:t>
            </a:r>
            <a:r>
              <a:rPr lang="en-US" dirty="0" smtClean="0"/>
              <a:t>: The spellbinding effect of psychiatric drugs. Ethical Human Psychology and Psychiatry, 8(3), 201-215.</a:t>
            </a:r>
          </a:p>
          <a:p>
            <a:pPr marL="502920" indent="-457200">
              <a:buAutoNum type="arabicPeriod"/>
            </a:pPr>
            <a:endParaRPr lang="en-US" dirty="0"/>
          </a:p>
        </p:txBody>
      </p:sp>
      <p:sp>
        <p:nvSpPr>
          <p:cNvPr id="3" name="Title 2"/>
          <p:cNvSpPr>
            <a:spLocks noGrp="1"/>
          </p:cNvSpPr>
          <p:nvPr>
            <p:ph type="title"/>
          </p:nvPr>
        </p:nvSpPr>
        <p:spPr/>
        <p:txBody>
          <a:bodyPr/>
          <a:lstStyle/>
          <a:p>
            <a:r>
              <a:rPr lang="en-US" dirty="0" smtClean="0"/>
              <a:t>What is Medication spellbinding</a:t>
            </a:r>
            <a:endParaRPr lang="en-US" dirty="0"/>
          </a:p>
        </p:txBody>
      </p:sp>
    </p:spTree>
    <p:extLst>
      <p:ext uri="{BB962C8B-B14F-4D97-AF65-F5344CB8AC3E}">
        <p14:creationId xmlns:p14="http://schemas.microsoft.com/office/powerpoint/2010/main" val="3493315965"/>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Grid">
  <a:themeElements>
    <a:clrScheme name="Grid">
      <a:dk1>
        <a:sysClr val="windowText" lastClr="000000"/>
      </a:dk1>
      <a:lt1>
        <a:sysClr val="window" lastClr="FFFFFF"/>
      </a:lt1>
      <a:dk2>
        <a:srgbClr val="534949"/>
      </a:dk2>
      <a:lt2>
        <a:srgbClr val="CCD1B9"/>
      </a:lt2>
      <a:accent1>
        <a:srgbClr val="C66951"/>
      </a:accent1>
      <a:accent2>
        <a:srgbClr val="BF974D"/>
      </a:accent2>
      <a:accent3>
        <a:srgbClr val="928B70"/>
      </a:accent3>
      <a:accent4>
        <a:srgbClr val="87706B"/>
      </a:accent4>
      <a:accent5>
        <a:srgbClr val="94734E"/>
      </a:accent5>
      <a:accent6>
        <a:srgbClr val="6F777D"/>
      </a:accent6>
      <a:hlink>
        <a:srgbClr val="CC9900"/>
      </a:hlink>
      <a:folHlink>
        <a:srgbClr val="C0C0C0"/>
      </a:folHlink>
    </a:clrScheme>
    <a:fontScheme name="Grid">
      <a:majorFont>
        <a:latin typeface="Franklin Gothic Medium"/>
        <a:ea typeface=""/>
        <a:cs typeface=""/>
        <a:font script="Jpan" typeface="HG創英角ｺﾞｼｯｸUB"/>
        <a:font script="Hang" typeface="HY견고딕"/>
        <a:font script="Hans" typeface="微软雅黑"/>
        <a:font script="Hant" typeface="微軟正黑體"/>
        <a:font script="Arab" typeface="Arial Bold"/>
        <a:font script="Hebr" typeface="Arial Bold"/>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Bold"/>
        <a:font script="Uigh" typeface="Microsoft Uighur"/>
        <a:font script="Geor" typeface="Sylfaen"/>
      </a:majorFont>
      <a:minorFont>
        <a:latin typeface="Franklin Gothic Medium"/>
        <a:ea typeface=""/>
        <a:cs typeface=""/>
        <a:font script="Jpan" typeface="HG創英角ｺﾞｼｯｸUB"/>
        <a:font script="Hang" typeface="HY견고딕"/>
        <a:font script="Hans" typeface="微软雅黑"/>
        <a:font script="Hant" typeface="微軟正黑體"/>
        <a:font script="Arab" typeface="Arial Bold"/>
        <a:font script="Hebr" typeface="Arial Bold"/>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Bold"/>
        <a:font script="Uigh" typeface="Microsoft Uighur"/>
        <a:font script="Geor" typeface="Sylfaen"/>
      </a:minorFont>
    </a:fontScheme>
    <a:fmtScheme name="Grid">
      <a:fillStyleLst>
        <a:solidFill>
          <a:schemeClr val="phClr"/>
        </a:solidFill>
        <a:solidFill>
          <a:schemeClr val="phClr">
            <a:tint val="50000"/>
          </a:schemeClr>
        </a:solidFill>
        <a:gradFill rotWithShape="1">
          <a:gsLst>
            <a:gs pos="0">
              <a:schemeClr val="phClr"/>
            </a:gs>
            <a:gs pos="90000">
              <a:schemeClr val="phClr">
                <a:shade val="100000"/>
              </a:schemeClr>
            </a:gs>
            <a:gs pos="100000">
              <a:schemeClr val="phClr">
                <a:shade val="85000"/>
              </a:schemeClr>
            </a:gs>
          </a:gsLst>
          <a:path path="circle">
            <a:fillToRect l="100000" t="100000" r="100000" b="100000"/>
          </a:path>
        </a:gra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effectStyle>
        <a:effectStyle>
          <a:effectLst>
            <a:outerShdw blurRad="31750" dist="25400" dir="5400000" rotWithShape="0">
              <a:srgbClr val="000000">
                <a:alpha val="50000"/>
              </a:srgbClr>
            </a:outerShdw>
          </a:effectLst>
        </a:effectStyle>
        <a:effectStyle>
          <a:effectLst>
            <a:outerShdw blurRad="38100" dist="25400" dir="5400000" rotWithShape="0">
              <a:srgbClr val="000000">
                <a:alpha val="45000"/>
              </a:srgbClr>
            </a:outerShdw>
          </a:effectLst>
          <a:scene3d>
            <a:camera prst="orthographicFront">
              <a:rot lat="0" lon="0" rev="0"/>
            </a:camera>
            <a:lightRig rig="brightRoom" dir="t"/>
          </a:scene3d>
          <a:sp3d extrusionH="12700" contourW="25400" prstMaterial="flat">
            <a:bevelT w="63500" h="152400" prst="angle"/>
            <a:contourClr>
              <a:schemeClr val="phClr">
                <a:shade val="30000"/>
              </a:schemeClr>
            </a:contourClr>
          </a:sp3d>
        </a:effectStyle>
      </a:effectStyleLst>
      <a:bgFillStyleLst>
        <a:solidFill>
          <a:schemeClr val="phClr"/>
        </a:solidFill>
        <a:solidFill>
          <a:schemeClr val="phClr">
            <a:tint val="90000"/>
            <a:shade val="93000"/>
            <a:satMod val="150000"/>
          </a:schemeClr>
        </a:solidFill>
        <a:blipFill rotWithShape="1">
          <a:blip xmlns:r="http://schemas.openxmlformats.org/officeDocument/2006/relationships" r:embed="rId1">
            <a:duotone>
              <a:schemeClr val="phClr">
                <a:tint val="95000"/>
              </a:schemeClr>
              <a:schemeClr val="phClr">
                <a:shade val="93000"/>
                <a:satMod val="110000"/>
              </a:schemeClr>
            </a:duotone>
          </a:blip>
          <a:tile tx="0" ty="0" sx="100000" sy="10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Grid</Template>
  <TotalTime>317</TotalTime>
  <Words>970</Words>
  <Application>Microsoft Office PowerPoint</Application>
  <PresentationFormat>On-screen Show (4:3)</PresentationFormat>
  <Paragraphs>112</Paragraphs>
  <Slides>14</Slides>
  <Notes>0</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Grid</vt:lpstr>
      <vt:lpstr>Drugging of the American Soldier</vt:lpstr>
      <vt:lpstr>Agenda</vt:lpstr>
      <vt:lpstr>What is ptsd?</vt:lpstr>
      <vt:lpstr>Symptoms of ptsd</vt:lpstr>
      <vt:lpstr>How Big of a Problem is It?</vt:lpstr>
      <vt:lpstr>General Prevalence </vt:lpstr>
      <vt:lpstr>MST and PTSD</vt:lpstr>
      <vt:lpstr>A real problem or just an excuse?</vt:lpstr>
      <vt:lpstr>What is Medication spellbinding</vt:lpstr>
      <vt:lpstr>Alternatives to drugging</vt:lpstr>
      <vt:lpstr>Cognitive Behavioral Therapy (CBT)</vt:lpstr>
      <vt:lpstr>EMDR</vt:lpstr>
      <vt:lpstr>Hypnosis/mind-body treatments</vt:lpstr>
      <vt:lpstr>Resources</vt:lpstr>
    </vt:vector>
  </TitlesOfParts>
  <Company>Hewlett-Packard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Drugging of the American Soldier</dc:title>
  <dc:creator>Ron</dc:creator>
  <cp:lastModifiedBy>Ron</cp:lastModifiedBy>
  <cp:revision>17</cp:revision>
  <dcterms:created xsi:type="dcterms:W3CDTF">2014-09-15T17:16:03Z</dcterms:created>
  <dcterms:modified xsi:type="dcterms:W3CDTF">2014-09-24T01:29:17Z</dcterms:modified>
</cp:coreProperties>
</file>