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91"/>
  </p:notesMasterIdLst>
  <p:sldIdLst>
    <p:sldId id="256" r:id="rId2"/>
    <p:sldId id="257" r:id="rId3"/>
    <p:sldId id="268" r:id="rId4"/>
    <p:sldId id="258" r:id="rId5"/>
    <p:sldId id="278" r:id="rId6"/>
    <p:sldId id="260" r:id="rId7"/>
    <p:sldId id="259" r:id="rId8"/>
    <p:sldId id="261" r:id="rId9"/>
    <p:sldId id="262" r:id="rId10"/>
    <p:sldId id="331" r:id="rId11"/>
    <p:sldId id="272" r:id="rId12"/>
    <p:sldId id="279" r:id="rId13"/>
    <p:sldId id="266" r:id="rId14"/>
    <p:sldId id="314" r:id="rId15"/>
    <p:sldId id="315" r:id="rId16"/>
    <p:sldId id="305" r:id="rId17"/>
    <p:sldId id="336" r:id="rId18"/>
    <p:sldId id="263" r:id="rId19"/>
    <p:sldId id="264" r:id="rId20"/>
    <p:sldId id="306" r:id="rId21"/>
    <p:sldId id="265" r:id="rId22"/>
    <p:sldId id="332" r:id="rId23"/>
    <p:sldId id="275" r:id="rId24"/>
    <p:sldId id="280" r:id="rId25"/>
    <p:sldId id="341" r:id="rId26"/>
    <p:sldId id="323" r:id="rId27"/>
    <p:sldId id="324" r:id="rId28"/>
    <p:sldId id="325" r:id="rId29"/>
    <p:sldId id="303" r:id="rId30"/>
    <p:sldId id="304" r:id="rId31"/>
    <p:sldId id="308" r:id="rId32"/>
    <p:sldId id="353" r:id="rId33"/>
    <p:sldId id="354" r:id="rId34"/>
    <p:sldId id="355" r:id="rId35"/>
    <p:sldId id="356" r:id="rId36"/>
    <p:sldId id="357" r:id="rId37"/>
    <p:sldId id="358" r:id="rId38"/>
    <p:sldId id="289" r:id="rId39"/>
    <p:sldId id="290" r:id="rId40"/>
    <p:sldId id="292" r:id="rId41"/>
    <p:sldId id="293" r:id="rId42"/>
    <p:sldId id="294" r:id="rId43"/>
    <p:sldId id="295" r:id="rId44"/>
    <p:sldId id="296" r:id="rId45"/>
    <p:sldId id="298" r:id="rId46"/>
    <p:sldId id="301" r:id="rId47"/>
    <p:sldId id="299" r:id="rId48"/>
    <p:sldId id="300" r:id="rId49"/>
    <p:sldId id="302" r:id="rId50"/>
    <p:sldId id="318" r:id="rId51"/>
    <p:sldId id="319" r:id="rId52"/>
    <p:sldId id="313" r:id="rId53"/>
    <p:sldId id="320" r:id="rId54"/>
    <p:sldId id="342" r:id="rId55"/>
    <p:sldId id="344" r:id="rId56"/>
    <p:sldId id="345" r:id="rId57"/>
    <p:sldId id="346" r:id="rId58"/>
    <p:sldId id="347" r:id="rId59"/>
    <p:sldId id="348" r:id="rId60"/>
    <p:sldId id="352" r:id="rId61"/>
    <p:sldId id="350" r:id="rId62"/>
    <p:sldId id="359" r:id="rId63"/>
    <p:sldId id="349" r:id="rId64"/>
    <p:sldId id="351" r:id="rId65"/>
    <p:sldId id="343" r:id="rId66"/>
    <p:sldId id="360" r:id="rId67"/>
    <p:sldId id="338" r:id="rId68"/>
    <p:sldId id="337" r:id="rId69"/>
    <p:sldId id="339" r:id="rId70"/>
    <p:sldId id="340" r:id="rId71"/>
    <p:sldId id="309" r:id="rId72"/>
    <p:sldId id="288" r:id="rId73"/>
    <p:sldId id="269" r:id="rId74"/>
    <p:sldId id="270" r:id="rId75"/>
    <p:sldId id="271" r:id="rId76"/>
    <p:sldId id="310" r:id="rId77"/>
    <p:sldId id="311" r:id="rId78"/>
    <p:sldId id="312" r:id="rId79"/>
    <p:sldId id="321" r:id="rId80"/>
    <p:sldId id="362" r:id="rId81"/>
    <p:sldId id="361" r:id="rId82"/>
    <p:sldId id="364" r:id="rId83"/>
    <p:sldId id="363" r:id="rId84"/>
    <p:sldId id="326" r:id="rId85"/>
    <p:sldId id="327" r:id="rId86"/>
    <p:sldId id="328" r:id="rId87"/>
    <p:sldId id="330" r:id="rId88"/>
    <p:sldId id="274" r:id="rId89"/>
    <p:sldId id="329"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p:restoredTop sz="94681"/>
  </p:normalViewPr>
  <p:slideViewPr>
    <p:cSldViewPr snapToGrid="0" snapToObjects="1">
      <p:cViewPr varScale="1">
        <p:scale>
          <a:sx n="91" d="100"/>
          <a:sy n="91" d="100"/>
        </p:scale>
        <p:origin x="17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6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042CB-FB69-CE43-A12B-7A5C45E7B1BF}" type="datetimeFigureOut">
              <a:rPr lang="en-US" smtClean="0"/>
              <a:t>7/1/18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ABD90-BF33-EC48-ADA7-97E28372A2B0}" type="slidenum">
              <a:rPr lang="en-US" smtClean="0"/>
              <a:t>‹#›</a:t>
            </a:fld>
            <a:endParaRPr lang="en-US" dirty="0"/>
          </a:p>
        </p:txBody>
      </p:sp>
    </p:spTree>
    <p:extLst>
      <p:ext uri="{BB962C8B-B14F-4D97-AF65-F5344CB8AC3E}">
        <p14:creationId xmlns:p14="http://schemas.microsoft.com/office/powerpoint/2010/main" val="2991435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(4/6/15 20:42) -----</a:t>
            </a:r>
          </a:p>
          <a:p>
            <a:r>
              <a:rPr lang="en-US" dirty="0"/>
              <a:t>Ask what everyone's comfort level </a:t>
            </a:r>
            <a:r>
              <a:rPr lang="en-US" dirty="0" smtClean="0"/>
              <a:t>is</a:t>
            </a:r>
          </a:p>
          <a:p>
            <a:r>
              <a:rPr lang="en-US" dirty="0" smtClean="0"/>
              <a:t>:  Total comfort:  I am a fluency therapy god…..comfortable………..enough</a:t>
            </a:r>
            <a:r>
              <a:rPr lang="en-US" baseline="0" dirty="0" smtClean="0"/>
              <a:t> knowledge to be dangerous………scared out of my mind</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5</a:t>
            </a:fld>
            <a:endParaRPr lang="en-US" dirty="0"/>
          </a:p>
        </p:txBody>
      </p:sp>
    </p:spTree>
    <p:extLst>
      <p:ext uri="{BB962C8B-B14F-4D97-AF65-F5344CB8AC3E}">
        <p14:creationId xmlns:p14="http://schemas.microsoft.com/office/powerpoint/2010/main" val="407936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many of you in grad school got instruction on how to treat or help with the issues that lie below the surface.  Help with the isolation.</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22</a:t>
            </a:fld>
            <a:endParaRPr lang="en-US" dirty="0"/>
          </a:p>
        </p:txBody>
      </p:sp>
    </p:spTree>
    <p:extLst>
      <p:ext uri="{BB962C8B-B14F-4D97-AF65-F5344CB8AC3E}">
        <p14:creationId xmlns:p14="http://schemas.microsoft.com/office/powerpoint/2010/main" val="359599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want drills or practice pages.  These encourage the:</a:t>
            </a:r>
            <a:r>
              <a:rPr lang="en-US" baseline="0" dirty="0" smtClean="0"/>
              <a:t>  Stuttering must end mentality.</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23</a:t>
            </a:fld>
            <a:endParaRPr lang="en-US" dirty="0"/>
          </a:p>
        </p:txBody>
      </p:sp>
    </p:spTree>
    <p:extLst>
      <p:ext uri="{BB962C8B-B14F-4D97-AF65-F5344CB8AC3E}">
        <p14:creationId xmlns:p14="http://schemas.microsoft.com/office/powerpoint/2010/main" val="94244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snuggy blanket for resources</a:t>
            </a:r>
            <a:r>
              <a:rPr lang="en-US" baseline="0" dirty="0" smtClean="0"/>
              <a:t> and ideas,  Like an old friend.</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24</a:t>
            </a:fld>
            <a:endParaRPr lang="en-US" dirty="0"/>
          </a:p>
        </p:txBody>
      </p:sp>
    </p:spTree>
    <p:extLst>
      <p:ext uri="{BB962C8B-B14F-4D97-AF65-F5344CB8AC3E}">
        <p14:creationId xmlns:p14="http://schemas.microsoft.com/office/powerpoint/2010/main" val="237431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the biggest fan of the Title but it’s a nice story.</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27</a:t>
            </a:fld>
            <a:endParaRPr lang="en-US" dirty="0"/>
          </a:p>
        </p:txBody>
      </p:sp>
    </p:spTree>
    <p:extLst>
      <p:ext uri="{BB962C8B-B14F-4D97-AF65-F5344CB8AC3E}">
        <p14:creationId xmlns:p14="http://schemas.microsoft.com/office/powerpoint/2010/main" val="26337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what you want</a:t>
            </a:r>
            <a:r>
              <a:rPr lang="en-US" baseline="0" dirty="0" smtClean="0"/>
              <a:t> to say not how you say it.</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28</a:t>
            </a:fld>
            <a:endParaRPr lang="en-US" dirty="0"/>
          </a:p>
        </p:txBody>
      </p:sp>
    </p:spTree>
    <p:extLst>
      <p:ext uri="{BB962C8B-B14F-4D97-AF65-F5344CB8AC3E}">
        <p14:creationId xmlns:p14="http://schemas.microsoft.com/office/powerpoint/2010/main" val="84704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looks sad…but this book</a:t>
            </a:r>
            <a:r>
              <a:rPr lang="en-US" baseline="0" dirty="0" smtClean="0"/>
              <a:t> is great.</a:t>
            </a:r>
          </a:p>
          <a:p>
            <a:r>
              <a:rPr lang="en-US" baseline="0" dirty="0" smtClean="0"/>
              <a:t>My daughters and </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29</a:t>
            </a:fld>
            <a:endParaRPr lang="en-US" dirty="0"/>
          </a:p>
        </p:txBody>
      </p:sp>
    </p:spTree>
    <p:extLst>
      <p:ext uri="{BB962C8B-B14F-4D97-AF65-F5344CB8AC3E}">
        <p14:creationId xmlns:p14="http://schemas.microsoft.com/office/powerpoint/2010/main" val="15635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love animals.  This was my daughters favorite</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30</a:t>
            </a:fld>
            <a:endParaRPr lang="en-US" dirty="0"/>
          </a:p>
        </p:txBody>
      </p:sp>
    </p:spTree>
    <p:extLst>
      <p:ext uri="{BB962C8B-B14F-4D97-AF65-F5344CB8AC3E}">
        <p14:creationId xmlns:p14="http://schemas.microsoft.com/office/powerpoint/2010/main" val="307024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Dad didn’t talk</a:t>
            </a:r>
            <a:r>
              <a:rPr lang="en-US" baseline="0" dirty="0" smtClean="0"/>
              <a:t> for the child</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31</a:t>
            </a:fld>
            <a:endParaRPr lang="en-US" dirty="0"/>
          </a:p>
        </p:txBody>
      </p:sp>
    </p:spTree>
    <p:extLst>
      <p:ext uri="{BB962C8B-B14F-4D97-AF65-F5344CB8AC3E}">
        <p14:creationId xmlns:p14="http://schemas.microsoft.com/office/powerpoint/2010/main" val="140355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Adventure #2 but I have not reviewed this at the current time. </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32</a:t>
            </a:fld>
            <a:endParaRPr lang="en-US" dirty="0"/>
          </a:p>
        </p:txBody>
      </p:sp>
    </p:spTree>
    <p:extLst>
      <p:ext uri="{BB962C8B-B14F-4D97-AF65-F5344CB8AC3E}">
        <p14:creationId xmlns:p14="http://schemas.microsoft.com/office/powerpoint/2010/main" val="74725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Adventures #2 has been released but Melissa</a:t>
            </a:r>
            <a:r>
              <a:rPr lang="en-US" baseline="0" dirty="0" smtClean="0"/>
              <a:t> Meets her </a:t>
            </a:r>
            <a:r>
              <a:rPr lang="en-US" baseline="0" dirty="0" err="1" smtClean="0"/>
              <a:t>Stamily</a:t>
            </a:r>
            <a:r>
              <a:rPr lang="en-US" baseline="0" dirty="0" smtClean="0"/>
              <a:t>.  Just released I have not reviewed</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34</a:t>
            </a:fld>
            <a:endParaRPr lang="en-US" dirty="0"/>
          </a:p>
        </p:txBody>
      </p:sp>
    </p:spTree>
    <p:extLst>
      <p:ext uri="{BB962C8B-B14F-4D97-AF65-F5344CB8AC3E}">
        <p14:creationId xmlns:p14="http://schemas.microsoft.com/office/powerpoint/2010/main" val="54388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(4/6/15 20:46) -----</a:t>
            </a:r>
          </a:p>
          <a:p>
            <a:r>
              <a:rPr lang="en-US" dirty="0"/>
              <a:t>Sometimes people work from their comfort level or work on PWR and Prolongations only.</a:t>
            </a:r>
          </a:p>
          <a:p>
            <a:r>
              <a:rPr lang="en-US" dirty="0"/>
              <a:t>It is important to work on the whole CWS rather than just the surface behaviors</a:t>
            </a:r>
          </a:p>
        </p:txBody>
      </p:sp>
      <p:sp>
        <p:nvSpPr>
          <p:cNvPr id="4" name="Slide Number Placeholder 3"/>
          <p:cNvSpPr>
            <a:spLocks noGrp="1"/>
          </p:cNvSpPr>
          <p:nvPr>
            <p:ph type="sldNum" sz="quarter" idx="10"/>
          </p:nvPr>
        </p:nvSpPr>
        <p:spPr/>
        <p:txBody>
          <a:bodyPr/>
          <a:lstStyle/>
          <a:p>
            <a:fld id="{8ECABD90-BF33-EC48-ADA7-97E28372A2B0}" type="slidenum">
              <a:rPr lang="en-US" smtClean="0"/>
              <a:t>9</a:t>
            </a:fld>
            <a:endParaRPr lang="en-US" dirty="0"/>
          </a:p>
        </p:txBody>
      </p:sp>
    </p:spTree>
    <p:extLst>
      <p:ext uri="{BB962C8B-B14F-4D97-AF65-F5344CB8AC3E}">
        <p14:creationId xmlns:p14="http://schemas.microsoft.com/office/powerpoint/2010/main" val="285165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39</a:t>
            </a:fld>
            <a:endParaRPr lang="en-US" dirty="0"/>
          </a:p>
        </p:txBody>
      </p:sp>
    </p:spTree>
    <p:extLst>
      <p:ext uri="{BB962C8B-B14F-4D97-AF65-F5344CB8AC3E}">
        <p14:creationId xmlns:p14="http://schemas.microsoft.com/office/powerpoint/2010/main" val="37632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these books because they are written by a</a:t>
            </a:r>
            <a:r>
              <a:rPr lang="en-US" baseline="0" dirty="0" smtClean="0"/>
              <a:t> professional author.</a:t>
            </a:r>
          </a:p>
          <a:p>
            <a:r>
              <a:rPr lang="en-US" baseline="0" dirty="0" smtClean="0"/>
              <a:t>Regular Kid who just so happens to stutter</a:t>
            </a:r>
          </a:p>
          <a:p>
            <a:r>
              <a:rPr lang="en-US" baseline="0" dirty="0" smtClean="0"/>
              <a:t>Same trials and tribs as other kids her age.</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42</a:t>
            </a:fld>
            <a:endParaRPr lang="en-US" dirty="0"/>
          </a:p>
        </p:txBody>
      </p:sp>
    </p:spTree>
    <p:extLst>
      <p:ext uri="{BB962C8B-B14F-4D97-AF65-F5344CB8AC3E}">
        <p14:creationId xmlns:p14="http://schemas.microsoft.com/office/powerpoint/2010/main" val="64260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Subtle.</a:t>
            </a:r>
          </a:p>
          <a:p>
            <a:r>
              <a:rPr lang="en-US" dirty="0" smtClean="0"/>
              <a:t>Enjoyable to non stuttering children</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43</a:t>
            </a:fld>
            <a:endParaRPr lang="en-US" dirty="0"/>
          </a:p>
        </p:txBody>
      </p:sp>
    </p:spTree>
    <p:extLst>
      <p:ext uri="{BB962C8B-B14F-4D97-AF65-F5344CB8AC3E}">
        <p14:creationId xmlns:p14="http://schemas.microsoft.com/office/powerpoint/2010/main" val="130319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Talks about a school for disturbed children</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47</a:t>
            </a:fld>
            <a:endParaRPr lang="en-US" dirty="0"/>
          </a:p>
        </p:txBody>
      </p:sp>
    </p:spTree>
    <p:extLst>
      <p:ext uri="{BB962C8B-B14F-4D97-AF65-F5344CB8AC3E}">
        <p14:creationId xmlns:p14="http://schemas.microsoft.com/office/powerpoint/2010/main" val="156317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book relates a story of the author from when she was a child and not modern fluency therapy.</a:t>
            </a:r>
          </a:p>
          <a:p>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53</a:t>
            </a:fld>
            <a:endParaRPr lang="en-US" dirty="0"/>
          </a:p>
        </p:txBody>
      </p:sp>
    </p:spTree>
    <p:extLst>
      <p:ext uri="{BB962C8B-B14F-4D97-AF65-F5344CB8AC3E}">
        <p14:creationId xmlns:p14="http://schemas.microsoft.com/office/powerpoint/2010/main" val="162839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been the original inspiration for home alone</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73</a:t>
            </a:fld>
            <a:endParaRPr lang="en-US" dirty="0"/>
          </a:p>
        </p:txBody>
      </p:sp>
    </p:spTree>
    <p:extLst>
      <p:ext uri="{BB962C8B-B14F-4D97-AF65-F5344CB8AC3E}">
        <p14:creationId xmlns:p14="http://schemas.microsoft.com/office/powerpoint/2010/main" val="3899344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for parents to read</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77</a:t>
            </a:fld>
            <a:endParaRPr lang="en-US" dirty="0"/>
          </a:p>
        </p:txBody>
      </p:sp>
    </p:spTree>
    <p:extLst>
      <p:ext uri="{BB962C8B-B14F-4D97-AF65-F5344CB8AC3E}">
        <p14:creationId xmlns:p14="http://schemas.microsoft.com/office/powerpoint/2010/main" val="2358789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use of easy “s”  It’s the only sound he likes.</a:t>
            </a:r>
          </a:p>
          <a:p>
            <a:r>
              <a:rPr lang="en-US" dirty="0" smtClean="0"/>
              <a:t>Gentle</a:t>
            </a:r>
            <a:r>
              <a:rPr lang="en-US" baseline="0" dirty="0" smtClean="0"/>
              <a:t> Air</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78</a:t>
            </a:fld>
            <a:endParaRPr lang="en-US" dirty="0"/>
          </a:p>
        </p:txBody>
      </p:sp>
    </p:spTree>
    <p:extLst>
      <p:ext uri="{BB962C8B-B14F-4D97-AF65-F5344CB8AC3E}">
        <p14:creationId xmlns:p14="http://schemas.microsoft.com/office/powerpoint/2010/main" val="2233034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been playing around with this over the past years or so.</a:t>
            </a:r>
          </a:p>
          <a:p>
            <a:r>
              <a:rPr lang="en-US" dirty="0" smtClean="0"/>
              <a:t>Phil Carrot and the Forest</a:t>
            </a:r>
            <a:r>
              <a:rPr lang="en-US" baseline="0" dirty="0" smtClean="0"/>
              <a:t> of Discord.</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86</a:t>
            </a:fld>
            <a:endParaRPr lang="en-US" dirty="0"/>
          </a:p>
        </p:txBody>
      </p:sp>
    </p:spTree>
    <p:extLst>
      <p:ext uri="{BB962C8B-B14F-4D97-AF65-F5344CB8AC3E}">
        <p14:creationId xmlns:p14="http://schemas.microsoft.com/office/powerpoint/2010/main" val="50467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tool to help along their journey to increased communication and living</a:t>
            </a:r>
            <a:r>
              <a:rPr lang="en-US" baseline="0" dirty="0" smtClean="0"/>
              <a:t> their own lives</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88</a:t>
            </a:fld>
            <a:endParaRPr lang="en-US" dirty="0"/>
          </a:p>
        </p:txBody>
      </p:sp>
    </p:spTree>
    <p:extLst>
      <p:ext uri="{BB962C8B-B14F-4D97-AF65-F5344CB8AC3E}">
        <p14:creationId xmlns:p14="http://schemas.microsoft.com/office/powerpoint/2010/main" val="51765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ok if you are learning together</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10</a:t>
            </a:fld>
            <a:endParaRPr lang="en-US" dirty="0"/>
          </a:p>
        </p:txBody>
      </p:sp>
    </p:spTree>
    <p:extLst>
      <p:ext uri="{BB962C8B-B14F-4D97-AF65-F5344CB8AC3E}">
        <p14:creationId xmlns:p14="http://schemas.microsoft.com/office/powerpoint/2010/main" val="92869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see the forest through the trees</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13</a:t>
            </a:fld>
            <a:endParaRPr lang="en-US" dirty="0"/>
          </a:p>
        </p:txBody>
      </p:sp>
    </p:spTree>
    <p:extLst>
      <p:ext uri="{BB962C8B-B14F-4D97-AF65-F5344CB8AC3E}">
        <p14:creationId xmlns:p14="http://schemas.microsoft.com/office/powerpoint/2010/main" val="59990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(4/6/15 20:55) -----</a:t>
            </a:r>
          </a:p>
          <a:p>
            <a:r>
              <a:rPr lang="en-US" dirty="0"/>
              <a:t>Trial and Error = Chapters, rewrites, </a:t>
            </a:r>
            <a:r>
              <a:rPr lang="en-US" dirty="0" smtClean="0"/>
              <a:t>Serial </a:t>
            </a:r>
          </a:p>
          <a:p>
            <a:r>
              <a:rPr lang="en-US" dirty="0" smtClean="0"/>
              <a:t>Give kids a hook or a</a:t>
            </a:r>
            <a:r>
              <a:rPr lang="en-US" baseline="0" dirty="0" smtClean="0"/>
              <a:t> nice way to start/end therapy</a:t>
            </a:r>
          </a:p>
          <a:p>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14</a:t>
            </a:fld>
            <a:endParaRPr lang="en-US" dirty="0"/>
          </a:p>
        </p:txBody>
      </p:sp>
    </p:spTree>
    <p:extLst>
      <p:ext uri="{BB962C8B-B14F-4D97-AF65-F5344CB8AC3E}">
        <p14:creationId xmlns:p14="http://schemas.microsoft.com/office/powerpoint/2010/main" val="216854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Questions and Answers</a:t>
            </a:r>
          </a:p>
          <a:p>
            <a:r>
              <a:rPr lang="en-US" dirty="0" smtClean="0"/>
              <a:t>----- Meeting Notes (4/6/15 21:02) -----</a:t>
            </a:r>
          </a:p>
          <a:p>
            <a:r>
              <a:rPr lang="en-US" dirty="0" smtClean="0"/>
              <a:t> Take a few minutes to discuss this with the person next to you.</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16</a:t>
            </a:fld>
            <a:endParaRPr lang="en-US" dirty="0"/>
          </a:p>
        </p:txBody>
      </p:sp>
    </p:spTree>
    <p:extLst>
      <p:ext uri="{BB962C8B-B14F-4D97-AF65-F5344CB8AC3E}">
        <p14:creationId xmlns:p14="http://schemas.microsoft.com/office/powerpoint/2010/main" val="298470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to your</a:t>
            </a:r>
            <a:r>
              <a:rPr lang="en-US" baseline="0" dirty="0" smtClean="0"/>
              <a:t> partner and share</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17</a:t>
            </a:fld>
            <a:endParaRPr lang="en-US" dirty="0"/>
          </a:p>
        </p:txBody>
      </p:sp>
    </p:spTree>
    <p:extLst>
      <p:ext uri="{BB962C8B-B14F-4D97-AF65-F5344CB8AC3E}">
        <p14:creationId xmlns:p14="http://schemas.microsoft.com/office/powerpoint/2010/main" val="22018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Movies- the guy gets a bump on</a:t>
            </a:r>
            <a:r>
              <a:rPr lang="en-US" baseline="0" dirty="0" smtClean="0"/>
              <a:t> the head and all of the sudden no longer stutters.</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19</a:t>
            </a:fld>
            <a:endParaRPr lang="en-US" dirty="0"/>
          </a:p>
        </p:txBody>
      </p:sp>
    </p:spTree>
    <p:extLst>
      <p:ext uri="{BB962C8B-B14F-4D97-AF65-F5344CB8AC3E}">
        <p14:creationId xmlns:p14="http://schemas.microsoft.com/office/powerpoint/2010/main" val="108548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this stuff…like any other difference</a:t>
            </a:r>
            <a:endParaRPr lang="en-US" dirty="0"/>
          </a:p>
        </p:txBody>
      </p:sp>
      <p:sp>
        <p:nvSpPr>
          <p:cNvPr id="4" name="Slide Number Placeholder 3"/>
          <p:cNvSpPr>
            <a:spLocks noGrp="1"/>
          </p:cNvSpPr>
          <p:nvPr>
            <p:ph type="sldNum" sz="quarter" idx="10"/>
          </p:nvPr>
        </p:nvSpPr>
        <p:spPr/>
        <p:txBody>
          <a:bodyPr/>
          <a:lstStyle/>
          <a:p>
            <a:fld id="{8ECABD90-BF33-EC48-ADA7-97E28372A2B0}" type="slidenum">
              <a:rPr lang="en-US" smtClean="0"/>
              <a:t>21</a:t>
            </a:fld>
            <a:endParaRPr lang="en-US" dirty="0"/>
          </a:p>
        </p:txBody>
      </p:sp>
    </p:spTree>
    <p:extLst>
      <p:ext uri="{BB962C8B-B14F-4D97-AF65-F5344CB8AC3E}">
        <p14:creationId xmlns:p14="http://schemas.microsoft.com/office/powerpoint/2010/main" val="259479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8ACDB3CC-F982-40F9-8DD6-BCC9AFBF44BD}" type="datetime1">
              <a:rPr lang="en-US" smtClean="0"/>
              <a:pPr/>
              <a:t>7/1/18</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C5B1FEA-406A-7749-A5C3-DDCB5F67A4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C343E0B-31DC-304B-AE4D-EBC4B495A027}" type="datetimeFigureOut">
              <a:rPr lang="en-US" smtClean="0"/>
              <a:t>7/1/18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43E0B-31DC-304B-AE4D-EBC4B495A027}" type="datetimeFigureOut">
              <a:rPr lang="en-US" smtClean="0"/>
              <a:t>7/1/18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dirty="0" smtClean="0"/>
              <a:t>Drag picture to placeholder or click icon to add</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C343E0B-31DC-304B-AE4D-EBC4B495A027}" type="datetimeFigureOut">
              <a:rPr lang="en-US" smtClean="0"/>
              <a:t>7/1/18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C343E0B-31DC-304B-AE4D-EBC4B495A027}" type="datetimeFigureOut">
              <a:rPr lang="en-US" smtClean="0"/>
              <a:t>7/1/18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C343E0B-31DC-304B-AE4D-EBC4B495A027}" type="datetimeFigureOut">
              <a:rPr lang="en-US" smtClean="0"/>
              <a:t>7/1/18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C343E0B-31DC-304B-AE4D-EBC4B495A027}" type="datetimeFigureOut">
              <a:rPr lang="en-US" smtClean="0"/>
              <a:t>7/1/18</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9B6EDB4-85D6-E045-9F09-E3C96E6CB9D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7/1/18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343E0B-31DC-304B-AE4D-EBC4B495A027}" type="datetimeFigureOut">
              <a:rPr lang="en-US" smtClean="0"/>
              <a:t>7/1/18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B6EDB4-85D6-E045-9F09-E3C96E6CB9D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C343E0B-31DC-304B-AE4D-EBC4B495A027}" type="datetimeFigureOut">
              <a:rPr lang="en-US" smtClean="0"/>
              <a:t>7/1/18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B6EDB4-85D6-E045-9F09-E3C96E6CB9D4}"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C343E0B-31DC-304B-AE4D-EBC4B495A027}" type="datetimeFigureOut">
              <a:rPr lang="en-US" smtClean="0"/>
              <a:t>7/1/18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B6EDB4-85D6-E045-9F09-E3C96E6CB9D4}" type="slidenum">
              <a:rPr lang="en-US" smtClean="0"/>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CC343E0B-31DC-304B-AE4D-EBC4B495A027}" type="datetimeFigureOut">
              <a:rPr lang="en-US" smtClean="0"/>
              <a:t>7/1/18</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9B6EDB4-85D6-E045-9F09-E3C96E6CB9D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utteringhelp.org/introduction-cognitive-therap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hyperlink" Target="http://www.mnsu.edu/comdis/kuster/kids/kids.html#books" TargetMode="External"/><Relationship Id="rId4" Type="http://schemas.openxmlformats.org/officeDocument/2006/relationships/hyperlink" Target="http://www.mnsu.edu/comdis/kuster/kids/kidsbook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dQvZZQZIALQ"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nddisorders.com/A-Br/Bibliotherapy.html#ixzz3Un8dipr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ooraypublishing.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ay.americangirl.com/play/girl-of-the-year/gabriel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hyperlink" Target="https://www.amazon.com/Mystery-Mistakes-Mulligans-Mouth/dp/151704727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 Id="rId3" Type="http://schemas.openxmlformats.org/officeDocument/2006/relationships/image" Target="../media/image32.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imberlynewtonfusco.com/knf9_005.ht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cholastic.com/teachers/lesson-plans/teaching-content/i-thought-my-soul-would-rise-and-fly-discussion-guid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lpanovelapproach.co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mnsu.edu/comdis/isad7/papers/badmington7/badmington17.html" TargetMode="External"/><Relationship Id="rId4" Type="http://schemas.openxmlformats.org/officeDocument/2006/relationships/hyperlink" Target="http://www.mnsu.edu/comdis/isad12/papers/therapy12/coleman12.html" TargetMode="External"/><Relationship Id="rId5" Type="http://schemas.openxmlformats.org/officeDocument/2006/relationships/hyperlink" Target="https://www.moralstories.org/the-cracked-pot/" TargetMode="External"/><Relationship Id="rId1" Type="http://schemas.openxmlformats.org/officeDocument/2006/relationships/slideLayout" Target="../slideLayouts/slideLayout2.xml"/><Relationship Id="rId2" Type="http://schemas.openxmlformats.org/officeDocument/2006/relationships/hyperlink" Target="http://www.mnsu.edu/comdis/isad11/papers/dwilliams11/dwilliams11.html"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9.jpg"/></Relationships>
</file>

<file path=ppt/slides/_rels/slide89.xml.rels><?xml version="1.0" encoding="UTF-8" standalone="yes"?>
<Relationships xmlns="http://schemas.openxmlformats.org/package/2006/relationships"><Relationship Id="rId3" Type="http://schemas.openxmlformats.org/officeDocument/2006/relationships/hyperlink" Target="mailto:jeffreyglessing@midwestfluencyservices.com" TargetMode="External"/><Relationship Id="rId4" Type="http://schemas.openxmlformats.org/officeDocument/2006/relationships/hyperlink" Target="http://www.Midwestfluencyservices.com" TargetMode="External"/><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3710" y="3066757"/>
            <a:ext cx="6253089" cy="1971587"/>
          </a:xfrm>
        </p:spPr>
        <p:txBody>
          <a:bodyPr>
            <a:normAutofit/>
          </a:bodyPr>
          <a:lstStyle/>
          <a:p>
            <a:r>
              <a:rPr lang="en-US" dirty="0" smtClean="0"/>
              <a:t>Using Literature in Fluency Therapy</a:t>
            </a:r>
            <a:endParaRPr lang="en-US" dirty="0"/>
          </a:p>
        </p:txBody>
      </p:sp>
      <p:sp>
        <p:nvSpPr>
          <p:cNvPr id="3" name="Subtitle 2"/>
          <p:cNvSpPr>
            <a:spLocks noGrp="1"/>
          </p:cNvSpPr>
          <p:nvPr>
            <p:ph type="subTitle" idx="1"/>
          </p:nvPr>
        </p:nvSpPr>
        <p:spPr/>
        <p:txBody>
          <a:bodyPr/>
          <a:lstStyle/>
          <a:p>
            <a:r>
              <a:rPr lang="en-US" dirty="0" smtClean="0"/>
              <a:t>NSA 2018</a:t>
            </a:r>
          </a:p>
          <a:p>
            <a:endParaRPr lang="en-US" dirty="0"/>
          </a:p>
          <a:p>
            <a:r>
              <a:rPr lang="en-US" dirty="0" smtClean="0"/>
              <a:t>Jeffrey J. Glessing, M.A., CCC-SLP</a:t>
            </a:r>
            <a:endParaRPr lang="en-US" dirty="0"/>
          </a:p>
        </p:txBody>
      </p:sp>
    </p:spTree>
    <p:extLst>
      <p:ext uri="{BB962C8B-B14F-4D97-AF65-F5344CB8AC3E}">
        <p14:creationId xmlns:p14="http://schemas.microsoft.com/office/powerpoint/2010/main" val="364481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Step outside your comfort level so they can step outside of theirs</a:t>
            </a:r>
          </a:p>
          <a:p>
            <a:r>
              <a:rPr lang="en-US" dirty="0" smtClean="0"/>
              <a:t>Stuttering is a complex disorder but your clients who stutter depend on you to be the knowledgeable expert</a:t>
            </a:r>
          </a:p>
          <a:p>
            <a:r>
              <a:rPr lang="en-US" dirty="0" smtClean="0"/>
              <a:t>Working on Part Word Repetitions and Prolongations alone are not adequate for most, especially older </a:t>
            </a:r>
            <a:r>
              <a:rPr lang="en-US" dirty="0" smtClean="0"/>
              <a:t>CWS. </a:t>
            </a:r>
          </a:p>
          <a:p>
            <a:r>
              <a:rPr lang="en-US" dirty="0" smtClean="0"/>
              <a:t>SLPs </a:t>
            </a:r>
            <a:r>
              <a:rPr lang="en-US" dirty="0" smtClean="0"/>
              <a:t>feel pressure from many sources to work on “strategies”.  In my opinion, this is usually a misguided way to go about things </a:t>
            </a:r>
            <a:r>
              <a:rPr lang="en-US" dirty="0" smtClean="0"/>
              <a:t>for the </a:t>
            </a:r>
            <a:r>
              <a:rPr lang="en-US" dirty="0" smtClean="0"/>
              <a:t>long-term communicative health of your client. </a:t>
            </a:r>
          </a:p>
          <a:p>
            <a:endParaRPr lang="en-US" dirty="0"/>
          </a:p>
        </p:txBody>
      </p:sp>
    </p:spTree>
    <p:extLst>
      <p:ext uri="{BB962C8B-B14F-4D97-AF65-F5344CB8AC3E}">
        <p14:creationId xmlns:p14="http://schemas.microsoft.com/office/powerpoint/2010/main" val="3934016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Behavioral Therapy (CBT)</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http://www.stutteringhelp.org/introduction-cognitive-</a:t>
            </a:r>
            <a:r>
              <a:rPr lang="en-US" dirty="0" smtClean="0">
                <a:hlinkClick r:id="rId2"/>
              </a:rPr>
              <a:t>therapy</a:t>
            </a:r>
            <a:endParaRPr lang="en-US" dirty="0" smtClean="0"/>
          </a:p>
          <a:p>
            <a:r>
              <a:rPr lang="en-US" dirty="0"/>
              <a:t>Cognitive Therapy is not concerned with teaching clients to 'think positively' or to be more 'rational'. It is concerned with helping people to understand the way in which their thinking affects them on a day-to-day basis, and to cope with difficulties more effectively by being more flexible in how they look at and respond to situations, developing more effective problem-solving skills, maximising the use of more helpful self-talk, and developing life-enhancing core beliefs. It provides a structure for therapists to explore their own negative thoughts, emotions and responses, and to understand parents' anxieties better.</a:t>
            </a:r>
          </a:p>
          <a:p>
            <a:endParaRPr lang="en-US" dirty="0"/>
          </a:p>
        </p:txBody>
      </p:sp>
    </p:spTree>
    <p:extLst>
      <p:ext uri="{BB962C8B-B14F-4D97-AF65-F5344CB8AC3E}">
        <p14:creationId xmlns:p14="http://schemas.microsoft.com/office/powerpoint/2010/main" val="2692902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CBT important to our talk today?</a:t>
            </a:r>
            <a:endParaRPr lang="en-US" dirty="0"/>
          </a:p>
        </p:txBody>
      </p:sp>
      <p:sp>
        <p:nvSpPr>
          <p:cNvPr id="3" name="Content Placeholder 2"/>
          <p:cNvSpPr>
            <a:spLocks noGrp="1"/>
          </p:cNvSpPr>
          <p:nvPr>
            <p:ph idx="1"/>
          </p:nvPr>
        </p:nvSpPr>
        <p:spPr/>
        <p:txBody>
          <a:bodyPr>
            <a:normAutofit/>
          </a:bodyPr>
          <a:lstStyle/>
          <a:p>
            <a:r>
              <a:rPr lang="en-US" dirty="0" smtClean="0"/>
              <a:t>Books can be used to augment the child’s perception of his stuttering situation.</a:t>
            </a:r>
          </a:p>
          <a:p>
            <a:r>
              <a:rPr lang="en-US" dirty="0" smtClean="0"/>
              <a:t>Books can be used to aid in our understanding of a problem.</a:t>
            </a:r>
          </a:p>
          <a:p>
            <a:r>
              <a:rPr lang="en-US" dirty="0" smtClean="0"/>
              <a:t>Helping people change their perspectives is vital to any improvement in life.</a:t>
            </a:r>
          </a:p>
          <a:p>
            <a:r>
              <a:rPr lang="en-US" dirty="0" smtClean="0"/>
              <a:t>Laying </a:t>
            </a:r>
            <a:r>
              <a:rPr lang="en-US" dirty="0" smtClean="0"/>
              <a:t>the groundwork early to analyze problems in this manner can help long term success</a:t>
            </a:r>
            <a:endParaRPr lang="en-US" dirty="0"/>
          </a:p>
        </p:txBody>
      </p:sp>
    </p:spTree>
    <p:extLst>
      <p:ext uri="{BB962C8B-B14F-4D97-AF65-F5344CB8AC3E}">
        <p14:creationId xmlns:p14="http://schemas.microsoft.com/office/powerpoint/2010/main" val="145000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books?</a:t>
            </a:r>
            <a:endParaRPr lang="en-US" dirty="0"/>
          </a:p>
        </p:txBody>
      </p:sp>
      <p:sp>
        <p:nvSpPr>
          <p:cNvPr id="3" name="Content Placeholder 2"/>
          <p:cNvSpPr>
            <a:spLocks noGrp="1"/>
          </p:cNvSpPr>
          <p:nvPr>
            <p:ph idx="1"/>
          </p:nvPr>
        </p:nvSpPr>
        <p:spPr/>
        <p:txBody>
          <a:bodyPr>
            <a:normAutofit/>
          </a:bodyPr>
          <a:lstStyle/>
          <a:p>
            <a:r>
              <a:rPr lang="en-US" dirty="0" smtClean="0"/>
              <a:t>It deflects conversation away from being too personal and about them….kids open up more when the conversation is about a character and not themselves.</a:t>
            </a:r>
          </a:p>
          <a:p>
            <a:r>
              <a:rPr lang="en-US" dirty="0" smtClean="0"/>
              <a:t>They can feel through the character that they are not alone in their thoughts and actions.</a:t>
            </a:r>
          </a:p>
          <a:p>
            <a:r>
              <a:rPr lang="en-US" dirty="0" smtClean="0"/>
              <a:t>It can help them better understand how their </a:t>
            </a:r>
            <a:r>
              <a:rPr lang="en-US" dirty="0" smtClean="0"/>
              <a:t>communication</a:t>
            </a:r>
            <a:r>
              <a:rPr lang="en-US" dirty="0" smtClean="0"/>
              <a:t> </a:t>
            </a:r>
            <a:r>
              <a:rPr lang="en-US" dirty="0" smtClean="0"/>
              <a:t>interacts with their personality.</a:t>
            </a:r>
            <a:endParaRPr lang="en-US" dirty="0"/>
          </a:p>
        </p:txBody>
      </p:sp>
    </p:spTree>
    <p:extLst>
      <p:ext uri="{BB962C8B-B14F-4D97-AF65-F5344CB8AC3E}">
        <p14:creationId xmlns:p14="http://schemas.microsoft.com/office/powerpoint/2010/main" val="245477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 get here?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The Mystery of the Mistakes in Mulligan’s Mouth</a:t>
            </a:r>
          </a:p>
          <a:p>
            <a:r>
              <a:rPr lang="en-US" dirty="0" smtClean="0"/>
              <a:t>I’ve been using my own fictional book in a variety of ways over the past 12 years.</a:t>
            </a:r>
          </a:p>
          <a:p>
            <a:r>
              <a:rPr lang="en-US" dirty="0" smtClean="0"/>
              <a:t>A book for kids with a supportive guide for the SLP  and parents to ask and answer questions with the Child Who Stutters for each chapter.  Also includes classroom activities for a read aloud by the teacher. </a:t>
            </a:r>
          </a:p>
          <a:p>
            <a:r>
              <a:rPr lang="en-US" dirty="0" smtClean="0"/>
              <a:t>Learned through trial and error how using stories can be beneficial. </a:t>
            </a:r>
            <a:endParaRPr lang="en-US" dirty="0"/>
          </a:p>
        </p:txBody>
      </p:sp>
    </p:spTree>
    <p:extLst>
      <p:ext uri="{BB962C8B-B14F-4D97-AF65-F5344CB8AC3E}">
        <p14:creationId xmlns:p14="http://schemas.microsoft.com/office/powerpoint/2010/main" val="222762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I learned?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Some kids really enjoy it, others may not</a:t>
            </a:r>
          </a:p>
          <a:p>
            <a:r>
              <a:rPr lang="en-US" dirty="0" smtClean="0"/>
              <a:t>There are a lot of misconceptions about stuttering by students, parents and adults</a:t>
            </a:r>
            <a:r>
              <a:rPr lang="mr-IN" dirty="0" smtClean="0"/>
              <a:t>…</a:t>
            </a:r>
            <a:r>
              <a:rPr lang="en-US" dirty="0" smtClean="0"/>
              <a:t>.and some authors for that matter</a:t>
            </a:r>
          </a:p>
          <a:p>
            <a:r>
              <a:rPr lang="en-US" dirty="0" smtClean="0"/>
              <a:t>Talking about characters can get the dialogue going between kids, parents and SLPs</a:t>
            </a:r>
          </a:p>
          <a:p>
            <a:r>
              <a:rPr lang="en-US" dirty="0" smtClean="0"/>
              <a:t>There has to be more quality ways to help us accomplish our long term goal of happy, stable </a:t>
            </a:r>
            <a:r>
              <a:rPr lang="en-US" dirty="0" smtClean="0"/>
              <a:t>communicators</a:t>
            </a:r>
          </a:p>
          <a:p>
            <a:r>
              <a:rPr lang="en-US" dirty="0" smtClean="0"/>
              <a:t>Almost each and every time I review or include a book in therapy, I learn something new about the client, their family and or the book itself. </a:t>
            </a:r>
            <a:endParaRPr lang="en-US" dirty="0"/>
          </a:p>
        </p:txBody>
      </p:sp>
    </p:spTree>
    <p:extLst>
      <p:ext uri="{BB962C8B-B14F-4D97-AF65-F5344CB8AC3E}">
        <p14:creationId xmlns:p14="http://schemas.microsoft.com/office/powerpoint/2010/main" val="205150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8667"/>
            <a:ext cx="7313613" cy="2412999"/>
          </a:xfrm>
        </p:spPr>
        <p:txBody>
          <a:bodyPr/>
          <a:lstStyle/>
          <a:p>
            <a:r>
              <a:rPr lang="en-US" dirty="0"/>
              <a:t>What </a:t>
            </a:r>
            <a:r>
              <a:rPr lang="en-US" dirty="0" smtClean="0"/>
              <a:t>themes should </a:t>
            </a:r>
            <a:r>
              <a:rPr lang="en-US" dirty="0"/>
              <a:t>a quality fictional book with a character who stutters </a:t>
            </a:r>
            <a:r>
              <a:rPr lang="en-US" dirty="0" smtClean="0"/>
              <a:t>show?</a:t>
            </a:r>
            <a:endParaRPr lang="en-US" dirty="0"/>
          </a:p>
        </p:txBody>
      </p:sp>
      <p:pic>
        <p:nvPicPr>
          <p:cNvPr id="4" name="Picture 3" descr="question_mark_boo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84" y="2751666"/>
            <a:ext cx="2397125" cy="3196167"/>
          </a:xfrm>
          <a:prstGeom prst="rect">
            <a:avLst/>
          </a:prstGeom>
        </p:spPr>
      </p:pic>
    </p:spTree>
    <p:extLst>
      <p:ext uri="{BB962C8B-B14F-4D97-AF65-F5344CB8AC3E}">
        <p14:creationId xmlns:p14="http://schemas.microsoft.com/office/powerpoint/2010/main" val="181371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your thoughts</a:t>
            </a:r>
            <a:endParaRPr lang="en-US" dirty="0"/>
          </a:p>
        </p:txBody>
      </p:sp>
      <p:sp>
        <p:nvSpPr>
          <p:cNvPr id="3" name="Content Placeholder 2"/>
          <p:cNvSpPr>
            <a:spLocks noGrp="1"/>
          </p:cNvSpPr>
          <p:nvPr>
            <p:ph idx="1"/>
          </p:nvPr>
        </p:nvSpPr>
        <p:spPr/>
        <p:txBody>
          <a:bodyPr/>
          <a:lstStyle/>
          <a:p>
            <a:r>
              <a:rPr lang="en-US" dirty="0" smtClean="0"/>
              <a:t>What clients could I use this tool with?</a:t>
            </a:r>
          </a:p>
          <a:p>
            <a:r>
              <a:rPr lang="en-US" dirty="0" smtClean="0"/>
              <a:t>How can I get them to buy into reading books with characters who stutter?</a:t>
            </a:r>
          </a:p>
          <a:p>
            <a:r>
              <a:rPr lang="en-US" dirty="0" smtClean="0"/>
              <a:t>What do I want the client to learn?</a:t>
            </a:r>
          </a:p>
          <a:p>
            <a:r>
              <a:rPr lang="en-US" dirty="0" smtClean="0"/>
              <a:t>What characteristics should the protagonist portray?</a:t>
            </a:r>
          </a:p>
        </p:txBody>
      </p:sp>
    </p:spTree>
    <p:extLst>
      <p:ext uri="{BB962C8B-B14F-4D97-AF65-F5344CB8AC3E}">
        <p14:creationId xmlns:p14="http://schemas.microsoft.com/office/powerpoint/2010/main" val="3083196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what a quality fictional book with a character who stutters should show.</a:t>
            </a:r>
            <a:endParaRPr lang="en-US" dirty="0"/>
          </a:p>
        </p:txBody>
      </p:sp>
      <p:sp>
        <p:nvSpPr>
          <p:cNvPr id="3" name="Content Placeholder 2"/>
          <p:cNvSpPr>
            <a:spLocks noGrp="1"/>
          </p:cNvSpPr>
          <p:nvPr>
            <p:ph idx="1"/>
          </p:nvPr>
        </p:nvSpPr>
        <p:spPr>
          <a:xfrm>
            <a:off x="1164167" y="2095500"/>
            <a:ext cx="7063846" cy="4318000"/>
          </a:xfrm>
        </p:spPr>
        <p:txBody>
          <a:bodyPr>
            <a:normAutofit lnSpcReduction="10000"/>
          </a:bodyPr>
          <a:lstStyle/>
          <a:p>
            <a:r>
              <a:rPr lang="en-US" dirty="0" smtClean="0"/>
              <a:t>Is not a pity party</a:t>
            </a:r>
          </a:p>
          <a:p>
            <a:r>
              <a:rPr lang="en-US" dirty="0" smtClean="0"/>
              <a:t>Does not bring forth negative feelings to too great a degree in the client</a:t>
            </a:r>
          </a:p>
          <a:p>
            <a:r>
              <a:rPr lang="en-US" dirty="0" smtClean="0"/>
              <a:t>Helps them think of things in a new perspective</a:t>
            </a:r>
          </a:p>
          <a:p>
            <a:r>
              <a:rPr lang="en-US" dirty="0" smtClean="0"/>
              <a:t>Makes them root for the main character</a:t>
            </a:r>
          </a:p>
          <a:p>
            <a:r>
              <a:rPr lang="en-US" dirty="0" smtClean="0"/>
              <a:t>Is something they can relate to</a:t>
            </a:r>
          </a:p>
          <a:p>
            <a:r>
              <a:rPr lang="en-US" dirty="0" smtClean="0"/>
              <a:t>Is easy to read</a:t>
            </a:r>
          </a:p>
          <a:p>
            <a:r>
              <a:rPr lang="en-US" dirty="0" smtClean="0"/>
              <a:t>Is entertaining</a:t>
            </a:r>
            <a:endParaRPr lang="en-US" dirty="0"/>
          </a:p>
        </p:txBody>
      </p:sp>
    </p:spTree>
    <p:extLst>
      <p:ext uri="{BB962C8B-B14F-4D97-AF65-F5344CB8AC3E}">
        <p14:creationId xmlns:p14="http://schemas.microsoft.com/office/powerpoint/2010/main" val="2592742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should a good book help the client?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Communication is the key goal of speech, not getting rid of </a:t>
            </a:r>
            <a:r>
              <a:rPr lang="en-US" dirty="0" smtClean="0"/>
              <a:t>stuttering.</a:t>
            </a:r>
            <a:endParaRPr lang="en-US" dirty="0" smtClean="0"/>
          </a:p>
          <a:p>
            <a:r>
              <a:rPr lang="en-US" dirty="0" smtClean="0"/>
              <a:t>Don’t let stuttering rule you</a:t>
            </a:r>
          </a:p>
          <a:p>
            <a:r>
              <a:rPr lang="en-US" dirty="0" smtClean="0"/>
              <a:t>Standing up for yourself</a:t>
            </a:r>
          </a:p>
          <a:p>
            <a:r>
              <a:rPr lang="en-US" dirty="0" smtClean="0"/>
              <a:t>Learning what stuttering is and what stuttering isn’t</a:t>
            </a:r>
          </a:p>
          <a:p>
            <a:r>
              <a:rPr lang="en-US" dirty="0" smtClean="0"/>
              <a:t>Shows stuttering as just an aspect of the character and not the definition of him.</a:t>
            </a:r>
          </a:p>
          <a:p>
            <a:r>
              <a:rPr lang="en-US" dirty="0" smtClean="0"/>
              <a:t>Even a book that treats stuttering in a non-positive light or a character that behaves in a non-healthy way towards their stuttering has value because it can open up conversation between you and your client. </a:t>
            </a:r>
          </a:p>
          <a:p>
            <a:endParaRPr lang="en-US" dirty="0" smtClean="0"/>
          </a:p>
          <a:p>
            <a:endParaRPr lang="en-US" dirty="0"/>
          </a:p>
        </p:txBody>
      </p:sp>
    </p:spTree>
    <p:extLst>
      <p:ext uri="{BB962C8B-B14F-4D97-AF65-F5344CB8AC3E}">
        <p14:creationId xmlns:p14="http://schemas.microsoft.com/office/powerpoint/2010/main" val="252320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Bibliotherapy?</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 fancy term for using books to help to teach people things that we want them to believe and understand</a:t>
            </a:r>
          </a:p>
          <a:p>
            <a:endParaRPr lang="en-US" dirty="0"/>
          </a:p>
          <a:p>
            <a:r>
              <a:rPr lang="en-US" dirty="0" smtClean="0"/>
              <a:t>If you like the professional explanation:  </a:t>
            </a:r>
            <a:r>
              <a:rPr lang="en-US" i="1" dirty="0"/>
              <a:t>the use of selected reading materials as therapeutic adjuvants in medicine and in psychiatry; also </a:t>
            </a:r>
            <a:r>
              <a:rPr lang="en-US" b="1" i="1" dirty="0"/>
              <a:t>:</a:t>
            </a:r>
            <a:r>
              <a:rPr lang="en-US" i="1" dirty="0"/>
              <a:t>  guidance in the solution of personal problems through directed reading</a:t>
            </a:r>
            <a:endParaRPr lang="en-US" i="1" dirty="0" smtClean="0"/>
          </a:p>
          <a:p>
            <a:endParaRPr lang="en-US" dirty="0"/>
          </a:p>
        </p:txBody>
      </p:sp>
    </p:spTree>
    <p:extLst>
      <p:ext uri="{BB962C8B-B14F-4D97-AF65-F5344CB8AC3E}">
        <p14:creationId xmlns:p14="http://schemas.microsoft.com/office/powerpoint/2010/main" val="207388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Stuttering out of the closet</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l="-84255" r="-84255"/>
          <a:stretch>
            <a:fillRect/>
          </a:stretch>
        </p:blipFill>
        <p:spPr/>
      </p:pic>
    </p:spTree>
    <p:extLst>
      <p:ext uri="{BB962C8B-B14F-4D97-AF65-F5344CB8AC3E}">
        <p14:creationId xmlns:p14="http://schemas.microsoft.com/office/powerpoint/2010/main" val="4108498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a book offer parents, siblings or those who do not stutter?</a:t>
            </a:r>
            <a:endParaRPr lang="en-US" dirty="0"/>
          </a:p>
        </p:txBody>
      </p:sp>
      <p:sp>
        <p:nvSpPr>
          <p:cNvPr id="3" name="Content Placeholder 2"/>
          <p:cNvSpPr>
            <a:spLocks noGrp="1"/>
          </p:cNvSpPr>
          <p:nvPr>
            <p:ph idx="1"/>
          </p:nvPr>
        </p:nvSpPr>
        <p:spPr>
          <a:xfrm>
            <a:off x="618978" y="1631853"/>
            <a:ext cx="7609035" cy="5078436"/>
          </a:xfrm>
        </p:spPr>
        <p:txBody>
          <a:bodyPr>
            <a:normAutofit fontScale="85000" lnSpcReduction="10000"/>
          </a:bodyPr>
          <a:lstStyle/>
          <a:p>
            <a:r>
              <a:rPr lang="en-US" dirty="0" smtClean="0"/>
              <a:t>What stuttering is…and isn’t</a:t>
            </a:r>
          </a:p>
          <a:p>
            <a:r>
              <a:rPr lang="en-US" dirty="0" smtClean="0"/>
              <a:t>Understanding that stuttering is more than PWR and </a:t>
            </a:r>
            <a:r>
              <a:rPr lang="en-US" dirty="0" smtClean="0"/>
              <a:t>Prolongations.</a:t>
            </a:r>
          </a:p>
          <a:p>
            <a:r>
              <a:rPr lang="en-US" dirty="0" smtClean="0"/>
              <a:t>Reveals the inter-monologue of CWS and may dismiss the thought of “he’s shy” or “it’s word finding”.</a:t>
            </a:r>
            <a:endParaRPr lang="en-US" dirty="0" smtClean="0"/>
          </a:p>
          <a:p>
            <a:r>
              <a:rPr lang="en-US" dirty="0" smtClean="0"/>
              <a:t>Understanding the </a:t>
            </a:r>
            <a:r>
              <a:rPr lang="en-US" dirty="0"/>
              <a:t>S</a:t>
            </a:r>
            <a:r>
              <a:rPr lang="en-US" dirty="0" smtClean="0"/>
              <a:t>tuttering Iceberg</a:t>
            </a:r>
          </a:p>
          <a:p>
            <a:r>
              <a:rPr lang="en-US" dirty="0" smtClean="0"/>
              <a:t>How much fluency can affect the daily thoughts and lives of the people that stutter</a:t>
            </a:r>
          </a:p>
          <a:p>
            <a:r>
              <a:rPr lang="en-US" dirty="0" smtClean="0"/>
              <a:t>Gives them a way of communicating their feelings about their own beliefs about what is happening to their loved one.</a:t>
            </a:r>
          </a:p>
          <a:p>
            <a:r>
              <a:rPr lang="en-US" dirty="0" smtClean="0"/>
              <a:t>Gets their focus away from “</a:t>
            </a:r>
            <a:r>
              <a:rPr lang="en-US" dirty="0" err="1" smtClean="0"/>
              <a:t>statagies</a:t>
            </a:r>
            <a:r>
              <a:rPr lang="en-US" dirty="0" smtClean="0"/>
              <a:t>” and getting rid of the stuttering and more on a direction of getting their kid’s communication “healthy”.</a:t>
            </a:r>
          </a:p>
          <a:p>
            <a:endParaRPr lang="en-US" dirty="0" smtClean="0"/>
          </a:p>
          <a:p>
            <a:endParaRPr lang="en-US" dirty="0" smtClean="0"/>
          </a:p>
        </p:txBody>
      </p:sp>
    </p:spTree>
    <p:extLst>
      <p:ext uri="{BB962C8B-B14F-4D97-AF65-F5344CB8AC3E}">
        <p14:creationId xmlns:p14="http://schemas.microsoft.com/office/powerpoint/2010/main" val="4275410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Stuttering Iceberg</a:t>
            </a:r>
            <a:endParaRPr lang="en-US" dirty="0"/>
          </a:p>
        </p:txBody>
      </p:sp>
      <p:pic>
        <p:nvPicPr>
          <p:cNvPr id="4" name="Content Placeholder 3" descr="Unknown-8.jpeg"/>
          <p:cNvPicPr>
            <a:picLocks noGrp="1" noChangeAspect="1"/>
          </p:cNvPicPr>
          <p:nvPr>
            <p:ph idx="1"/>
          </p:nvPr>
        </p:nvPicPr>
        <p:blipFill>
          <a:blip r:embed="rId3">
            <a:extLst>
              <a:ext uri="{28A0092B-C50C-407E-A947-70E740481C1C}">
                <a14:useLocalDpi xmlns:a14="http://schemas.microsoft.com/office/drawing/2010/main" val="0"/>
              </a:ext>
            </a:extLst>
          </a:blip>
          <a:srcRect l="-53960" r="-53960"/>
          <a:stretch>
            <a:fillRect/>
          </a:stretch>
        </p:blipFill>
        <p:spPr/>
      </p:pic>
    </p:spTree>
    <p:extLst>
      <p:ext uri="{BB962C8B-B14F-4D97-AF65-F5344CB8AC3E}">
        <p14:creationId xmlns:p14="http://schemas.microsoft.com/office/powerpoint/2010/main" val="3670236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Parent/Child Interactions about stuttering</a:t>
            </a:r>
            <a:endParaRPr lang="en-US" dirty="0"/>
          </a:p>
        </p:txBody>
      </p:sp>
      <p:sp>
        <p:nvSpPr>
          <p:cNvPr id="3" name="Content Placeholder 2"/>
          <p:cNvSpPr>
            <a:spLocks noGrp="1"/>
          </p:cNvSpPr>
          <p:nvPr>
            <p:ph idx="1"/>
          </p:nvPr>
        </p:nvSpPr>
        <p:spPr/>
        <p:txBody>
          <a:bodyPr/>
          <a:lstStyle/>
          <a:p>
            <a:r>
              <a:rPr lang="en-US" dirty="0" smtClean="0"/>
              <a:t>Get client and parent talking about stuttering</a:t>
            </a:r>
          </a:p>
          <a:p>
            <a:r>
              <a:rPr lang="en-US" dirty="0" smtClean="0"/>
              <a:t>Give the client and the parent something to DO other than working on techniques, and controls and being the stuttering police.</a:t>
            </a:r>
          </a:p>
          <a:p>
            <a:r>
              <a:rPr lang="en-US" dirty="0" smtClean="0"/>
              <a:t>Speech practice can be entertaining</a:t>
            </a:r>
          </a:p>
          <a:p>
            <a:r>
              <a:rPr lang="en-US" dirty="0" smtClean="0"/>
              <a:t>The kids are required to read anyway…why not give them something that can apply and relate to their everyday life.</a:t>
            </a:r>
            <a:endParaRPr lang="en-US" dirty="0"/>
          </a:p>
        </p:txBody>
      </p:sp>
    </p:spTree>
    <p:extLst>
      <p:ext uri="{BB962C8B-B14F-4D97-AF65-F5344CB8AC3E}">
        <p14:creationId xmlns:p14="http://schemas.microsoft.com/office/powerpoint/2010/main" val="167392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review of sample of the books available:</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www.mnsu.edu/comdis/kuster/kids/kids.html#books</a:t>
            </a:r>
            <a:endParaRPr lang="en-US" dirty="0" smtClean="0"/>
          </a:p>
          <a:p>
            <a:r>
              <a:rPr lang="en-US" dirty="0">
                <a:hlinkClick r:id="rId4"/>
              </a:rPr>
              <a:t>http://</a:t>
            </a:r>
            <a:r>
              <a:rPr lang="en-US" dirty="0" smtClean="0">
                <a:hlinkClick r:id="rId4"/>
              </a:rPr>
              <a:t>www.mnsu.edu/comdis/kuster/kids/kidsbooks.html</a:t>
            </a:r>
            <a:endParaRPr lang="en-US" dirty="0" smtClean="0"/>
          </a:p>
          <a:p>
            <a:endParaRPr lang="en-US" dirty="0" smtClean="0"/>
          </a:p>
          <a:p>
            <a:r>
              <a:rPr lang="en-US" dirty="0" smtClean="0"/>
              <a:t>This website is amazing</a:t>
            </a:r>
            <a:endParaRPr lang="en-US" dirty="0"/>
          </a:p>
        </p:txBody>
      </p:sp>
    </p:spTree>
    <p:extLst>
      <p:ext uri="{BB962C8B-B14F-4D97-AF65-F5344CB8AC3E}">
        <p14:creationId xmlns:p14="http://schemas.microsoft.com/office/powerpoint/2010/main" val="1900035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455877" cy="1128614"/>
          </a:xfrm>
        </p:spPr>
        <p:txBody>
          <a:bodyPr/>
          <a:lstStyle/>
          <a:p>
            <a:r>
              <a:rPr lang="en-US" dirty="0" smtClean="0"/>
              <a:t>Books for Children 8 years and under</a:t>
            </a:r>
            <a:endParaRPr lang="en-US" dirty="0"/>
          </a:p>
        </p:txBody>
      </p:sp>
      <p:sp>
        <p:nvSpPr>
          <p:cNvPr id="3" name="Content Placeholder 2"/>
          <p:cNvSpPr>
            <a:spLocks noGrp="1"/>
          </p:cNvSpPr>
          <p:nvPr>
            <p:ph idx="1"/>
          </p:nvPr>
        </p:nvSpPr>
        <p:spPr/>
        <p:txBody>
          <a:bodyPr>
            <a:normAutofit lnSpcReduction="10000"/>
          </a:bodyPr>
          <a:lstStyle/>
          <a:p>
            <a:r>
              <a:rPr lang="en-US" b="1" dirty="0" smtClean="0"/>
              <a:t>Stuttering Stan Takes a Stand</a:t>
            </a:r>
          </a:p>
          <a:p>
            <a:r>
              <a:rPr lang="en-US" b="1" dirty="0"/>
              <a:t>Ben Has Something to Say: A Story About </a:t>
            </a:r>
            <a:r>
              <a:rPr lang="en-US" b="1" dirty="0" smtClean="0"/>
              <a:t>Stuttering</a:t>
            </a:r>
          </a:p>
          <a:p>
            <a:r>
              <a:rPr lang="en-US" b="1" dirty="0" smtClean="0"/>
              <a:t>Adventures of a Stuttering Superhero</a:t>
            </a:r>
          </a:p>
          <a:p>
            <a:r>
              <a:rPr lang="en-US" b="1" dirty="0" smtClean="0"/>
              <a:t>Hooray for Aiden</a:t>
            </a:r>
          </a:p>
          <a:p>
            <a:r>
              <a:rPr lang="en-US" b="1" dirty="0" smtClean="0"/>
              <a:t>A Boy and His Jaguar</a:t>
            </a:r>
          </a:p>
          <a:p>
            <a:r>
              <a:rPr lang="en-US" b="1" dirty="0" smtClean="0"/>
              <a:t>Wendy Witch</a:t>
            </a:r>
          </a:p>
          <a:p>
            <a:r>
              <a:rPr lang="en-US" b="1" dirty="0" smtClean="0"/>
              <a:t>The Teacher Who Made a Difference</a:t>
            </a:r>
          </a:p>
          <a:p>
            <a:endParaRPr lang="en-US" b="1" dirty="0" smtClean="0"/>
          </a:p>
          <a:p>
            <a:endParaRPr lang="en-US" dirty="0"/>
          </a:p>
        </p:txBody>
      </p:sp>
    </p:spTree>
    <p:extLst>
      <p:ext uri="{BB962C8B-B14F-4D97-AF65-F5344CB8AC3E}">
        <p14:creationId xmlns:p14="http://schemas.microsoft.com/office/powerpoint/2010/main" val="1214383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Stuttering Stan Takes a Stand</a:t>
            </a:r>
            <a:br>
              <a:rPr lang="en-US" dirty="0" smtClean="0"/>
            </a:br>
            <a:r>
              <a:rPr lang="en-US" sz="2400" dirty="0" smtClean="0"/>
              <a:t>Artie Knapp</a:t>
            </a:r>
            <a:endParaRPr lang="en-US" dirty="0"/>
          </a:p>
        </p:txBody>
      </p:sp>
      <p:pic>
        <p:nvPicPr>
          <p:cNvPr id="4" name="Content Placeholder 3" descr="Unknown-7.jpeg"/>
          <p:cNvPicPr>
            <a:picLocks noGrp="1" noChangeAspect="1"/>
          </p:cNvPicPr>
          <p:nvPr>
            <p:ph idx="1"/>
          </p:nvPr>
        </p:nvPicPr>
        <p:blipFill>
          <a:blip r:embed="rId2">
            <a:extLst>
              <a:ext uri="{28A0092B-C50C-407E-A947-70E740481C1C}">
                <a14:useLocalDpi xmlns:a14="http://schemas.microsoft.com/office/drawing/2010/main" val="0"/>
              </a:ext>
            </a:extLst>
          </a:blip>
          <a:srcRect l="-85481" r="-85481"/>
          <a:stretch>
            <a:fillRect/>
          </a:stretch>
        </p:blipFill>
        <p:spPr/>
      </p:pic>
    </p:spTree>
    <p:extLst>
      <p:ext uri="{BB962C8B-B14F-4D97-AF65-F5344CB8AC3E}">
        <p14:creationId xmlns:p14="http://schemas.microsoft.com/office/powerpoint/2010/main" val="284953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Stuttering Stan Takes a Stand</a:t>
            </a:r>
            <a:br>
              <a:rPr lang="en-US" dirty="0"/>
            </a:br>
            <a:r>
              <a:rPr lang="en-US" sz="2400" dirty="0"/>
              <a:t>Artie Knapp</a:t>
            </a:r>
            <a:endParaRPr lang="en-US" dirty="0"/>
          </a:p>
        </p:txBody>
      </p:sp>
      <p:sp>
        <p:nvSpPr>
          <p:cNvPr id="3" name="Content Placeholder 2"/>
          <p:cNvSpPr>
            <a:spLocks noGrp="1"/>
          </p:cNvSpPr>
          <p:nvPr>
            <p:ph idx="1"/>
          </p:nvPr>
        </p:nvSpPr>
        <p:spPr/>
        <p:txBody>
          <a:bodyPr/>
          <a:lstStyle/>
          <a:p>
            <a:r>
              <a:rPr lang="en-US" dirty="0" smtClean="0"/>
              <a:t>Recommended Ages K to 3</a:t>
            </a:r>
            <a:r>
              <a:rPr lang="en-US" baseline="30000" dirty="0" smtClean="0"/>
              <a:t>rd</a:t>
            </a:r>
            <a:r>
              <a:rPr lang="en-US" dirty="0" smtClean="0"/>
              <a:t> Grade</a:t>
            </a:r>
          </a:p>
          <a:p>
            <a:r>
              <a:rPr lang="en-US" dirty="0" smtClean="0"/>
              <a:t>Reading Level:  Second…With audio option.</a:t>
            </a:r>
          </a:p>
          <a:p>
            <a:pPr marL="0" indent="0">
              <a:buNone/>
            </a:pPr>
            <a:r>
              <a:rPr lang="en-US" dirty="0">
                <a:hlinkClick r:id="rId3"/>
              </a:rPr>
              <a:t>https://www.youtube.com/watch?v=</a:t>
            </a:r>
            <a:r>
              <a:rPr lang="en-US" dirty="0" smtClean="0">
                <a:hlinkClick r:id="rId3"/>
              </a:rPr>
              <a:t>dQvZZQZIALQ</a:t>
            </a:r>
            <a:endParaRPr lang="en-US" dirty="0" smtClean="0"/>
          </a:p>
          <a:p>
            <a:pPr marL="0" indent="0">
              <a:buNone/>
            </a:pPr>
            <a:endParaRPr lang="en-US" dirty="0" smtClean="0"/>
          </a:p>
          <a:p>
            <a:r>
              <a:rPr lang="en-US" dirty="0" smtClean="0"/>
              <a:t>Story Summary:  Stan has to stand up to a bully named Raker, who loves to make fun of others.</a:t>
            </a:r>
            <a:endParaRPr lang="en-US" dirty="0"/>
          </a:p>
        </p:txBody>
      </p:sp>
    </p:spTree>
    <p:extLst>
      <p:ext uri="{BB962C8B-B14F-4D97-AF65-F5344CB8AC3E}">
        <p14:creationId xmlns:p14="http://schemas.microsoft.com/office/powerpoint/2010/main" val="13397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Stuttering Stan Takes a Stand</a:t>
            </a:r>
            <a:br>
              <a:rPr lang="en-US" sz="2400" dirty="0"/>
            </a:br>
            <a:r>
              <a:rPr lang="en-US" sz="2400" dirty="0"/>
              <a:t>Artie </a:t>
            </a:r>
            <a:r>
              <a:rPr lang="en-US" sz="2400" dirty="0" smtClean="0"/>
              <a:t>Knapp::  Uses</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smtClean="0"/>
              <a:t>Video Story is nice change of pace for kids and allows this to be viewed by other younger kids or non readers</a:t>
            </a:r>
          </a:p>
          <a:p>
            <a:r>
              <a:rPr lang="en-US" dirty="0" smtClean="0"/>
              <a:t>How to handle bullying</a:t>
            </a:r>
          </a:p>
          <a:p>
            <a:r>
              <a:rPr lang="en-US" dirty="0" smtClean="0"/>
              <a:t>How pretending to be someone else can cause difficulty socially</a:t>
            </a:r>
          </a:p>
          <a:p>
            <a:r>
              <a:rPr lang="en-US" dirty="0" smtClean="0"/>
              <a:t>Teasing and forgiveness to those who have harmed you</a:t>
            </a:r>
          </a:p>
          <a:p>
            <a:r>
              <a:rPr lang="en-US" dirty="0" smtClean="0"/>
              <a:t>How stuttering doesn’t matter to true friends</a:t>
            </a:r>
          </a:p>
          <a:p>
            <a:r>
              <a:rPr lang="en-US" dirty="0" smtClean="0"/>
              <a:t>How kids questions about stuttering can just be curiosity and not teasing</a:t>
            </a:r>
            <a:endParaRPr lang="en-US" dirty="0"/>
          </a:p>
        </p:txBody>
      </p:sp>
    </p:spTree>
    <p:extLst>
      <p:ext uri="{BB962C8B-B14F-4D97-AF65-F5344CB8AC3E}">
        <p14:creationId xmlns:p14="http://schemas.microsoft.com/office/powerpoint/2010/main" val="3729222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 Has Something to Say</a:t>
            </a:r>
            <a:br>
              <a:rPr lang="en-US" dirty="0" smtClean="0"/>
            </a:br>
            <a:r>
              <a:rPr lang="en-US" sz="2200" dirty="0" smtClean="0"/>
              <a:t>Laurie Lears</a:t>
            </a:r>
            <a:endParaRPr lang="en-US" sz="2200" dirty="0"/>
          </a:p>
        </p:txBody>
      </p:sp>
      <p:pic>
        <p:nvPicPr>
          <p:cNvPr id="4" name="Content Placeholder 3" descr="Unknown-4.jpeg"/>
          <p:cNvPicPr>
            <a:picLocks noGrp="1" noChangeAspect="1"/>
          </p:cNvPicPr>
          <p:nvPr>
            <p:ph idx="1"/>
          </p:nvPr>
        </p:nvPicPr>
        <p:blipFill>
          <a:blip r:embed="rId3">
            <a:extLst>
              <a:ext uri="{28A0092B-C50C-407E-A947-70E740481C1C}">
                <a14:useLocalDpi xmlns:a14="http://schemas.microsoft.com/office/drawing/2010/main" val="0"/>
              </a:ext>
            </a:extLst>
          </a:blip>
          <a:srcRect l="-62584" r="-62584"/>
          <a:stretch>
            <a:fillRect/>
          </a:stretch>
        </p:blipFill>
        <p:spPr/>
      </p:pic>
    </p:spTree>
    <p:extLst>
      <p:ext uri="{BB962C8B-B14F-4D97-AF65-F5344CB8AC3E}">
        <p14:creationId xmlns:p14="http://schemas.microsoft.com/office/powerpoint/2010/main" val="342081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Bibliotherapy</a:t>
            </a:r>
            <a:endParaRPr lang="en-US" dirty="0"/>
          </a:p>
        </p:txBody>
      </p:sp>
      <p:sp>
        <p:nvSpPr>
          <p:cNvPr id="3" name="Content Placeholder 2"/>
          <p:cNvSpPr>
            <a:spLocks noGrp="1"/>
          </p:cNvSpPr>
          <p:nvPr>
            <p:ph idx="1"/>
          </p:nvPr>
        </p:nvSpPr>
        <p:spPr/>
        <p:txBody>
          <a:bodyPr>
            <a:normAutofit/>
          </a:bodyPr>
          <a:lstStyle/>
          <a:p>
            <a:r>
              <a:rPr lang="en-US" dirty="0" smtClean="0"/>
              <a:t>The goal </a:t>
            </a:r>
            <a:r>
              <a:rPr lang="en-US" dirty="0"/>
              <a:t>of bibliotherapy is to broaden and deepen the client's understanding of the particular problem that requires treatment. The written materials may educate the client about the disorder itself or be used to increase the client's </a:t>
            </a:r>
            <a:r>
              <a:rPr lang="en-US" dirty="0" smtClean="0"/>
              <a:t>Read </a:t>
            </a:r>
            <a:r>
              <a:rPr lang="en-US" dirty="0"/>
              <a:t>more: </a:t>
            </a:r>
            <a:r>
              <a:rPr lang="en-US" u="sng" dirty="0">
                <a:hlinkClick r:id="rId2"/>
              </a:rPr>
              <a:t>http://www.minddisorders.com/A-Br/Bibliotherapy.html#ixzz3Un8diprS</a:t>
            </a:r>
            <a:endParaRPr lang="en-US" dirty="0"/>
          </a:p>
        </p:txBody>
      </p:sp>
    </p:spTree>
    <p:extLst>
      <p:ext uri="{BB962C8B-B14F-4D97-AF65-F5344CB8AC3E}">
        <p14:creationId xmlns:p14="http://schemas.microsoft.com/office/powerpoint/2010/main" val="1548172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 Has Something to Say</a:t>
            </a:r>
            <a:br>
              <a:rPr lang="en-US" dirty="0"/>
            </a:br>
            <a:r>
              <a:rPr lang="en-US" sz="2200" dirty="0"/>
              <a:t>Laurie Lears</a:t>
            </a:r>
            <a:endParaRPr lang="en-US" dirty="0"/>
          </a:p>
        </p:txBody>
      </p:sp>
      <p:sp>
        <p:nvSpPr>
          <p:cNvPr id="3" name="Content Placeholder 2"/>
          <p:cNvSpPr>
            <a:spLocks noGrp="1"/>
          </p:cNvSpPr>
          <p:nvPr>
            <p:ph idx="1"/>
          </p:nvPr>
        </p:nvSpPr>
        <p:spPr/>
        <p:txBody>
          <a:bodyPr/>
          <a:lstStyle/>
          <a:p>
            <a:r>
              <a:rPr lang="en-US" dirty="0"/>
              <a:t>Recommended ages:  </a:t>
            </a:r>
            <a:r>
              <a:rPr lang="en-US" dirty="0" smtClean="0"/>
              <a:t>5 </a:t>
            </a:r>
            <a:r>
              <a:rPr lang="en-US" dirty="0"/>
              <a:t>to 9</a:t>
            </a:r>
          </a:p>
          <a:p>
            <a:r>
              <a:rPr lang="en-US" dirty="0"/>
              <a:t>Reading Level:  Second </a:t>
            </a:r>
            <a:r>
              <a:rPr lang="en-US" dirty="0" smtClean="0"/>
              <a:t>Grade</a:t>
            </a:r>
          </a:p>
          <a:p>
            <a:r>
              <a:rPr lang="en-US" dirty="0" smtClean="0"/>
              <a:t>Nice forward by Nina Reardon, MS, CCC-SLP</a:t>
            </a:r>
            <a:endParaRPr lang="en-US" dirty="0"/>
          </a:p>
          <a:p>
            <a:r>
              <a:rPr lang="en-US" dirty="0"/>
              <a:t>Story Summary</a:t>
            </a:r>
            <a:r>
              <a:rPr lang="en-US" dirty="0" smtClean="0"/>
              <a:t>:  Ben is a boy who doesn’t like to talk because he stutters.  </a:t>
            </a:r>
            <a:r>
              <a:rPr lang="en-US" dirty="0"/>
              <a:t>A</a:t>
            </a:r>
            <a:r>
              <a:rPr lang="en-US" dirty="0" smtClean="0"/>
              <a:t>t a junk yard he takes care of </a:t>
            </a:r>
            <a:r>
              <a:rPr lang="en-US" dirty="0"/>
              <a:t>a</a:t>
            </a:r>
            <a:r>
              <a:rPr lang="en-US" dirty="0" smtClean="0"/>
              <a:t> dog and eventually finds a way to bring him home.</a:t>
            </a:r>
            <a:endParaRPr lang="en-US" dirty="0"/>
          </a:p>
        </p:txBody>
      </p:sp>
    </p:spTree>
    <p:extLst>
      <p:ext uri="{BB962C8B-B14F-4D97-AF65-F5344CB8AC3E}">
        <p14:creationId xmlns:p14="http://schemas.microsoft.com/office/powerpoint/2010/main" val="304861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a:t>
            </a:r>
            <a:endParaRPr lang="en-US" dirty="0"/>
          </a:p>
        </p:txBody>
      </p:sp>
      <p:sp>
        <p:nvSpPr>
          <p:cNvPr id="3" name="Content Placeholder 2"/>
          <p:cNvSpPr>
            <a:spLocks noGrp="1"/>
          </p:cNvSpPr>
          <p:nvPr>
            <p:ph idx="1"/>
          </p:nvPr>
        </p:nvSpPr>
        <p:spPr/>
        <p:txBody>
          <a:bodyPr/>
          <a:lstStyle/>
          <a:p>
            <a:r>
              <a:rPr lang="en-US" dirty="0" smtClean="0"/>
              <a:t>Stuttering can influence you to not say anything at all</a:t>
            </a:r>
          </a:p>
          <a:p>
            <a:r>
              <a:rPr lang="en-US" dirty="0" smtClean="0"/>
              <a:t>Stuttering can influence you at school</a:t>
            </a:r>
          </a:p>
          <a:p>
            <a:r>
              <a:rPr lang="en-US" dirty="0" smtClean="0"/>
              <a:t>Parent’s understanding can help.  The dad does not speak for the protagonist.  </a:t>
            </a:r>
            <a:endParaRPr lang="en-US" dirty="0"/>
          </a:p>
        </p:txBody>
      </p:sp>
    </p:spTree>
    <p:extLst>
      <p:ext uri="{BB962C8B-B14F-4D97-AF65-F5344CB8AC3E}">
        <p14:creationId xmlns:p14="http://schemas.microsoft.com/office/powerpoint/2010/main" val="1958017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Adventures of a Stuttering Superhero</a:t>
            </a:r>
            <a:br>
              <a:rPr lang="en-US" sz="2800" dirty="0" smtClean="0"/>
            </a:br>
            <a:r>
              <a:rPr lang="en-US" sz="2800" dirty="0" smtClean="0"/>
              <a:t>Adventure #1 Interrupt-itis</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1170" y="1756760"/>
            <a:ext cx="3462496" cy="4419238"/>
          </a:xfrm>
        </p:spPr>
      </p:pic>
    </p:spTree>
    <p:extLst>
      <p:ext uri="{BB962C8B-B14F-4D97-AF65-F5344CB8AC3E}">
        <p14:creationId xmlns:p14="http://schemas.microsoft.com/office/powerpoint/2010/main" val="1661287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Adventures of a Stuttering Superhero</a:t>
            </a:r>
            <a:br>
              <a:rPr lang="en-US" sz="2800" dirty="0"/>
            </a:br>
            <a:r>
              <a:rPr lang="en-US" sz="2000" dirty="0"/>
              <a:t>Adventure #1 </a:t>
            </a:r>
            <a:r>
              <a:rPr lang="en-US" sz="2000" dirty="0" smtClean="0"/>
              <a:t>Interrupt-itis</a:t>
            </a:r>
            <a:br>
              <a:rPr lang="en-US" sz="2000" dirty="0" smtClean="0"/>
            </a:br>
            <a:r>
              <a:rPr lang="en-US" sz="2800" dirty="0" smtClean="0"/>
              <a:t>Kim Block</a:t>
            </a:r>
            <a:endParaRPr lang="en-US" sz="2800" dirty="0"/>
          </a:p>
        </p:txBody>
      </p:sp>
      <p:sp>
        <p:nvSpPr>
          <p:cNvPr id="3" name="Content Placeholder 2"/>
          <p:cNvSpPr>
            <a:spLocks noGrp="1"/>
          </p:cNvSpPr>
          <p:nvPr>
            <p:ph idx="1"/>
          </p:nvPr>
        </p:nvSpPr>
        <p:spPr/>
        <p:txBody>
          <a:bodyPr/>
          <a:lstStyle/>
          <a:p>
            <a:r>
              <a:rPr lang="en-US" dirty="0" smtClean="0"/>
              <a:t>Recommended Ages 5 to 8 </a:t>
            </a:r>
          </a:p>
          <a:p>
            <a:r>
              <a:rPr lang="en-US" dirty="0" smtClean="0"/>
              <a:t>Reading Level:  Second Grade</a:t>
            </a:r>
          </a:p>
          <a:p>
            <a:r>
              <a:rPr lang="en-US" dirty="0" smtClean="0"/>
              <a:t>Story Summary:  Melissa </a:t>
            </a:r>
            <a:r>
              <a:rPr lang="en-US" dirty="0"/>
              <a:t>is a brave stuttering superhero who confronts a student who is interrupting her and finishing her sentences.</a:t>
            </a:r>
          </a:p>
          <a:p>
            <a:endParaRPr lang="en-US" dirty="0"/>
          </a:p>
        </p:txBody>
      </p:sp>
      <p:sp>
        <p:nvSpPr>
          <p:cNvPr id="4" name="Title 1"/>
          <p:cNvSpPr txBox="1">
            <a:spLocks/>
          </p:cNvSpPr>
          <p:nvPr/>
        </p:nvSpPr>
        <p:spPr>
          <a:xfrm>
            <a:off x="1066800" y="655638"/>
            <a:ext cx="731361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endParaRPr lang="en-US" sz="2800" dirty="0"/>
          </a:p>
        </p:txBody>
      </p:sp>
      <p:sp>
        <p:nvSpPr>
          <p:cNvPr id="5" name="Content Placeholder 2"/>
          <p:cNvSpPr txBox="1">
            <a:spLocks/>
          </p:cNvSpPr>
          <p:nvPr/>
        </p:nvSpPr>
        <p:spPr>
          <a:xfrm>
            <a:off x="1066800" y="1887538"/>
            <a:ext cx="7313613" cy="4056062"/>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73428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Issues Addressed/Themes to Discuss</a:t>
            </a:r>
            <a:endParaRPr lang="en-US" sz="3200" dirty="0"/>
          </a:p>
        </p:txBody>
      </p:sp>
      <p:sp>
        <p:nvSpPr>
          <p:cNvPr id="3" name="Content Placeholder 2"/>
          <p:cNvSpPr>
            <a:spLocks noGrp="1"/>
          </p:cNvSpPr>
          <p:nvPr>
            <p:ph idx="1"/>
          </p:nvPr>
        </p:nvSpPr>
        <p:spPr/>
        <p:txBody>
          <a:bodyPr/>
          <a:lstStyle/>
          <a:p>
            <a:r>
              <a:rPr lang="en-US" dirty="0" smtClean="0"/>
              <a:t>Character is open about her stuttering</a:t>
            </a:r>
          </a:p>
          <a:p>
            <a:r>
              <a:rPr lang="en-US" dirty="0" smtClean="0"/>
              <a:t>Asks trusted adults for help</a:t>
            </a:r>
          </a:p>
          <a:p>
            <a:r>
              <a:rPr lang="en-US" dirty="0" smtClean="0"/>
              <a:t>Interrupting and what to do about it</a:t>
            </a:r>
          </a:p>
          <a:p>
            <a:r>
              <a:rPr lang="en-US" dirty="0" smtClean="0"/>
              <a:t>May be helpful for parents who interrupt their CWS</a:t>
            </a:r>
            <a:endParaRPr lang="en-US" dirty="0"/>
          </a:p>
        </p:txBody>
      </p:sp>
    </p:spTree>
    <p:extLst>
      <p:ext uri="{BB962C8B-B14F-4D97-AF65-F5344CB8AC3E}">
        <p14:creationId xmlns:p14="http://schemas.microsoft.com/office/powerpoint/2010/main" val="294546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2" y="981539"/>
            <a:ext cx="7341748" cy="868362"/>
          </a:xfrm>
        </p:spPr>
        <p:txBody>
          <a:bodyPr/>
          <a:lstStyle/>
          <a:p>
            <a:r>
              <a:rPr lang="en-US" sz="3200" dirty="0" smtClean="0"/>
              <a:t>Hooray for Aiden</a:t>
            </a:r>
            <a:br>
              <a:rPr lang="en-US" sz="3200" dirty="0" smtClean="0"/>
            </a:br>
            <a:r>
              <a:rPr lang="en-US" sz="2400" dirty="0" smtClean="0"/>
              <a:t>Karen </a:t>
            </a:r>
            <a:r>
              <a:rPr lang="en-US" sz="2400" dirty="0" err="1" smtClean="0"/>
              <a:t>Hollet</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951" y="1735138"/>
            <a:ext cx="3582511" cy="4056062"/>
          </a:xfrm>
        </p:spPr>
      </p:pic>
    </p:spTree>
    <p:extLst>
      <p:ext uri="{BB962C8B-B14F-4D97-AF65-F5344CB8AC3E}">
        <p14:creationId xmlns:p14="http://schemas.microsoft.com/office/powerpoint/2010/main" val="754744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Hooray for Aiden</a:t>
            </a:r>
            <a:r>
              <a:rPr lang="en-US" dirty="0" smtClean="0"/>
              <a:t/>
            </a:r>
            <a:br>
              <a:rPr lang="en-US" dirty="0" smtClean="0"/>
            </a:br>
            <a:r>
              <a:rPr lang="en-US" sz="2400" dirty="0" smtClean="0"/>
              <a:t>Karen </a:t>
            </a:r>
            <a:r>
              <a:rPr lang="en-US" sz="2400" dirty="0" err="1" smtClean="0"/>
              <a:t>Hollet</a:t>
            </a:r>
            <a:endParaRPr lang="en-US" sz="2400" dirty="0"/>
          </a:p>
        </p:txBody>
      </p:sp>
      <p:sp>
        <p:nvSpPr>
          <p:cNvPr id="3" name="Content Placeholder 2"/>
          <p:cNvSpPr>
            <a:spLocks noGrp="1"/>
          </p:cNvSpPr>
          <p:nvPr>
            <p:ph idx="1"/>
          </p:nvPr>
        </p:nvSpPr>
        <p:spPr/>
        <p:txBody>
          <a:bodyPr>
            <a:normAutofit fontScale="92500" lnSpcReduction="10000"/>
          </a:bodyPr>
          <a:lstStyle/>
          <a:p>
            <a:r>
              <a:rPr lang="en-US" dirty="0">
                <a:hlinkClick r:id="rId2"/>
              </a:rPr>
              <a:t>http://</a:t>
            </a:r>
            <a:r>
              <a:rPr lang="en-US" dirty="0" smtClean="0">
                <a:hlinkClick r:id="rId2"/>
              </a:rPr>
              <a:t>www.hooraypublishing.com</a:t>
            </a:r>
            <a:endParaRPr lang="en-US" dirty="0"/>
          </a:p>
          <a:p>
            <a:r>
              <a:rPr lang="en-US" dirty="0" smtClean="0"/>
              <a:t>Recommended </a:t>
            </a:r>
            <a:r>
              <a:rPr lang="en-US" dirty="0"/>
              <a:t>Ages:  </a:t>
            </a:r>
            <a:r>
              <a:rPr lang="en-US" dirty="0" smtClean="0"/>
              <a:t>4 </a:t>
            </a:r>
            <a:r>
              <a:rPr lang="en-US" dirty="0"/>
              <a:t>to </a:t>
            </a:r>
            <a:r>
              <a:rPr lang="en-US" dirty="0" smtClean="0"/>
              <a:t>9</a:t>
            </a:r>
            <a:endParaRPr lang="en-US" dirty="0"/>
          </a:p>
          <a:p>
            <a:r>
              <a:rPr lang="en-US" dirty="0"/>
              <a:t>Reading Level: Second Grade</a:t>
            </a:r>
          </a:p>
          <a:p>
            <a:r>
              <a:rPr lang="en-US" dirty="0"/>
              <a:t>Story Summary</a:t>
            </a:r>
            <a:r>
              <a:rPr lang="en-US" dirty="0" smtClean="0"/>
              <a:t>:  </a:t>
            </a:r>
            <a:r>
              <a:rPr lang="en-US" dirty="0"/>
              <a:t>When her family moves to a new town, the main character, Aiden, becomes worried about how her new second grade classmates will react to her stutter. At first, Aiden tries to hide her stutter from her classmates. This makes her very sad. But soon, with a little help from a caring teacher, Aiden learns that it’s OK to be herself….it’s OK to stutter!</a:t>
            </a:r>
            <a:endParaRPr lang="en-US" dirty="0"/>
          </a:p>
        </p:txBody>
      </p:sp>
    </p:spTree>
    <p:extLst>
      <p:ext uri="{BB962C8B-B14F-4D97-AF65-F5344CB8AC3E}">
        <p14:creationId xmlns:p14="http://schemas.microsoft.com/office/powerpoint/2010/main" val="385549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Issues Addressed/Themes to Discuss</a:t>
            </a:r>
          </a:p>
        </p:txBody>
      </p:sp>
      <p:sp>
        <p:nvSpPr>
          <p:cNvPr id="3" name="Content Placeholder 2"/>
          <p:cNvSpPr>
            <a:spLocks noGrp="1"/>
          </p:cNvSpPr>
          <p:nvPr>
            <p:ph idx="1"/>
          </p:nvPr>
        </p:nvSpPr>
        <p:spPr/>
        <p:txBody>
          <a:bodyPr/>
          <a:lstStyle/>
          <a:p>
            <a:r>
              <a:rPr lang="en-US" dirty="0" smtClean="0"/>
              <a:t>Starting in a new school when you stutter</a:t>
            </a:r>
          </a:p>
          <a:p>
            <a:r>
              <a:rPr lang="en-US" dirty="0" smtClean="0"/>
              <a:t>Isolation due to stuttering</a:t>
            </a:r>
          </a:p>
          <a:p>
            <a:r>
              <a:rPr lang="en-US" dirty="0" smtClean="0"/>
              <a:t>How being open about stuttering helps</a:t>
            </a:r>
          </a:p>
          <a:p>
            <a:r>
              <a:rPr lang="en-US" dirty="0" smtClean="0"/>
              <a:t>Adults who stutter and careers</a:t>
            </a:r>
          </a:p>
          <a:p>
            <a:r>
              <a:rPr lang="en-US" dirty="0" smtClean="0"/>
              <a:t>Advertising your stuttering</a:t>
            </a:r>
            <a:endParaRPr lang="en-US" dirty="0"/>
          </a:p>
        </p:txBody>
      </p:sp>
    </p:spTree>
    <p:extLst>
      <p:ext uri="{BB962C8B-B14F-4D97-AF65-F5344CB8AC3E}">
        <p14:creationId xmlns:p14="http://schemas.microsoft.com/office/powerpoint/2010/main" val="1139442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Wendi’s Magical Voice</a:t>
            </a:r>
            <a:br>
              <a:rPr lang="en-US" dirty="0" smtClean="0"/>
            </a:br>
            <a:r>
              <a:rPr lang="en-US" sz="2200" dirty="0" smtClean="0"/>
              <a:t>Brit Kohls</a:t>
            </a:r>
            <a:br>
              <a:rPr lang="en-US" sz="2200" dirty="0" smtClean="0"/>
            </a:br>
            <a:r>
              <a:rPr lang="en-US" sz="2200" dirty="0" smtClean="0"/>
              <a:t>Stuttering Foundation, 2010</a:t>
            </a:r>
            <a:endParaRPr lang="en-US" sz="2200" dirty="0"/>
          </a:p>
        </p:txBody>
      </p:sp>
      <p:pic>
        <p:nvPicPr>
          <p:cNvPr id="4" name="Content Placeholder 3" descr="Unknown.jpeg"/>
          <p:cNvPicPr>
            <a:picLocks noGrp="1" noChangeAspect="1"/>
          </p:cNvPicPr>
          <p:nvPr>
            <p:ph idx="1"/>
          </p:nvPr>
        </p:nvPicPr>
        <p:blipFill>
          <a:blip r:embed="rId2">
            <a:extLst>
              <a:ext uri="{28A0092B-C50C-407E-A947-70E740481C1C}">
                <a14:useLocalDpi xmlns:a14="http://schemas.microsoft.com/office/drawing/2010/main" val="0"/>
              </a:ext>
            </a:extLst>
          </a:blip>
          <a:srcRect l="-86601" r="-86601"/>
          <a:stretch>
            <a:fillRect/>
          </a:stretch>
        </p:blipFill>
        <p:spPr>
          <a:xfrm>
            <a:off x="914400" y="1989666"/>
            <a:ext cx="7313613" cy="3801533"/>
          </a:xfrm>
        </p:spPr>
      </p:pic>
    </p:spTree>
    <p:extLst>
      <p:ext uri="{BB962C8B-B14F-4D97-AF65-F5344CB8AC3E}">
        <p14:creationId xmlns:p14="http://schemas.microsoft.com/office/powerpoint/2010/main" val="2540690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Wendi’s Magical Voice</a:t>
            </a:r>
            <a:br>
              <a:rPr lang="en-US" dirty="0"/>
            </a:br>
            <a:r>
              <a:rPr lang="en-US" sz="2200" dirty="0"/>
              <a:t>Brit </a:t>
            </a:r>
            <a:r>
              <a:rPr lang="en-US" sz="2200" dirty="0" smtClean="0"/>
              <a:t>Kohls, </a:t>
            </a:r>
            <a:br>
              <a:rPr lang="en-US" sz="2200" dirty="0" smtClean="0"/>
            </a:br>
            <a:r>
              <a:rPr lang="en-US" sz="2200" dirty="0" smtClean="0"/>
              <a:t>Stuttering Foundation, 2010</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Recommended Ages:  5 to 8</a:t>
            </a:r>
          </a:p>
          <a:p>
            <a:r>
              <a:rPr lang="en-US" dirty="0" smtClean="0"/>
              <a:t>Reading Level: Second Grade</a:t>
            </a:r>
          </a:p>
          <a:p>
            <a:r>
              <a:rPr lang="en-US" dirty="0" smtClean="0"/>
              <a:t>Story Summary:  A witch is scared to talk in her classroom and has difficulty believing in herself.</a:t>
            </a:r>
          </a:p>
          <a:p>
            <a:endParaRPr lang="en-US" dirty="0" smtClean="0"/>
          </a:p>
          <a:p>
            <a:endParaRPr lang="en-US" dirty="0"/>
          </a:p>
        </p:txBody>
      </p:sp>
    </p:spTree>
    <p:extLst>
      <p:ext uri="{BB962C8B-B14F-4D97-AF65-F5344CB8AC3E}">
        <p14:creationId xmlns:p14="http://schemas.microsoft.com/office/powerpoint/2010/main" val="3527938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person who stutters</a:t>
            </a:r>
          </a:p>
          <a:p>
            <a:r>
              <a:rPr lang="en-US" dirty="0" smtClean="0"/>
              <a:t>Adjunct Instructor at Minnesota State University, Mankato in the area of stuttering.</a:t>
            </a:r>
          </a:p>
          <a:p>
            <a:r>
              <a:rPr lang="en-US" dirty="0" smtClean="0"/>
              <a:t>An SLP and fluency consultant with the Rochester Public Schools</a:t>
            </a:r>
          </a:p>
          <a:p>
            <a:r>
              <a:rPr lang="en-US" dirty="0" smtClean="0"/>
              <a:t>24+ years experience in the schools</a:t>
            </a:r>
          </a:p>
          <a:p>
            <a:r>
              <a:rPr lang="en-US" dirty="0" smtClean="0"/>
              <a:t>Managing his own stuttering for 40+ years</a:t>
            </a:r>
          </a:p>
          <a:p>
            <a:r>
              <a:rPr lang="en-US" dirty="0"/>
              <a:t>Speaker Disclosure: Financial: Jeffrey </a:t>
            </a:r>
            <a:r>
              <a:rPr lang="en-US" dirty="0" smtClean="0"/>
              <a:t>has published </a:t>
            </a:r>
            <a:r>
              <a:rPr lang="en-US" dirty="0"/>
              <a:t>a fictional book related to stuttering </a:t>
            </a:r>
            <a:r>
              <a:rPr lang="en-US" dirty="0" smtClean="0"/>
              <a:t>and is currently publishing a </a:t>
            </a:r>
            <a:r>
              <a:rPr lang="en-US" dirty="0"/>
              <a:t>supportive clinical guide. He is not receiving an </a:t>
            </a:r>
            <a:r>
              <a:rPr lang="en-US" dirty="0" smtClean="0"/>
              <a:t>honorarium </a:t>
            </a:r>
            <a:r>
              <a:rPr lang="en-US" dirty="0"/>
              <a:t>from </a:t>
            </a:r>
            <a:r>
              <a:rPr lang="en-US" dirty="0" smtClean="0"/>
              <a:t>NSA </a:t>
            </a:r>
            <a:r>
              <a:rPr lang="en-US" dirty="0"/>
              <a:t>to speak. Non-Financial: Jeffrey has no existing nonfinancial relationships relevant to the content of his presentation.</a:t>
            </a:r>
          </a:p>
        </p:txBody>
      </p:sp>
    </p:spTree>
    <p:extLst>
      <p:ext uri="{BB962C8B-B14F-4D97-AF65-F5344CB8AC3E}">
        <p14:creationId xmlns:p14="http://schemas.microsoft.com/office/powerpoint/2010/main" val="3201043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Issues/Themes </a:t>
            </a:r>
            <a:r>
              <a:rPr lang="en-US" dirty="0" smtClean="0"/>
              <a:t>to Discuss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fear can lead to avoidance</a:t>
            </a:r>
          </a:p>
          <a:p>
            <a:r>
              <a:rPr lang="en-US" dirty="0" smtClean="0"/>
              <a:t>How people are different in a wide variety of ways</a:t>
            </a:r>
          </a:p>
          <a:p>
            <a:r>
              <a:rPr lang="en-US" dirty="0" smtClean="0"/>
              <a:t>Why saying your name can be difficult</a:t>
            </a:r>
          </a:p>
          <a:p>
            <a:r>
              <a:rPr lang="en-US" dirty="0" smtClean="0"/>
              <a:t>What is bravery and how does it relate to stuttering</a:t>
            </a:r>
          </a:p>
          <a:p>
            <a:r>
              <a:rPr lang="en-US" dirty="0" smtClean="0"/>
              <a:t>What to do when you get made fun </a:t>
            </a:r>
            <a:r>
              <a:rPr lang="en-US" dirty="0" smtClean="0"/>
              <a:t>of</a:t>
            </a:r>
          </a:p>
          <a:p>
            <a:r>
              <a:rPr lang="en-US" dirty="0"/>
              <a:t>It’s not important whether you stutter or not it is what you say that is important.</a:t>
            </a:r>
          </a:p>
          <a:p>
            <a:r>
              <a:rPr lang="en-US" dirty="0"/>
              <a:t>Stuttering is just one way that people can be different</a:t>
            </a:r>
          </a:p>
          <a:p>
            <a:endParaRPr lang="en-US" dirty="0"/>
          </a:p>
          <a:p>
            <a:endParaRPr lang="en-US" dirty="0"/>
          </a:p>
        </p:txBody>
      </p:sp>
    </p:spTree>
    <p:extLst>
      <p:ext uri="{BB962C8B-B14F-4D97-AF65-F5344CB8AC3E}">
        <p14:creationId xmlns:p14="http://schemas.microsoft.com/office/powerpoint/2010/main" val="2082579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45" y="274638"/>
            <a:ext cx="8229600" cy="1143000"/>
          </a:xfrm>
        </p:spPr>
        <p:txBody>
          <a:bodyPr>
            <a:normAutofit/>
          </a:bodyPr>
          <a:lstStyle/>
          <a:p>
            <a:r>
              <a:rPr lang="en-US" dirty="0" smtClean="0"/>
              <a:t>Mary Marony Books</a:t>
            </a:r>
            <a:br>
              <a:rPr lang="en-US" dirty="0" smtClean="0"/>
            </a:br>
            <a:r>
              <a:rPr lang="en-US" sz="2000" dirty="0" smtClean="0"/>
              <a:t>Suzy Kline, 1994</a:t>
            </a:r>
            <a:endParaRPr lang="en-US" sz="2200"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a:p>
        </p:txBody>
      </p:sp>
      <p:pic>
        <p:nvPicPr>
          <p:cNvPr id="4" name="Picture 3" descr="51N6KjXQCML._AA16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45" y="1117738"/>
            <a:ext cx="2952515" cy="2952515"/>
          </a:xfrm>
          <a:prstGeom prst="rect">
            <a:avLst/>
          </a:prstGeom>
        </p:spPr>
      </p:pic>
      <p:pic>
        <p:nvPicPr>
          <p:cNvPr id="5" name="Picture 4" descr="51DC8WQET6L._AA16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818" y="1117738"/>
            <a:ext cx="3064666" cy="3064666"/>
          </a:xfrm>
          <a:prstGeom prst="rect">
            <a:avLst/>
          </a:prstGeom>
        </p:spPr>
      </p:pic>
      <p:pic>
        <p:nvPicPr>
          <p:cNvPr id="6" name="Picture 5" descr="21EFYCREGPL._AA160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624" y="3655946"/>
            <a:ext cx="3202054" cy="3202054"/>
          </a:xfrm>
          <a:prstGeom prst="rect">
            <a:avLst/>
          </a:prstGeom>
        </p:spPr>
      </p:pic>
    </p:spTree>
    <p:extLst>
      <p:ext uri="{BB962C8B-B14F-4D97-AF65-F5344CB8AC3E}">
        <p14:creationId xmlns:p14="http://schemas.microsoft.com/office/powerpoint/2010/main" val="3236616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Marony Books</a:t>
            </a:r>
            <a:br>
              <a:rPr lang="en-US" dirty="0"/>
            </a:br>
            <a:r>
              <a:rPr lang="en-US" sz="2000" dirty="0"/>
              <a:t>Suzy Kline, 1994</a:t>
            </a:r>
            <a:endParaRPr lang="en-US" dirty="0"/>
          </a:p>
        </p:txBody>
      </p:sp>
      <p:sp>
        <p:nvSpPr>
          <p:cNvPr id="3" name="Content Placeholder 2"/>
          <p:cNvSpPr>
            <a:spLocks noGrp="1"/>
          </p:cNvSpPr>
          <p:nvPr>
            <p:ph idx="1"/>
          </p:nvPr>
        </p:nvSpPr>
        <p:spPr/>
        <p:txBody>
          <a:bodyPr/>
          <a:lstStyle/>
          <a:p>
            <a:r>
              <a:rPr lang="en-US" dirty="0" smtClean="0"/>
              <a:t>Recommended ages:  6 to 9</a:t>
            </a:r>
          </a:p>
          <a:p>
            <a:r>
              <a:rPr lang="en-US" dirty="0" smtClean="0"/>
              <a:t>Reading Level:  Second Grade</a:t>
            </a:r>
          </a:p>
          <a:p>
            <a:r>
              <a:rPr lang="en-US" dirty="0" smtClean="0"/>
              <a:t>Story Summary:  Mary is a second grader who moves to a new school and encounters the fear of stuttering and “M” words, while confronting a bully named Marvin.</a:t>
            </a:r>
          </a:p>
          <a:p>
            <a:r>
              <a:rPr lang="en-US" dirty="0"/>
              <a:t>Of Note:  Subtle addressing of stuttering and enjoyable for </a:t>
            </a:r>
            <a:r>
              <a:rPr lang="en-US" dirty="0" smtClean="0"/>
              <a:t>non-stuttering </a:t>
            </a:r>
            <a:r>
              <a:rPr lang="en-US" dirty="0"/>
              <a:t>children.</a:t>
            </a:r>
          </a:p>
          <a:p>
            <a:endParaRPr lang="en-US" dirty="0" smtClean="0"/>
          </a:p>
          <a:p>
            <a:endParaRPr lang="en-US" dirty="0"/>
          </a:p>
        </p:txBody>
      </p:sp>
    </p:spTree>
    <p:extLst>
      <p:ext uri="{BB962C8B-B14F-4D97-AF65-F5344CB8AC3E}">
        <p14:creationId xmlns:p14="http://schemas.microsoft.com/office/powerpoint/2010/main" val="4201594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a:t>
            </a:r>
            <a:endParaRPr lang="en-US" dirty="0"/>
          </a:p>
        </p:txBody>
      </p:sp>
      <p:sp>
        <p:nvSpPr>
          <p:cNvPr id="3" name="Content Placeholder 2"/>
          <p:cNvSpPr>
            <a:spLocks noGrp="1"/>
          </p:cNvSpPr>
          <p:nvPr>
            <p:ph idx="1"/>
          </p:nvPr>
        </p:nvSpPr>
        <p:spPr/>
        <p:txBody>
          <a:bodyPr/>
          <a:lstStyle/>
          <a:p>
            <a:r>
              <a:rPr lang="en-US" dirty="0" smtClean="0"/>
              <a:t>While stuttering is a part of Mary’s character it is one of the themes, not the only theme of the book</a:t>
            </a:r>
          </a:p>
          <a:p>
            <a:r>
              <a:rPr lang="en-US" dirty="0" smtClean="0"/>
              <a:t>Mary faces challenges in the books such as her parent’s financial situation, lying, cheating and other themes.</a:t>
            </a:r>
          </a:p>
          <a:p>
            <a:r>
              <a:rPr lang="en-US" dirty="0" smtClean="0"/>
              <a:t>Word/Sound Specific Stuttering</a:t>
            </a:r>
          </a:p>
          <a:p>
            <a:endParaRPr lang="en-US" dirty="0"/>
          </a:p>
        </p:txBody>
      </p:sp>
    </p:spTree>
    <p:extLst>
      <p:ext uri="{BB962C8B-B14F-4D97-AF65-F5344CB8AC3E}">
        <p14:creationId xmlns:p14="http://schemas.microsoft.com/office/powerpoint/2010/main" val="303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to </a:t>
            </a:r>
            <a:r>
              <a:rPr lang="en-US" dirty="0" smtClean="0"/>
              <a:t>Discuss/Uses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Feared sounds and words</a:t>
            </a:r>
          </a:p>
          <a:p>
            <a:r>
              <a:rPr lang="en-US" dirty="0" smtClean="0"/>
              <a:t>Anxiety</a:t>
            </a:r>
          </a:p>
          <a:p>
            <a:r>
              <a:rPr lang="en-US" dirty="0" smtClean="0"/>
              <a:t>Talking in front of the class</a:t>
            </a:r>
          </a:p>
          <a:p>
            <a:r>
              <a:rPr lang="en-US" dirty="0" smtClean="0"/>
              <a:t>Telling the truth</a:t>
            </a:r>
          </a:p>
          <a:p>
            <a:r>
              <a:rPr lang="en-US" dirty="0" smtClean="0"/>
              <a:t>Talking about stuttering with your parents</a:t>
            </a:r>
          </a:p>
          <a:p>
            <a:r>
              <a:rPr lang="en-US" dirty="0" smtClean="0"/>
              <a:t>How the character is just a regular kid who has regular kid problems</a:t>
            </a:r>
          </a:p>
          <a:p>
            <a:r>
              <a:rPr lang="en-US" dirty="0" smtClean="0"/>
              <a:t>May be good for classmates of kids who stutter or as a read aloud</a:t>
            </a:r>
          </a:p>
        </p:txBody>
      </p:sp>
    </p:spTree>
    <p:extLst>
      <p:ext uri="{BB962C8B-B14F-4D97-AF65-F5344CB8AC3E}">
        <p14:creationId xmlns:p14="http://schemas.microsoft.com/office/powerpoint/2010/main" val="3580861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Boy and A Jaguar</a:t>
            </a:r>
            <a:br>
              <a:rPr lang="en-US" dirty="0" smtClean="0"/>
            </a:br>
            <a:r>
              <a:rPr lang="en-US" sz="2000" dirty="0" smtClean="0"/>
              <a:t>Alan </a:t>
            </a:r>
            <a:r>
              <a:rPr lang="en-US" sz="2000" dirty="0"/>
              <a:t>R</a:t>
            </a:r>
            <a:r>
              <a:rPr lang="en-US" sz="2000" dirty="0" smtClean="0"/>
              <a:t>abinowitz, 2014</a:t>
            </a:r>
            <a:endParaRPr lang="en-US" sz="2000" dirty="0"/>
          </a:p>
        </p:txBody>
      </p:sp>
      <p:pic>
        <p:nvPicPr>
          <p:cNvPr id="6" name="Content Placeholder 5" descr="Unknown-3.jpeg"/>
          <p:cNvPicPr>
            <a:picLocks noGrp="1" noChangeAspect="1"/>
          </p:cNvPicPr>
          <p:nvPr>
            <p:ph idx="1"/>
          </p:nvPr>
        </p:nvPicPr>
        <p:blipFill>
          <a:blip r:embed="rId2">
            <a:extLst>
              <a:ext uri="{28A0092B-C50C-407E-A947-70E740481C1C}">
                <a14:useLocalDpi xmlns:a14="http://schemas.microsoft.com/office/drawing/2010/main" val="0"/>
              </a:ext>
            </a:extLst>
          </a:blip>
          <a:srcRect l="-27277" r="-27277"/>
          <a:stretch>
            <a:fillRect/>
          </a:stretch>
        </p:blipFill>
        <p:spPr/>
      </p:pic>
    </p:spTree>
    <p:extLst>
      <p:ext uri="{BB962C8B-B14F-4D97-AF65-F5344CB8AC3E}">
        <p14:creationId xmlns:p14="http://schemas.microsoft.com/office/powerpoint/2010/main" val="4282447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Boy and A Jaguar</a:t>
            </a:r>
            <a:br>
              <a:rPr lang="en-US" dirty="0"/>
            </a:br>
            <a:r>
              <a:rPr lang="en-US" sz="2200" dirty="0"/>
              <a:t>Alan Rabinowitz, 2014</a:t>
            </a:r>
          </a:p>
        </p:txBody>
      </p:sp>
      <p:sp>
        <p:nvSpPr>
          <p:cNvPr id="3" name="Content Placeholder 2"/>
          <p:cNvSpPr>
            <a:spLocks noGrp="1"/>
          </p:cNvSpPr>
          <p:nvPr>
            <p:ph idx="1"/>
          </p:nvPr>
        </p:nvSpPr>
        <p:spPr/>
        <p:txBody>
          <a:bodyPr/>
          <a:lstStyle/>
          <a:p>
            <a:r>
              <a:rPr lang="en-US" dirty="0" smtClean="0"/>
              <a:t>Recommended ages:  5 to 10</a:t>
            </a:r>
          </a:p>
          <a:p>
            <a:r>
              <a:rPr lang="en-US" dirty="0" smtClean="0"/>
              <a:t>Reading Level: Second to Third Grade</a:t>
            </a:r>
          </a:p>
          <a:p>
            <a:r>
              <a:rPr lang="en-US" dirty="0" smtClean="0"/>
              <a:t>Story Summary:  A boy with a severe stutter tells of how he can only speak fluently with animals. He then becomes more fluent as an adult and becomes an advocate for Jaguars.</a:t>
            </a:r>
          </a:p>
          <a:p>
            <a:endParaRPr lang="en-US" dirty="0"/>
          </a:p>
        </p:txBody>
      </p:sp>
    </p:spTree>
    <p:extLst>
      <p:ext uri="{BB962C8B-B14F-4D97-AF65-F5344CB8AC3E}">
        <p14:creationId xmlns:p14="http://schemas.microsoft.com/office/powerpoint/2010/main" val="2054349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a:t>
            </a:r>
            <a:endParaRPr lang="en-US" dirty="0"/>
          </a:p>
        </p:txBody>
      </p:sp>
      <p:sp>
        <p:nvSpPr>
          <p:cNvPr id="3" name="Content Placeholder 2"/>
          <p:cNvSpPr>
            <a:spLocks noGrp="1"/>
          </p:cNvSpPr>
          <p:nvPr>
            <p:ph idx="1"/>
          </p:nvPr>
        </p:nvSpPr>
        <p:spPr/>
        <p:txBody>
          <a:bodyPr/>
          <a:lstStyle/>
          <a:p>
            <a:r>
              <a:rPr lang="en-US" dirty="0" smtClean="0"/>
              <a:t>Dark…Fearful nature of what lies below the surface of stuttering</a:t>
            </a:r>
          </a:p>
          <a:p>
            <a:r>
              <a:rPr lang="en-US" dirty="0" smtClean="0"/>
              <a:t>The all consuming nature of stuttering</a:t>
            </a:r>
          </a:p>
          <a:p>
            <a:r>
              <a:rPr lang="en-US" dirty="0" smtClean="0"/>
              <a:t>Loneliness of stuttering</a:t>
            </a:r>
            <a:endParaRPr lang="en-US" dirty="0"/>
          </a:p>
        </p:txBody>
      </p:sp>
    </p:spTree>
    <p:extLst>
      <p:ext uri="{BB962C8B-B14F-4D97-AF65-F5344CB8AC3E}">
        <p14:creationId xmlns:p14="http://schemas.microsoft.com/office/powerpoint/2010/main" val="282142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to Discuss</a:t>
            </a:r>
          </a:p>
        </p:txBody>
      </p:sp>
      <p:sp>
        <p:nvSpPr>
          <p:cNvPr id="3" name="Content Placeholder 2"/>
          <p:cNvSpPr>
            <a:spLocks noGrp="1"/>
          </p:cNvSpPr>
          <p:nvPr>
            <p:ph idx="1"/>
          </p:nvPr>
        </p:nvSpPr>
        <p:spPr/>
        <p:txBody>
          <a:bodyPr/>
          <a:lstStyle/>
          <a:p>
            <a:r>
              <a:rPr lang="en-US" dirty="0" smtClean="0"/>
              <a:t>Avoidance of speaking</a:t>
            </a:r>
          </a:p>
          <a:p>
            <a:r>
              <a:rPr lang="en-US" dirty="0" smtClean="0"/>
              <a:t>The importance of a message over fear of stuttering</a:t>
            </a:r>
          </a:p>
          <a:p>
            <a:r>
              <a:rPr lang="en-US" dirty="0" smtClean="0"/>
              <a:t>Being alone to avoid talking</a:t>
            </a:r>
          </a:p>
          <a:p>
            <a:r>
              <a:rPr lang="en-US" dirty="0" smtClean="0"/>
              <a:t>With older kids,  how stuttering can effect your career path</a:t>
            </a:r>
            <a:endParaRPr lang="en-US" dirty="0"/>
          </a:p>
        </p:txBody>
      </p:sp>
    </p:spTree>
    <p:extLst>
      <p:ext uri="{BB962C8B-B14F-4D97-AF65-F5344CB8AC3E}">
        <p14:creationId xmlns:p14="http://schemas.microsoft.com/office/powerpoint/2010/main" val="4169445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Notes</a:t>
            </a:r>
            <a:endParaRPr lang="en-US" dirty="0"/>
          </a:p>
        </p:txBody>
      </p:sp>
      <p:sp>
        <p:nvSpPr>
          <p:cNvPr id="3" name="Content Placeholder 2"/>
          <p:cNvSpPr>
            <a:spLocks noGrp="1"/>
          </p:cNvSpPr>
          <p:nvPr>
            <p:ph idx="1"/>
          </p:nvPr>
        </p:nvSpPr>
        <p:spPr/>
        <p:txBody>
          <a:bodyPr/>
          <a:lstStyle/>
          <a:p>
            <a:r>
              <a:rPr lang="en-US" dirty="0" smtClean="0"/>
              <a:t>Read to a child, so you can change around some of the dark language</a:t>
            </a:r>
          </a:p>
          <a:p>
            <a:r>
              <a:rPr lang="en-US" dirty="0" smtClean="0"/>
              <a:t>Very adult themes….hard for kids to understand the story</a:t>
            </a:r>
          </a:p>
          <a:p>
            <a:r>
              <a:rPr lang="en-US" dirty="0"/>
              <a:t>N</a:t>
            </a:r>
            <a:r>
              <a:rPr lang="en-US" dirty="0" smtClean="0"/>
              <a:t>ice pictures and about animals</a:t>
            </a:r>
            <a:endParaRPr lang="en-US" dirty="0"/>
          </a:p>
        </p:txBody>
      </p:sp>
    </p:spTree>
    <p:extLst>
      <p:ext uri="{BB962C8B-B14F-4D97-AF65-F5344CB8AC3E}">
        <p14:creationId xmlns:p14="http://schemas.microsoft.com/office/powerpoint/2010/main" val="111695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503237"/>
            <a:ext cx="7594967" cy="2394707"/>
          </a:xfrm>
        </p:spPr>
        <p:txBody>
          <a:bodyPr>
            <a:normAutofit fontScale="90000"/>
          </a:bodyPr>
          <a:lstStyle/>
          <a:p>
            <a:r>
              <a:rPr lang="en-US" sz="3100" dirty="0" smtClean="0"/>
              <a:t>What is everyone’s comfort level with stuttering treatment?</a:t>
            </a:r>
            <a:br>
              <a:rPr lang="en-US" sz="3100" dirty="0" smtClean="0"/>
            </a:br>
            <a:r>
              <a:rPr lang="en-US" sz="3100" dirty="0"/>
              <a:t/>
            </a:r>
            <a:br>
              <a:rPr lang="en-US" sz="3100" dirty="0"/>
            </a:br>
            <a:r>
              <a:rPr lang="en-US" sz="3100" dirty="0" smtClean="0"/>
              <a:t>What is your experience with using fictional works during therapy?</a:t>
            </a:r>
            <a:endParaRPr lang="en-US" sz="3100" dirty="0"/>
          </a:p>
        </p:txBody>
      </p:sp>
      <p:pic>
        <p:nvPicPr>
          <p:cNvPr id="3" name="Picture 2" descr="MrWorry-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823" y="3084201"/>
            <a:ext cx="2540000" cy="2540000"/>
          </a:xfrm>
          <a:prstGeom prst="rect">
            <a:avLst/>
          </a:prstGeom>
        </p:spPr>
      </p:pic>
    </p:spTree>
    <p:extLst>
      <p:ext uri="{BB962C8B-B14F-4D97-AF65-F5344CB8AC3E}">
        <p14:creationId xmlns:p14="http://schemas.microsoft.com/office/powerpoint/2010/main" val="17241340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Teacher Who Made a Difference</a:t>
            </a:r>
            <a:br>
              <a:rPr lang="en-US" dirty="0" smtClean="0"/>
            </a:br>
            <a:r>
              <a:rPr lang="en-US" sz="2400" dirty="0" smtClean="0"/>
              <a:t>Corinne Litzenberg, 2013</a:t>
            </a:r>
            <a:endParaRPr lang="en-US" dirty="0"/>
          </a:p>
        </p:txBody>
      </p:sp>
      <p:pic>
        <p:nvPicPr>
          <p:cNvPr id="4" name="Content Placeholder 3" descr="0033.gif"/>
          <p:cNvPicPr>
            <a:picLocks noGrp="1" noChangeAspect="1"/>
          </p:cNvPicPr>
          <p:nvPr>
            <p:ph idx="1"/>
          </p:nvPr>
        </p:nvPicPr>
        <p:blipFill>
          <a:blip r:embed="rId2">
            <a:extLst>
              <a:ext uri="{28A0092B-C50C-407E-A947-70E740481C1C}">
                <a14:useLocalDpi xmlns:a14="http://schemas.microsoft.com/office/drawing/2010/main" val="0"/>
              </a:ext>
            </a:extLst>
          </a:blip>
          <a:srcRect l="-86321" r="-86321"/>
          <a:stretch>
            <a:fillRect/>
          </a:stretch>
        </p:blipFill>
        <p:spPr>
          <a:xfrm>
            <a:off x="914400" y="2073805"/>
            <a:ext cx="7313613" cy="4056062"/>
          </a:xfrm>
        </p:spPr>
      </p:pic>
    </p:spTree>
    <p:extLst>
      <p:ext uri="{BB962C8B-B14F-4D97-AF65-F5344CB8AC3E}">
        <p14:creationId xmlns:p14="http://schemas.microsoft.com/office/powerpoint/2010/main" val="1415446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Teacher Who Made a Difference</a:t>
            </a:r>
            <a:br>
              <a:rPr lang="en-US" dirty="0"/>
            </a:br>
            <a:r>
              <a:rPr lang="en-US" sz="2400" dirty="0"/>
              <a:t>Corinne Litzenberg, </a:t>
            </a:r>
            <a:r>
              <a:rPr lang="en-US" sz="2400" dirty="0" smtClean="0"/>
              <a:t>2013</a:t>
            </a:r>
            <a:endParaRPr lang="en-US" dirty="0"/>
          </a:p>
        </p:txBody>
      </p:sp>
      <p:sp>
        <p:nvSpPr>
          <p:cNvPr id="3" name="Content Placeholder 2"/>
          <p:cNvSpPr>
            <a:spLocks noGrp="1"/>
          </p:cNvSpPr>
          <p:nvPr>
            <p:ph idx="1"/>
          </p:nvPr>
        </p:nvSpPr>
        <p:spPr/>
        <p:txBody>
          <a:bodyPr/>
          <a:lstStyle/>
          <a:p>
            <a:endParaRPr lang="en-US" dirty="0" smtClean="0"/>
          </a:p>
          <a:p>
            <a:r>
              <a:rPr lang="en-US" dirty="0" smtClean="0"/>
              <a:t>Recommended Ages:  7 to 10</a:t>
            </a:r>
          </a:p>
          <a:p>
            <a:r>
              <a:rPr lang="en-US" dirty="0" smtClean="0"/>
              <a:t>Reading Level:  Third Grade</a:t>
            </a:r>
          </a:p>
          <a:p>
            <a:r>
              <a:rPr lang="en-US" dirty="0" smtClean="0"/>
              <a:t>Story Summary:  A little girl’s secret is out that she stutters and she has to start speech at school.  The book tells of how a helping kindergarten teacher was always there for her from then until fourth grade.</a:t>
            </a:r>
          </a:p>
          <a:p>
            <a:endParaRPr lang="en-US" dirty="0"/>
          </a:p>
        </p:txBody>
      </p:sp>
    </p:spTree>
    <p:extLst>
      <p:ext uri="{BB962C8B-B14F-4D97-AF65-F5344CB8AC3E}">
        <p14:creationId xmlns:p14="http://schemas.microsoft.com/office/powerpoint/2010/main" val="3981770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to Discuss</a:t>
            </a:r>
          </a:p>
        </p:txBody>
      </p:sp>
      <p:sp>
        <p:nvSpPr>
          <p:cNvPr id="3" name="Content Placeholder 2"/>
          <p:cNvSpPr>
            <a:spLocks noGrp="1"/>
          </p:cNvSpPr>
          <p:nvPr>
            <p:ph idx="1"/>
          </p:nvPr>
        </p:nvSpPr>
        <p:spPr/>
        <p:txBody>
          <a:bodyPr>
            <a:normAutofit fontScale="92500" lnSpcReduction="20000"/>
          </a:bodyPr>
          <a:lstStyle/>
          <a:p>
            <a:r>
              <a:rPr lang="en-US" dirty="0" smtClean="0"/>
              <a:t>Avoidance</a:t>
            </a:r>
          </a:p>
          <a:p>
            <a:r>
              <a:rPr lang="en-US" dirty="0" smtClean="0"/>
              <a:t>The use of techniques in the real world</a:t>
            </a:r>
          </a:p>
          <a:p>
            <a:r>
              <a:rPr lang="en-US" dirty="0" smtClean="0"/>
              <a:t>How people are more than just their communicative </a:t>
            </a:r>
            <a:r>
              <a:rPr lang="en-US" dirty="0" smtClean="0"/>
              <a:t>difference</a:t>
            </a:r>
            <a:endParaRPr lang="en-US" dirty="0" smtClean="0"/>
          </a:p>
          <a:p>
            <a:r>
              <a:rPr lang="en-US" dirty="0" smtClean="0"/>
              <a:t>How others view those who stutter and have disabilities in general</a:t>
            </a:r>
          </a:p>
          <a:p>
            <a:r>
              <a:rPr lang="en-US" dirty="0" smtClean="0"/>
              <a:t>Tricks and the pros and cons of them</a:t>
            </a:r>
          </a:p>
          <a:p>
            <a:r>
              <a:rPr lang="en-US" dirty="0" smtClean="0"/>
              <a:t>Having people in your life that you can talk about your communication with </a:t>
            </a:r>
            <a:endParaRPr lang="en-US" dirty="0"/>
          </a:p>
        </p:txBody>
      </p:sp>
    </p:spTree>
    <p:extLst>
      <p:ext uri="{BB962C8B-B14F-4D97-AF65-F5344CB8AC3E}">
        <p14:creationId xmlns:p14="http://schemas.microsoft.com/office/powerpoint/2010/main" val="3555550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a:t>
            </a:r>
            <a:endParaRPr lang="en-US" dirty="0"/>
          </a:p>
        </p:txBody>
      </p:sp>
      <p:sp>
        <p:nvSpPr>
          <p:cNvPr id="3" name="Content Placeholder 2"/>
          <p:cNvSpPr>
            <a:spLocks noGrp="1"/>
          </p:cNvSpPr>
          <p:nvPr>
            <p:ph idx="1"/>
          </p:nvPr>
        </p:nvSpPr>
        <p:spPr/>
        <p:txBody>
          <a:bodyPr>
            <a:normAutofit fontScale="92500"/>
          </a:bodyPr>
          <a:lstStyle/>
          <a:p>
            <a:r>
              <a:rPr lang="en-US" dirty="0" smtClean="0"/>
              <a:t>There are good speech days and bad speech days</a:t>
            </a:r>
          </a:p>
          <a:p>
            <a:r>
              <a:rPr lang="en-US" dirty="0" smtClean="0"/>
              <a:t>Kids don’t like to miss class for speech</a:t>
            </a:r>
          </a:p>
          <a:p>
            <a:r>
              <a:rPr lang="en-US" dirty="0" smtClean="0"/>
              <a:t>Book mentioned breathing, relaxing and mirror exercises</a:t>
            </a:r>
          </a:p>
          <a:p>
            <a:r>
              <a:rPr lang="en-US" dirty="0" smtClean="0"/>
              <a:t>Turtle Talk</a:t>
            </a:r>
          </a:p>
          <a:p>
            <a:r>
              <a:rPr lang="en-US" dirty="0" smtClean="0"/>
              <a:t>Gives the impression that talking fluently means not stuttering</a:t>
            </a:r>
          </a:p>
          <a:p>
            <a:r>
              <a:rPr lang="en-US" dirty="0" smtClean="0"/>
              <a:t>Gives the impression that life events can affect stuttering</a:t>
            </a:r>
          </a:p>
          <a:p>
            <a:endParaRPr lang="en-US" dirty="0"/>
          </a:p>
        </p:txBody>
      </p:sp>
    </p:spTree>
    <p:extLst>
      <p:ext uri="{BB962C8B-B14F-4D97-AF65-F5344CB8AC3E}">
        <p14:creationId xmlns:p14="http://schemas.microsoft.com/office/powerpoint/2010/main" val="3542774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578780"/>
          </a:xfrm>
        </p:spPr>
        <p:txBody>
          <a:bodyPr/>
          <a:lstStyle/>
          <a:p>
            <a:r>
              <a:rPr lang="en-US" dirty="0"/>
              <a:t>Books for </a:t>
            </a:r>
            <a:r>
              <a:rPr lang="en-US" dirty="0" smtClean="0"/>
              <a:t>kids </a:t>
            </a:r>
            <a:r>
              <a:rPr lang="en-US" dirty="0"/>
              <a:t>8 years </a:t>
            </a:r>
            <a:r>
              <a:rPr lang="en-US" dirty="0" smtClean="0"/>
              <a:t>to early teen</a:t>
            </a:r>
            <a:endParaRPr lang="en-US" dirty="0"/>
          </a:p>
        </p:txBody>
      </p:sp>
      <p:sp>
        <p:nvSpPr>
          <p:cNvPr id="3" name="Content Placeholder 2"/>
          <p:cNvSpPr>
            <a:spLocks noGrp="1"/>
          </p:cNvSpPr>
          <p:nvPr>
            <p:ph idx="1"/>
          </p:nvPr>
        </p:nvSpPr>
        <p:spPr>
          <a:xfrm>
            <a:off x="1195754" y="2841674"/>
            <a:ext cx="7032259" cy="2949526"/>
          </a:xfrm>
        </p:spPr>
        <p:txBody>
          <a:bodyPr/>
          <a:lstStyle/>
          <a:p>
            <a:r>
              <a:rPr lang="en-US" dirty="0" smtClean="0"/>
              <a:t>Gabriela Series</a:t>
            </a:r>
          </a:p>
          <a:p>
            <a:r>
              <a:rPr lang="en-US" dirty="0" smtClean="0"/>
              <a:t>Mystery of the Mistakes in Mulligan’s Mouth</a:t>
            </a:r>
          </a:p>
          <a:p>
            <a:r>
              <a:rPr lang="en-US" dirty="0" smtClean="0"/>
              <a:t>Jackie Ha Ha Series</a:t>
            </a:r>
          </a:p>
          <a:p>
            <a:endParaRPr lang="en-US" dirty="0" smtClean="0"/>
          </a:p>
          <a:p>
            <a:endParaRPr lang="en-US" dirty="0"/>
          </a:p>
        </p:txBody>
      </p:sp>
    </p:spTree>
    <p:extLst>
      <p:ext uri="{BB962C8B-B14F-4D97-AF65-F5344CB8AC3E}">
        <p14:creationId xmlns:p14="http://schemas.microsoft.com/office/powerpoint/2010/main" val="1035702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1" y="489170"/>
            <a:ext cx="7313613" cy="868362"/>
          </a:xfrm>
        </p:spPr>
        <p:txBody>
          <a:bodyPr/>
          <a:lstStyle/>
          <a:p>
            <a:r>
              <a:rPr lang="en-US" sz="3600" dirty="0" smtClean="0"/>
              <a:t>Gabriela Book Series </a:t>
            </a:r>
            <a:r>
              <a:rPr lang="en-US" sz="2400" dirty="0" smtClean="0"/>
              <a:t>by Teresa E. Harris and Varian Johnson</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919522">
            <a:off x="779412" y="2044046"/>
            <a:ext cx="4019922" cy="3062067"/>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864" y="1938733"/>
            <a:ext cx="2605075" cy="3473433"/>
          </a:xfrm>
          <a:prstGeom prst="rect">
            <a:avLst/>
          </a:prstGeom>
        </p:spPr>
      </p:pic>
      <p:pic>
        <p:nvPicPr>
          <p:cNvPr id="6" name="Picture 5"/>
          <p:cNvPicPr>
            <a:picLocks noChangeAspect="1"/>
          </p:cNvPicPr>
          <p:nvPr/>
        </p:nvPicPr>
        <p:blipFill>
          <a:blip r:embed="rId4"/>
          <a:stretch>
            <a:fillRect/>
          </a:stretch>
        </p:blipFill>
        <p:spPr>
          <a:xfrm>
            <a:off x="3506400" y="3404382"/>
            <a:ext cx="2281465" cy="3256607"/>
          </a:xfrm>
          <a:prstGeom prst="rect">
            <a:avLst/>
          </a:prstGeom>
        </p:spPr>
      </p:pic>
    </p:spTree>
    <p:extLst>
      <p:ext uri="{BB962C8B-B14F-4D97-AF65-F5344CB8AC3E}">
        <p14:creationId xmlns:p14="http://schemas.microsoft.com/office/powerpoint/2010/main" val="1235748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Gabriela Book Series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Popular American Girl Doll Book Series.  2017 Girl of the Year.</a:t>
            </a:r>
          </a:p>
          <a:p>
            <a:r>
              <a:rPr lang="en-US" dirty="0">
                <a:hlinkClick r:id="rId2"/>
              </a:rPr>
              <a:t>http://play.americangirl.com/play/girl-of-the-year/gabriela</a:t>
            </a:r>
            <a:r>
              <a:rPr lang="en-US" dirty="0" smtClean="0">
                <a:hlinkClick r:id="rId2"/>
              </a:rPr>
              <a:t>/</a:t>
            </a:r>
            <a:endParaRPr lang="en-US" dirty="0" smtClean="0"/>
          </a:p>
          <a:p>
            <a:r>
              <a:rPr lang="en-US" dirty="0" smtClean="0"/>
              <a:t>Does a good job with her stuttering, but there are things </a:t>
            </a:r>
            <a:r>
              <a:rPr lang="en-US" dirty="0" smtClean="0"/>
              <a:t>that might should be handled differently.  </a:t>
            </a:r>
            <a:r>
              <a:rPr lang="en-US" dirty="0" smtClean="0"/>
              <a:t>They talk about pushing through the stuttering moment a lot.  </a:t>
            </a:r>
          </a:p>
          <a:p>
            <a:r>
              <a:rPr lang="en-US" dirty="0" smtClean="0"/>
              <a:t>Does a nice job with Gabriela talking for herself and not letting her well meaning friends finish her words for her.</a:t>
            </a:r>
          </a:p>
          <a:p>
            <a:r>
              <a:rPr lang="en-US" dirty="0" smtClean="0"/>
              <a:t>Addresses fear but shows that she’s a leader and can make positive change around her.</a:t>
            </a:r>
            <a:endParaRPr lang="en-US" dirty="0"/>
          </a:p>
        </p:txBody>
      </p:sp>
    </p:spTree>
    <p:extLst>
      <p:ext uri="{BB962C8B-B14F-4D97-AF65-F5344CB8AC3E}">
        <p14:creationId xmlns:p14="http://schemas.microsoft.com/office/powerpoint/2010/main" val="1562699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Mystery of The Mistakes in Mulligan’s Mouth.  </a:t>
            </a:r>
            <a:r>
              <a:rPr lang="en-US" sz="1600" dirty="0" smtClean="0"/>
              <a:t>Jeffrey J. Glessing</a:t>
            </a: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4064" y="1574357"/>
            <a:ext cx="2568607" cy="3424810"/>
          </a:xfrm>
        </p:spPr>
      </p:pic>
      <p:sp>
        <p:nvSpPr>
          <p:cNvPr id="5" name="Rectangle 4"/>
          <p:cNvSpPr/>
          <p:nvPr/>
        </p:nvSpPr>
        <p:spPr>
          <a:xfrm>
            <a:off x="1336431" y="5201924"/>
            <a:ext cx="7343335" cy="923330"/>
          </a:xfrm>
          <a:prstGeom prst="rect">
            <a:avLst/>
          </a:prstGeom>
        </p:spPr>
        <p:txBody>
          <a:bodyPr wrap="square">
            <a:spAutoFit/>
          </a:bodyPr>
          <a:lstStyle/>
          <a:p>
            <a:r>
              <a:rPr lang="en-US" dirty="0">
                <a:hlinkClick r:id="rId3"/>
              </a:rPr>
              <a:t>https://</a:t>
            </a:r>
            <a:r>
              <a:rPr lang="en-US" dirty="0" smtClean="0">
                <a:hlinkClick r:id="rId3"/>
              </a:rPr>
              <a:t>www.amazon.com/Mystery-Mistakes-Mulligans-Mouth/dp/1517047277#</a:t>
            </a:r>
            <a:endParaRPr lang="en-US" dirty="0" smtClean="0"/>
          </a:p>
          <a:p>
            <a:endParaRPr lang="en-US" dirty="0"/>
          </a:p>
        </p:txBody>
      </p:sp>
    </p:spTree>
    <p:extLst>
      <p:ext uri="{BB962C8B-B14F-4D97-AF65-F5344CB8AC3E}">
        <p14:creationId xmlns:p14="http://schemas.microsoft.com/office/powerpoint/2010/main" val="1656382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Mystery of The Mistakes in Mulligan’s Mouth.  </a:t>
            </a:r>
            <a:r>
              <a:rPr lang="en-US" sz="2000" dirty="0"/>
              <a:t>Jeffrey J. Glessing</a:t>
            </a:r>
          </a:p>
        </p:txBody>
      </p:sp>
      <p:sp>
        <p:nvSpPr>
          <p:cNvPr id="3" name="Content Placeholder 2"/>
          <p:cNvSpPr>
            <a:spLocks noGrp="1"/>
          </p:cNvSpPr>
          <p:nvPr>
            <p:ph idx="1"/>
          </p:nvPr>
        </p:nvSpPr>
        <p:spPr/>
        <p:txBody>
          <a:bodyPr/>
          <a:lstStyle/>
          <a:p>
            <a:r>
              <a:rPr lang="en-US" dirty="0" smtClean="0"/>
              <a:t>Recommended Ages:  8 to 14</a:t>
            </a:r>
          </a:p>
          <a:p>
            <a:r>
              <a:rPr lang="en-US" dirty="0" smtClean="0"/>
              <a:t>Reading Level: 4</a:t>
            </a:r>
            <a:r>
              <a:rPr lang="en-US" baseline="30000" dirty="0" smtClean="0"/>
              <a:t>th</a:t>
            </a:r>
            <a:r>
              <a:rPr lang="en-US" dirty="0" smtClean="0"/>
              <a:t> grade</a:t>
            </a:r>
          </a:p>
          <a:p>
            <a:r>
              <a:rPr lang="en-US" dirty="0" smtClean="0"/>
              <a:t>Story Summary:  Harry </a:t>
            </a:r>
            <a:r>
              <a:rPr lang="en-US" dirty="0" smtClean="0"/>
              <a:t>Mulligan is a 6</a:t>
            </a:r>
            <a:r>
              <a:rPr lang="en-US" baseline="30000" dirty="0" smtClean="0"/>
              <a:t>th</a:t>
            </a:r>
            <a:r>
              <a:rPr lang="en-US" dirty="0" smtClean="0"/>
              <a:t> grade student who stutters who has just moved to his grandfather’s farm in rural Alabama.  Harry struggles with his stuttering as well as his relationships with his family.  Harry finds a black box on the farm.  Can the contents of the box help solve his speech and family difficulties?</a:t>
            </a:r>
            <a:endParaRPr lang="en-US" dirty="0"/>
          </a:p>
        </p:txBody>
      </p:sp>
    </p:spTree>
    <p:extLst>
      <p:ext uri="{BB962C8B-B14F-4D97-AF65-F5344CB8AC3E}">
        <p14:creationId xmlns:p14="http://schemas.microsoft.com/office/powerpoint/2010/main" val="4154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Mystery of The Mistakes in Mulligan’s Mouth.  </a:t>
            </a:r>
            <a:r>
              <a:rPr lang="en-US" sz="2000" dirty="0"/>
              <a:t>Jeffrey J. Glessing</a:t>
            </a:r>
          </a:p>
        </p:txBody>
      </p:sp>
      <p:sp>
        <p:nvSpPr>
          <p:cNvPr id="3" name="Content Placeholder 2"/>
          <p:cNvSpPr>
            <a:spLocks noGrp="1"/>
          </p:cNvSpPr>
          <p:nvPr>
            <p:ph idx="1"/>
          </p:nvPr>
        </p:nvSpPr>
        <p:spPr/>
        <p:txBody>
          <a:bodyPr/>
          <a:lstStyle/>
          <a:p>
            <a:r>
              <a:rPr lang="en-US" dirty="0" smtClean="0"/>
              <a:t>Chapter by Chapter therapy guide forthcoming along with parent guide, and classroom read aloud guide.</a:t>
            </a:r>
          </a:p>
          <a:p>
            <a:r>
              <a:rPr lang="en-US" dirty="0" smtClean="0"/>
              <a:t>Illustrated by a young woman who stutters.</a:t>
            </a:r>
          </a:p>
          <a:p>
            <a:r>
              <a:rPr lang="en-US" dirty="0" smtClean="0"/>
              <a:t>Communication is the key</a:t>
            </a:r>
          </a:p>
          <a:p>
            <a:r>
              <a:rPr lang="en-US" dirty="0" smtClean="0"/>
              <a:t>Adventure book written from the child’s perspective </a:t>
            </a:r>
          </a:p>
          <a:p>
            <a:r>
              <a:rPr lang="en-US" dirty="0" smtClean="0"/>
              <a:t>Reading Level 4</a:t>
            </a:r>
            <a:r>
              <a:rPr lang="en-US" baseline="30000" dirty="0" smtClean="0"/>
              <a:t>th</a:t>
            </a:r>
            <a:r>
              <a:rPr lang="en-US" dirty="0" smtClean="0"/>
              <a:t> grade  Recommended ages 8 to 14.</a:t>
            </a:r>
          </a:p>
          <a:p>
            <a:endParaRPr lang="en-US" dirty="0" smtClean="0"/>
          </a:p>
          <a:p>
            <a:endParaRPr lang="en-US" dirty="0"/>
          </a:p>
        </p:txBody>
      </p:sp>
    </p:spTree>
    <p:extLst>
      <p:ext uri="{BB962C8B-B14F-4D97-AF65-F5344CB8AC3E}">
        <p14:creationId xmlns:p14="http://schemas.microsoft.com/office/powerpoint/2010/main" val="251855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my thoughts are important in today’s talk</a:t>
            </a:r>
            <a:endParaRPr lang="en-US" dirty="0"/>
          </a:p>
        </p:txBody>
      </p:sp>
      <p:sp>
        <p:nvSpPr>
          <p:cNvPr id="3" name="Content Placeholder 2"/>
          <p:cNvSpPr>
            <a:spLocks noGrp="1"/>
          </p:cNvSpPr>
          <p:nvPr>
            <p:ph idx="1"/>
          </p:nvPr>
        </p:nvSpPr>
        <p:spPr/>
        <p:txBody>
          <a:bodyPr/>
          <a:lstStyle/>
          <a:p>
            <a:r>
              <a:rPr lang="en-US" dirty="0" smtClean="0"/>
              <a:t>As we discuss these books together, you’re going to understand my ‘bias’ towards certain themes or traits that are related to my overall thoughts on the problem of stuttering in general.</a:t>
            </a:r>
            <a:endParaRPr lang="en-US" dirty="0"/>
          </a:p>
        </p:txBody>
      </p:sp>
    </p:spTree>
    <p:extLst>
      <p:ext uri="{BB962C8B-B14F-4D97-AF65-F5344CB8AC3E}">
        <p14:creationId xmlns:p14="http://schemas.microsoft.com/office/powerpoint/2010/main" val="29191159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42290"/>
            <a:ext cx="7313613" cy="1592848"/>
          </a:xfrm>
        </p:spPr>
        <p:txBody>
          <a:bodyPr/>
          <a:lstStyle/>
          <a:p>
            <a:r>
              <a:rPr lang="en-US" sz="1800" dirty="0"/>
              <a:t>The Mystery of The Mistakes in Mulligan’s Mouth.  Jeffrey J. </a:t>
            </a:r>
            <a:r>
              <a:rPr lang="en-US" sz="1800" dirty="0" smtClean="0"/>
              <a:t>Glessing</a:t>
            </a:r>
            <a:br>
              <a:rPr lang="en-US" sz="1800" dirty="0" smtClean="0"/>
            </a:br>
            <a:r>
              <a:rPr lang="en-US" sz="2400" dirty="0" smtClean="0"/>
              <a:t>Themes/Things </a:t>
            </a:r>
            <a:r>
              <a:rPr lang="en-US" sz="2400" dirty="0" smtClean="0"/>
              <a:t>to Discuss</a:t>
            </a:r>
            <a:endParaRPr lang="en-US" sz="2400" dirty="0"/>
          </a:p>
        </p:txBody>
      </p:sp>
      <p:sp>
        <p:nvSpPr>
          <p:cNvPr id="3" name="Content Placeholder 2"/>
          <p:cNvSpPr>
            <a:spLocks noGrp="1"/>
          </p:cNvSpPr>
          <p:nvPr>
            <p:ph idx="1"/>
          </p:nvPr>
        </p:nvSpPr>
        <p:spPr/>
        <p:txBody>
          <a:bodyPr/>
          <a:lstStyle/>
          <a:p>
            <a:r>
              <a:rPr lang="en-US" dirty="0" smtClean="0"/>
              <a:t>It’s hard to use techniques in the real world</a:t>
            </a:r>
          </a:p>
          <a:p>
            <a:r>
              <a:rPr lang="en-US" dirty="0" smtClean="0"/>
              <a:t>Unfiltered thoughts on speech therapy</a:t>
            </a:r>
          </a:p>
          <a:p>
            <a:r>
              <a:rPr lang="en-US" dirty="0" smtClean="0"/>
              <a:t>How everyone has things in their life they need to improve on</a:t>
            </a:r>
          </a:p>
          <a:p>
            <a:r>
              <a:rPr lang="en-US" dirty="0" smtClean="0"/>
              <a:t>Being more understanding of others</a:t>
            </a:r>
          </a:p>
          <a:p>
            <a:r>
              <a:rPr lang="en-US" dirty="0" smtClean="0"/>
              <a:t>Trusting in yourself and not letting stuttering hold you back from showing your talents.</a:t>
            </a:r>
            <a:endParaRPr lang="en-US" dirty="0"/>
          </a:p>
        </p:txBody>
      </p:sp>
    </p:spTree>
    <p:extLst>
      <p:ext uri="{BB962C8B-B14F-4D97-AF65-F5344CB8AC3E}">
        <p14:creationId xmlns:p14="http://schemas.microsoft.com/office/powerpoint/2010/main" val="2006797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p:spPr>
        <p:txBody>
          <a:bodyPr/>
          <a:lstStyle/>
          <a:p>
            <a:r>
              <a:rPr lang="en-US" dirty="0"/>
              <a:t>Jacky </a:t>
            </a:r>
            <a:r>
              <a:rPr lang="en-US"/>
              <a:t>Ha-Ha </a:t>
            </a:r>
            <a:r>
              <a:rPr lang="en-US" smtClean="0"/>
              <a:t>Series</a:t>
            </a:r>
            <a:br>
              <a:rPr lang="en-US" smtClean="0"/>
            </a:br>
            <a:r>
              <a:rPr lang="en-US" sz="2000" smtClean="0"/>
              <a:t>James Patterson </a:t>
            </a:r>
            <a:r>
              <a:rPr lang="en-US" sz="2000" dirty="0"/>
              <a:t>and Chris </a:t>
            </a:r>
            <a:r>
              <a:rPr lang="en-US" sz="2000" dirty="0" err="1"/>
              <a:t>Grabenstein</a:t>
            </a:r>
            <a:endParaRPr lang="en-US" sz="2000" dirty="0"/>
          </a:p>
        </p:txBody>
      </p:sp>
      <p:pic>
        <p:nvPicPr>
          <p:cNvPr id="4" name="Content Placeholder 3"/>
          <p:cNvPicPr>
            <a:picLocks noGrp="1" noChangeAspect="1"/>
          </p:cNvPicPr>
          <p:nvPr>
            <p:ph idx="1"/>
          </p:nvPr>
        </p:nvPicPr>
        <p:blipFill>
          <a:blip r:embed="rId2"/>
          <a:stretch>
            <a:fillRect/>
          </a:stretch>
        </p:blipFill>
        <p:spPr>
          <a:xfrm>
            <a:off x="1139275" y="1964263"/>
            <a:ext cx="2362200" cy="3429000"/>
          </a:xfrm>
        </p:spPr>
      </p:pic>
      <p:pic>
        <p:nvPicPr>
          <p:cNvPr id="5" name="Picture 4"/>
          <p:cNvPicPr>
            <a:picLocks noChangeAspect="1"/>
          </p:cNvPicPr>
          <p:nvPr/>
        </p:nvPicPr>
        <p:blipFill>
          <a:blip r:embed="rId3"/>
          <a:stretch>
            <a:fillRect/>
          </a:stretch>
        </p:blipFill>
        <p:spPr>
          <a:xfrm>
            <a:off x="4710895" y="1971358"/>
            <a:ext cx="2349500" cy="3454400"/>
          </a:xfrm>
          <a:prstGeom prst="rect">
            <a:avLst/>
          </a:prstGeom>
        </p:spPr>
      </p:pic>
    </p:spTree>
    <p:extLst>
      <p:ext uri="{BB962C8B-B14F-4D97-AF65-F5344CB8AC3E}">
        <p14:creationId xmlns:p14="http://schemas.microsoft.com/office/powerpoint/2010/main" val="1834019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Recommended Ages:  8 to 14</a:t>
            </a:r>
          </a:p>
          <a:p>
            <a:r>
              <a:rPr lang="en-US" dirty="0"/>
              <a:t>Reading Level: 4</a:t>
            </a:r>
            <a:r>
              <a:rPr lang="en-US" baseline="30000" dirty="0"/>
              <a:t>th</a:t>
            </a:r>
            <a:r>
              <a:rPr lang="en-US" dirty="0"/>
              <a:t> grade</a:t>
            </a:r>
          </a:p>
          <a:p>
            <a:r>
              <a:rPr lang="en-US" dirty="0"/>
              <a:t>Story Summary</a:t>
            </a:r>
            <a:r>
              <a:rPr lang="en-US" dirty="0" smtClean="0"/>
              <a:t>:  Jackie is a 12 year old girl who stutters and uses her sense of humor to be her claim to fame.</a:t>
            </a:r>
            <a:endParaRPr lang="en-US" dirty="0"/>
          </a:p>
        </p:txBody>
      </p:sp>
    </p:spTree>
    <p:extLst>
      <p:ext uri="{BB962C8B-B14F-4D97-AF65-F5344CB8AC3E}">
        <p14:creationId xmlns:p14="http://schemas.microsoft.com/office/powerpoint/2010/main" val="19142040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Jacky Ha-Ha Series James </a:t>
            </a:r>
            <a:br>
              <a:rPr lang="en-US" dirty="0" smtClean="0"/>
            </a:br>
            <a:r>
              <a:rPr lang="en-US" sz="2400" dirty="0" smtClean="0"/>
              <a:t>Patterson and Chris </a:t>
            </a:r>
            <a:r>
              <a:rPr lang="en-US" sz="2400" dirty="0" err="1" smtClean="0"/>
              <a:t>Grabenstein</a:t>
            </a:r>
            <a:endParaRPr lang="en-US" sz="2400" dirty="0"/>
          </a:p>
        </p:txBody>
      </p:sp>
      <p:sp>
        <p:nvSpPr>
          <p:cNvPr id="3" name="Content Placeholder 2"/>
          <p:cNvSpPr>
            <a:spLocks noGrp="1"/>
          </p:cNvSpPr>
          <p:nvPr>
            <p:ph idx="1"/>
          </p:nvPr>
        </p:nvSpPr>
        <p:spPr/>
        <p:txBody>
          <a:bodyPr/>
          <a:lstStyle/>
          <a:p>
            <a:r>
              <a:rPr lang="en-US" dirty="0" smtClean="0"/>
              <a:t>Takes place in the 1990’s as the Mom is telling the stories to her daughter</a:t>
            </a:r>
          </a:p>
          <a:p>
            <a:r>
              <a:rPr lang="en-US" dirty="0" smtClean="0"/>
              <a:t>Written in a fun light hearted and amusing style</a:t>
            </a:r>
          </a:p>
          <a:p>
            <a:r>
              <a:rPr lang="en-US" dirty="0" smtClean="0"/>
              <a:t>Fun for parents to read with their child due to the 90’s references.  May not appeal to boys.</a:t>
            </a:r>
            <a:endParaRPr lang="en-US" dirty="0"/>
          </a:p>
        </p:txBody>
      </p:sp>
    </p:spTree>
    <p:extLst>
      <p:ext uri="{BB962C8B-B14F-4D97-AF65-F5344CB8AC3E}">
        <p14:creationId xmlns:p14="http://schemas.microsoft.com/office/powerpoint/2010/main" val="6730120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Jacky Ha-Ha Series </a:t>
            </a:r>
            <a:r>
              <a:rPr lang="en-US" sz="2400" dirty="0"/>
              <a:t/>
            </a:r>
            <a:br>
              <a:rPr lang="en-US" sz="2400" dirty="0"/>
            </a:br>
            <a:r>
              <a:rPr lang="en-US" sz="2400" dirty="0" smtClean="0"/>
              <a:t>Things to Discuss/Issues</a:t>
            </a:r>
            <a:r>
              <a:rPr lang="en-US" sz="2400" dirty="0"/>
              <a:t/>
            </a:r>
            <a:br>
              <a:rPr lang="en-US" sz="2400" dirty="0"/>
            </a:br>
            <a:endParaRPr lang="en-US" sz="2400"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Jackie Ha Ha is for Jackie Hart</a:t>
            </a:r>
            <a:r>
              <a:rPr lang="mr-IN" dirty="0" smtClean="0"/>
              <a:t>…</a:t>
            </a:r>
            <a:r>
              <a:rPr lang="en-US" dirty="0" smtClean="0"/>
              <a:t>got the name is preschool</a:t>
            </a:r>
          </a:p>
          <a:p>
            <a:r>
              <a:rPr lang="en-US" dirty="0" smtClean="0"/>
              <a:t>Talks about taming the stutter</a:t>
            </a:r>
          </a:p>
          <a:p>
            <a:r>
              <a:rPr lang="en-US" dirty="0" smtClean="0"/>
              <a:t>Gets advice from her </a:t>
            </a:r>
            <a:r>
              <a:rPr lang="en-US" dirty="0"/>
              <a:t>E</a:t>
            </a:r>
            <a:r>
              <a:rPr lang="en-US" dirty="0" smtClean="0"/>
              <a:t>nglish teacher, not an SLP</a:t>
            </a:r>
          </a:p>
          <a:p>
            <a:r>
              <a:rPr lang="en-US" dirty="0" smtClean="0"/>
              <a:t>Doesn’t stutter when she has things memorized or is acting.</a:t>
            </a:r>
          </a:p>
          <a:p>
            <a:r>
              <a:rPr lang="en-US" dirty="0"/>
              <a:t> </a:t>
            </a:r>
            <a:r>
              <a:rPr lang="en-US" dirty="0" smtClean="0"/>
              <a:t>Gives the air that stuttering is caused by being nervous.  Might aid stereotypes. </a:t>
            </a:r>
          </a:p>
          <a:p>
            <a:endParaRPr lang="en-US" dirty="0"/>
          </a:p>
        </p:txBody>
      </p:sp>
    </p:spTree>
    <p:extLst>
      <p:ext uri="{BB962C8B-B14F-4D97-AF65-F5344CB8AC3E}">
        <p14:creationId xmlns:p14="http://schemas.microsoft.com/office/powerpoint/2010/main" val="18826166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 for </a:t>
            </a:r>
            <a:r>
              <a:rPr lang="en-US" dirty="0" smtClean="0"/>
              <a:t>Teenagers to Adults</a:t>
            </a:r>
            <a:endParaRPr lang="en-US" dirty="0"/>
          </a:p>
        </p:txBody>
      </p:sp>
      <p:sp>
        <p:nvSpPr>
          <p:cNvPr id="3" name="Content Placeholder 2"/>
          <p:cNvSpPr>
            <a:spLocks noGrp="1"/>
          </p:cNvSpPr>
          <p:nvPr>
            <p:ph idx="1"/>
          </p:nvPr>
        </p:nvSpPr>
        <p:spPr/>
        <p:txBody>
          <a:bodyPr/>
          <a:lstStyle/>
          <a:p>
            <a:r>
              <a:rPr lang="en-US" dirty="0" smtClean="0"/>
              <a:t>Tending to </a:t>
            </a:r>
            <a:r>
              <a:rPr lang="en-US" dirty="0" smtClean="0"/>
              <a:t>Grace</a:t>
            </a:r>
          </a:p>
          <a:p>
            <a:r>
              <a:rPr lang="en-US" dirty="0" smtClean="0"/>
              <a:t>Lost Boys Never Say Die</a:t>
            </a:r>
            <a:endParaRPr lang="en-US" dirty="0" smtClean="0"/>
          </a:p>
          <a:p>
            <a:r>
              <a:rPr lang="en-US" dirty="0" smtClean="0"/>
              <a:t>Paperboy</a:t>
            </a:r>
          </a:p>
          <a:p>
            <a:r>
              <a:rPr lang="en-US" dirty="0" smtClean="0"/>
              <a:t>I </a:t>
            </a:r>
            <a:r>
              <a:rPr lang="en-US" dirty="0"/>
              <a:t>Thought My Soul Would Rise and Fly</a:t>
            </a:r>
            <a:endParaRPr lang="en-US" dirty="0" smtClean="0"/>
          </a:p>
        </p:txBody>
      </p:sp>
    </p:spTree>
    <p:extLst>
      <p:ext uri="{BB962C8B-B14F-4D97-AF65-F5344CB8AC3E}">
        <p14:creationId xmlns:p14="http://schemas.microsoft.com/office/powerpoint/2010/main" val="12457156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Tending to Grace</a:t>
            </a:r>
            <a:r>
              <a:rPr lang="en-US" dirty="0" smtClean="0"/>
              <a:t/>
            </a:r>
            <a:br>
              <a:rPr lang="en-US" dirty="0" smtClean="0"/>
            </a:br>
            <a:r>
              <a:rPr lang="en-US" sz="2800" dirty="0" smtClean="0"/>
              <a:t>Kimberly Fusco</a:t>
            </a:r>
            <a:br>
              <a:rPr lang="en-US" sz="2800" dirty="0" smtClean="0"/>
            </a:b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693" y="1735138"/>
            <a:ext cx="2471027" cy="4056062"/>
          </a:xfrm>
        </p:spPr>
      </p:pic>
    </p:spTree>
    <p:extLst>
      <p:ext uri="{BB962C8B-B14F-4D97-AF65-F5344CB8AC3E}">
        <p14:creationId xmlns:p14="http://schemas.microsoft.com/office/powerpoint/2010/main" val="4260557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Tending to Grace</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a:t>
            </a:r>
            <a:r>
              <a:rPr lang="en-US" dirty="0">
                <a:hlinkClick r:id="rId2"/>
              </a:rPr>
              <a:t>://</a:t>
            </a:r>
            <a:r>
              <a:rPr lang="en-US" dirty="0" smtClean="0">
                <a:hlinkClick r:id="rId2"/>
              </a:rPr>
              <a:t>www.kimberlynewtonfusco.com/knf9_005.htm</a:t>
            </a:r>
            <a:endParaRPr lang="en-US" dirty="0" smtClean="0"/>
          </a:p>
          <a:p>
            <a:r>
              <a:rPr lang="en-US" dirty="0"/>
              <a:t>Recommended ages:  </a:t>
            </a:r>
            <a:r>
              <a:rPr lang="en-US" dirty="0" smtClean="0"/>
              <a:t>12 </a:t>
            </a:r>
            <a:r>
              <a:rPr lang="en-US" dirty="0"/>
              <a:t>to </a:t>
            </a:r>
            <a:r>
              <a:rPr lang="en-US" dirty="0" smtClean="0"/>
              <a:t>adult</a:t>
            </a:r>
            <a:endParaRPr lang="en-US" dirty="0"/>
          </a:p>
          <a:p>
            <a:r>
              <a:rPr lang="en-US" dirty="0"/>
              <a:t>Reading Level: </a:t>
            </a:r>
            <a:r>
              <a:rPr lang="en-US" dirty="0" smtClean="0"/>
              <a:t> 6</a:t>
            </a:r>
            <a:r>
              <a:rPr lang="en-US" baseline="30000" dirty="0" smtClean="0"/>
              <a:t>th</a:t>
            </a:r>
            <a:r>
              <a:rPr lang="en-US" dirty="0" smtClean="0"/>
              <a:t> grade to adult</a:t>
            </a:r>
            <a:endParaRPr lang="en-US" dirty="0"/>
          </a:p>
          <a:p>
            <a:r>
              <a:rPr lang="en-US" dirty="0" smtClean="0"/>
              <a:t>Story </a:t>
            </a:r>
            <a:r>
              <a:rPr lang="en-US" dirty="0"/>
              <a:t>Summary:  </a:t>
            </a:r>
            <a:r>
              <a:rPr lang="en-US" dirty="0" smtClean="0"/>
              <a:t>Grace </a:t>
            </a:r>
            <a:r>
              <a:rPr lang="en-US" dirty="0"/>
              <a:t>is a </a:t>
            </a:r>
            <a:r>
              <a:rPr lang="en-US" dirty="0" smtClean="0"/>
              <a:t>young teenage girl who struggles with stuttering and retreats into the world of books.  She is sent by her mother (abandon really) at her </a:t>
            </a:r>
            <a:r>
              <a:rPr lang="en-US" dirty="0" err="1" smtClean="0"/>
              <a:t>accentric</a:t>
            </a:r>
            <a:r>
              <a:rPr lang="en-US" dirty="0" smtClean="0"/>
              <a:t> great aunt’s house to live. </a:t>
            </a:r>
            <a:endParaRPr lang="en-US" dirty="0"/>
          </a:p>
        </p:txBody>
      </p:sp>
    </p:spTree>
    <p:extLst>
      <p:ext uri="{BB962C8B-B14F-4D97-AF65-F5344CB8AC3E}">
        <p14:creationId xmlns:p14="http://schemas.microsoft.com/office/powerpoint/2010/main" val="1526889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Tending to Grace</a:t>
            </a:r>
            <a:endParaRPr lang="en-US" dirty="0"/>
          </a:p>
        </p:txBody>
      </p:sp>
      <p:sp>
        <p:nvSpPr>
          <p:cNvPr id="3" name="Content Placeholder 2"/>
          <p:cNvSpPr>
            <a:spLocks noGrp="1"/>
          </p:cNvSpPr>
          <p:nvPr>
            <p:ph idx="1"/>
          </p:nvPr>
        </p:nvSpPr>
        <p:spPr/>
        <p:txBody>
          <a:bodyPr/>
          <a:lstStyle/>
          <a:p>
            <a:r>
              <a:rPr lang="en-US" dirty="0" smtClean="0"/>
              <a:t>“You know what I say?”  the old woman asks.  “I say that when you got a voice, you damn well better tell the world who you are.  Or somebody else will.”</a:t>
            </a:r>
          </a:p>
          <a:p>
            <a:endParaRPr lang="en-US" dirty="0"/>
          </a:p>
        </p:txBody>
      </p:sp>
    </p:spTree>
    <p:extLst>
      <p:ext uri="{BB962C8B-B14F-4D97-AF65-F5344CB8AC3E}">
        <p14:creationId xmlns:p14="http://schemas.microsoft.com/office/powerpoint/2010/main" val="9019633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Tending to Grace: Themes to Discuss</a:t>
            </a:r>
            <a:endParaRPr lang="en-US" sz="3600" dirty="0"/>
          </a:p>
        </p:txBody>
      </p:sp>
      <p:sp>
        <p:nvSpPr>
          <p:cNvPr id="3" name="Content Placeholder 2"/>
          <p:cNvSpPr>
            <a:spLocks noGrp="1"/>
          </p:cNvSpPr>
          <p:nvPr>
            <p:ph idx="1"/>
          </p:nvPr>
        </p:nvSpPr>
        <p:spPr/>
        <p:txBody>
          <a:bodyPr/>
          <a:lstStyle/>
          <a:p>
            <a:r>
              <a:rPr lang="en-US" dirty="0" smtClean="0"/>
              <a:t>How hiding stuttering can hide who you really are</a:t>
            </a:r>
          </a:p>
          <a:p>
            <a:r>
              <a:rPr lang="en-US" dirty="0" smtClean="0"/>
              <a:t>How everyone has talents to share and can make others better by sharing them</a:t>
            </a:r>
          </a:p>
          <a:p>
            <a:r>
              <a:rPr lang="en-US" dirty="0" smtClean="0"/>
              <a:t>How to handle others reactions to stuttering</a:t>
            </a:r>
          </a:p>
          <a:p>
            <a:r>
              <a:rPr lang="en-US" dirty="0" smtClean="0"/>
              <a:t>The way others just listening can help encourage those who stutter</a:t>
            </a:r>
          </a:p>
          <a:p>
            <a:r>
              <a:rPr lang="en-US" dirty="0" smtClean="0"/>
              <a:t>The importance or idea of not bailing people out of a block and how that can help in the long run. </a:t>
            </a:r>
            <a:endParaRPr lang="en-US" dirty="0"/>
          </a:p>
        </p:txBody>
      </p:sp>
    </p:spTree>
    <p:extLst>
      <p:ext uri="{BB962C8B-B14F-4D97-AF65-F5344CB8AC3E}">
        <p14:creationId xmlns:p14="http://schemas.microsoft.com/office/powerpoint/2010/main" val="160160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Thoughts on Stuttering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99% of PWS, stuttering</a:t>
            </a:r>
            <a:r>
              <a:rPr lang="en-US" dirty="0" smtClean="0"/>
              <a:t> </a:t>
            </a:r>
            <a:r>
              <a:rPr lang="en-US" dirty="0" smtClean="0"/>
              <a:t>cannot be </a:t>
            </a:r>
            <a:r>
              <a:rPr lang="en-US" dirty="0" smtClean="0"/>
              <a:t>beaten/cured, </a:t>
            </a:r>
            <a:r>
              <a:rPr lang="en-US" dirty="0" smtClean="0"/>
              <a:t>but the negative </a:t>
            </a:r>
            <a:r>
              <a:rPr lang="en-US" dirty="0" smtClean="0"/>
              <a:t>impacts </a:t>
            </a:r>
            <a:r>
              <a:rPr lang="en-US" dirty="0" smtClean="0"/>
              <a:t>can. </a:t>
            </a:r>
          </a:p>
          <a:p>
            <a:r>
              <a:rPr lang="en-US" dirty="0" smtClean="0"/>
              <a:t>Stuttering can be managed and communication can be improved</a:t>
            </a:r>
          </a:p>
          <a:p>
            <a:r>
              <a:rPr lang="en-US" dirty="0" smtClean="0"/>
              <a:t>Stuttering can go away as a child matures for those usually under age 8</a:t>
            </a:r>
          </a:p>
          <a:p>
            <a:r>
              <a:rPr lang="en-US" dirty="0" smtClean="0"/>
              <a:t>Stuttering will change and is variable over time</a:t>
            </a:r>
          </a:p>
          <a:p>
            <a:r>
              <a:rPr lang="en-US" dirty="0" smtClean="0"/>
              <a:t>Everyone has their own needs and their own things that will help them in their communication journey.</a:t>
            </a:r>
          </a:p>
          <a:p>
            <a:r>
              <a:rPr lang="en-US" dirty="0" smtClean="0"/>
              <a:t>Quality stuttering therapy has the potential to change a person’s life more than any other therapy we do with children</a:t>
            </a:r>
          </a:p>
          <a:p>
            <a:endParaRPr lang="en-US" dirty="0"/>
          </a:p>
        </p:txBody>
      </p:sp>
    </p:spTree>
    <p:extLst>
      <p:ext uri="{BB962C8B-B14F-4D97-AF65-F5344CB8AC3E}">
        <p14:creationId xmlns:p14="http://schemas.microsoft.com/office/powerpoint/2010/main" val="8378596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“Butterflies get strong in the struggle.  If you help them out of it’s chrysalis, it </a:t>
            </a:r>
            <a:r>
              <a:rPr lang="en-US" dirty="0" err="1"/>
              <a:t>doesn</a:t>
            </a:r>
            <a:r>
              <a:rPr lang="mr-IN" dirty="0"/>
              <a:t>’</a:t>
            </a:r>
            <a:r>
              <a:rPr lang="en-US" dirty="0"/>
              <a:t>t get to struggle and it’s too weak to fly on it’s own.”</a:t>
            </a:r>
          </a:p>
          <a:p>
            <a:endParaRPr lang="en-US" dirty="0"/>
          </a:p>
        </p:txBody>
      </p:sp>
    </p:spTree>
    <p:extLst>
      <p:ext uri="{BB962C8B-B14F-4D97-AF65-F5344CB8AC3E}">
        <p14:creationId xmlns:p14="http://schemas.microsoft.com/office/powerpoint/2010/main" val="17655400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to Discuss</a:t>
            </a:r>
          </a:p>
        </p:txBody>
      </p:sp>
      <p:sp>
        <p:nvSpPr>
          <p:cNvPr id="3" name="Content Placeholder 2"/>
          <p:cNvSpPr>
            <a:spLocks noGrp="1"/>
          </p:cNvSpPr>
          <p:nvPr>
            <p:ph idx="1"/>
          </p:nvPr>
        </p:nvSpPr>
        <p:spPr/>
        <p:txBody>
          <a:bodyPr>
            <a:normAutofit lnSpcReduction="10000"/>
          </a:bodyPr>
          <a:lstStyle/>
          <a:p>
            <a:r>
              <a:rPr lang="en-US" dirty="0" smtClean="0"/>
              <a:t>Reading at school</a:t>
            </a:r>
          </a:p>
          <a:p>
            <a:r>
              <a:rPr lang="en-US" dirty="0" smtClean="0"/>
              <a:t>How writing things out is not as true to yourself as speaking…..texting I’m talking to YOU</a:t>
            </a:r>
          </a:p>
          <a:p>
            <a:r>
              <a:rPr lang="en-US" dirty="0" smtClean="0"/>
              <a:t>How avoidance effects others perceptions of a person</a:t>
            </a:r>
          </a:p>
          <a:p>
            <a:r>
              <a:rPr lang="en-US" dirty="0" smtClean="0"/>
              <a:t>Defining and understanding ‘Shyness’</a:t>
            </a:r>
          </a:p>
          <a:p>
            <a:r>
              <a:rPr lang="en-US" dirty="0" smtClean="0"/>
              <a:t>The reward for stuttering and speaking up </a:t>
            </a:r>
          </a:p>
          <a:p>
            <a:r>
              <a:rPr lang="en-US" dirty="0" smtClean="0"/>
              <a:t>The role parents can play in helping or hurting a situation</a:t>
            </a:r>
            <a:endParaRPr lang="en-US" dirty="0"/>
          </a:p>
        </p:txBody>
      </p:sp>
    </p:spTree>
    <p:extLst>
      <p:ext uri="{BB962C8B-B14F-4D97-AF65-F5344CB8AC3E}">
        <p14:creationId xmlns:p14="http://schemas.microsoft.com/office/powerpoint/2010/main" val="1697175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Lost Boys Never Say Die</a:t>
            </a:r>
            <a:br>
              <a:rPr lang="en-US" dirty="0" smtClean="0"/>
            </a:br>
            <a:r>
              <a:rPr lang="en-US" sz="2000" dirty="0"/>
              <a:t>Alan Brown and Grant </a:t>
            </a:r>
            <a:r>
              <a:rPr lang="en-US" sz="2000" dirty="0" smtClean="0"/>
              <a:t>Forsberg, 1989</a:t>
            </a:r>
            <a:endParaRPr lang="en-US" sz="2000" dirty="0"/>
          </a:p>
        </p:txBody>
      </p:sp>
      <p:pic>
        <p:nvPicPr>
          <p:cNvPr id="3" name="Picture 2"/>
          <p:cNvPicPr>
            <a:picLocks noChangeAspect="1"/>
          </p:cNvPicPr>
          <p:nvPr/>
        </p:nvPicPr>
        <p:blipFill>
          <a:blip r:embed="rId2"/>
          <a:stretch>
            <a:fillRect/>
          </a:stretch>
        </p:blipFill>
        <p:spPr>
          <a:xfrm>
            <a:off x="3403600" y="1676400"/>
            <a:ext cx="2324100" cy="3492500"/>
          </a:xfrm>
          <a:prstGeom prst="rect">
            <a:avLst/>
          </a:prstGeom>
        </p:spPr>
      </p:pic>
    </p:spTree>
    <p:extLst>
      <p:ext uri="{BB962C8B-B14F-4D97-AF65-F5344CB8AC3E}">
        <p14:creationId xmlns:p14="http://schemas.microsoft.com/office/powerpoint/2010/main" val="11128078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dirty="0" smtClean="0"/>
              <a:t>Lost Boys Never Say Die</a:t>
            </a:r>
            <a:br>
              <a:rPr lang="en-US" dirty="0" smtClean="0"/>
            </a:br>
            <a:r>
              <a:rPr lang="en-US" sz="2700" dirty="0" smtClean="0"/>
              <a:t>Alan Brown and Grant Forsberg, 1989</a:t>
            </a:r>
            <a:endParaRPr lang="en-US" sz="2700" dirty="0"/>
          </a:p>
        </p:txBody>
      </p:sp>
      <p:sp>
        <p:nvSpPr>
          <p:cNvPr id="3" name="Content Placeholder 2"/>
          <p:cNvSpPr>
            <a:spLocks noGrp="1"/>
          </p:cNvSpPr>
          <p:nvPr>
            <p:ph idx="1"/>
          </p:nvPr>
        </p:nvSpPr>
        <p:spPr/>
        <p:txBody>
          <a:bodyPr>
            <a:normAutofit/>
          </a:bodyPr>
          <a:lstStyle/>
          <a:p>
            <a:r>
              <a:rPr lang="en-US" dirty="0" smtClean="0"/>
              <a:t>Reading Level 4</a:t>
            </a:r>
            <a:r>
              <a:rPr lang="en-US" baseline="30000" dirty="0" smtClean="0"/>
              <a:t>th</a:t>
            </a:r>
            <a:r>
              <a:rPr lang="en-US" dirty="0" smtClean="0"/>
              <a:t> and up</a:t>
            </a:r>
          </a:p>
          <a:p>
            <a:r>
              <a:rPr lang="en-US" dirty="0" smtClean="0"/>
              <a:t>Recommended ages:  6</a:t>
            </a:r>
            <a:r>
              <a:rPr lang="en-US" baseline="30000" dirty="0" smtClean="0"/>
              <a:t>th</a:t>
            </a:r>
            <a:r>
              <a:rPr lang="en-US" dirty="0" smtClean="0"/>
              <a:t> grade and up</a:t>
            </a:r>
          </a:p>
          <a:p>
            <a:r>
              <a:rPr lang="en-US" dirty="0" smtClean="0"/>
              <a:t>Story Summary:  An eleven year old boy ditches his speech summer camp to spend summer at home alone.  He joins a theatre group with the help of a new friend he meets.</a:t>
            </a:r>
          </a:p>
          <a:p>
            <a:r>
              <a:rPr lang="en-US" dirty="0" smtClean="0"/>
              <a:t>Note:  Teenage themes, smoking and drinking, a little dated</a:t>
            </a:r>
          </a:p>
          <a:p>
            <a:endParaRPr lang="en-US" dirty="0" smtClean="0"/>
          </a:p>
          <a:p>
            <a:endParaRPr lang="en-US" dirty="0" smtClean="0"/>
          </a:p>
          <a:p>
            <a:endParaRPr lang="en-US" dirty="0"/>
          </a:p>
        </p:txBody>
      </p:sp>
    </p:spTree>
    <p:extLst>
      <p:ext uri="{BB962C8B-B14F-4D97-AF65-F5344CB8AC3E}">
        <p14:creationId xmlns:p14="http://schemas.microsoft.com/office/powerpoint/2010/main" val="10589372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a:t>
            </a:r>
            <a:endParaRPr lang="en-US" dirty="0"/>
          </a:p>
        </p:txBody>
      </p:sp>
      <p:sp>
        <p:nvSpPr>
          <p:cNvPr id="3" name="Content Placeholder 2"/>
          <p:cNvSpPr>
            <a:spLocks noGrp="1"/>
          </p:cNvSpPr>
          <p:nvPr>
            <p:ph idx="1"/>
          </p:nvPr>
        </p:nvSpPr>
        <p:spPr/>
        <p:txBody>
          <a:bodyPr/>
          <a:lstStyle/>
          <a:p>
            <a:r>
              <a:rPr lang="en-US" dirty="0" smtClean="0"/>
              <a:t>Character would rather spend the time alone than have to talk to people</a:t>
            </a:r>
          </a:p>
          <a:p>
            <a:r>
              <a:rPr lang="en-US" dirty="0" smtClean="0"/>
              <a:t>Describes being picked on by bullies</a:t>
            </a:r>
          </a:p>
          <a:p>
            <a:r>
              <a:rPr lang="en-US" dirty="0" smtClean="0"/>
              <a:t>A friend in the book who helps him deal with his stuttering and speaking anxiety through acting and singing</a:t>
            </a:r>
          </a:p>
          <a:p>
            <a:r>
              <a:rPr lang="en-US" dirty="0" smtClean="0"/>
              <a:t>Ending gives hope, while remaining realistic</a:t>
            </a:r>
            <a:endParaRPr lang="en-US" dirty="0"/>
          </a:p>
        </p:txBody>
      </p:sp>
    </p:spTree>
    <p:extLst>
      <p:ext uri="{BB962C8B-B14F-4D97-AF65-F5344CB8AC3E}">
        <p14:creationId xmlns:p14="http://schemas.microsoft.com/office/powerpoint/2010/main" val="15701240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4" y="503238"/>
            <a:ext cx="7769380" cy="868362"/>
          </a:xfrm>
        </p:spPr>
        <p:txBody>
          <a:bodyPr/>
          <a:lstStyle/>
          <a:p>
            <a:r>
              <a:rPr lang="en-US" dirty="0" smtClean="0"/>
              <a:t>Themes to Discuss with Clients</a:t>
            </a:r>
            <a:endParaRPr lang="en-US" dirty="0"/>
          </a:p>
        </p:txBody>
      </p:sp>
      <p:sp>
        <p:nvSpPr>
          <p:cNvPr id="3" name="Content Placeholder 2"/>
          <p:cNvSpPr>
            <a:spLocks noGrp="1"/>
          </p:cNvSpPr>
          <p:nvPr>
            <p:ph idx="1"/>
          </p:nvPr>
        </p:nvSpPr>
        <p:spPr/>
        <p:txBody>
          <a:bodyPr/>
          <a:lstStyle/>
          <a:p>
            <a:r>
              <a:rPr lang="en-US" dirty="0" smtClean="0"/>
              <a:t>Being honest when speaking to parents about your speech</a:t>
            </a:r>
          </a:p>
          <a:p>
            <a:r>
              <a:rPr lang="en-US" dirty="0" smtClean="0"/>
              <a:t>How attitude can restrict your actions and the meaning and power of the word “can’t”</a:t>
            </a:r>
          </a:p>
          <a:p>
            <a:r>
              <a:rPr lang="en-US" dirty="0" smtClean="0"/>
              <a:t>How fear and anxiety have a role in stuttering and what can be done to change attitudes</a:t>
            </a:r>
          </a:p>
          <a:p>
            <a:endParaRPr lang="en-US" dirty="0"/>
          </a:p>
        </p:txBody>
      </p:sp>
    </p:spTree>
    <p:extLst>
      <p:ext uri="{BB962C8B-B14F-4D97-AF65-F5344CB8AC3E}">
        <p14:creationId xmlns:p14="http://schemas.microsoft.com/office/powerpoint/2010/main" val="5884086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Paperboy</a:t>
            </a:r>
            <a:r>
              <a:rPr lang="en-US" sz="2000" dirty="0" smtClean="0"/>
              <a:t/>
            </a:r>
            <a:br>
              <a:rPr lang="en-US" sz="2000" dirty="0" smtClean="0"/>
            </a:br>
            <a:r>
              <a:rPr lang="en-US" sz="2000" dirty="0" smtClean="0"/>
              <a:t>Vince Vawter, 2013</a:t>
            </a:r>
            <a:endParaRPr lang="en-US" sz="2000" dirty="0"/>
          </a:p>
        </p:txBody>
      </p:sp>
      <p:pic>
        <p:nvPicPr>
          <p:cNvPr id="4" name="Content Placeholder 3" descr="Unknown-5.jpeg"/>
          <p:cNvPicPr>
            <a:picLocks noGrp="1" noChangeAspect="1"/>
          </p:cNvPicPr>
          <p:nvPr>
            <p:ph idx="1"/>
          </p:nvPr>
        </p:nvPicPr>
        <p:blipFill>
          <a:blip r:embed="rId2">
            <a:extLst>
              <a:ext uri="{28A0092B-C50C-407E-A947-70E740481C1C}">
                <a14:useLocalDpi xmlns:a14="http://schemas.microsoft.com/office/drawing/2010/main" val="0"/>
              </a:ext>
            </a:extLst>
          </a:blip>
          <a:srcRect l="-84814" r="-84814"/>
          <a:stretch>
            <a:fillRect/>
          </a:stretch>
        </p:blipFill>
        <p:spPr/>
      </p:pic>
    </p:spTree>
    <p:extLst>
      <p:ext uri="{BB962C8B-B14F-4D97-AF65-F5344CB8AC3E}">
        <p14:creationId xmlns:p14="http://schemas.microsoft.com/office/powerpoint/2010/main" val="32636771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Paperboy</a:t>
            </a:r>
            <a:r>
              <a:rPr lang="en-US" sz="4800" dirty="0"/>
              <a:t/>
            </a:r>
            <a:br>
              <a:rPr lang="en-US" sz="4800" dirty="0"/>
            </a:br>
            <a:r>
              <a:rPr lang="en-US" sz="2400" dirty="0"/>
              <a:t>Vince Vawter, 2013</a:t>
            </a:r>
          </a:p>
        </p:txBody>
      </p:sp>
      <p:sp>
        <p:nvSpPr>
          <p:cNvPr id="3" name="Content Placeholder 2"/>
          <p:cNvSpPr>
            <a:spLocks noGrp="1"/>
          </p:cNvSpPr>
          <p:nvPr>
            <p:ph idx="1"/>
          </p:nvPr>
        </p:nvSpPr>
        <p:spPr/>
        <p:txBody>
          <a:bodyPr>
            <a:normAutofit fontScale="92500" lnSpcReduction="20000"/>
          </a:bodyPr>
          <a:lstStyle/>
          <a:p>
            <a:r>
              <a:rPr lang="en-US" dirty="0" smtClean="0"/>
              <a:t>Recommended Ages:  11 and up</a:t>
            </a:r>
          </a:p>
          <a:p>
            <a:r>
              <a:rPr lang="en-US" dirty="0" smtClean="0"/>
              <a:t>Reading Level 5</a:t>
            </a:r>
            <a:r>
              <a:rPr lang="en-US" baseline="30000" dirty="0" smtClean="0"/>
              <a:t>th</a:t>
            </a:r>
            <a:r>
              <a:rPr lang="en-US" dirty="0" smtClean="0"/>
              <a:t> and up</a:t>
            </a:r>
          </a:p>
          <a:p>
            <a:r>
              <a:rPr lang="en-US" dirty="0" smtClean="0"/>
              <a:t>Story Summary:  A 6</a:t>
            </a:r>
            <a:r>
              <a:rPr lang="en-US" baseline="30000" dirty="0" smtClean="0"/>
              <a:t>th</a:t>
            </a:r>
            <a:r>
              <a:rPr lang="en-US" dirty="0" smtClean="0"/>
              <a:t> grade boy in Memphis in 1959 takes over his friend’s paper route over the summer.  He has new people to meet and dangers to avoid, both stuttering and non stuttering related.</a:t>
            </a:r>
          </a:p>
          <a:p>
            <a:r>
              <a:rPr lang="en-US" dirty="0" smtClean="0"/>
              <a:t>Notes:  Talk of the segregated south and violence may need to be discussed before giving this book to a client.</a:t>
            </a:r>
          </a:p>
          <a:p>
            <a:r>
              <a:rPr lang="en-US" dirty="0" smtClean="0"/>
              <a:t>A lifetime stutterer’s memoir …laced with fiction is how the author describes it.</a:t>
            </a:r>
          </a:p>
          <a:p>
            <a:endParaRPr lang="en-US" dirty="0"/>
          </a:p>
        </p:txBody>
      </p:sp>
    </p:spTree>
    <p:extLst>
      <p:ext uri="{BB962C8B-B14F-4D97-AF65-F5344CB8AC3E}">
        <p14:creationId xmlns:p14="http://schemas.microsoft.com/office/powerpoint/2010/main" val="14081403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a:t>
            </a:r>
            <a:endParaRPr lang="en-US" dirty="0"/>
          </a:p>
        </p:txBody>
      </p:sp>
      <p:sp>
        <p:nvSpPr>
          <p:cNvPr id="3" name="Content Placeholder 2"/>
          <p:cNvSpPr>
            <a:spLocks noGrp="1"/>
          </p:cNvSpPr>
          <p:nvPr>
            <p:ph idx="1"/>
          </p:nvPr>
        </p:nvSpPr>
        <p:spPr/>
        <p:txBody>
          <a:bodyPr/>
          <a:lstStyle/>
          <a:p>
            <a:r>
              <a:rPr lang="en-US" dirty="0" smtClean="0"/>
              <a:t>Word Specific Stuttering</a:t>
            </a:r>
          </a:p>
          <a:p>
            <a:r>
              <a:rPr lang="en-US" dirty="0" smtClean="0"/>
              <a:t>The use of techniques in real life and through the eyes of a young adolescent</a:t>
            </a:r>
          </a:p>
          <a:p>
            <a:r>
              <a:rPr lang="en-US" dirty="0" smtClean="0"/>
              <a:t>Say what you want to say</a:t>
            </a:r>
          </a:p>
          <a:p>
            <a:r>
              <a:rPr lang="en-US" dirty="0" smtClean="0"/>
              <a:t>Stuttering and the avoidance of it, consumes the character’s everyday world……and is considered in almost every decision that is made</a:t>
            </a:r>
            <a:endParaRPr lang="en-US" dirty="0"/>
          </a:p>
        </p:txBody>
      </p:sp>
    </p:spTree>
    <p:extLst>
      <p:ext uri="{BB962C8B-B14F-4D97-AF65-F5344CB8AC3E}">
        <p14:creationId xmlns:p14="http://schemas.microsoft.com/office/powerpoint/2010/main" val="29523316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to Discuss</a:t>
            </a:r>
            <a:endParaRPr lang="en-US" dirty="0"/>
          </a:p>
        </p:txBody>
      </p:sp>
      <p:sp>
        <p:nvSpPr>
          <p:cNvPr id="3" name="Content Placeholder 2"/>
          <p:cNvSpPr>
            <a:spLocks noGrp="1"/>
          </p:cNvSpPr>
          <p:nvPr>
            <p:ph idx="1"/>
          </p:nvPr>
        </p:nvSpPr>
        <p:spPr/>
        <p:txBody>
          <a:bodyPr/>
          <a:lstStyle/>
          <a:p>
            <a:r>
              <a:rPr lang="en-US" dirty="0" smtClean="0"/>
              <a:t>Saying what you want</a:t>
            </a:r>
          </a:p>
          <a:p>
            <a:r>
              <a:rPr lang="en-US" dirty="0" smtClean="0"/>
              <a:t>Giving classroom presentations</a:t>
            </a:r>
          </a:p>
          <a:p>
            <a:r>
              <a:rPr lang="en-US" dirty="0" smtClean="0"/>
              <a:t>How stuttering can change throughout the years as talking needs and experiences change</a:t>
            </a:r>
          </a:p>
          <a:p>
            <a:r>
              <a:rPr lang="en-US" dirty="0" smtClean="0"/>
              <a:t>What defines success when facing difficult speaking situations.</a:t>
            </a:r>
            <a:endParaRPr lang="en-US" dirty="0"/>
          </a:p>
        </p:txBody>
      </p:sp>
    </p:spTree>
    <p:extLst>
      <p:ext uri="{BB962C8B-B14F-4D97-AF65-F5344CB8AC3E}">
        <p14:creationId xmlns:p14="http://schemas.microsoft.com/office/powerpoint/2010/main" val="286585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Stuttering therapy is:</a:t>
            </a:r>
            <a:endParaRPr lang="en-US" dirty="0"/>
          </a:p>
        </p:txBody>
      </p:sp>
      <p:sp>
        <p:nvSpPr>
          <p:cNvPr id="3" name="Content Placeholder 2"/>
          <p:cNvSpPr>
            <a:spLocks noGrp="1"/>
          </p:cNvSpPr>
          <p:nvPr>
            <p:ph idx="1"/>
          </p:nvPr>
        </p:nvSpPr>
        <p:spPr/>
        <p:txBody>
          <a:bodyPr>
            <a:normAutofit lnSpcReduction="10000"/>
          </a:bodyPr>
          <a:lstStyle/>
          <a:p>
            <a:r>
              <a:rPr lang="en-US" dirty="0" smtClean="0"/>
              <a:t>Hard</a:t>
            </a:r>
          </a:p>
          <a:p>
            <a:r>
              <a:rPr lang="en-US" dirty="0" smtClean="0"/>
              <a:t>Complicated</a:t>
            </a:r>
          </a:p>
          <a:p>
            <a:r>
              <a:rPr lang="en-US" dirty="0" smtClean="0"/>
              <a:t>Confusing</a:t>
            </a:r>
          </a:p>
          <a:p>
            <a:r>
              <a:rPr lang="en-US" dirty="0" smtClean="0"/>
              <a:t>Woefully misunderstood</a:t>
            </a:r>
          </a:p>
          <a:p>
            <a:r>
              <a:rPr lang="en-US" dirty="0" smtClean="0"/>
              <a:t>A low incidence disorder</a:t>
            </a:r>
          </a:p>
          <a:p>
            <a:r>
              <a:rPr lang="en-US" dirty="0" smtClean="0"/>
              <a:t>Highly variable based on each clients wants and needs</a:t>
            </a:r>
          </a:p>
          <a:p>
            <a:r>
              <a:rPr lang="en-US" dirty="0" smtClean="0"/>
              <a:t>Scary-</a:t>
            </a:r>
          </a:p>
          <a:p>
            <a:endParaRPr lang="en-US" dirty="0"/>
          </a:p>
        </p:txBody>
      </p:sp>
    </p:spTree>
    <p:extLst>
      <p:ext uri="{BB962C8B-B14F-4D97-AF65-F5344CB8AC3E}">
        <p14:creationId xmlns:p14="http://schemas.microsoft.com/office/powerpoint/2010/main" val="2387947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 Thought My Soul Would Rise and Fly.</a:t>
            </a:r>
            <a:br>
              <a:rPr lang="en-US" sz="2800" dirty="0"/>
            </a:br>
            <a:r>
              <a:rPr lang="en-US" sz="2400" dirty="0"/>
              <a:t>Joyce Hansen</a:t>
            </a:r>
            <a:br>
              <a:rPr lang="en-US" sz="2400" dirty="0"/>
            </a:br>
            <a:endParaRPr lang="en-US" sz="2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643" y="1474140"/>
            <a:ext cx="3177801" cy="4605509"/>
          </a:xfrm>
        </p:spPr>
      </p:pic>
    </p:spTree>
    <p:extLst>
      <p:ext uri="{BB962C8B-B14F-4D97-AF65-F5344CB8AC3E}">
        <p14:creationId xmlns:p14="http://schemas.microsoft.com/office/powerpoint/2010/main" val="894841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452171"/>
          </a:xfrm>
        </p:spPr>
        <p:txBody>
          <a:bodyPr/>
          <a:lstStyle/>
          <a:p>
            <a:r>
              <a:rPr lang="en-US" sz="2800" dirty="0" smtClean="0"/>
              <a:t>I Thought My Soul Would Rise and Fly.</a:t>
            </a:r>
            <a:br>
              <a:rPr lang="en-US" sz="2800" dirty="0" smtClean="0"/>
            </a:br>
            <a:r>
              <a:rPr lang="en-US" sz="2800" dirty="0" smtClean="0"/>
              <a:t>Joyce Hansen</a:t>
            </a:r>
            <a:br>
              <a:rPr lang="en-US" sz="2800" dirty="0" smtClean="0"/>
            </a:b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https://www.scholastic.com/teachers/lesson-plans/teaching-content/i-thought-my-soul-would-rise-and-fly-discussion-guide</a:t>
            </a:r>
            <a:r>
              <a:rPr lang="en-US" dirty="0" smtClean="0">
                <a:hlinkClick r:id="rId2"/>
              </a:rPr>
              <a:t>/</a:t>
            </a:r>
            <a:endParaRPr lang="en-US" dirty="0"/>
          </a:p>
          <a:p>
            <a:r>
              <a:rPr lang="en-US" dirty="0" smtClean="0"/>
              <a:t>Recommended Ages:  10 to Adult</a:t>
            </a:r>
          </a:p>
          <a:p>
            <a:r>
              <a:rPr lang="en-US" dirty="0" smtClean="0"/>
              <a:t>Reading Level:  5</a:t>
            </a:r>
            <a:r>
              <a:rPr lang="en-US" baseline="30000" dirty="0" smtClean="0"/>
              <a:t>th</a:t>
            </a:r>
            <a:endParaRPr lang="en-US" dirty="0"/>
          </a:p>
          <a:p>
            <a:r>
              <a:rPr lang="en-US" dirty="0" smtClean="0"/>
              <a:t>Summary:  It </a:t>
            </a:r>
            <a:r>
              <a:rPr lang="en-US" dirty="0"/>
              <a:t>is a diary of a young girl named Patsy who became free from slavery. It takes place in the South of the Untied States after the Civil War ended</a:t>
            </a:r>
            <a:r>
              <a:rPr lang="en-US" dirty="0" smtClean="0"/>
              <a:t>. Patsy stuttering and walks with a limp and because of this everyone assumes she is mentally slow.  She teaches herself to read and write.  The book is written in a diary format.</a:t>
            </a:r>
            <a:endParaRPr lang="en-US" dirty="0"/>
          </a:p>
        </p:txBody>
      </p:sp>
    </p:spTree>
    <p:extLst>
      <p:ext uri="{BB962C8B-B14F-4D97-AF65-F5344CB8AC3E}">
        <p14:creationId xmlns:p14="http://schemas.microsoft.com/office/powerpoint/2010/main" val="1991519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Issues/Themes to Discuss</a:t>
            </a:r>
            <a:endParaRPr lang="en-US" dirty="0"/>
          </a:p>
        </p:txBody>
      </p:sp>
      <p:sp>
        <p:nvSpPr>
          <p:cNvPr id="3" name="Content Placeholder 2"/>
          <p:cNvSpPr>
            <a:spLocks noGrp="1"/>
          </p:cNvSpPr>
          <p:nvPr>
            <p:ph idx="1"/>
          </p:nvPr>
        </p:nvSpPr>
        <p:spPr/>
        <p:txBody>
          <a:bodyPr/>
          <a:lstStyle/>
          <a:p>
            <a:r>
              <a:rPr lang="en-US" dirty="0" smtClean="0"/>
              <a:t>How perceptions have changed over time</a:t>
            </a:r>
          </a:p>
          <a:p>
            <a:r>
              <a:rPr lang="en-US" dirty="0" smtClean="0"/>
              <a:t>How finding your passion can help others</a:t>
            </a:r>
          </a:p>
          <a:p>
            <a:r>
              <a:rPr lang="en-US" dirty="0" smtClean="0"/>
              <a:t>How believing in yourself can overcome odds</a:t>
            </a:r>
          </a:p>
          <a:p>
            <a:r>
              <a:rPr lang="en-US" dirty="0" smtClean="0"/>
              <a:t>How believing in yourself despite other’s misconceptions can make positive change.</a:t>
            </a:r>
            <a:endParaRPr lang="en-US" dirty="0"/>
          </a:p>
        </p:txBody>
      </p:sp>
    </p:spTree>
    <p:extLst>
      <p:ext uri="{BB962C8B-B14F-4D97-AF65-F5344CB8AC3E}">
        <p14:creationId xmlns:p14="http://schemas.microsoft.com/office/powerpoint/2010/main" val="589314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books for adults yet to be reviewed</a:t>
            </a:r>
            <a:endParaRPr lang="en-US" dirty="0"/>
          </a:p>
        </p:txBody>
      </p:sp>
      <p:sp>
        <p:nvSpPr>
          <p:cNvPr id="3" name="Content Placeholder 2"/>
          <p:cNvSpPr>
            <a:spLocks noGrp="1"/>
          </p:cNvSpPr>
          <p:nvPr>
            <p:ph idx="1"/>
          </p:nvPr>
        </p:nvSpPr>
        <p:spPr/>
        <p:txBody>
          <a:bodyPr/>
          <a:lstStyle/>
          <a:p>
            <a:r>
              <a:rPr lang="en-US" i="1" dirty="0" smtClean="0"/>
              <a:t>Black Swan Green </a:t>
            </a:r>
            <a:r>
              <a:rPr lang="en-US" dirty="0" smtClean="0"/>
              <a:t>by David Mitchell author of Cloud Atlas</a:t>
            </a:r>
          </a:p>
          <a:p>
            <a:r>
              <a:rPr lang="en-US" i="1" dirty="0" smtClean="0"/>
              <a:t>Speed</a:t>
            </a:r>
            <a:r>
              <a:rPr lang="en-US" dirty="0" smtClean="0"/>
              <a:t> by Mark Harris</a:t>
            </a:r>
          </a:p>
          <a:p>
            <a:r>
              <a:rPr lang="en-US" dirty="0" smtClean="0"/>
              <a:t>Upcoming website:  </a:t>
            </a:r>
            <a:r>
              <a:rPr lang="en-US" dirty="0" smtClean="0">
                <a:hlinkClick r:id="rId2"/>
              </a:rPr>
              <a:t>www.slpanovelapproach.com</a:t>
            </a:r>
            <a:endParaRPr lang="en-US" dirty="0" smtClean="0"/>
          </a:p>
          <a:p>
            <a:endParaRPr lang="en-US" dirty="0" smtClean="0"/>
          </a:p>
          <a:p>
            <a:endParaRPr lang="en-US" dirty="0"/>
          </a:p>
        </p:txBody>
      </p:sp>
    </p:spTree>
    <p:extLst>
      <p:ext uri="{BB962C8B-B14F-4D97-AF65-F5344CB8AC3E}">
        <p14:creationId xmlns:p14="http://schemas.microsoft.com/office/powerpoint/2010/main" val="619560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Online digital books and resources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http://www.mnsu.edu/comdis/isad11/papers/dwilliams11/dwilliams11.</a:t>
            </a:r>
            <a:r>
              <a:rPr lang="en-US" dirty="0" smtClean="0">
                <a:hlinkClick r:id="rId2"/>
              </a:rPr>
              <a:t>html</a:t>
            </a:r>
            <a:endParaRPr lang="en-US" dirty="0" smtClean="0"/>
          </a:p>
          <a:p>
            <a:r>
              <a:rPr lang="en-US" dirty="0" smtClean="0">
                <a:hlinkClick r:id="rId3"/>
              </a:rPr>
              <a:t>http</a:t>
            </a:r>
            <a:r>
              <a:rPr lang="en-US" dirty="0">
                <a:hlinkClick r:id="rId3"/>
              </a:rPr>
              <a:t>://www.mnsu.edu/comdis/isad7/papers/badmington7/badmington17.</a:t>
            </a:r>
            <a:r>
              <a:rPr lang="en-US" dirty="0" smtClean="0">
                <a:hlinkClick r:id="rId3"/>
              </a:rPr>
              <a:t>html</a:t>
            </a:r>
            <a:endParaRPr lang="en-US" dirty="0" smtClean="0"/>
          </a:p>
          <a:p>
            <a:r>
              <a:rPr lang="en-US" dirty="0">
                <a:hlinkClick r:id="rId4"/>
              </a:rPr>
              <a:t>http://</a:t>
            </a:r>
            <a:r>
              <a:rPr lang="en-US" dirty="0" smtClean="0">
                <a:hlinkClick r:id="rId4"/>
              </a:rPr>
              <a:t>www.mnsu.edu/comdis/isad12/papers/therapy12/coleman12.html</a:t>
            </a:r>
            <a:endParaRPr lang="en-US" dirty="0" smtClean="0"/>
          </a:p>
          <a:p>
            <a:r>
              <a:rPr lang="en-US" dirty="0">
                <a:hlinkClick r:id="rId5"/>
              </a:rPr>
              <a:t>https://www.moralstories.org/the-cracked-pot</a:t>
            </a:r>
            <a:r>
              <a:rPr lang="en-US" dirty="0" smtClean="0">
                <a:hlinkClick r:id="rId5"/>
              </a:rPr>
              <a:t>/</a:t>
            </a:r>
            <a:endParaRPr lang="en-US" dirty="0" smtClean="0"/>
          </a:p>
          <a:p>
            <a:endParaRPr lang="en-US" dirty="0" smtClean="0"/>
          </a:p>
          <a:p>
            <a:endParaRPr lang="en-US" dirty="0"/>
          </a:p>
        </p:txBody>
      </p:sp>
    </p:spTree>
    <p:extLst>
      <p:ext uri="{BB962C8B-B14F-4D97-AF65-F5344CB8AC3E}">
        <p14:creationId xmlns:p14="http://schemas.microsoft.com/office/powerpoint/2010/main" val="3809454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Published Books can be useful..but use caution…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WILD_WEST_WKLY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734" y="2183384"/>
            <a:ext cx="2408766" cy="3302686"/>
          </a:xfrm>
          <a:prstGeom prst="rect">
            <a:avLst/>
          </a:prstGeom>
        </p:spPr>
      </p:pic>
      <p:sp>
        <p:nvSpPr>
          <p:cNvPr id="5" name="TextBox 4"/>
          <p:cNvSpPr txBox="1"/>
          <p:nvPr/>
        </p:nvSpPr>
        <p:spPr>
          <a:xfrm>
            <a:off x="1507068" y="6023001"/>
            <a:ext cx="6128376" cy="369332"/>
          </a:xfrm>
          <a:prstGeom prst="rect">
            <a:avLst/>
          </a:prstGeom>
          <a:noFill/>
        </p:spPr>
        <p:txBody>
          <a:bodyPr wrap="none" rtlCol="0">
            <a:spAutoFit/>
          </a:bodyPr>
          <a:lstStyle/>
          <a:p>
            <a:r>
              <a:rPr lang="en-US" dirty="0" smtClean="0"/>
              <a:t>The names of these books shall remain secret to protect the guilty</a:t>
            </a:r>
            <a:endParaRPr lang="en-US" dirty="0"/>
          </a:p>
        </p:txBody>
      </p:sp>
    </p:spTree>
    <p:extLst>
      <p:ext uri="{BB962C8B-B14F-4D97-AF65-F5344CB8AC3E}">
        <p14:creationId xmlns:p14="http://schemas.microsoft.com/office/powerpoint/2010/main" val="25162436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3" name="Content Placeholder 2"/>
          <p:cNvSpPr>
            <a:spLocks noGrp="1"/>
          </p:cNvSpPr>
          <p:nvPr>
            <p:ph idx="1"/>
          </p:nvPr>
        </p:nvSpPr>
        <p:spPr/>
        <p:txBody>
          <a:bodyPr>
            <a:normAutofit/>
          </a:bodyPr>
          <a:lstStyle/>
          <a:p>
            <a:r>
              <a:rPr lang="en-US" dirty="0" smtClean="0"/>
              <a:t>PREVIEW MATERIALS….See if they fit your clients belief system, culture and values</a:t>
            </a:r>
          </a:p>
          <a:p>
            <a:r>
              <a:rPr lang="en-US" dirty="0" smtClean="0"/>
              <a:t>For </a:t>
            </a:r>
            <a:r>
              <a:rPr lang="en-US" dirty="0" smtClean="0"/>
              <a:t>the price of one therapy manual…Most of the books can be tracked </a:t>
            </a:r>
            <a:r>
              <a:rPr lang="en-US" dirty="0" smtClean="0"/>
              <a:t>down on amazon and/or </a:t>
            </a:r>
            <a:r>
              <a:rPr lang="en-US" dirty="0" err="1" smtClean="0"/>
              <a:t>ebay</a:t>
            </a:r>
            <a:r>
              <a:rPr lang="en-US" dirty="0" smtClean="0"/>
              <a:t>.</a:t>
            </a:r>
            <a:endParaRPr lang="en-US" dirty="0" smtClean="0"/>
          </a:p>
          <a:p>
            <a:r>
              <a:rPr lang="en-US" dirty="0" smtClean="0"/>
              <a:t>This is not intended to be a replacement for therapy but rather a tool to help in our long term goal to create</a:t>
            </a:r>
            <a:r>
              <a:rPr lang="en-US" dirty="0" smtClean="0"/>
              <a:t>…..</a:t>
            </a:r>
          </a:p>
          <a:p>
            <a:r>
              <a:rPr lang="en-US" dirty="0" smtClean="0"/>
              <a:t>This is not a comprehensive review of what is out there</a:t>
            </a:r>
          </a:p>
          <a:p>
            <a:endParaRPr lang="en-US" dirty="0"/>
          </a:p>
        </p:txBody>
      </p:sp>
    </p:spTree>
    <p:extLst>
      <p:ext uri="{BB962C8B-B14F-4D97-AF65-F5344CB8AC3E}">
        <p14:creationId xmlns:p14="http://schemas.microsoft.com/office/powerpoint/2010/main" val="22263947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Communicators…by</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th-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333" y="2095500"/>
            <a:ext cx="3217333" cy="3217333"/>
          </a:xfrm>
          <a:prstGeom prst="rect">
            <a:avLst/>
          </a:prstGeom>
        </p:spPr>
      </p:pic>
    </p:spTree>
    <p:extLst>
      <p:ext uri="{BB962C8B-B14F-4D97-AF65-F5344CB8AC3E}">
        <p14:creationId xmlns:p14="http://schemas.microsoft.com/office/powerpoint/2010/main" val="31917781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frame-stutter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442960" cy="6809232"/>
          </a:xfrm>
          <a:prstGeom prst="rect">
            <a:avLst/>
          </a:prstGeom>
        </p:spPr>
      </p:pic>
    </p:spTree>
    <p:extLst>
      <p:ext uri="{BB962C8B-B14F-4D97-AF65-F5344CB8AC3E}">
        <p14:creationId xmlns:p14="http://schemas.microsoft.com/office/powerpoint/2010/main" val="1874732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th.jpeg"/>
          <p:cNvPicPr>
            <a:picLocks noGrp="1" noChangeAspect="1"/>
          </p:cNvPicPr>
          <p:nvPr>
            <p:ph idx="1"/>
          </p:nvPr>
        </p:nvPicPr>
        <p:blipFill>
          <a:blip r:embed="rId2">
            <a:extLst>
              <a:ext uri="{28A0092B-C50C-407E-A947-70E740481C1C}">
                <a14:useLocalDpi xmlns:a14="http://schemas.microsoft.com/office/drawing/2010/main" val="0"/>
              </a:ext>
            </a:extLst>
          </a:blip>
          <a:srcRect l="-75435" r="-75435"/>
          <a:stretch>
            <a:fillRect/>
          </a:stretch>
        </p:blipFill>
        <p:spPr>
          <a:xfrm>
            <a:off x="1807337" y="1587499"/>
            <a:ext cx="5595176" cy="3103033"/>
          </a:xfrm>
        </p:spPr>
      </p:pic>
      <p:sp>
        <p:nvSpPr>
          <p:cNvPr id="5" name="TextBox 4"/>
          <p:cNvSpPr txBox="1"/>
          <p:nvPr/>
        </p:nvSpPr>
        <p:spPr>
          <a:xfrm>
            <a:off x="1312333" y="5320836"/>
            <a:ext cx="6307667" cy="1200329"/>
          </a:xfrm>
          <a:prstGeom prst="rect">
            <a:avLst/>
          </a:prstGeom>
          <a:noFill/>
        </p:spPr>
        <p:txBody>
          <a:bodyPr wrap="square" rtlCol="0">
            <a:spAutoFit/>
          </a:bodyPr>
          <a:lstStyle/>
          <a:p>
            <a:r>
              <a:rPr lang="en-US" dirty="0" smtClean="0">
                <a:hlinkClick r:id="rId3"/>
              </a:rPr>
              <a:t>Jeffrey.glessing@mnsu.edu</a:t>
            </a:r>
          </a:p>
          <a:p>
            <a:r>
              <a:rPr lang="en-US" dirty="0" smtClean="0">
                <a:hlinkClick r:id="rId3"/>
              </a:rPr>
              <a:t>jeffreyglessing@midwestfluencyservices.com</a:t>
            </a:r>
            <a:endParaRPr lang="en-US" dirty="0" smtClean="0"/>
          </a:p>
          <a:p>
            <a:r>
              <a:rPr lang="en-US" smtClean="0">
                <a:hlinkClick r:id="rId4"/>
              </a:rPr>
              <a:t>www.midwestfluencyservices.com</a:t>
            </a:r>
            <a:endParaRPr lang="en-US" dirty="0" smtClean="0"/>
          </a:p>
          <a:p>
            <a:r>
              <a:rPr lang="en-US" dirty="0" smtClean="0"/>
              <a:t>507-272-2752</a:t>
            </a:r>
            <a:endParaRPr lang="en-US" dirty="0"/>
          </a:p>
        </p:txBody>
      </p:sp>
    </p:spTree>
    <p:extLst>
      <p:ext uri="{BB962C8B-B14F-4D97-AF65-F5344CB8AC3E}">
        <p14:creationId xmlns:p14="http://schemas.microsoft.com/office/powerpoint/2010/main" val="68548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hurt them!!!!!</a:t>
            </a:r>
            <a:endParaRPr lang="en-US" dirty="0"/>
          </a:p>
        </p:txBody>
      </p:sp>
      <p:sp>
        <p:nvSpPr>
          <p:cNvPr id="3" name="Content Placeholder 2"/>
          <p:cNvSpPr>
            <a:spLocks noGrp="1"/>
          </p:cNvSpPr>
          <p:nvPr>
            <p:ph idx="1"/>
          </p:nvPr>
        </p:nvSpPr>
        <p:spPr/>
        <p:txBody>
          <a:bodyPr/>
          <a:lstStyle/>
          <a:p>
            <a:r>
              <a:rPr lang="en-US" dirty="0" smtClean="0"/>
              <a:t>There is a common thought that you are going to do something to “make the stuttering worse”</a:t>
            </a:r>
            <a:endParaRPr lang="en-US" dirty="0"/>
          </a:p>
        </p:txBody>
      </p:sp>
      <p:pic>
        <p:nvPicPr>
          <p:cNvPr id="5" name="Picture 4" descr="0173042_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608" y="3083107"/>
            <a:ext cx="3243528" cy="3043056"/>
          </a:xfrm>
          <a:prstGeom prst="rect">
            <a:avLst/>
          </a:prstGeom>
        </p:spPr>
      </p:pic>
    </p:spTree>
    <p:extLst>
      <p:ext uri="{BB962C8B-B14F-4D97-AF65-F5344CB8AC3E}">
        <p14:creationId xmlns:p14="http://schemas.microsoft.com/office/powerpoint/2010/main" val="418802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10779</TotalTime>
  <Words>4149</Words>
  <Application>Microsoft Macintosh PowerPoint</Application>
  <PresentationFormat>On-screen Show (4:3)</PresentationFormat>
  <Paragraphs>443</Paragraphs>
  <Slides>89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Calibri</vt:lpstr>
      <vt:lpstr>Goudy Old Style</vt:lpstr>
      <vt:lpstr>Impact</vt:lpstr>
      <vt:lpstr>Rockwell</vt:lpstr>
      <vt:lpstr>Inkwell</vt:lpstr>
      <vt:lpstr>Using Literature in Fluency Therapy</vt:lpstr>
      <vt:lpstr>What is Bibliotherapy?</vt:lpstr>
      <vt:lpstr>Goal of Bibliotherapy</vt:lpstr>
      <vt:lpstr>A little about me</vt:lpstr>
      <vt:lpstr>What is everyone’s comfort level with stuttering treatment?  What is your experience with using fictional works during therapy?</vt:lpstr>
      <vt:lpstr>Why my thoughts are important in today’s talk</vt:lpstr>
      <vt:lpstr>My Thoughts on Stuttering</vt:lpstr>
      <vt:lpstr>Stuttering therapy is:</vt:lpstr>
      <vt:lpstr>Don’t hurt them!!!!!</vt:lpstr>
      <vt:lpstr>Take Risks</vt:lpstr>
      <vt:lpstr>Cognitive Behavioral Therapy (CBT)</vt:lpstr>
      <vt:lpstr>Why is CBT important to our talk today?</vt:lpstr>
      <vt:lpstr>Why use books?</vt:lpstr>
      <vt:lpstr>How did I get here?</vt:lpstr>
      <vt:lpstr>What have I learned?</vt:lpstr>
      <vt:lpstr>What themes should a quality fictional book with a character who stutters show?</vt:lpstr>
      <vt:lpstr>Share your thoughts</vt:lpstr>
      <vt:lpstr>Thoughts on what a quality fictional book with a character who stutters should show.</vt:lpstr>
      <vt:lpstr>How should a good book help the client?</vt:lpstr>
      <vt:lpstr>Get Stuttering out of the closet</vt:lpstr>
      <vt:lpstr>What can a book offer parents, siblings or those who do not stutter?</vt:lpstr>
      <vt:lpstr>Review of The Stuttering Iceberg</vt:lpstr>
      <vt:lpstr>Parent/Child Interactions about stuttering</vt:lpstr>
      <vt:lpstr>Let’s review of sample of the books available:</vt:lpstr>
      <vt:lpstr>Books for Children 8 years and under</vt:lpstr>
      <vt:lpstr>Stuttering Stan Takes a Stand Artie Knapp</vt:lpstr>
      <vt:lpstr>Stuttering Stan Takes a Stand Artie Knapp</vt:lpstr>
      <vt:lpstr>Stuttering Stan Takes a Stand Artie Knapp::  Uses</vt:lpstr>
      <vt:lpstr>Ben Has Something to Say Laurie Lears</vt:lpstr>
      <vt:lpstr>Ben Has Something to Say Laurie Lears</vt:lpstr>
      <vt:lpstr>Issues Addressed</vt:lpstr>
      <vt:lpstr>Adventures of a Stuttering Superhero Adventure #1 Interrupt-itis</vt:lpstr>
      <vt:lpstr>Adventures of a Stuttering Superhero Adventure #1 Interrupt-itis Kim Block</vt:lpstr>
      <vt:lpstr>Issues Addressed/Themes to Discuss</vt:lpstr>
      <vt:lpstr>Hooray for Aiden Karen Hollet </vt:lpstr>
      <vt:lpstr>Hooray for Aiden Karen Hollet</vt:lpstr>
      <vt:lpstr>Issues Addressed/Themes to Discuss</vt:lpstr>
      <vt:lpstr>Wendi’s Magical Voice Brit Kohls Stuttering Foundation, 2010</vt:lpstr>
      <vt:lpstr>Wendi’s Magical Voice Brit Kohls,  Stuttering Foundation, 2010</vt:lpstr>
      <vt:lpstr>Issues/Themes to Discuss</vt:lpstr>
      <vt:lpstr>Mary Marony Books Suzy Kline, 1994</vt:lpstr>
      <vt:lpstr>Mary Marony Books Suzy Kline, 1994</vt:lpstr>
      <vt:lpstr>Issues Addressed</vt:lpstr>
      <vt:lpstr>Themes to Discuss/Uses</vt:lpstr>
      <vt:lpstr>A Boy and A Jaguar Alan Rabinowitz, 2014</vt:lpstr>
      <vt:lpstr>A Boy and A Jaguar Alan Rabinowitz, 2014</vt:lpstr>
      <vt:lpstr>Issues Addressed</vt:lpstr>
      <vt:lpstr>Themes to Discuss</vt:lpstr>
      <vt:lpstr>Other Notes</vt:lpstr>
      <vt:lpstr>The Teacher Who Made a Difference Corinne Litzenberg, 2013</vt:lpstr>
      <vt:lpstr>The Teacher Who Made a Difference Corinne Litzenberg, 2013</vt:lpstr>
      <vt:lpstr>Themes to Discuss</vt:lpstr>
      <vt:lpstr>Issues Addressed</vt:lpstr>
      <vt:lpstr>Books for kids 8 years to early teen</vt:lpstr>
      <vt:lpstr>Gabriela Book Series by Teresa E. Harris and Varian Johnson</vt:lpstr>
      <vt:lpstr>Gabriela Book Series</vt:lpstr>
      <vt:lpstr>The Mystery of The Mistakes in Mulligan’s Mouth.  Jeffrey J. Glessing</vt:lpstr>
      <vt:lpstr>The Mystery of The Mistakes in Mulligan’s Mouth.  Jeffrey J. Glessing</vt:lpstr>
      <vt:lpstr>The Mystery of The Mistakes in Mulligan’s Mouth.  Jeffrey J. Glessing</vt:lpstr>
      <vt:lpstr>The Mystery of The Mistakes in Mulligan’s Mouth.  Jeffrey J. Glessing Themes/Things to Discuss</vt:lpstr>
      <vt:lpstr>Jacky Ha-Ha Series James Patterson and Chris Grabenstein</vt:lpstr>
      <vt:lpstr>PowerPoint Presentation</vt:lpstr>
      <vt:lpstr>Jacky Ha-Ha Series James  Patterson and Chris Grabenstein</vt:lpstr>
      <vt:lpstr>Jacky Ha-Ha Series  Things to Discuss/Issues </vt:lpstr>
      <vt:lpstr>Books for Teenagers to Adults</vt:lpstr>
      <vt:lpstr>Tending to Grace Kimberly Fusco </vt:lpstr>
      <vt:lpstr>Tending to Grace</vt:lpstr>
      <vt:lpstr>Tending to Grace</vt:lpstr>
      <vt:lpstr>Tending to Grace: Themes to Discuss</vt:lpstr>
      <vt:lpstr>PowerPoint Presentation</vt:lpstr>
      <vt:lpstr>Themes to Discuss</vt:lpstr>
      <vt:lpstr>Lost Boys Never Say Die Alan Brown and Grant Forsberg, 1989</vt:lpstr>
      <vt:lpstr>Lost Boys Never Say Die Alan Brown and Grant Forsberg, 1989</vt:lpstr>
      <vt:lpstr>Issues Addressed</vt:lpstr>
      <vt:lpstr>Themes to Discuss with Clients</vt:lpstr>
      <vt:lpstr>Paperboy Vince Vawter, 2013</vt:lpstr>
      <vt:lpstr>Paperboy Vince Vawter, 2013</vt:lpstr>
      <vt:lpstr>Issues Addressed</vt:lpstr>
      <vt:lpstr>Themes to Discuss</vt:lpstr>
      <vt:lpstr>I Thought My Soul Would Rise and Fly. Joyce Hansen </vt:lpstr>
      <vt:lpstr>I Thought My Soul Would Rise and Fly. Joyce Hansen </vt:lpstr>
      <vt:lpstr>Issues/Themes to Discuss</vt:lpstr>
      <vt:lpstr>Other books for adults yet to be reviewed</vt:lpstr>
      <vt:lpstr>Online digital books and resources </vt:lpstr>
      <vt:lpstr>Self Published Books can be useful..but use caution…</vt:lpstr>
      <vt:lpstr>Things to Keep in Mind</vt:lpstr>
      <vt:lpstr>Happy Communicators…by</vt:lpstr>
      <vt:lpstr>PowerPoint Presentation</vt:lpstr>
      <vt:lpstr>Questions</vt:lpstr>
    </vt:vector>
  </TitlesOfParts>
  <Company>Midwest Fluency Services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Bibliotherapy as a Supplement During Stuttering Intervention</dc:title>
  <dc:creator>Jeffy Glessing</dc:creator>
  <cp:lastModifiedBy>Jeffrey Glessing</cp:lastModifiedBy>
  <cp:revision>134</cp:revision>
  <cp:lastPrinted>2018-06-11T14:58:54Z</cp:lastPrinted>
  <dcterms:created xsi:type="dcterms:W3CDTF">2015-03-12T00:51:05Z</dcterms:created>
  <dcterms:modified xsi:type="dcterms:W3CDTF">2018-07-01T20:35:42Z</dcterms:modified>
</cp:coreProperties>
</file>