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1" r:id="rId1"/>
    <p:sldMasterId id="2147483665" r:id="rId2"/>
    <p:sldMasterId id="2147483668" r:id="rId3"/>
  </p:sldMasterIdLst>
  <p:notesMasterIdLst>
    <p:notesMasterId r:id="rId185"/>
  </p:notesMasterIdLst>
  <p:handoutMasterIdLst>
    <p:handoutMasterId r:id="rId186"/>
  </p:handoutMasterIdLst>
  <p:sldIdLst>
    <p:sldId id="257" r:id="rId4"/>
    <p:sldId id="447" r:id="rId5"/>
    <p:sldId id="265" r:id="rId6"/>
    <p:sldId id="490" r:id="rId7"/>
    <p:sldId id="258" r:id="rId8"/>
    <p:sldId id="444" r:id="rId9"/>
    <p:sldId id="259" r:id="rId10"/>
    <p:sldId id="260" r:id="rId11"/>
    <p:sldId id="261" r:id="rId12"/>
    <p:sldId id="262" r:id="rId13"/>
    <p:sldId id="445" r:id="rId14"/>
    <p:sldId id="263" r:id="rId15"/>
    <p:sldId id="264" r:id="rId16"/>
    <p:sldId id="452" r:id="rId17"/>
    <p:sldId id="482" r:id="rId18"/>
    <p:sldId id="267" r:id="rId19"/>
    <p:sldId id="269" r:id="rId20"/>
    <p:sldId id="271" r:id="rId21"/>
    <p:sldId id="453" r:id="rId22"/>
    <p:sldId id="270" r:id="rId23"/>
    <p:sldId id="454" r:id="rId24"/>
    <p:sldId id="272" r:id="rId25"/>
    <p:sldId id="455" r:id="rId26"/>
    <p:sldId id="274" r:id="rId27"/>
    <p:sldId id="277" r:id="rId28"/>
    <p:sldId id="279" r:id="rId29"/>
    <p:sldId id="456" r:id="rId30"/>
    <p:sldId id="282" r:id="rId31"/>
    <p:sldId id="283" r:id="rId32"/>
    <p:sldId id="284" r:id="rId33"/>
    <p:sldId id="480" r:id="rId34"/>
    <p:sldId id="288" r:id="rId35"/>
    <p:sldId id="457" r:id="rId36"/>
    <p:sldId id="289" r:id="rId37"/>
    <p:sldId id="290" r:id="rId38"/>
    <p:sldId id="291" r:id="rId39"/>
    <p:sldId id="458" r:id="rId40"/>
    <p:sldId id="293" r:id="rId41"/>
    <p:sldId id="294" r:id="rId42"/>
    <p:sldId id="460" r:id="rId43"/>
    <p:sldId id="461" r:id="rId44"/>
    <p:sldId id="462" r:id="rId45"/>
    <p:sldId id="463" r:id="rId46"/>
    <p:sldId id="464" r:id="rId47"/>
    <p:sldId id="465" r:id="rId48"/>
    <p:sldId id="481" r:id="rId49"/>
    <p:sldId id="297" r:id="rId50"/>
    <p:sldId id="298" r:id="rId51"/>
    <p:sldId id="300" r:id="rId52"/>
    <p:sldId id="302" r:id="rId53"/>
    <p:sldId id="303" r:id="rId54"/>
    <p:sldId id="467" r:id="rId55"/>
    <p:sldId id="304" r:id="rId56"/>
    <p:sldId id="305" r:id="rId57"/>
    <p:sldId id="306" r:id="rId58"/>
    <p:sldId id="468" r:id="rId59"/>
    <p:sldId id="309" r:id="rId60"/>
    <p:sldId id="310" r:id="rId61"/>
    <p:sldId id="469" r:id="rId62"/>
    <p:sldId id="311" r:id="rId63"/>
    <p:sldId id="471" r:id="rId64"/>
    <p:sldId id="472" r:id="rId65"/>
    <p:sldId id="313" r:id="rId66"/>
    <p:sldId id="314" r:id="rId67"/>
    <p:sldId id="315" r:id="rId68"/>
    <p:sldId id="474" r:id="rId69"/>
    <p:sldId id="318" r:id="rId70"/>
    <p:sldId id="319" r:id="rId71"/>
    <p:sldId id="320" r:id="rId72"/>
    <p:sldId id="321" r:id="rId73"/>
    <p:sldId id="322" r:id="rId74"/>
    <p:sldId id="323" r:id="rId75"/>
    <p:sldId id="324" r:id="rId76"/>
    <p:sldId id="325" r:id="rId77"/>
    <p:sldId id="326" r:id="rId78"/>
    <p:sldId id="483" r:id="rId79"/>
    <p:sldId id="328" r:id="rId80"/>
    <p:sldId id="329" r:id="rId81"/>
    <p:sldId id="330" r:id="rId82"/>
    <p:sldId id="331" r:id="rId83"/>
    <p:sldId id="332" r:id="rId84"/>
    <p:sldId id="333" r:id="rId85"/>
    <p:sldId id="446" r:id="rId86"/>
    <p:sldId id="334" r:id="rId87"/>
    <p:sldId id="335" r:id="rId88"/>
    <p:sldId id="336" r:id="rId89"/>
    <p:sldId id="337" r:id="rId90"/>
    <p:sldId id="339" r:id="rId91"/>
    <p:sldId id="478" r:id="rId92"/>
    <p:sldId id="340" r:id="rId93"/>
    <p:sldId id="341" r:id="rId94"/>
    <p:sldId id="342" r:id="rId95"/>
    <p:sldId id="343" r:id="rId96"/>
    <p:sldId id="344" r:id="rId97"/>
    <p:sldId id="346" r:id="rId98"/>
    <p:sldId id="347" r:id="rId99"/>
    <p:sldId id="348" r:id="rId100"/>
    <p:sldId id="349" r:id="rId101"/>
    <p:sldId id="350" r:id="rId102"/>
    <p:sldId id="484" r:id="rId103"/>
    <p:sldId id="351" r:id="rId104"/>
    <p:sldId id="352" r:id="rId105"/>
    <p:sldId id="354" r:id="rId106"/>
    <p:sldId id="479" r:id="rId107"/>
    <p:sldId id="355" r:id="rId108"/>
    <p:sldId id="485" r:id="rId109"/>
    <p:sldId id="356" r:id="rId110"/>
    <p:sldId id="357" r:id="rId111"/>
    <p:sldId id="358" r:id="rId112"/>
    <p:sldId id="359" r:id="rId113"/>
    <p:sldId id="361" r:id="rId114"/>
    <p:sldId id="363" r:id="rId115"/>
    <p:sldId id="365" r:id="rId116"/>
    <p:sldId id="366" r:id="rId117"/>
    <p:sldId id="368" r:id="rId118"/>
    <p:sldId id="369" r:id="rId119"/>
    <p:sldId id="370" r:id="rId120"/>
    <p:sldId id="371" r:id="rId121"/>
    <p:sldId id="372" r:id="rId122"/>
    <p:sldId id="396" r:id="rId123"/>
    <p:sldId id="397" r:id="rId124"/>
    <p:sldId id="398" r:id="rId125"/>
    <p:sldId id="450" r:id="rId126"/>
    <p:sldId id="487" r:id="rId127"/>
    <p:sldId id="486" r:id="rId128"/>
    <p:sldId id="399" r:id="rId129"/>
    <p:sldId id="400" r:id="rId130"/>
    <p:sldId id="401" r:id="rId131"/>
    <p:sldId id="402" r:id="rId132"/>
    <p:sldId id="403" r:id="rId133"/>
    <p:sldId id="404" r:id="rId134"/>
    <p:sldId id="497" r:id="rId135"/>
    <p:sldId id="500" r:id="rId136"/>
    <p:sldId id="405" r:id="rId137"/>
    <p:sldId id="488" r:id="rId138"/>
    <p:sldId id="406" r:id="rId139"/>
    <p:sldId id="407" r:id="rId140"/>
    <p:sldId id="408" r:id="rId141"/>
    <p:sldId id="409" r:id="rId142"/>
    <p:sldId id="395" r:id="rId143"/>
    <p:sldId id="394" r:id="rId144"/>
    <p:sldId id="373" r:id="rId145"/>
    <p:sldId id="376" r:id="rId146"/>
    <p:sldId id="379" r:id="rId147"/>
    <p:sldId id="382" r:id="rId148"/>
    <p:sldId id="385" r:id="rId149"/>
    <p:sldId id="388" r:id="rId150"/>
    <p:sldId id="391" r:id="rId151"/>
    <p:sldId id="411" r:id="rId152"/>
    <p:sldId id="412" r:id="rId153"/>
    <p:sldId id="413" r:id="rId154"/>
    <p:sldId id="414" r:id="rId155"/>
    <p:sldId id="415" r:id="rId156"/>
    <p:sldId id="417" r:id="rId157"/>
    <p:sldId id="416" r:id="rId158"/>
    <p:sldId id="428" r:id="rId159"/>
    <p:sldId id="429" r:id="rId160"/>
    <p:sldId id="430" r:id="rId161"/>
    <p:sldId id="431" r:id="rId162"/>
    <p:sldId id="432" r:id="rId163"/>
    <p:sldId id="433" r:id="rId164"/>
    <p:sldId id="434" r:id="rId165"/>
    <p:sldId id="435" r:id="rId166"/>
    <p:sldId id="436" r:id="rId167"/>
    <p:sldId id="437" r:id="rId168"/>
    <p:sldId id="418" r:id="rId169"/>
    <p:sldId id="441" r:id="rId170"/>
    <p:sldId id="442" r:id="rId171"/>
    <p:sldId id="443" r:id="rId172"/>
    <p:sldId id="489" r:id="rId173"/>
    <p:sldId id="491" r:id="rId174"/>
    <p:sldId id="492" r:id="rId175"/>
    <p:sldId id="422" r:id="rId176"/>
    <p:sldId id="423" r:id="rId177"/>
    <p:sldId id="424" r:id="rId178"/>
    <p:sldId id="425" r:id="rId179"/>
    <p:sldId id="426" r:id="rId180"/>
    <p:sldId id="427" r:id="rId181"/>
    <p:sldId id="438" r:id="rId182"/>
    <p:sldId id="439" r:id="rId183"/>
    <p:sldId id="448" r:id="rId18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8" autoAdjust="0"/>
    <p:restoredTop sz="82865" autoAdjust="0"/>
  </p:normalViewPr>
  <p:slideViewPr>
    <p:cSldViewPr>
      <p:cViewPr>
        <p:scale>
          <a:sx n="66" d="100"/>
          <a:sy n="66" d="100"/>
        </p:scale>
        <p:origin x="-1950" y="-300"/>
      </p:cViewPr>
      <p:guideLst>
        <p:guide orient="horz" pos="2160"/>
        <p:guide pos="2880"/>
      </p:guideLst>
    </p:cSldViewPr>
  </p:slideViewPr>
  <p:outlineViewPr>
    <p:cViewPr>
      <p:scale>
        <a:sx n="33" d="100"/>
        <a:sy n="33" d="100"/>
      </p:scale>
      <p:origin x="0" y="953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1869F932-4CD0-431B-BB34-AFA2C1A817BE}" type="datetimeFigureOut">
              <a:rPr lang="en-US" smtClean="0"/>
              <a:pPr/>
              <a:t>2/21/2014</a:t>
            </a:fld>
            <a:endParaRPr lang="en-US"/>
          </a:p>
        </p:txBody>
      </p:sp>
      <p:sp>
        <p:nvSpPr>
          <p:cNvPr id="4" name="Footer Placeholder 3"/>
          <p:cNvSpPr>
            <a:spLocks noGrp="1"/>
          </p:cNvSpPr>
          <p:nvPr>
            <p:ph type="ftr" sz="quarter" idx="2"/>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CC6EBF84-B355-4F3E-8D1B-0FAAC361021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33043D61-2B1E-46B4-AAAF-68C6AA8D60EB}" type="datetimeFigureOut">
              <a:rPr lang="en-US" smtClean="0"/>
              <a:pPr/>
              <a:t>2/21/2014</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539252F7-D00C-4D6B-9C0A-04E8198D53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0DA2C168-4E2B-4E34-93AD-AC197F5B1A5D}" type="slidenum">
              <a:rPr lang="en-US" altLang="en-US" smtClean="0">
                <a:latin typeface="Arial" pitchFamily="34" charset="0"/>
              </a:rPr>
              <a:pPr/>
              <a:t>4</a:t>
            </a:fld>
            <a:endParaRPr lang="en-US" alt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35039" y="4387534"/>
            <a:ext cx="5140325" cy="4155439"/>
          </a:xfrm>
          <a:noFill/>
        </p:spPr>
        <p:txBody>
          <a:bodyPr/>
          <a:lstStyle/>
          <a:p>
            <a:pPr eaLnBrk="1" hangingPunct="1"/>
            <a:r>
              <a:rPr lang="en-US" altLang="en-US" dirty="0" smtClean="0">
                <a:latin typeface="Arial" pitchFamily="34" charset="0"/>
              </a:rPr>
              <a:t>Acknowledge the International Association of Electrical Inspectors for the use of some of their slides in this presentation and direct the students to IAEI’s website for books, videos,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2000" dirty="0" smtClean="0"/>
              <a:t>New definition applies to listed retrofit kits used for luminaries and signs as referenced by requirements in Article 410 and 600</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provision added covering the use of auxiliary grounding electrodes for ITE equipment</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Installation must comply with 250.54</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146</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Required for GFCI protection of single phase 120 </a:t>
            </a:r>
            <a:r>
              <a:rPr lang="en-US" sz="2000" dirty="0" smtClean="0">
                <a:solidFill>
                  <a:srgbClr val="FF0000"/>
                </a:solidFill>
              </a:rPr>
              <a:t>through 240 volt </a:t>
            </a:r>
            <a:r>
              <a:rPr lang="en-US" sz="2000" dirty="0" smtClean="0"/>
              <a:t>circuits supplying pool pump motors have been expanded to cover all circuit ampere rating.</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147</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Revision deletes </a:t>
            </a:r>
            <a:r>
              <a:rPr lang="en-US" sz="2000" dirty="0" smtClean="0">
                <a:solidFill>
                  <a:srgbClr val="FF0000"/>
                </a:solidFill>
              </a:rPr>
              <a:t>“locking-type” </a:t>
            </a:r>
            <a:r>
              <a:rPr lang="en-US" sz="2000" dirty="0" smtClean="0"/>
              <a:t>requirement for receptacles that provide power for water-pump motors or for other loads directly related to the circulation and sanitation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148</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Revision requires a 15 or 20 ampere, 125 volt, convenience receptacle outlet to be installed  not less than 6  from all permanently installed swimming pools regardless of occupancy type.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149</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Exception: A feeder within a one-family dwelling unit or two-family dwelling unit between a remote </a:t>
            </a:r>
            <a:r>
              <a:rPr lang="en-US" sz="2000" dirty="0" err="1" smtClean="0"/>
              <a:t>panelboard</a:t>
            </a:r>
            <a:r>
              <a:rPr lang="en-US" sz="2000" dirty="0" smtClean="0"/>
              <a:t> and service equipment shall be permitted to run in flexible metal conduit or an approved cable assembly that includes an insulated equipment grounding conductor within its outer sheath.  The equipment grounding conductor shall comply with 250.24(A)(5)</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150</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err="1" smtClean="0">
                <a:solidFill>
                  <a:srgbClr val="FF0000"/>
                </a:solidFill>
              </a:rPr>
              <a:t>Equipotential</a:t>
            </a:r>
            <a:r>
              <a:rPr lang="en-US" dirty="0" smtClean="0">
                <a:solidFill>
                  <a:srgbClr val="FF0000"/>
                </a:solidFill>
              </a:rPr>
              <a:t> bonding of perimeter surfaces in accordance with 680.26(B)(2) is no longer required for spas and hot tubs installed outdoors where:</a:t>
            </a:r>
          </a:p>
          <a:p>
            <a:pPr marL="1257300" lvl="2" indent="-342900">
              <a:buFont typeface="Arial" pitchFamily="34" charset="0"/>
              <a:buChar char="•"/>
            </a:pPr>
            <a:r>
              <a:rPr lang="en-US" dirty="0" smtClean="0"/>
              <a:t>The spa or hot tub shall be listed as a self-contained spa for aboveground use.</a:t>
            </a:r>
          </a:p>
          <a:p>
            <a:pPr marL="1257300" lvl="2" indent="-342900">
              <a:buFont typeface="Arial" pitchFamily="34" charset="0"/>
              <a:buChar char="•"/>
            </a:pPr>
            <a:r>
              <a:rPr lang="en-US" dirty="0" smtClean="0"/>
              <a:t>The spa or hot tub shall not be identified as suitable only for indoor use.</a:t>
            </a:r>
          </a:p>
          <a:p>
            <a:pPr marL="1257300" lvl="2" indent="-342900">
              <a:buFont typeface="Arial" pitchFamily="34" charset="0"/>
              <a:buChar char="•"/>
            </a:pPr>
            <a:r>
              <a:rPr lang="en-US" dirty="0" smtClean="0"/>
              <a:t>The installation shall be in accordance with the manufacturer’s instructions and shall be located on the above grade.</a:t>
            </a:r>
          </a:p>
          <a:p>
            <a:pPr marL="1257300" lvl="2" indent="-342900">
              <a:buFont typeface="Arial" pitchFamily="34" charset="0"/>
              <a:buChar char="•"/>
            </a:pPr>
            <a:r>
              <a:rPr lang="en-US" dirty="0" smtClean="0"/>
              <a:t>The top rim of the spa or hot tub shall be at least 71 cm (28 in) above all perimeter surfaces that are within 76 cm (30</a:t>
            </a:r>
            <a:r>
              <a:rPr lang="en-US" baseline="0" dirty="0" smtClean="0"/>
              <a:t> </a:t>
            </a:r>
            <a:r>
              <a:rPr lang="en-US" dirty="0" smtClean="0"/>
              <a:t>in) measured horizontally from the spa or hot tub. The height of nonconductive external steps for entry to or exit from the self-contained spa shall not be used to reduce or increase this rim.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152</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800100" lvl="1" indent="-342900">
              <a:buFont typeface="Arial" pitchFamily="34" charset="0"/>
              <a:buChar char="•"/>
            </a:pPr>
            <a:r>
              <a:rPr lang="en-US" sz="2000" dirty="0" smtClean="0"/>
              <a:t>PV system circuit installed on or in buildings shall include a rapid shutdown function that controls specific conductors</a:t>
            </a:r>
          </a:p>
          <a:p>
            <a:pPr marL="800100" lvl="1" indent="-342900">
              <a:buFont typeface="Arial" pitchFamily="34" charset="0"/>
              <a:buChar char="•"/>
            </a:pPr>
            <a:endParaRPr lang="en-US" sz="2000" dirty="0" smtClean="0"/>
          </a:p>
          <a:p>
            <a:pPr marL="1257300" lvl="2" indent="-342900">
              <a:buFont typeface="Arial" pitchFamily="34" charset="0"/>
              <a:buChar char="•"/>
            </a:pPr>
            <a:r>
              <a:rPr lang="en-US" sz="2000" dirty="0" smtClean="0"/>
              <a:t>Applies only to PV system conductors of more than 1.5 m (5 ft) in length inside a building, or more than 3 m (10 ft) from a PV array.</a:t>
            </a:r>
          </a:p>
          <a:p>
            <a:pPr marL="1257300" lvl="2" indent="-342900">
              <a:buFont typeface="Arial" pitchFamily="34" charset="0"/>
              <a:buChar char="•"/>
            </a:pPr>
            <a:r>
              <a:rPr lang="en-US" sz="2000" dirty="0" smtClean="0"/>
              <a:t>Controlled conductors limited to not more than  30 volts and 240 volt amperes within 10 seconds of rapid shutdown initiation</a:t>
            </a:r>
          </a:p>
          <a:p>
            <a:pPr marL="1257300" lvl="2" indent="-342900">
              <a:buFont typeface="Arial" pitchFamily="34" charset="0"/>
              <a:buChar char="•"/>
            </a:pPr>
            <a:r>
              <a:rPr lang="en-US" sz="2000" dirty="0" smtClean="0"/>
              <a:t>Voltage and power measured between any two conductors and between any conductor and ground</a:t>
            </a:r>
          </a:p>
          <a:p>
            <a:pPr marL="1257300" lvl="2" indent="-342900">
              <a:buFont typeface="Arial" pitchFamily="34" charset="0"/>
              <a:buChar char="•"/>
            </a:pPr>
            <a:r>
              <a:rPr lang="en-US" sz="2000" dirty="0" smtClean="0"/>
              <a:t>Rapid shutdown initiation methods must be labeled in accordance with 690.56(C)</a:t>
            </a:r>
          </a:p>
          <a:p>
            <a:pPr marL="1257300" lvl="2" indent="-342900">
              <a:buFont typeface="Arial" pitchFamily="34" charset="0"/>
              <a:buChar char="•"/>
            </a:pPr>
            <a:r>
              <a:rPr lang="en-US" sz="2000" dirty="0" smtClean="0"/>
              <a:t>Rapid shutdown equipment must be listed and identified.</a:t>
            </a:r>
            <a:endParaRPr lang="en-US" sz="2000"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153</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smtClean="0"/>
              <a:t>Additional grounding electrode installed per 250.52 and 250.54</a:t>
            </a:r>
          </a:p>
          <a:p>
            <a:pPr marL="800100" lvl="1" indent="-342900">
              <a:buFont typeface="Arial" pitchFamily="34" charset="0"/>
              <a:buChar char="•"/>
            </a:pPr>
            <a:r>
              <a:rPr lang="en-US" dirty="0" smtClean="0"/>
              <a:t>Located at ground-and pole mounted PV arrays and as close as practicable to roof-mounted PV array.</a:t>
            </a:r>
          </a:p>
          <a:p>
            <a:pPr marL="800100" lvl="1" indent="-342900">
              <a:buFont typeface="Arial" pitchFamily="34" charset="0"/>
              <a:buChar char="•"/>
            </a:pPr>
            <a:r>
              <a:rPr lang="en-US" dirty="0" smtClean="0"/>
              <a:t>Electrode to be connected directly to the array frame(s) or structure.</a:t>
            </a:r>
          </a:p>
          <a:p>
            <a:pPr marL="800100" lvl="1" indent="-342900">
              <a:buFont typeface="Arial" pitchFamily="34" charset="0"/>
              <a:buChar char="•"/>
            </a:pPr>
            <a:r>
              <a:rPr lang="en-US" dirty="0" smtClean="0"/>
              <a:t>Grounding electrode conductor sized per 250.166</a:t>
            </a:r>
          </a:p>
          <a:p>
            <a:pPr marL="800100" lvl="1" indent="-342900">
              <a:buFont typeface="Arial" pitchFamily="34" charset="0"/>
              <a:buChar char="•"/>
            </a:pPr>
            <a:r>
              <a:rPr lang="en-US" dirty="0" smtClean="0"/>
              <a:t>Not permitted as substitute for required equipment bonding or equipment grounding conductor.</a:t>
            </a:r>
          </a:p>
          <a:p>
            <a:pPr marL="800100" lvl="1" indent="-342900">
              <a:buFont typeface="Arial" pitchFamily="34" charset="0"/>
              <a:buChar char="•"/>
            </a:pPr>
            <a:r>
              <a:rPr lang="en-US" dirty="0" smtClean="0"/>
              <a:t>The structure of a ground-or pole mounted PV array permitted as grounding electrode if it meets 250.52</a:t>
            </a:r>
          </a:p>
          <a:p>
            <a:pPr marL="800100" lvl="1" indent="-342900">
              <a:buFont typeface="Arial" pitchFamily="34" charset="0"/>
              <a:buChar char="•"/>
            </a:pPr>
            <a:r>
              <a:rPr lang="en-US" dirty="0" smtClean="0"/>
              <a:t>Roof-mounted PV arrays permitted to use metal frame of a building or structure if frame meets 250.52(A)(2)</a:t>
            </a:r>
          </a:p>
          <a:p>
            <a:pPr marL="800100" lvl="1" indent="-342900">
              <a:buFont typeface="Arial" pitchFamily="34" charset="0"/>
              <a:buChar char="•"/>
            </a:pPr>
            <a:r>
              <a:rPr lang="en-US" dirty="0" smtClean="0"/>
              <a:t>Not required where load served by the array is integral with the array.</a:t>
            </a:r>
          </a:p>
          <a:p>
            <a:pPr marL="800100" lvl="1" indent="-342900">
              <a:buFont typeface="Arial" pitchFamily="34" charset="0"/>
              <a:buChar char="•"/>
            </a:pPr>
            <a:r>
              <a:rPr lang="en-US" dirty="0" smtClean="0"/>
              <a:t>Not required if located within 1.8 m (6 ft) of premises-wiring electrode</a:t>
            </a:r>
          </a:p>
          <a:p>
            <a:pPr marL="800100" lvl="1" indent="-342900">
              <a:buFont typeface="Arial" pitchFamily="34" charset="0"/>
              <a:buChar char="•"/>
            </a:pPr>
            <a:r>
              <a:rPr lang="en-US" dirty="0" smtClean="0"/>
              <a:t>Main function – lightning protection</a:t>
            </a:r>
          </a:p>
          <a:p>
            <a:pPr marL="800100" lvl="1" indent="-342900">
              <a:buFont typeface="Arial" pitchFamily="34" charset="0"/>
              <a:buChar char="•"/>
            </a:pPr>
            <a:r>
              <a:rPr lang="en-US" dirty="0" smtClean="0"/>
              <a:t>Restores requirement in 690.47(D) of 2008 NEC</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154</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800100" lvl="1" indent="-342900">
              <a:buFont typeface="Arial" pitchFamily="34" charset="0"/>
              <a:buChar char="•"/>
            </a:pPr>
            <a:r>
              <a:rPr lang="en-US" sz="2000" dirty="0" smtClean="0"/>
              <a:t>Where conditions specified in 690.12 apply to a building or structure with a utility service and a PV system, a permanent plaque or directory must be installed and read</a:t>
            </a:r>
          </a:p>
          <a:p>
            <a:pPr marL="1257300" lvl="2" indent="-342900"/>
            <a:endParaRPr lang="en-US" sz="2000" dirty="0" smtClean="0"/>
          </a:p>
          <a:p>
            <a:pPr marL="1257300" lvl="2" indent="-342900"/>
            <a:r>
              <a:rPr lang="en-US" sz="2000" dirty="0" smtClean="0"/>
              <a:t>-PHOTOVOLTAIC SYSTEM EQUIPPED WITH RAPID SHUTDOWN</a:t>
            </a:r>
          </a:p>
          <a:p>
            <a:pPr marL="1257300" lvl="2" indent="-342900"/>
            <a:endParaRPr lang="en-US" sz="2000" dirty="0" smtClean="0"/>
          </a:p>
          <a:p>
            <a:pPr marL="800100" lvl="1" indent="-342900">
              <a:buFont typeface="Arial" pitchFamily="34" charset="0"/>
              <a:buChar char="•"/>
            </a:pPr>
            <a:r>
              <a:rPr lang="en-US" sz="2000" dirty="0" smtClean="0"/>
              <a:t>Plaque or directory to be reflective,</a:t>
            </a:r>
          </a:p>
          <a:p>
            <a:pPr marL="800100" lvl="1" indent="-342900">
              <a:buFont typeface="Arial" pitchFamily="34" charset="0"/>
              <a:buChar char="•"/>
            </a:pPr>
            <a:r>
              <a:rPr lang="en-US" sz="2000" dirty="0" smtClean="0"/>
              <a:t>All letters capitalized</a:t>
            </a:r>
          </a:p>
          <a:p>
            <a:pPr marL="800100" lvl="1" indent="-342900">
              <a:buFont typeface="Arial" pitchFamily="34" charset="0"/>
              <a:buChar char="•"/>
            </a:pPr>
            <a:r>
              <a:rPr lang="en-US" sz="2000" dirty="0" smtClean="0"/>
              <a:t>Minimum height of 3/8 in.</a:t>
            </a:r>
          </a:p>
          <a:p>
            <a:pPr marL="800100" lvl="1" indent="-342900">
              <a:buFont typeface="Arial" pitchFamily="34" charset="0"/>
              <a:buChar char="•"/>
            </a:pPr>
            <a:r>
              <a:rPr lang="en-US" sz="2000" dirty="0" smtClean="0"/>
              <a:t>While letters on red background</a:t>
            </a:r>
          </a:p>
          <a:p>
            <a:pPr marL="800100" lvl="1" indent="-342900">
              <a:buFont typeface="Arial" pitchFamily="34" charset="0"/>
              <a:buChar char="•"/>
            </a:pPr>
            <a:r>
              <a:rPr lang="en-US" sz="2000" dirty="0" smtClean="0"/>
              <a:t>Location of plaque not specified – must be acceptable to AHJ</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155</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694.1 Scope. The provisions of this article apply to the wind (turbine) electric systems that consist of one or more wind electric generators. These systems can include generators, alternators, inverters and controllers.</a:t>
            </a:r>
          </a:p>
          <a:p>
            <a:pPr marL="800100" lvl="1" indent="-342900"/>
            <a:endParaRPr lang="en-US" sz="2000" dirty="0" smtClean="0"/>
          </a:p>
          <a:p>
            <a:pPr marL="800100" lvl="1" indent="-342900">
              <a:buFont typeface="Arial" pitchFamily="34" charset="0"/>
              <a:buChar char="•"/>
            </a:pPr>
            <a:r>
              <a:rPr lang="en-US" sz="2000" dirty="0" smtClean="0"/>
              <a:t>No Longer limits individual turbines to 100 KW or less</a:t>
            </a:r>
            <a:br>
              <a:rPr lang="en-US" sz="2000" dirty="0" smtClean="0"/>
            </a:br>
            <a:r>
              <a:rPr lang="en-US" sz="2000" dirty="0" smtClean="0"/>
              <a:t>(small wind electric system)</a:t>
            </a:r>
            <a:endParaRPr lang="en-US" sz="2000"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7300" lvl="1" indent="-342900">
              <a:spcBef>
                <a:spcPts val="600"/>
              </a:spcBef>
              <a:spcAft>
                <a:spcPts val="600"/>
              </a:spcAft>
              <a:buFont typeface="+mj-lt"/>
              <a:buAutoNum type="arabicPeriod"/>
            </a:pPr>
            <a:r>
              <a:rPr lang="en-US" sz="2000" dirty="0" smtClean="0"/>
              <a:t>New revision adds the words  “or Factory” to the rule.</a:t>
            </a:r>
          </a:p>
          <a:p>
            <a:pPr marL="1257300" lvl="1" indent="-342900">
              <a:spcBef>
                <a:spcPts val="600"/>
              </a:spcBef>
              <a:spcAft>
                <a:spcPts val="600"/>
              </a:spcAft>
              <a:buFont typeface="+mj-lt"/>
              <a:buAutoNum type="arabicPeriod"/>
            </a:pPr>
            <a:r>
              <a:rPr lang="en-US" sz="2000" dirty="0" smtClean="0"/>
              <a:t>Allows the marking to be applied in the field or at the factory by manufacturer.</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Permits  use of </a:t>
            </a:r>
            <a:r>
              <a:rPr lang="en-US" sz="2000" dirty="0" smtClean="0">
                <a:solidFill>
                  <a:srgbClr val="FF0000"/>
                </a:solidFill>
              </a:rPr>
              <a:t>instantaneous trip circuit breaker</a:t>
            </a:r>
            <a:r>
              <a:rPr lang="en-US" sz="2000" dirty="0" smtClean="0"/>
              <a:t> (magnetic only) in lieu of </a:t>
            </a:r>
            <a:r>
              <a:rPr lang="en-US" sz="2000" dirty="0" err="1" smtClean="0"/>
              <a:t>overcurrent</a:t>
            </a:r>
            <a:r>
              <a:rPr lang="en-US" sz="2000" dirty="0" smtClean="0"/>
              <a:t> devices rated to carry the locked rotor current of fire pump indefinitely (695.4(B)(2)(a)(2).</a:t>
            </a:r>
          </a:p>
          <a:p>
            <a:pPr marL="800100" lvl="1" indent="-342900">
              <a:buFont typeface="Arial" pitchFamily="34" charset="0"/>
              <a:buChar char="•"/>
            </a:pPr>
            <a:r>
              <a:rPr lang="en-US" sz="2000" dirty="0" smtClean="0"/>
              <a:t>Must be part of a transfer switch assembly listed for fire pump service that complies with 695.4(B)(2)(a)(2)</a:t>
            </a:r>
          </a:p>
          <a:p>
            <a:pPr marL="800100" lvl="1" indent="-342900">
              <a:buFont typeface="Arial" pitchFamily="34" charset="0"/>
              <a:buChar char="•"/>
            </a:pPr>
            <a:r>
              <a:rPr lang="en-US" sz="2000" dirty="0" smtClean="0"/>
              <a:t>Instantaneous trip circuit breaker use is controlled by 430.52(C)(3),</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Electrical connections at motor terminal boxes must be made with listed means of connection.</a:t>
            </a:r>
          </a:p>
          <a:p>
            <a:pPr marL="800100" lvl="1" indent="-342900">
              <a:buFont typeface="Arial" pitchFamily="34" charset="0"/>
              <a:buChar char="•"/>
            </a:pPr>
            <a:r>
              <a:rPr lang="en-US" sz="2000" dirty="0" smtClean="0"/>
              <a:t>Twist-on, insulation-piercing-type, and soldered wire connectors not permitted.</a:t>
            </a:r>
          </a:p>
          <a:p>
            <a:pPr marL="800100" lvl="1" indent="-342900">
              <a:buFont typeface="Arial" pitchFamily="34" charset="0"/>
              <a:buChar char="•"/>
            </a:pPr>
            <a:r>
              <a:rPr lang="en-US" sz="2000" dirty="0" smtClean="0"/>
              <a:t>Vibration of motor could compromise these types of connections.</a:t>
            </a:r>
          </a:p>
          <a:p>
            <a:pPr marL="800100" lvl="1" indent="-342900">
              <a:buFont typeface="Arial" pitchFamily="34" charset="0"/>
              <a:buChar char="•"/>
            </a:pPr>
            <a:r>
              <a:rPr lang="en-US" sz="2000" dirty="0" smtClean="0"/>
              <a:t>Consistent with requirements for motor connections in NFPA 79.</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158</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400" dirty="0" smtClean="0"/>
              <a:t>Revised to recognize a disconnecting means that meet 445.18</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Section 225.36 only applies when the conductors terminate in a disconnecting means at the building or structure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160</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Revised to require emergency illumination at indoor areas where disconnects required by 225.31 &amp; 230.70 when the building or structure is provided with and emergency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161</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400" dirty="0" smtClean="0"/>
              <a:t>Must be selected by a licensed professional engineer or other qualified persons</a:t>
            </a:r>
          </a:p>
          <a:p>
            <a:pPr marL="1257300" lvl="2" indent="-342900">
              <a:buFont typeface="Arial" pitchFamily="34" charset="0"/>
              <a:buChar char="•"/>
            </a:pPr>
            <a:r>
              <a:rPr lang="en-US" sz="2400" dirty="0" smtClean="0"/>
              <a:t>Engaged primarily in the design, installation, or maintenance of electrical systems</a:t>
            </a:r>
          </a:p>
          <a:p>
            <a:pPr marL="1257300" lvl="2" indent="-342900">
              <a:buFont typeface="Arial" pitchFamily="34" charset="0"/>
              <a:buChar char="•"/>
            </a:pPr>
            <a:r>
              <a:rPr lang="en-US" sz="2400" dirty="0" smtClean="0"/>
              <a:t>The selection is documented and made available to those authorized to design, install, inspect, maintain, and operate the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162</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Prohibits </a:t>
            </a:r>
            <a:r>
              <a:rPr lang="en-US" sz="2000" dirty="0" err="1" smtClean="0"/>
              <a:t>multiwire</a:t>
            </a:r>
            <a:r>
              <a:rPr lang="en-US" sz="2000" dirty="0" smtClean="0"/>
              <a:t> branch circuits from supplying emergency lighting and power loads</a:t>
            </a:r>
          </a:p>
          <a:p>
            <a:pPr marL="800100" lvl="1" indent="-342900">
              <a:buFont typeface="Arial" pitchFamily="34" charset="0"/>
              <a:buChar char="•"/>
            </a:pPr>
            <a:r>
              <a:rPr lang="en-US" sz="2000" dirty="0" smtClean="0"/>
              <a:t>To reduce the possibility of complete loss of emergency lighting or power in an area if the circuit disconnecting means is opened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163</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Where the </a:t>
            </a:r>
            <a:r>
              <a:rPr lang="en-US" sz="2000" dirty="0" err="1" smtClean="0"/>
              <a:t>luminaire</a:t>
            </a:r>
            <a:r>
              <a:rPr lang="en-US" sz="2000" dirty="0" smtClean="0"/>
              <a:t> responds to an external control (typically dimmable LED)</a:t>
            </a:r>
          </a:p>
          <a:p>
            <a:pPr marL="1257300" lvl="2" indent="-342900">
              <a:buFont typeface="Arial" pitchFamily="34" charset="0"/>
              <a:buChar char="•"/>
            </a:pPr>
            <a:r>
              <a:rPr lang="en-US" sz="2000" dirty="0" smtClean="0"/>
              <a:t>The directly controlled </a:t>
            </a:r>
            <a:r>
              <a:rPr lang="en-US" sz="2000" dirty="0" err="1" smtClean="0"/>
              <a:t>luminaire</a:t>
            </a:r>
            <a:r>
              <a:rPr lang="en-US" sz="2000" dirty="0" smtClean="0"/>
              <a:t> and external bypass controls must be individually listed for use on emergency systems.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164</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Requires a marking of the system type at a flanged inlet</a:t>
            </a:r>
          </a:p>
          <a:p>
            <a:pPr marL="800100" lvl="1" indent="-342900"/>
            <a:r>
              <a:rPr lang="en-US" sz="2000" dirty="0" smtClean="0"/>
              <a:t>	</a:t>
            </a:r>
          </a:p>
          <a:p>
            <a:pPr marL="800100" lvl="1" indent="-342900"/>
            <a:r>
              <a:rPr lang="en-US" sz="2000" dirty="0" smtClean="0"/>
              <a:t>WARNING</a:t>
            </a:r>
          </a:p>
          <a:p>
            <a:pPr marL="800100" lvl="1" indent="-342900"/>
            <a:endParaRPr lang="en-US" sz="2000" dirty="0" smtClean="0"/>
          </a:p>
          <a:p>
            <a:pPr marL="1714500" lvl="3" indent="-342900">
              <a:buFont typeface="Arial" pitchFamily="34" charset="0"/>
              <a:buChar char="•"/>
            </a:pPr>
            <a:r>
              <a:rPr lang="en-US" sz="2000" dirty="0" smtClean="0"/>
              <a:t>FOR CONNECTION OF A SEPERATELY DERIVED (BONDED NEUTRAL) SYSTEM ONLY OR </a:t>
            </a:r>
          </a:p>
          <a:p>
            <a:pPr marL="1714500" lvl="3" indent="-342900"/>
            <a:endParaRPr lang="en-US" sz="2000" dirty="0" smtClean="0"/>
          </a:p>
          <a:p>
            <a:pPr marL="1714500" lvl="3" indent="-342900">
              <a:buFont typeface="Arial" pitchFamily="34" charset="0"/>
              <a:buChar char="•"/>
            </a:pPr>
            <a:r>
              <a:rPr lang="en-US" sz="2000" dirty="0" smtClean="0"/>
              <a:t>FOR CONNECTION OF A NONSEPARATELY DERIVED (FLOATING NEUTRAL) SYSTEM ONLY</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166</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800100" lvl="1" indent="-342900">
              <a:buFont typeface="Arial" pitchFamily="34" charset="0"/>
              <a:buChar char="•"/>
            </a:pPr>
            <a:r>
              <a:rPr lang="en-US" sz="2400" dirty="0" smtClean="0"/>
              <a:t>Applies to power production sources connected on the </a:t>
            </a:r>
            <a:r>
              <a:rPr lang="en-US" sz="2400" dirty="0" smtClean="0">
                <a:solidFill>
                  <a:srgbClr val="FF0000"/>
                </a:solidFill>
              </a:rPr>
              <a:t>line side </a:t>
            </a:r>
            <a:r>
              <a:rPr lang="en-US" sz="2400" dirty="0" smtClean="0"/>
              <a:t>of service disconnecting means</a:t>
            </a:r>
          </a:p>
          <a:p>
            <a:pPr marL="800100" lvl="1" indent="-342900">
              <a:buFont typeface="Arial" pitchFamily="34" charset="0"/>
              <a:buChar char="•"/>
            </a:pPr>
            <a:r>
              <a:rPr lang="en-US" sz="2400" dirty="0" err="1" smtClean="0"/>
              <a:t>Overcurrent</a:t>
            </a:r>
            <a:r>
              <a:rPr lang="en-US" sz="2400" dirty="0" smtClean="0"/>
              <a:t> protection must be not more than 10 ft. from interconnection location</a:t>
            </a:r>
          </a:p>
          <a:p>
            <a:pPr marL="800100" lvl="1" indent="-342900">
              <a:buFont typeface="Arial" pitchFamily="34" charset="0"/>
              <a:buChar char="•"/>
            </a:pPr>
            <a:r>
              <a:rPr lang="en-US" sz="2400" dirty="0" smtClean="0"/>
              <a:t>Protects other power production source conductors from primary utility source fault current</a:t>
            </a:r>
          </a:p>
          <a:p>
            <a:pPr marL="800100" lvl="1" indent="-342900">
              <a:buFont typeface="Arial" pitchFamily="34" charset="0"/>
              <a:buChar char="•"/>
            </a:pPr>
            <a:r>
              <a:rPr lang="en-US" sz="2400" dirty="0" smtClean="0"/>
              <a:t>Exception permits cable-limiters or current-limited circuit breakers where OCPD cannot be located within 10 ft.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400" dirty="0" smtClean="0"/>
              <a:t>(K) Cables installed under Article 725 in raceways or cable trays shall not be run with any pipe, tube, or equal for steam water, air, gas, drainage, or any service other than electrical (See 300.8)</a:t>
            </a:r>
          </a:p>
          <a:p>
            <a:pPr marL="800100" lvl="1" indent="-342900"/>
            <a:endParaRPr lang="en-US" sz="2400" dirty="0" smtClean="0"/>
          </a:p>
          <a:p>
            <a:pPr marL="800100" lvl="1" indent="-342900">
              <a:buFont typeface="Arial" pitchFamily="34" charset="0"/>
              <a:buChar char="•"/>
            </a:pPr>
            <a:r>
              <a:rPr lang="en-US" sz="2400" dirty="0" smtClean="0"/>
              <a:t>(L) Class 2 and Class 3 cables installed in corrosive, damp, and wet locations shall be suitable for use in these conditions and comply with 110.11, 300.5(B), 300.6, 300.9 and 310.10(G)</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169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Applies to Code required caution, warning, or danger signs or labels.</a:t>
            </a:r>
          </a:p>
          <a:p>
            <a:pPr marL="800100" lvl="1" indent="-342900">
              <a:buFont typeface="Arial" pitchFamily="34" charset="0"/>
              <a:buChar char="•"/>
            </a:pPr>
            <a:r>
              <a:rPr lang="en-US" sz="2000" dirty="0" smtClean="0"/>
              <a:t>The marking shall adequately warn of the hazards using effective words and/or colors and/or symbols.</a:t>
            </a:r>
          </a:p>
          <a:p>
            <a:pPr marL="800100" lvl="1" indent="-342900">
              <a:buFont typeface="Arial" pitchFamily="34" charset="0"/>
              <a:buChar char="•"/>
            </a:pPr>
            <a:r>
              <a:rPr lang="en-US" sz="2000" dirty="0" smtClean="0"/>
              <a:t>The label shall be permanently affixed to the equipment or wiring method and shall not be hand written (Exception for markings that are subject to change).</a:t>
            </a:r>
          </a:p>
          <a:p>
            <a:pPr marL="800100" lvl="1" indent="-342900">
              <a:buFont typeface="Arial" pitchFamily="34" charset="0"/>
              <a:buChar char="•"/>
            </a:pPr>
            <a:r>
              <a:rPr lang="en-US" sz="2000" dirty="0" smtClean="0"/>
              <a:t>The label shall be of sufficient durability to withstand the environment.</a:t>
            </a:r>
          </a:p>
          <a:p>
            <a:pPr marL="800100" lvl="1" indent="-342900">
              <a:buFont typeface="Arial" pitchFamily="34" charset="0"/>
              <a:buChar char="•"/>
            </a:pPr>
            <a:r>
              <a:rPr lang="en-US" sz="2000" dirty="0" smtClean="0"/>
              <a:t>Informational Notes refer to ANSI Z535.4-2011 Product Safety Signs and Labels for guidelines on symbols, colors, location, and durability of safety signs and labels for application to electrical equipment.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18</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1">
              <a:buFont typeface="Arial" pitchFamily="34" charset="0"/>
              <a:buChar char="•"/>
            </a:pPr>
            <a:r>
              <a:rPr lang="en-US" dirty="0" smtClean="0"/>
              <a:t>       725.154 now covers Class 2 and Class 3 cable substitutions, Class 2, Class 3, PLTC circuit integrity (CI) cable or electrical circuit protective systems, and thermocouple circuits.</a:t>
            </a:r>
          </a:p>
          <a:p>
            <a:pPr lvl="1"/>
            <a:endParaRPr lang="en-US" dirty="0" smtClean="0"/>
          </a:p>
          <a:p>
            <a:pPr lvl="1">
              <a:buFont typeface="Arial" pitchFamily="34" charset="0"/>
              <a:buChar char="•"/>
            </a:pPr>
            <a:r>
              <a:rPr lang="en-US" dirty="0" smtClean="0"/>
              <a:t>      Much of what was covered in 725.154 was moved to new 725.135 titled, “Installation of Class 2, Class 3 and PLTC Cables.”</a:t>
            </a:r>
          </a:p>
          <a:p>
            <a:pPr lvl="1"/>
            <a:endParaRPr lang="en-US" dirty="0" smtClean="0"/>
          </a:p>
          <a:p>
            <a:pPr lvl="1">
              <a:buFont typeface="Arial" pitchFamily="34" charset="0"/>
              <a:buChar char="•"/>
            </a:pPr>
            <a:r>
              <a:rPr lang="en-US" dirty="0" smtClean="0"/>
              <a:t>      New Table 725.154 titled, “Applications of Listed Class 2, Class 3 and PLTC Cables in Buildings” with simplified, descriptive requirements is in an easy-to-read table format.</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171</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1"/>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172</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Cables installed in corrosive, damp and wet locations shall be suitable for use in these conditions and comply with 110.11, 300.5(B), 300.6, 300.9, and 310.10(G).</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(B)(3) Cables installed in vertical runs and penetrating one or more floors or cables installed in vertical runs in shafts shall be Type NPLFR. Floor Penetrations requiring Type NPLFR shall contain only cables suitable for riser plenum use.</a:t>
            </a:r>
          </a:p>
          <a:p>
            <a:pPr marL="800100" lvl="1" indent="-342900"/>
            <a:endParaRPr lang="en-US" sz="2000" dirty="0" smtClean="0"/>
          </a:p>
          <a:p>
            <a:pPr marL="800100" lvl="1" indent="-342900">
              <a:buFont typeface="Arial" pitchFamily="34" charset="0"/>
              <a:buChar char="•"/>
            </a:pPr>
            <a:r>
              <a:rPr lang="en-US" sz="2000" dirty="0" smtClean="0"/>
              <a:t>This section now requires cables that "penetrate from floor to floor” to be “Riser Rated”. The previous language only required a “Riser Rated Cable” if the vertical run penetrated “more than one floor”.</a:t>
            </a:r>
          </a:p>
          <a:p>
            <a:pPr marL="800100" lvl="1" indent="-342900"/>
            <a:endParaRPr lang="en-US" sz="2000" dirty="0" smtClean="0"/>
          </a:p>
          <a:p>
            <a:pPr marL="800100" lvl="1" indent="-342900">
              <a:buFont typeface="Arial" pitchFamily="34" charset="0"/>
              <a:buChar char="•"/>
            </a:pPr>
            <a:r>
              <a:rPr lang="en-US" sz="2000" dirty="0" smtClean="0"/>
              <a:t>760.135(D) for PLFA cables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174</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Revised to require cable ties used to secure optical fiber plenum cables in other space used for environmental air (plenums) to be listed as having low smoke and heat release properties.</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For correlation with existing requirements in NFPA 90A for ceiling cavity and raised floor plenums.  Also added to 800.24, 820.24, and 840.24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Types CMP, CMR, CMG, CM, and CMX cables</a:t>
            </a:r>
          </a:p>
          <a:p>
            <a:pPr marL="800100" lvl="1" indent="-342900">
              <a:buFont typeface="Arial" pitchFamily="34" charset="0"/>
              <a:buChar char="•"/>
            </a:pPr>
            <a:r>
              <a:rPr lang="en-US" sz="2000" dirty="0" smtClean="0"/>
              <a:t>Installed in plenum communication raceways, riser communications raceways, and general purpose communication raceways</a:t>
            </a:r>
          </a:p>
          <a:p>
            <a:pPr marL="800100" lvl="1" indent="-342900">
              <a:buFont typeface="Arial" pitchFamily="34" charset="0"/>
              <a:buChar char="•"/>
            </a:pPr>
            <a:r>
              <a:rPr lang="en-US" sz="2000" dirty="0" smtClean="0"/>
              <a:t>Supported by solid bottom metal cable trays with solid metal covers (no ventilating openings)</a:t>
            </a:r>
          </a:p>
          <a:p>
            <a:pPr marL="800100" lvl="1" indent="-342900">
              <a:buFont typeface="Arial" pitchFamily="34" charset="0"/>
              <a:buChar char="•"/>
            </a:pPr>
            <a:r>
              <a:rPr lang="en-US" sz="2000" dirty="0" smtClean="0"/>
              <a:t>Provides alternative to CMP cable and plenum communication raceways in ceiling and floor air handling spaces.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176</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Covers acceptable grounding electrodes in buildings or structures</a:t>
            </a:r>
            <a:r>
              <a:rPr lang="en-US" sz="2000" dirty="0" smtClean="0">
                <a:solidFill>
                  <a:srgbClr val="FF0000"/>
                </a:solidFill>
              </a:rPr>
              <a:t> </a:t>
            </a:r>
            <a:r>
              <a:rPr lang="en-US" sz="2000" u="sng" dirty="0" smtClean="0">
                <a:solidFill>
                  <a:srgbClr val="FF0000"/>
                </a:solidFill>
              </a:rPr>
              <a:t>without</a:t>
            </a:r>
            <a:r>
              <a:rPr lang="en-US" sz="2000" dirty="0" smtClean="0">
                <a:solidFill>
                  <a:srgbClr val="FF0000"/>
                </a:solidFill>
              </a:rPr>
              <a:t> </a:t>
            </a:r>
            <a:r>
              <a:rPr lang="en-US" sz="2000" dirty="0" smtClean="0"/>
              <a:t>an intersystem bonding termination or grounding means.</a:t>
            </a:r>
          </a:p>
          <a:p>
            <a:pPr marL="800100" lvl="1" indent="-342900"/>
            <a:endParaRPr lang="en-US" sz="2000" dirty="0" smtClean="0"/>
          </a:p>
          <a:p>
            <a:pPr marL="800100" lvl="1" indent="-342900">
              <a:buFont typeface="Arial" pitchFamily="34" charset="0"/>
              <a:buChar char="•"/>
            </a:pPr>
            <a:r>
              <a:rPr lang="en-US" sz="2000" dirty="0" smtClean="0"/>
              <a:t>Revised to prohibit the use of :</a:t>
            </a:r>
          </a:p>
          <a:p>
            <a:pPr marL="1257300" lvl="2" indent="-342900">
              <a:buFont typeface="Arial" pitchFamily="34" charset="0"/>
              <a:buChar char="•"/>
            </a:pPr>
            <a:r>
              <a:rPr lang="en-US" sz="2000" dirty="0" smtClean="0"/>
              <a:t>Hot water pipes</a:t>
            </a:r>
          </a:p>
          <a:p>
            <a:pPr marL="1257300" lvl="2" indent="-342900">
              <a:buFont typeface="Arial" pitchFamily="34" charset="0"/>
              <a:buChar char="•"/>
            </a:pPr>
            <a:r>
              <a:rPr lang="en-US" sz="2000" dirty="0" smtClean="0"/>
              <a:t>Steam pipes</a:t>
            </a:r>
          </a:p>
          <a:p>
            <a:pPr marL="1257300" lvl="2" indent="-342900">
              <a:buFont typeface="Arial" pitchFamily="34" charset="0"/>
              <a:buChar char="•"/>
            </a:pPr>
            <a:r>
              <a:rPr lang="en-US" sz="2000" dirty="0" smtClean="0"/>
              <a:t>Air terminal conductors</a:t>
            </a:r>
          </a:p>
          <a:p>
            <a:pPr marL="1257300" lvl="2" indent="-342900"/>
            <a:endParaRPr lang="en-US" sz="2000" dirty="0" smtClean="0"/>
          </a:p>
          <a:p>
            <a:pPr marL="800100" lvl="1" indent="-342900">
              <a:buFont typeface="Arial" pitchFamily="34" charset="0"/>
              <a:buChar char="•"/>
            </a:pPr>
            <a:r>
              <a:rPr lang="en-US" sz="2000" dirty="0" smtClean="0"/>
              <a:t>Only acceptable grounding electrodes are those covered in 250.52(A)(1) through (4) and (A)(5), (A)(7), &amp; (A)(8).</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Type BLP, BMR, BM, BL, and BLX cables</a:t>
            </a:r>
          </a:p>
          <a:p>
            <a:pPr marL="800100" lvl="1" indent="-342900">
              <a:buFont typeface="Arial" pitchFamily="34" charset="0"/>
              <a:buChar char="•"/>
            </a:pPr>
            <a:r>
              <a:rPr lang="en-US" sz="2000" dirty="0" smtClean="0"/>
              <a:t>Installed in plenum communications raceways, riser communications raceways, and general purpose communication raceways.</a:t>
            </a:r>
          </a:p>
          <a:p>
            <a:pPr marL="800100" lvl="1" indent="-342900">
              <a:buFont typeface="Arial" pitchFamily="34" charset="0"/>
              <a:buChar char="•"/>
            </a:pPr>
            <a:r>
              <a:rPr lang="en-US" sz="2000" dirty="0" smtClean="0"/>
              <a:t>Supported by solid bottom metal cable trays with solid metal covers (no ventilating openings).</a:t>
            </a:r>
          </a:p>
          <a:p>
            <a:pPr marL="800100" lvl="1" indent="-342900">
              <a:buFont typeface="Arial" pitchFamily="34" charset="0"/>
              <a:buChar char="•"/>
            </a:pPr>
            <a:r>
              <a:rPr lang="en-US" sz="2000" dirty="0" smtClean="0"/>
              <a:t>Provides alternative to BLP cable and plenum communication raceways in ceiling and floor air heating spaces.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178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Informational note</a:t>
            </a:r>
          </a:p>
          <a:p>
            <a:pPr marL="800100" lvl="1" indent="-342900"/>
            <a:endParaRPr lang="en-US" sz="2000" dirty="0" smtClean="0"/>
          </a:p>
          <a:p>
            <a:pPr marL="800100" lvl="1" indent="-342900">
              <a:buFont typeface="Arial" pitchFamily="34" charset="0"/>
              <a:buChar char="•"/>
            </a:pPr>
            <a:r>
              <a:rPr lang="en-US" sz="2000" dirty="0" smtClean="0"/>
              <a:t>Note clarifies that the available fault current markings required by 110.24 are for equipment rating purposes only and not for arc-flash hazard analysis as required by NFPA 70E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371600" lvl="1">
              <a:spcBef>
                <a:spcPts val="600"/>
              </a:spcBef>
            </a:pPr>
            <a:r>
              <a:rPr lang="en-US" sz="2000" dirty="0" smtClean="0"/>
              <a:t>Where a disconnecting means is required to be lockable open elsewhere in the Code, it shall be capable of being locked in the open position.  The provision for locking shall remain in place with or without the lock installed</a:t>
            </a:r>
          </a:p>
          <a:p>
            <a:pPr marL="1371600" lvl="1">
              <a:spcBef>
                <a:spcPts val="600"/>
              </a:spcBef>
              <a:spcAft>
                <a:spcPts val="600"/>
              </a:spcAft>
            </a:pPr>
            <a:r>
              <a:rPr lang="en-US" sz="2000" b="1" dirty="0" smtClean="0"/>
              <a:t>Exception: </a:t>
            </a:r>
            <a:r>
              <a:rPr lang="en-US" sz="2000" dirty="0" smtClean="0"/>
              <a:t>Cord and plug connection locking provision shall not be required to remain in place without the lock installed.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The</a:t>
            </a:r>
            <a:r>
              <a:rPr lang="en-US" sz="2000" u="none" dirty="0" smtClean="0"/>
              <a:t> </a:t>
            </a:r>
            <a:r>
              <a:rPr lang="en-US" sz="2000" u="sng" dirty="0" smtClean="0"/>
              <a:t>amperage requirement for equipment</a:t>
            </a:r>
            <a:r>
              <a:rPr lang="en-US" sz="2000" dirty="0" smtClean="0"/>
              <a:t> with personnel door access requirement has been reduced from 1200 to 800 amperes.</a:t>
            </a:r>
          </a:p>
          <a:p>
            <a:pPr marL="800100" lvl="1" indent="-342900">
              <a:buFont typeface="Arial" pitchFamily="34" charset="0"/>
              <a:buNone/>
            </a:pPr>
            <a:r>
              <a:rPr lang="en-US" sz="2000" dirty="0" smtClean="0"/>
              <a:t>This revision removes the term “simple pressure plates” and other devices that are normally latched but are released under simple pressure</a:t>
            </a:r>
          </a:p>
          <a:p>
            <a:pPr marL="800100" lvl="1" indent="-342900">
              <a:buFont typeface="Arial" pitchFamily="34" charset="0"/>
              <a:buNone/>
            </a:pPr>
            <a:r>
              <a:rPr lang="en-US" sz="2000" dirty="0" smtClean="0"/>
              <a:t>The ampere rating applying to “Large Equipment”  in 110.27(C)(2) remains 1200 A or larger.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7300" lvl="2" indent="-342900">
              <a:buFont typeface="Arial" pitchFamily="34" charset="0"/>
              <a:buChar char="•"/>
            </a:pPr>
            <a:r>
              <a:rPr lang="en-US" sz="2000" dirty="0" smtClean="0"/>
              <a:t>Space equal to width and depth of the equipment </a:t>
            </a:r>
          </a:p>
          <a:p>
            <a:pPr marL="1257300" lvl="2" indent="-342900">
              <a:buFont typeface="Arial" pitchFamily="34" charset="0"/>
              <a:buChar char="•"/>
            </a:pPr>
            <a:r>
              <a:rPr lang="en-US" sz="2000" dirty="0" smtClean="0"/>
              <a:t>Extending from grade to the height of 1.8 m (6 ft) above the equipment.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Exception to the equipment where the association between  a neutral and its associated ungrounded conductor is obvious.</a:t>
            </a:r>
          </a:p>
          <a:p>
            <a:pPr marL="800100" lvl="1" indent="-342900">
              <a:buFont typeface="Arial" pitchFamily="34" charset="0"/>
              <a:buChar char="•"/>
            </a:pPr>
            <a:r>
              <a:rPr lang="en-US" sz="2000" dirty="0" smtClean="0"/>
              <a:t>Cable tie or numbers marking system comply with this section.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endParaRPr lang="en-US" sz="2000" dirty="0" smtClean="0"/>
          </a:p>
          <a:p>
            <a:pPr marL="800100" lvl="1" indent="-342900">
              <a:buFont typeface="Arial" pitchFamily="34" charset="0"/>
              <a:buChar char="•"/>
            </a:pPr>
            <a:r>
              <a:rPr lang="en-US" sz="2000" dirty="0" smtClean="0"/>
              <a:t>Applies to all conductor sizes with provision for 4 AWG and larger and 6 AWG and smaller.</a:t>
            </a:r>
          </a:p>
          <a:p>
            <a:pPr marL="800100" lvl="1" indent="-342900"/>
            <a:endParaRPr lang="en-US" sz="2000" dirty="0" smtClean="0"/>
          </a:p>
          <a:p>
            <a:pPr marL="800100" lvl="1" indent="-342900"/>
            <a:r>
              <a:rPr lang="en-US" sz="2000" dirty="0" smtClean="0"/>
              <a:t>	Conductors will be </a:t>
            </a:r>
            <a:r>
              <a:rPr lang="en-US" sz="2000" b="1" dirty="0" smtClean="0">
                <a:solidFill>
                  <a:srgbClr val="FF0000"/>
                </a:solidFill>
              </a:rPr>
              <a:t>Red</a:t>
            </a:r>
            <a:r>
              <a:rPr lang="en-US" sz="2000" dirty="0" smtClean="0"/>
              <a:t> for positive and </a:t>
            </a:r>
            <a:r>
              <a:rPr lang="en-US" sz="2000" b="1" dirty="0" smtClean="0"/>
              <a:t>Black</a:t>
            </a:r>
            <a:r>
              <a:rPr lang="en-US" sz="2000" dirty="0" smtClean="0"/>
              <a:t> for negative.</a:t>
            </a:r>
          </a:p>
          <a:p>
            <a:pPr marL="800100" lvl="1" indent="-342900"/>
            <a:endParaRPr lang="en-US" sz="2000" dirty="0" smtClean="0"/>
          </a:p>
          <a:p>
            <a:pPr marL="800100" lvl="1" indent="-342900">
              <a:buFont typeface="Arial" pitchFamily="34" charset="0"/>
              <a:buChar char="•"/>
            </a:pPr>
            <a:r>
              <a:rPr lang="en-US" sz="2000" dirty="0" smtClean="0"/>
              <a:t>Grounded conductors in dc systems are identified per 200.6</a:t>
            </a:r>
          </a:p>
        </p:txBody>
      </p:sp>
      <p:sp>
        <p:nvSpPr>
          <p:cNvPr id="4" name="Slide Number Placeholder 3"/>
          <p:cNvSpPr>
            <a:spLocks noGrp="1"/>
          </p:cNvSpPr>
          <p:nvPr>
            <p:ph type="sldNum" sz="quarter" idx="10"/>
          </p:nvPr>
        </p:nvSpPr>
        <p:spPr/>
        <p:txBody>
          <a:bodyPr/>
          <a:lstStyle/>
          <a:p>
            <a:fld id="{539252F7-D00C-4D6B-9C0A-04E8198D53CF}"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termination connection and splice points by marking, tagging or other approved means.</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itchFamily="34" charset="0"/>
              </a:rPr>
              <a:t>Acknowledge the National</a:t>
            </a:r>
            <a:r>
              <a:rPr lang="en-US" altLang="en-US" baseline="0" dirty="0" smtClean="0">
                <a:latin typeface="Arial" pitchFamily="34" charset="0"/>
              </a:rPr>
              <a:t> Fire Prevention </a:t>
            </a:r>
            <a:r>
              <a:rPr lang="en-US" altLang="en-US" dirty="0" smtClean="0">
                <a:latin typeface="Arial" pitchFamily="34" charset="0"/>
              </a:rPr>
              <a:t>Association secretariat of National Electrical Code in this presentation and direct the students to NFPA’s website for books, training, etc.</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r>
              <a:rPr lang="en-US" sz="1600" b="1" dirty="0" smtClean="0"/>
              <a:t>(a) Positive Polarity</a:t>
            </a:r>
          </a:p>
          <a:p>
            <a:pPr marL="800100" lvl="1" indent="-342900">
              <a:buAutoNum type="arabicPeriod"/>
            </a:pPr>
            <a:r>
              <a:rPr lang="en-US" sz="1600" dirty="0" smtClean="0"/>
              <a:t>A continuous red outer field</a:t>
            </a:r>
          </a:p>
          <a:p>
            <a:pPr marL="800100" lvl="1" indent="-342900">
              <a:buAutoNum type="arabicPeriod"/>
            </a:pPr>
            <a:r>
              <a:rPr lang="en-US" sz="1600" dirty="0" smtClean="0"/>
              <a:t>A continuous red stripe on other than green, white, gray or black insulation.</a:t>
            </a:r>
          </a:p>
          <a:p>
            <a:pPr marL="800100" lvl="1" indent="-342900">
              <a:buAutoNum type="arabicPeriod"/>
            </a:pPr>
            <a:r>
              <a:rPr lang="en-US" sz="1600" dirty="0" smtClean="0"/>
              <a:t>Imprinted plus (+) sign or the words “Positive” or “Pos”  on other than green, white, gray, or black insulation at not more than 24-inch intervals.</a:t>
            </a:r>
          </a:p>
          <a:p>
            <a:pPr marL="800100" lvl="1" indent="-342900"/>
            <a:endParaRPr lang="en-US" sz="1600" dirty="0" smtClean="0"/>
          </a:p>
          <a:p>
            <a:pPr marL="800100" lvl="1" indent="-342900"/>
            <a:r>
              <a:rPr lang="en-US" sz="1600" dirty="0" smtClean="0"/>
              <a:t>(b) Negative Polarity</a:t>
            </a:r>
          </a:p>
          <a:p>
            <a:pPr marL="800100" lvl="1" indent="-342900">
              <a:buAutoNum type="arabicPeriod"/>
            </a:pPr>
            <a:r>
              <a:rPr lang="en-US" sz="1600" dirty="0" smtClean="0"/>
              <a:t>A continuous black outer field</a:t>
            </a:r>
          </a:p>
          <a:p>
            <a:pPr marL="800100" lvl="1" indent="-342900">
              <a:buAutoNum type="arabicPeriod"/>
            </a:pPr>
            <a:r>
              <a:rPr lang="en-US" sz="1600" dirty="0" smtClean="0"/>
              <a:t>A continuous black stripe on other than green, white, gray or black insulation.</a:t>
            </a:r>
          </a:p>
          <a:p>
            <a:pPr marL="800100" lvl="1" indent="-342900">
              <a:buAutoNum type="arabicPeriod"/>
            </a:pPr>
            <a:r>
              <a:rPr lang="en-US" sz="1600" dirty="0" smtClean="0"/>
              <a:t>Imprinted minus (-) sign or the words “Negative ” or “</a:t>
            </a:r>
            <a:r>
              <a:rPr lang="en-US" sz="1600" dirty="0" err="1" smtClean="0"/>
              <a:t>Neg</a:t>
            </a:r>
            <a:r>
              <a:rPr lang="en-US" sz="1600" dirty="0" smtClean="0"/>
              <a:t>”  on other than green, white, gray, or black insulation at not more than 24-inch intervals.</a:t>
            </a:r>
          </a:p>
          <a:p>
            <a:pPr marL="800100" lvl="1" indent="-342900"/>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GFCI protection required for all 125 volt single phase 15 and 20 ampere receptacles installed in all commercial, </a:t>
            </a:r>
            <a:r>
              <a:rPr lang="en-US" sz="2000" dirty="0" err="1" smtClean="0"/>
              <a:t>nondwelling</a:t>
            </a:r>
            <a:r>
              <a:rPr lang="en-US" sz="2000" dirty="0" smtClean="0"/>
              <a:t> unit garages, service bays, and similar areas.</a:t>
            </a:r>
          </a:p>
          <a:p>
            <a:pPr marL="800100" lvl="1" indent="-342900"/>
            <a:endParaRPr lang="en-US" sz="2000" dirty="0" smtClean="0"/>
          </a:p>
          <a:p>
            <a:pPr marL="800100" lvl="1" indent="-342900">
              <a:buFont typeface="Arial" pitchFamily="34" charset="0"/>
              <a:buChar char="•"/>
            </a:pPr>
            <a:r>
              <a:rPr lang="en-US" sz="2000" dirty="0" smtClean="0"/>
              <a:t>Not only garages where electrical diagnostic equipment, electrical hand tools, or portable lighting equipment are to be used</a:t>
            </a:r>
          </a:p>
          <a:p>
            <a:pPr marL="800100" lvl="1" indent="-342900"/>
            <a:endParaRPr lang="en-US" sz="2000" dirty="0" smtClean="0"/>
          </a:p>
          <a:p>
            <a:pPr marL="800100" lvl="1" indent="-342900">
              <a:buFont typeface="Arial" pitchFamily="34" charset="0"/>
              <a:buChar char="•"/>
            </a:pPr>
            <a:r>
              <a:rPr lang="en-US" sz="2000" dirty="0" smtClean="0"/>
              <a:t>Not required at vehicle exhibition halls and showrooms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GFCI protection shall be provided for outlets that supply dishwashers installed in dwelling units. (All GFCIs must be readily accessible).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Expanded to include 120 volt 15 and 20 ampere branch circuits supplying outlets in kitchen and laundry area branch circuits.</a:t>
            </a:r>
          </a:p>
          <a:p>
            <a:pPr marL="800100" lvl="1" indent="-342900">
              <a:buFont typeface="Arial" pitchFamily="34" charset="0"/>
              <a:buChar char="•"/>
            </a:pPr>
            <a:r>
              <a:rPr lang="en-US" sz="2000" dirty="0" smtClean="0"/>
              <a:t>New provision added to require all AFCI devices required by 210.12 to be installed in a readily accessible location. </a:t>
            </a:r>
          </a:p>
          <a:p>
            <a:pPr marL="800100" lvl="1" indent="-342900">
              <a:buFont typeface="Arial" pitchFamily="34" charset="0"/>
              <a:buChar char="•"/>
            </a:pPr>
            <a:r>
              <a:rPr lang="en-US" sz="2000" dirty="0" smtClean="0"/>
              <a:t>Continues the progression toward “whole house” protection originally sought by CPSC in the 1999 NEC development cycle.</a:t>
            </a:r>
            <a:endParaRPr lang="en-US" sz="2000"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Revision recognizes use of circuit breakers or outlet devices at the first outlet in the circuit</a:t>
            </a:r>
          </a:p>
          <a:p>
            <a:pPr marL="800100" lvl="1" indent="-342900"/>
            <a:endParaRPr lang="en-US" sz="2000" dirty="0" smtClean="0"/>
          </a:p>
          <a:p>
            <a:pPr marL="800100" lvl="1" indent="-342900">
              <a:buFont typeface="Arial" pitchFamily="34" charset="0"/>
              <a:buChar char="•"/>
            </a:pPr>
            <a:r>
              <a:rPr lang="en-US" sz="2000" dirty="0" smtClean="0"/>
              <a:t>Four specific conditions must be met to apply outlet branch-type AFCI device.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Conditions for Use of Outlet AFCI Branch Circuit Receptacle.</a:t>
            </a:r>
          </a:p>
          <a:p>
            <a:pPr marL="800100" lvl="1" indent="-342900"/>
            <a:endParaRPr lang="en-US" sz="2000" dirty="0" smtClean="0"/>
          </a:p>
          <a:p>
            <a:pPr marL="800100" lvl="1" indent="-342900">
              <a:buFont typeface="Arial" pitchFamily="34" charset="0"/>
              <a:buChar char="•"/>
            </a:pPr>
            <a:r>
              <a:rPr lang="en-US" sz="2000" dirty="0" smtClean="0"/>
              <a:t>Home run conductor length restricted; (14 AWG, 50 ft; 12 AWG, 75ft).</a:t>
            </a:r>
          </a:p>
          <a:p>
            <a:pPr marL="800100" lvl="1" indent="-342900"/>
            <a:endParaRPr lang="en-US" sz="2000" dirty="0" smtClean="0"/>
          </a:p>
          <a:p>
            <a:pPr marL="800100" lvl="1" indent="-342900">
              <a:buFont typeface="Arial" pitchFamily="34" charset="0"/>
              <a:buChar char="•"/>
            </a:pPr>
            <a:r>
              <a:rPr lang="en-US" sz="2000" dirty="0" smtClean="0"/>
              <a:t>Marking of first outlet box in branch circuit</a:t>
            </a:r>
          </a:p>
          <a:p>
            <a:pPr marL="800100" lvl="1" indent="-342900"/>
            <a:endParaRPr lang="en-US" sz="2000" dirty="0" smtClean="0"/>
          </a:p>
          <a:p>
            <a:pPr marL="800100" lvl="1" indent="-342900">
              <a:buFont typeface="Arial" pitchFamily="34" charset="0"/>
              <a:buChar char="•"/>
            </a:pPr>
            <a:r>
              <a:rPr lang="en-US" sz="2000" dirty="0" smtClean="0"/>
              <a:t>Outlet branch circuit (OBC) AFCI and</a:t>
            </a:r>
          </a:p>
          <a:p>
            <a:pPr marL="800100" lvl="1" indent="-342900"/>
            <a:r>
              <a:rPr lang="en-US" sz="2000" dirty="0" smtClean="0"/>
              <a:t> </a:t>
            </a:r>
          </a:p>
          <a:p>
            <a:pPr marL="800100" lvl="1" indent="-342900">
              <a:buFont typeface="Arial" pitchFamily="34" charset="0"/>
              <a:buChar char="•"/>
            </a:pPr>
            <a:r>
              <a:rPr lang="en-US" sz="2000" dirty="0" smtClean="0"/>
              <a:t>Branch circuit OCPD (Over Current Protective Device) listed to provide “System Combination” protection of home run conductors.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Dormitory Units – All 120 volt single phase 15 and 20 ampere branch circuits supplying outlets installed in dormitory unit bedroom, living rooms, hallways, closets, and similar rooms shall be protected by a listed arc-fault circuit interrupter meeting the requirements of 210.12(A)(1) through (6) as appropriate.</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GFP of equipment now required for branch circuit disconnects meeting provisions described at 230.95</a:t>
            </a:r>
          </a:p>
          <a:p>
            <a:pPr marL="800100" lvl="1" indent="-342900">
              <a:buFont typeface="Arial" pitchFamily="34" charset="0"/>
              <a:buChar char="•"/>
            </a:pPr>
            <a:r>
              <a:rPr lang="en-US" sz="2000" dirty="0" smtClean="0"/>
              <a:t>GFPE requirements for each branch circuit disconnecting means that is:</a:t>
            </a:r>
          </a:p>
          <a:p>
            <a:pPr marL="1257300" lvl="2" indent="-342900">
              <a:buFont typeface="Arial" pitchFamily="34" charset="0"/>
              <a:buChar char="•"/>
            </a:pPr>
            <a:r>
              <a:rPr lang="en-US" sz="2000" dirty="0" smtClean="0"/>
              <a:t>Rated 1000 amperes or more and</a:t>
            </a:r>
          </a:p>
          <a:p>
            <a:pPr marL="1257300" lvl="2" indent="-342900">
              <a:buFont typeface="Arial" pitchFamily="34" charset="0"/>
              <a:buChar char="•"/>
            </a:pPr>
            <a:r>
              <a:rPr lang="en-US" sz="2000" dirty="0" smtClean="0"/>
              <a:t>Supplied by a solidly grounded </a:t>
            </a:r>
            <a:r>
              <a:rPr lang="en-US" sz="2000" dirty="0" err="1" smtClean="0"/>
              <a:t>wye</a:t>
            </a:r>
            <a:r>
              <a:rPr lang="en-US" sz="2000" dirty="0" smtClean="0"/>
              <a:t> electrical system operating at more than 150 volts to ground, but not exceeding 600 volts phase to phase and </a:t>
            </a:r>
          </a:p>
          <a:p>
            <a:pPr marL="800100" lvl="1" indent="-342900">
              <a:buFont typeface="Arial" pitchFamily="34" charset="0"/>
              <a:buChar char="•"/>
            </a:pPr>
            <a:r>
              <a:rPr lang="en-US" sz="2000" dirty="0" smtClean="0"/>
              <a:t>GFPE provided in accordance with the provisions of 215.10 or 230.95</a:t>
            </a:r>
          </a:p>
          <a:p>
            <a:pPr marL="800100" lvl="1" indent="-342900">
              <a:buFont typeface="Arial" pitchFamily="34" charset="0"/>
              <a:buChar char="•"/>
            </a:pPr>
            <a:r>
              <a:rPr lang="en-US" sz="2000" dirty="0" smtClean="0"/>
              <a:t>Applies where not already protected by upstream GFPE.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Electrical Vehicle Branch Circuit.  Outlets installed for the purpose of charging electric vehicles shall be supplied by a separate branch circuit.</a:t>
            </a:r>
          </a:p>
          <a:p>
            <a:pPr marL="800100" lvl="1" indent="-342900"/>
            <a:endParaRPr lang="en-US" sz="2000" dirty="0" smtClean="0"/>
          </a:p>
          <a:p>
            <a:pPr marL="800100" lvl="1" indent="-342900">
              <a:buFont typeface="Arial" pitchFamily="34" charset="0"/>
              <a:buChar char="•"/>
            </a:pPr>
            <a:r>
              <a:rPr lang="en-US" sz="2000" dirty="0" smtClean="0"/>
              <a:t>The circuit shall have no other outlets</a:t>
            </a:r>
          </a:p>
          <a:p>
            <a:pPr marL="800100" lvl="1" indent="-342900"/>
            <a:endParaRPr lang="en-US" sz="2000" dirty="0" smtClean="0"/>
          </a:p>
          <a:p>
            <a:pPr marL="800100" lvl="1" indent="-342900">
              <a:buFont typeface="Arial" pitchFamily="34" charset="0"/>
              <a:buChar char="•"/>
            </a:pPr>
            <a:r>
              <a:rPr lang="en-US" sz="2000" dirty="0" smtClean="0"/>
              <a:t>It should be noted that this new requirement does not demand that an outlet for the specific and sole purpose of charging EV equipment be installed </a:t>
            </a:r>
          </a:p>
          <a:p>
            <a:pPr marL="800100" lvl="1" indent="-342900"/>
            <a:endParaRPr lang="en-US" sz="2000" dirty="0" smtClean="0"/>
          </a:p>
          <a:p>
            <a:pPr marL="800100" lvl="1" indent="-342900">
              <a:buFont typeface="Arial" pitchFamily="34" charset="0"/>
              <a:buChar char="•"/>
            </a:pPr>
            <a:r>
              <a:rPr lang="en-US" sz="2000" dirty="0" smtClean="0"/>
              <a:t>Informational Note.  See 625.2 for the definition of Electrical Vehicle.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7300" lvl="2" indent="-342900">
              <a:buFont typeface="Arial" pitchFamily="34" charset="0"/>
              <a:buChar char="•"/>
            </a:pPr>
            <a:r>
              <a:rPr lang="en-US" sz="2000" dirty="0" smtClean="0"/>
              <a:t>At least one 125 volt single phase 15 or 20 ampere receptacle outlet </a:t>
            </a:r>
          </a:p>
          <a:p>
            <a:pPr marL="1257300" lvl="2" indent="-342900">
              <a:buFont typeface="Arial" pitchFamily="34" charset="0"/>
              <a:buChar char="•"/>
            </a:pPr>
            <a:r>
              <a:rPr lang="en-US" sz="2000" dirty="0" smtClean="0"/>
              <a:t>Located within 50 ft of the service equipment</a:t>
            </a:r>
          </a:p>
          <a:p>
            <a:pPr marL="1257300" lvl="2" indent="-342900">
              <a:buFont typeface="Arial" pitchFamily="34" charset="0"/>
              <a:buChar char="•"/>
            </a:pPr>
            <a:r>
              <a:rPr lang="en-US" sz="2000" dirty="0" smtClean="0"/>
              <a:t>For servicing of electrical equipment and/or connection of electrical testing and recording equipment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system serves as a support for finished ceiling surface and consisting of a </a:t>
            </a:r>
            <a:r>
              <a:rPr lang="en-US" dirty="0" err="1" smtClean="0"/>
              <a:t>busbar</a:t>
            </a:r>
            <a:r>
              <a:rPr lang="en-US" dirty="0" smtClean="0"/>
              <a:t> and </a:t>
            </a:r>
            <a:r>
              <a:rPr lang="en-US" dirty="0" err="1" smtClean="0"/>
              <a:t>busbar</a:t>
            </a:r>
            <a:r>
              <a:rPr lang="en-US" dirty="0" smtClean="0"/>
              <a:t> support system to distribute power to utilization equipment supplied by Class 2 power supply.</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Adds Electrical Vehicle Charging Equipment and a reference to Section 625.14 to this table.</a:t>
            </a:r>
          </a:p>
          <a:p>
            <a:pPr marL="800100" lvl="1" indent="-342900"/>
            <a:endParaRPr lang="en-US" sz="2000" dirty="0" smtClean="0"/>
          </a:p>
          <a:p>
            <a:pPr marL="800100" lvl="1" indent="-342900">
              <a:buFont typeface="Arial" pitchFamily="34" charset="0"/>
              <a:buChar char="•"/>
            </a:pPr>
            <a:r>
              <a:rPr lang="en-US" sz="2000" dirty="0" smtClean="0"/>
              <a:t>Clarifies branch circuit calculation requirements for circuits supplying EV charging equipment.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exception to permit calculation of the general lighting load to be performed per locally adopted energy codes provided the feeder demand factors permitted by the Code are not applied to the general lighting load.</a:t>
            </a:r>
          </a:p>
          <a:p>
            <a:pPr marL="800100" lvl="1" indent="-342900"/>
            <a:endParaRPr lang="en-US" sz="2000" dirty="0" smtClean="0"/>
          </a:p>
          <a:p>
            <a:pPr marL="800100" lvl="1" indent="-342900">
              <a:buFont typeface="Arial" pitchFamily="34" charset="0"/>
              <a:buChar char="•"/>
            </a:pPr>
            <a:r>
              <a:rPr lang="en-US" sz="2000" dirty="0" smtClean="0"/>
              <a:t>The general lighting load is required to be continually monitored by equipment with an alerting feature that activates when the load determined through energy code calculation is exceeded.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When a Feeder service drop or overhead service conductors is attached to a mast, there shall not be a coupling above the last securing point</a:t>
            </a:r>
            <a:r>
              <a:rPr lang="en-US" dirty="0" smtClean="0"/>
              <a:t>.</a:t>
            </a:r>
          </a:p>
          <a:p>
            <a:pPr marL="800100" lvl="1" indent="-342900">
              <a:buFont typeface="Arial" pitchFamily="34" charset="0"/>
              <a:buChar char="•"/>
            </a:pPr>
            <a:r>
              <a:rPr lang="en-US" dirty="0" smtClean="0"/>
              <a:t>A Solid length of conduit is required above last point of securing conduit to building or structure.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The ampacity of a Tap Conductor for a feeder less than 3m (10 ft) long shall be greater than the rating of the equipment containing the </a:t>
            </a:r>
            <a:r>
              <a:rPr lang="en-US" sz="2000" dirty="0" err="1" smtClean="0"/>
              <a:t>overcurrent</a:t>
            </a:r>
            <a:r>
              <a:rPr lang="en-US" sz="2000" dirty="0" smtClean="0"/>
              <a:t> device.</a:t>
            </a:r>
          </a:p>
          <a:p>
            <a:pPr marL="800100" lvl="1" indent="-342900">
              <a:buFont typeface="Arial" pitchFamily="34" charset="0"/>
              <a:buChar char="•"/>
            </a:pPr>
            <a:r>
              <a:rPr lang="en-US" sz="2000" dirty="0" smtClean="0"/>
              <a:t>Exception:  Where equipment such as surge suppressors are provided with instructions regarding conductor sizing, the ampacity of the conductors may be based on the manufacturer’s instructions.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Application of this requirement is now based on whether the highest continuous current setting of the trip unit installed in a breaker is or can be set to 1200 amperes or higher.</a:t>
            </a:r>
          </a:p>
          <a:p>
            <a:pPr marL="800100" lvl="1" indent="-342900"/>
            <a:endParaRPr lang="en-US" sz="2000" dirty="0" smtClean="0"/>
          </a:p>
          <a:p>
            <a:pPr marL="800100" lvl="1" indent="-342900">
              <a:buFont typeface="Arial" pitchFamily="34" charset="0"/>
              <a:buChar char="•"/>
            </a:pPr>
            <a:r>
              <a:rPr lang="en-US" sz="2000" dirty="0" smtClean="0"/>
              <a:t>Was titled “</a:t>
            </a:r>
            <a:r>
              <a:rPr lang="en-US" sz="2000" dirty="0" err="1" smtClean="0"/>
              <a:t>Noninstaneous</a:t>
            </a:r>
            <a:r>
              <a:rPr lang="en-US" sz="2000" dirty="0" smtClean="0"/>
              <a:t> Trip”</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Grounding electrodes connected together with bonding jumpers that are installed in accordance with 250.64(A), (B), and (E)</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Individual Grounding electrode conductor(s) are permitted to be run to any convenient grounding electrode in the grounding electrode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Language was added to recognize an extension from a concrete-encased electrode as being suitable for the connection of grounding electrode conductor(s) to grounding electrodes such as a concrete-encased electrode.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Table 250.102(C)Grounding Conductor, Main Bonding Jumper, System Bonding Jumper and Supply Side Bonding Jumper for Alternating - Current Systems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Wire-type equipment grounding conductor (EGC) also permitted as a grounded electrode conductor.</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r>
              <a:rPr lang="en-US" sz="1200" b="1" dirty="0" smtClean="0"/>
              <a:t>	</a:t>
            </a:r>
            <a:r>
              <a:rPr lang="en-US" sz="1200" dirty="0" smtClean="0"/>
              <a:t>Prefabricated units rated 600 volts or less,</a:t>
            </a:r>
          </a:p>
          <a:p>
            <a:pPr marL="342900" indent="-342900"/>
            <a:r>
              <a:rPr lang="en-US" sz="1200" dirty="0" smtClean="0"/>
              <a:t>	consisting of an outer enclosure housing multiple racks or cabinets of an outer enclosure housing information technology equipment (ITE) and various support equipment such as electrical service and distribution equipment, HVAC systems, and similar equipment.</a:t>
            </a:r>
          </a:p>
          <a:p>
            <a:pPr marL="342900" indent="-342900">
              <a:buFont typeface="Arial" pitchFamily="34" charset="0"/>
              <a:buChar char="•"/>
            </a:pPr>
            <a:r>
              <a:rPr lang="en-US" sz="1200" dirty="0" smtClean="0"/>
              <a:t>Required to be listed and labeled or constructed in accordance with the requirements of Article 646.</a:t>
            </a:r>
          </a:p>
          <a:p>
            <a:pPr marL="342900" indent="-342900">
              <a:buFont typeface="Arial" pitchFamily="34" charset="0"/>
              <a:buChar char="•"/>
            </a:pPr>
            <a:r>
              <a:rPr lang="en-US" sz="1200" dirty="0" smtClean="0"/>
              <a:t>Provides reduction in working space equipment operating at not more than 30 volts </a:t>
            </a:r>
            <a:r>
              <a:rPr lang="en-US" sz="1200" dirty="0" err="1" smtClean="0"/>
              <a:t>rms</a:t>
            </a:r>
            <a:r>
              <a:rPr lang="en-US" sz="1200" dirty="0" smtClean="0"/>
              <a:t>, 42 volts peak or 60 volts dc.</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400" dirty="0" smtClean="0"/>
              <a:t>Revised to clarify maximum size required for GEC of dc systems</a:t>
            </a:r>
          </a:p>
          <a:p>
            <a:pPr marL="800100" lvl="1" indent="-342900"/>
            <a:endParaRPr lang="en-US" sz="2400" dirty="0" smtClean="0"/>
          </a:p>
          <a:p>
            <a:pPr marL="800100" lvl="1" indent="-342900">
              <a:buFont typeface="Arial" pitchFamily="34" charset="0"/>
              <a:buChar char="•"/>
            </a:pPr>
            <a:r>
              <a:rPr lang="en-US" sz="2400" dirty="0" smtClean="0"/>
              <a:t>Revision clarifies maximum size required for GECs installed for dc systems to comply with 250.166 and not required to exceed the value in Table 250.66</a:t>
            </a:r>
          </a:p>
          <a:p>
            <a:pPr marL="800100" lvl="1" indent="-342900"/>
            <a:endParaRPr lang="en-US" sz="2400" dirty="0" smtClean="0"/>
          </a:p>
          <a:p>
            <a:pPr marL="800100" lvl="1" indent="-342900">
              <a:buFont typeface="Arial" pitchFamily="34" charset="0"/>
              <a:buChar char="•"/>
            </a:pPr>
            <a:r>
              <a:rPr lang="en-US" sz="2400" dirty="0" smtClean="0"/>
              <a:t>(Use NEC Table 250.66 for maximum size)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400" dirty="0" smtClean="0"/>
              <a:t>New section added to Article 250, Part X</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New rules for bonding and grounding fences and other metal structures around substations.</a:t>
            </a:r>
          </a:p>
          <a:p>
            <a:pPr marL="800100" lvl="1" indent="-342900"/>
            <a:endParaRPr lang="en-US" sz="2400" dirty="0" smtClean="0"/>
          </a:p>
          <a:p>
            <a:pPr marL="800100" lvl="1" indent="-342900">
              <a:buFont typeface="Arial" pitchFamily="34" charset="0"/>
              <a:buChar char="•"/>
            </a:pPr>
            <a:r>
              <a:rPr lang="en-US" sz="2400" b="1" dirty="0" smtClean="0"/>
              <a:t>250.194 Grounding and Bonding of Fences and Other Metal Structures</a:t>
            </a:r>
            <a:r>
              <a:rPr lang="en-US" sz="2400" dirty="0" smtClean="0"/>
              <a:t>. Metallic fences, enclosures and other metal  structures in or surrounding a substation with exposed electrical conductors and equipment shall be grounded and bonded to limit step, touch, and transfer voltages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69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Nonmetallic cable ties used in “Other Spaces for Environmental Air” shall be listed as having adequate fire resistant and low smoke-producing characteristics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Applies to raceways installed in wet locations above grade</a:t>
            </a:r>
          </a:p>
          <a:p>
            <a:pPr marL="800100" lvl="1" indent="-342900">
              <a:buFont typeface="Arial" pitchFamily="34" charset="0"/>
              <a:buChar char="•"/>
            </a:pPr>
            <a:r>
              <a:rPr lang="en-US" sz="2000" dirty="0" smtClean="0"/>
              <a:t>Interior of such raceways considered to be a wet location.</a:t>
            </a:r>
          </a:p>
          <a:p>
            <a:pPr marL="800100" lvl="1" indent="-342900">
              <a:buFont typeface="Arial" pitchFamily="34" charset="0"/>
              <a:buChar char="•"/>
            </a:pPr>
            <a:r>
              <a:rPr lang="en-US" sz="2000" dirty="0" smtClean="0"/>
              <a:t>Insulated conductors and cables installed in raceways in wet locations above grade shall comply with 310.10(C).</a:t>
            </a:r>
          </a:p>
          <a:p>
            <a:pPr marL="800100" lvl="1" indent="-342900">
              <a:buFont typeface="Arial" pitchFamily="34" charset="0"/>
              <a:buChar char="•"/>
            </a:pPr>
            <a:r>
              <a:rPr lang="en-US" sz="2000" dirty="0" smtClean="0"/>
              <a:t>Insulated conductors and cables used in wet locations shall follow one of the following:</a:t>
            </a:r>
          </a:p>
          <a:p>
            <a:pPr marL="1257300" lvl="2" indent="-342900">
              <a:buFont typeface="Arial" pitchFamily="34" charset="0"/>
              <a:buChar char="•"/>
            </a:pPr>
            <a:r>
              <a:rPr lang="en-US" sz="2000" dirty="0" smtClean="0"/>
              <a:t>1. Be moisture-impervious metal-sheathed</a:t>
            </a:r>
          </a:p>
          <a:p>
            <a:pPr marL="1257300" lvl="2" indent="-342900">
              <a:buFont typeface="Arial" pitchFamily="34" charset="0"/>
              <a:buChar char="•"/>
            </a:pPr>
            <a:r>
              <a:rPr lang="en-US" sz="2000" dirty="0" smtClean="0"/>
              <a:t>2. be type MTW, RHW, RHW-2, TW, THW, THW-2, THHW, THWN, THWN-2, XHHW, XHHW-2, ZW</a:t>
            </a:r>
          </a:p>
          <a:p>
            <a:pPr marL="1257300" lvl="2" indent="-342900">
              <a:buFont typeface="Arial" pitchFamily="34" charset="0"/>
              <a:buChar char="•"/>
            </a:pPr>
            <a:r>
              <a:rPr lang="en-US" sz="2000" dirty="0" smtClean="0"/>
              <a:t>3. Be of a type listed for use in wet locations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400" dirty="0" smtClean="0"/>
              <a:t>Relocated from Former 225.70(A)(1)(b)</a:t>
            </a:r>
          </a:p>
          <a:p>
            <a:pPr marL="800100" lvl="1" indent="-342900"/>
            <a:endParaRPr lang="en-US" sz="2400" dirty="0" smtClean="0"/>
          </a:p>
          <a:p>
            <a:pPr marL="800100" lvl="1" indent="-342900">
              <a:buFont typeface="Arial" pitchFamily="34" charset="0"/>
              <a:buChar char="•"/>
            </a:pPr>
            <a:r>
              <a:rPr lang="en-US" sz="2400" dirty="0" smtClean="0"/>
              <a:t>Warning Signs. Warning signs shall be conspicuously posted at points of access to conductors in all conduit systems and cable systems.  The warning sign(s) shall be legible and permanent and shall carry the wording:</a:t>
            </a:r>
          </a:p>
          <a:p>
            <a:pPr marL="800100" lvl="1" indent="-342900"/>
            <a:endParaRPr lang="en-US" sz="2400" dirty="0" smtClean="0"/>
          </a:p>
          <a:p>
            <a:pPr marL="800100" lvl="1" indent="-342900"/>
            <a:r>
              <a:rPr lang="en-US" sz="2400" dirty="0" smtClean="0"/>
              <a:t>		     “Danger-High Voltage-Keep Out”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Industrial Establishments – recognizes the use of, non shielded single-conductor cable with insulations up to 2000 volts that are listed for direct burial. The installation shall be performed by qualified persons.</a:t>
            </a:r>
          </a:p>
          <a:p>
            <a:pPr marL="800100" lvl="1" indent="-342900"/>
            <a:endParaRPr lang="en-US" sz="2000" dirty="0" smtClean="0"/>
          </a:p>
          <a:p>
            <a:pPr marL="800100" lvl="1" indent="-342900">
              <a:buFont typeface="Arial" pitchFamily="34" charset="0"/>
              <a:buChar char="•"/>
            </a:pPr>
            <a:r>
              <a:rPr lang="en-US" sz="2000" dirty="0" smtClean="0"/>
              <a:t>Common practice in large scale utility solar installations to directly bury 2000 v rated conductors to carry power from combiner boxes to the inverter for PV installations. Such cable is currently marked and listed for this application.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Adjustments are needed for raceways and cables exposed to sunlight on rooftops. Refer to table 310.15(B)(2)(a).</a:t>
            </a:r>
          </a:p>
          <a:p>
            <a:pPr marL="800100" lvl="1" indent="-342900"/>
            <a:endParaRPr lang="en-US" sz="2000" dirty="0" smtClean="0"/>
          </a:p>
          <a:p>
            <a:pPr marL="800100" lvl="1" indent="-342900">
              <a:buFont typeface="Arial" pitchFamily="34" charset="0"/>
              <a:buChar char="•"/>
            </a:pPr>
            <a:r>
              <a:rPr lang="en-US" sz="2000" dirty="0" smtClean="0"/>
              <a:t>New exception: Type XHHW-2 insulated conductors shall not be subject to this ampacity.</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Table with conductor size corresponding to service or feeder rating replaced with provision permitting a 83% factor to be applied to the service or feeder rating for the purpose of determining service and feeder conductor ampacity</a:t>
            </a:r>
          </a:p>
          <a:p>
            <a:pPr marL="800100" lvl="1" indent="-342900">
              <a:buFont typeface="Arial" pitchFamily="34" charset="0"/>
              <a:buChar char="•"/>
            </a:pPr>
            <a:r>
              <a:rPr lang="en-US" sz="2000" dirty="0" smtClean="0"/>
              <a:t>Limited to 120/240 volt, single phase three-wire service and feeders rated 100 through 400 amperes.</a:t>
            </a:r>
          </a:p>
          <a:p>
            <a:pPr marL="800100" lvl="1" indent="-342900">
              <a:buFont typeface="Arial" pitchFamily="34" charset="0"/>
              <a:buChar char="•"/>
            </a:pPr>
            <a:r>
              <a:rPr lang="en-US" sz="2000" dirty="0" smtClean="0"/>
              <a:t>Feeder conductors supplying an individual dwelling unit are not required to be larger than the “upstream” service or feeder conductors.</a:t>
            </a:r>
          </a:p>
          <a:p>
            <a:pPr marL="800100" lvl="1" indent="-342900">
              <a:buFont typeface="Arial" pitchFamily="34" charset="0"/>
              <a:buChar char="•"/>
            </a:pPr>
            <a:r>
              <a:rPr lang="en-US" sz="2000" dirty="0" smtClean="0"/>
              <a:t>New Informational Note points out the ampacity adjustment and/or correction factors may have to be applied to these conductors</a:t>
            </a:r>
          </a:p>
          <a:p>
            <a:pPr marL="800100" lvl="1" indent="-342900">
              <a:buFont typeface="Arial" pitchFamily="34" charset="0"/>
              <a:buChar char="•"/>
            </a:pPr>
            <a:r>
              <a:rPr lang="en-US" sz="2000" dirty="0" smtClean="0"/>
              <a:t>New example D.7 added for guidance on using the revised requirement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800100" lvl="1" indent="-342900">
              <a:buFont typeface="Arial" pitchFamily="34" charset="0"/>
              <a:buChar char="•"/>
            </a:pPr>
            <a:r>
              <a:rPr lang="en-US" sz="2000" dirty="0" smtClean="0"/>
              <a:t>New provision added to permit field-installed drainage openings in boxes or conduit bodies in accordance with the manufacturers instructions</a:t>
            </a:r>
          </a:p>
          <a:p>
            <a:pPr marL="800100" lvl="1" indent="-342900"/>
            <a:endParaRPr lang="en-US" sz="2000" dirty="0" smtClean="0"/>
          </a:p>
          <a:p>
            <a:pPr marL="800100" lvl="1" indent="-342900">
              <a:buFont typeface="Arial" pitchFamily="34" charset="0"/>
              <a:buChar char="•"/>
            </a:pPr>
            <a:r>
              <a:rPr lang="en-US" sz="2000" dirty="0" smtClean="0"/>
              <a:t>Approved drainage openings “weep holes” not larger than 6mm (1/4 in)</a:t>
            </a:r>
          </a:p>
          <a:p>
            <a:pPr marL="800100" lvl="1" indent="-342900"/>
            <a:endParaRPr lang="en-US" sz="2000" dirty="0" smtClean="0"/>
          </a:p>
          <a:p>
            <a:pPr marL="800100" lvl="1" indent="-342900">
              <a:buFont typeface="Arial" pitchFamily="34" charset="0"/>
              <a:buChar char="•"/>
            </a:pPr>
            <a:r>
              <a:rPr lang="en-US" sz="2000" dirty="0" smtClean="0"/>
              <a:t>Permitted to be field installed in boxes or conduit bodies listed for use in damp or wet locations</a:t>
            </a:r>
          </a:p>
          <a:p>
            <a:pPr marL="800100" lvl="1" indent="-342900"/>
            <a:endParaRPr lang="en-US" sz="2000" dirty="0" smtClean="0"/>
          </a:p>
          <a:p>
            <a:pPr marL="800100" lvl="1" indent="-342900">
              <a:buFont typeface="Arial" pitchFamily="34" charset="0"/>
              <a:buChar char="•"/>
            </a:pPr>
            <a:r>
              <a:rPr lang="en-US" sz="2000" dirty="0" smtClean="0"/>
              <a:t>For installation of listed drain fittings, larger openings are permitted to be field installed in accordance with manufacturers instructions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Drywall screws are not permitted to be used to attach box covers or other equipment fastened to a box. Cover and canopy screws need to be suitable for this purpose</a:t>
            </a:r>
          </a:p>
          <a:p>
            <a:pPr marL="800100" lvl="1" indent="-342900"/>
            <a:endParaRPr lang="en-US" sz="2000" dirty="0" smtClean="0"/>
          </a:p>
          <a:p>
            <a:pPr marL="800100" lvl="1" indent="-342900">
              <a:buFont typeface="Arial" pitchFamily="34" charset="0"/>
              <a:buChar char="•"/>
            </a:pPr>
            <a:r>
              <a:rPr lang="en-US" sz="2000" dirty="0" smtClean="0"/>
              <a:t>Screws used to fasten covers and equipment to boxes are required to be either machine screws corresponding to thread gage of box or screws identified by the manufacturer as suitable for this purpose</a:t>
            </a:r>
          </a:p>
          <a:p>
            <a:pPr marL="800100" lvl="1" indent="-342900"/>
            <a:endParaRPr lang="en-US" sz="2000" dirty="0" smtClean="0"/>
          </a:p>
          <a:p>
            <a:pPr marL="800100" lvl="1" indent="-342900">
              <a:buFont typeface="Arial" pitchFamily="34" charset="0"/>
              <a:buChar char="•"/>
            </a:pPr>
            <a:r>
              <a:rPr lang="en-US" sz="2000" dirty="0" smtClean="0"/>
              <a:t>Similar revisions made in Article 404 and 406</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78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itchFamily="34" charset="0"/>
              <a:buChar char="•"/>
            </a:pPr>
            <a:r>
              <a:rPr lang="en-US" sz="1200" dirty="0" smtClean="0"/>
              <a:t>728.4 General. Fire resistive cables, fire resistive conductors and components shall be tested and listed as a complete system. The cables, conductors, and components shall be designated for use in a specific fire rated system and shall not be interchangeable between systems. Fire resistive cables, conductors, and components shall be suitable for use with the wiring methods in Chapter 3 as applicable.</a:t>
            </a:r>
          </a:p>
          <a:p>
            <a:pPr marL="342900" indent="-342900">
              <a:buFont typeface="Arial" pitchFamily="34" charset="0"/>
              <a:buChar char="•"/>
            </a:pPr>
            <a:r>
              <a:rPr lang="en-US" sz="1200" dirty="0" smtClean="0"/>
              <a:t>Provides general installation requirements for fire resistive cable systems.</a:t>
            </a:r>
          </a:p>
          <a:p>
            <a:pPr marL="342900" indent="-342900">
              <a:buFont typeface="Arial" pitchFamily="34" charset="0"/>
              <a:buChar char="•"/>
            </a:pPr>
            <a:r>
              <a:rPr lang="en-US" sz="1200" dirty="0" smtClean="0"/>
              <a:t>Survivability of life safety circuits exposed to a fire is dependent on these systems using the specific material and installation methods specified in their listing requirements.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Type MC cable now permitted to be installed unsupported in lengths not exceeding 900 mm (3 ft) where necessary for vibration reasons or flexibility</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Permitted to dampen vibration or to provide flexibility at equipment connections.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Revision clarifying flexible metal conduit fittings are permitted as the last point of securing the FMC for the purpose of installing 6 foot (or less) “whips” to supply </a:t>
            </a:r>
            <a:r>
              <a:rPr lang="en-US" sz="2000" dirty="0" err="1" smtClean="0"/>
              <a:t>luminaires</a:t>
            </a:r>
            <a:r>
              <a:rPr lang="en-US" sz="2000" dirty="0" smtClean="0"/>
              <a:t> or other equipment in the space above an accessible ceiling.</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Revision clarifying </a:t>
            </a:r>
            <a:r>
              <a:rPr lang="en-US" sz="2000" dirty="0" err="1" smtClean="0"/>
              <a:t>liquidtight</a:t>
            </a:r>
            <a:r>
              <a:rPr lang="en-US" sz="2000" dirty="0" smtClean="0"/>
              <a:t> flexible metal conduit fittings are permitted as the last point of securing the LFMC for the purpose of installing 6 foot (or less) “whips” to supply </a:t>
            </a:r>
            <a:r>
              <a:rPr lang="en-US" sz="2000" dirty="0" err="1" smtClean="0"/>
              <a:t>luminaires</a:t>
            </a:r>
            <a:r>
              <a:rPr lang="en-US" sz="2000" dirty="0" smtClean="0"/>
              <a:t> or other equipment in the space above an accessible ceiling.</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Ampacity adjustment factors for more than three-current carrying conductors in a raceway shall only apply to metal </a:t>
            </a:r>
            <a:r>
              <a:rPr lang="en-US" sz="2000" dirty="0" err="1" smtClean="0"/>
              <a:t>wireways</a:t>
            </a:r>
            <a:r>
              <a:rPr lang="en-US" sz="2000" dirty="0" smtClean="0"/>
              <a:t> where the number of current-carrying conductors exceed 30 (use 40% correction factor) at any cross section of the </a:t>
            </a:r>
            <a:r>
              <a:rPr lang="en-US" sz="2000" dirty="0" err="1" smtClean="0"/>
              <a:t>wireway</a:t>
            </a:r>
            <a:r>
              <a:rPr lang="en-US" sz="2000" dirty="0" smtClean="0"/>
              <a: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Power distribution blocks installed in </a:t>
            </a:r>
            <a:r>
              <a:rPr lang="en-US" sz="2000" dirty="0" err="1" smtClean="0"/>
              <a:t>wireways</a:t>
            </a:r>
            <a:r>
              <a:rPr lang="en-US" sz="2000" dirty="0" smtClean="0"/>
              <a:t> ahead of the service main (line side) must be “listed for the purpose”</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Also, conductors in </a:t>
            </a:r>
            <a:r>
              <a:rPr lang="en-US" sz="2000" dirty="0" err="1" smtClean="0"/>
              <a:t>wireways</a:t>
            </a:r>
            <a:r>
              <a:rPr lang="en-US" sz="2000" dirty="0" smtClean="0"/>
              <a:t> required to be arranged so that power distribution block terminals are unobstructed after their installation.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exception to requirement for marking cable trays containing conductors rated over 600 volts every 10 feet</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Labels not required:</a:t>
            </a:r>
          </a:p>
          <a:p>
            <a:pPr marL="1257300" lvl="2" indent="-342900">
              <a:buFont typeface="Arial" pitchFamily="34" charset="0"/>
              <a:buChar char="•"/>
            </a:pPr>
            <a:r>
              <a:rPr lang="en-US" sz="2000" dirty="0" smtClean="0"/>
              <a:t>To segments that are “not accessible” (as applied to equipment)</a:t>
            </a:r>
          </a:p>
          <a:p>
            <a:pPr marL="1257300" lvl="2" indent="-342900">
              <a:buFont typeface="Arial" pitchFamily="34" charset="0"/>
              <a:buChar char="•"/>
            </a:pPr>
            <a:r>
              <a:rPr lang="en-US" sz="2000" dirty="0" smtClean="0"/>
              <a:t>Installation to be serviced only by qualified persons</a:t>
            </a:r>
          </a:p>
          <a:p>
            <a:pPr marL="1257300" lvl="2" indent="-342900">
              <a:buFont typeface="Arial" pitchFamily="34" charset="0"/>
              <a:buChar char="•"/>
            </a:pPr>
            <a:r>
              <a:rPr lang="en-US" sz="2000" dirty="0" smtClean="0"/>
              <a:t>Markings to be applied where necessary to assure safe maintenance and operation.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800100" lvl="1" indent="-342900">
              <a:buFont typeface="Arial" pitchFamily="34" charset="0"/>
              <a:buChar char="•"/>
            </a:pPr>
            <a:r>
              <a:rPr lang="en-US" sz="2000" dirty="0" smtClean="0"/>
              <a:t>Grounded conductors not required to be installed at switch locations under the following conditions</a:t>
            </a:r>
          </a:p>
          <a:p>
            <a:pPr marL="800100" lvl="1" indent="-342900">
              <a:buFont typeface="Arial" pitchFamily="34" charset="0"/>
              <a:buChar char="•"/>
            </a:pPr>
            <a:r>
              <a:rPr lang="en-US" sz="2000" dirty="0" smtClean="0"/>
              <a:t>Where conductors enter the box through a raceway large enough for all contained conductors, including a grounded conductor</a:t>
            </a:r>
          </a:p>
          <a:p>
            <a:pPr marL="800100" lvl="1" indent="-342900">
              <a:buFont typeface="Arial" pitchFamily="34" charset="0"/>
              <a:buChar char="•"/>
            </a:pPr>
            <a:r>
              <a:rPr lang="en-US" sz="2000" dirty="0" smtClean="0"/>
              <a:t>Where the box is accessible for the installation of an additional or replacement cable without removing finish materials</a:t>
            </a:r>
          </a:p>
          <a:p>
            <a:pPr marL="800100" lvl="1" indent="-342900">
              <a:buFont typeface="Arial" pitchFamily="34" charset="0"/>
              <a:buChar char="•"/>
            </a:pPr>
            <a:r>
              <a:rPr lang="en-US" sz="2000" dirty="0" smtClean="0"/>
              <a:t>Snap switches with integral enclosures complying with 300.15(E)</a:t>
            </a:r>
          </a:p>
          <a:p>
            <a:pPr marL="800100" lvl="1" indent="-342900">
              <a:buFont typeface="Arial" pitchFamily="34" charset="0"/>
              <a:buChar char="•"/>
            </a:pPr>
            <a:r>
              <a:rPr lang="en-US" sz="2000" dirty="0" smtClean="0"/>
              <a:t>Where a switch does not serve a habitable room or bathroom </a:t>
            </a:r>
          </a:p>
          <a:p>
            <a:pPr marL="800100" lvl="1" indent="-342900">
              <a:buFont typeface="Arial" pitchFamily="34" charset="0"/>
              <a:buChar char="•"/>
            </a:pPr>
            <a:r>
              <a:rPr lang="en-US" sz="2000" dirty="0" smtClean="0"/>
              <a:t>Where multiple switch locations control the same lighting loads such the entire floor area of that room space is visible from the single or combined switch locations</a:t>
            </a:r>
          </a:p>
          <a:p>
            <a:pPr marL="800100" lvl="1" indent="-342900">
              <a:buFont typeface="Arial" pitchFamily="34" charset="0"/>
              <a:buChar char="•"/>
            </a:pPr>
            <a:r>
              <a:rPr lang="en-US" sz="2000" dirty="0" smtClean="0"/>
              <a:t>Where lighting in the area is controlled by automatic means</a:t>
            </a:r>
          </a:p>
          <a:p>
            <a:pPr marL="800100" lvl="1" indent="-342900">
              <a:buFont typeface="Arial" pitchFamily="34" charset="0"/>
              <a:buChar char="•"/>
            </a:pPr>
            <a:r>
              <a:rPr lang="en-US" sz="2000" dirty="0" smtClean="0"/>
              <a:t>Switch(</a:t>
            </a:r>
            <a:r>
              <a:rPr lang="en-US" sz="2000" dirty="0" err="1" smtClean="0"/>
              <a:t>es</a:t>
            </a:r>
            <a:r>
              <a:rPr lang="en-US" sz="2000" dirty="0" smtClean="0"/>
              <a:t>) controlling a receptacle load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smtClean="0"/>
              <a:t>Screws used for the purpose of attaching a snap switch to a box shall be:</a:t>
            </a:r>
          </a:p>
          <a:p>
            <a:pPr marL="1257300" lvl="2" indent="-342900">
              <a:buFont typeface="Arial" pitchFamily="34" charset="0"/>
              <a:buChar char="•"/>
            </a:pPr>
            <a:r>
              <a:rPr lang="en-US" dirty="0" smtClean="0"/>
              <a:t>Of the type provided with a listed snap switch, or</a:t>
            </a:r>
          </a:p>
          <a:p>
            <a:pPr marL="1257300" lvl="2" indent="-342900">
              <a:buFont typeface="Arial" pitchFamily="34" charset="0"/>
              <a:buChar char="•"/>
            </a:pPr>
            <a:r>
              <a:rPr lang="en-US" dirty="0" smtClean="0"/>
              <a:t>Machine screws having 32 threads per inch or</a:t>
            </a:r>
          </a:p>
          <a:p>
            <a:pPr marL="1257300" lvl="2" indent="-342900">
              <a:buFont typeface="Arial" pitchFamily="34" charset="0"/>
              <a:buChar char="•"/>
            </a:pPr>
            <a:r>
              <a:rPr lang="en-US" dirty="0" smtClean="0"/>
              <a:t>Part of listed assemblies or systems, in accordance with the manufacturer’s instructions</a:t>
            </a:r>
          </a:p>
          <a:p>
            <a:pPr marL="800100" lvl="1" indent="-342900">
              <a:buFont typeface="Arial" pitchFamily="34" charset="0"/>
              <a:buChar char="•"/>
            </a:pPr>
            <a:r>
              <a:rPr lang="en-US" dirty="0" smtClean="0"/>
              <a:t>Clarifies that drywall screws cannot be used to fasten switches to boxes.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88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New marking symbol for receptacle outlets controlled by an automatic control device or by an automatic energy management system</a:t>
            </a:r>
          </a:p>
          <a:p>
            <a:pPr marL="800100" lvl="1" indent="-342900"/>
            <a:endParaRPr lang="en-US" sz="2000" dirty="0" smtClean="0"/>
          </a:p>
          <a:p>
            <a:pPr marL="800100" lvl="1" indent="-342900">
              <a:buFont typeface="Arial" pitchFamily="34" charset="0"/>
              <a:buChar char="•"/>
            </a:pPr>
            <a:r>
              <a:rPr lang="en-US" sz="2000" dirty="0" smtClean="0"/>
              <a:t>Controlled Receptacle Marking. </a:t>
            </a:r>
          </a:p>
          <a:p>
            <a:pPr marL="1257300" lvl="2" indent="-342900">
              <a:buFont typeface="Arial" pitchFamily="34" charset="0"/>
              <a:buChar char="•"/>
            </a:pPr>
            <a:r>
              <a:rPr lang="en-US" sz="2000" dirty="0" smtClean="0"/>
              <a:t>All </a:t>
            </a:r>
            <a:r>
              <a:rPr lang="en-US" sz="2000" dirty="0" err="1" smtClean="0"/>
              <a:t>nonlocking</a:t>
            </a:r>
            <a:r>
              <a:rPr lang="en-US" sz="2000" dirty="0" smtClean="0"/>
              <a:t> type, 125-volt, 15 and 20 ampere receptacles</a:t>
            </a:r>
          </a:p>
          <a:p>
            <a:pPr marL="1257300" lvl="2" indent="-342900">
              <a:buFont typeface="Arial" pitchFamily="34" charset="0"/>
              <a:buChar char="•"/>
            </a:pPr>
            <a:r>
              <a:rPr lang="en-US" sz="2000" dirty="0" smtClean="0"/>
              <a:t>Controlled by an automatic control device or incorporate control features that remove power from the outlet for the purpose of energy management or building automation</a:t>
            </a:r>
          </a:p>
          <a:p>
            <a:pPr marL="1257300" lvl="2" indent="-342900">
              <a:buFont typeface="Arial" pitchFamily="34" charset="0"/>
              <a:buChar char="•"/>
            </a:pPr>
            <a:r>
              <a:rPr lang="en-US" sz="2000" dirty="0" smtClean="0"/>
              <a:t>Shall be marked with the symbol shown in figure 406.3(E)</a:t>
            </a:r>
          </a:p>
          <a:p>
            <a:pPr marL="1257300" lvl="2" indent="-342900">
              <a:buFont typeface="Arial" pitchFamily="34" charset="0"/>
              <a:buChar char="•"/>
            </a:pPr>
            <a:r>
              <a:rPr lang="en-US" sz="2000" dirty="0" smtClean="0"/>
              <a:t>Located on the controlled receptacle outlet where visible after installation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New marking symbol for receptacle outlets controlled by an automatic control device or by an automatic energy management system</a:t>
            </a:r>
          </a:p>
          <a:p>
            <a:pPr marL="800100" lvl="1" indent="-342900">
              <a:buFont typeface="Arial" pitchFamily="34" charset="0"/>
              <a:buNone/>
            </a:pPr>
            <a:endParaRPr lang="en-US" sz="2000" dirty="0" smtClean="0"/>
          </a:p>
          <a:p>
            <a:pPr marL="800100" lvl="1" indent="-342900">
              <a:buFont typeface="Arial" pitchFamily="34" charset="0"/>
              <a:buChar char="•"/>
            </a:pPr>
            <a:r>
              <a:rPr lang="en-US" sz="2000" dirty="0" smtClean="0"/>
              <a:t>Controlled Receptacle Marking. </a:t>
            </a:r>
          </a:p>
          <a:p>
            <a:pPr marL="1257300" lvl="2" indent="-342900">
              <a:buFont typeface="Arial" pitchFamily="34" charset="0"/>
              <a:buChar char="•"/>
            </a:pPr>
            <a:r>
              <a:rPr lang="en-US" sz="2000" dirty="0" smtClean="0"/>
              <a:t>All </a:t>
            </a:r>
            <a:r>
              <a:rPr lang="en-US" sz="2000" dirty="0" err="1" smtClean="0"/>
              <a:t>nonlocking</a:t>
            </a:r>
            <a:r>
              <a:rPr lang="en-US" sz="2000" dirty="0" smtClean="0"/>
              <a:t> type, 125-volt, 15 and 20 ampere receptacles</a:t>
            </a:r>
          </a:p>
          <a:p>
            <a:pPr marL="1257300" lvl="2" indent="-342900">
              <a:buFont typeface="Arial" pitchFamily="34" charset="0"/>
              <a:buChar char="•"/>
            </a:pPr>
            <a:r>
              <a:rPr lang="en-US" sz="2000" dirty="0" smtClean="0"/>
              <a:t>Controlled by an automatic control device or incorporate control features that remove power from the outlet for the purpose of energy management or building automation</a:t>
            </a:r>
          </a:p>
          <a:p>
            <a:pPr marL="1257300" lvl="2" indent="-342900">
              <a:buFont typeface="Arial" pitchFamily="34" charset="0"/>
              <a:buChar char="•"/>
            </a:pPr>
            <a:r>
              <a:rPr lang="en-US" sz="2000" dirty="0" smtClean="0"/>
              <a:t>Shall be marked with the symbol shown in figure 406.3(E)</a:t>
            </a:r>
          </a:p>
          <a:p>
            <a:pPr marL="1257300" lvl="2" indent="-342900">
              <a:buFont typeface="Arial" pitchFamily="34" charset="0"/>
              <a:buChar char="•"/>
            </a:pPr>
            <a:r>
              <a:rPr lang="en-US" sz="2000" dirty="0" smtClean="0"/>
              <a:t>Located on the controlled receptacle outlet where visible after installation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itchFamily="34" charset="0"/>
              <a:buChar char="•"/>
            </a:pPr>
            <a:r>
              <a:rPr lang="en-US" sz="1200" dirty="0" smtClean="0"/>
              <a:t>728.4 General. Fire resistive cables, fire resistive conductors, and components shall be tested and listed as a complete system. The cables, conductors, and components shall be designated for use in a specific fire rated system and shall not be interchangeable between systems. Fire resistive cables, conductors, and components shall be suitable for use with the wiring methods in Chapter 3 as applicable.</a:t>
            </a:r>
          </a:p>
          <a:p>
            <a:pPr marL="342900" indent="-342900">
              <a:buFont typeface="Arial" pitchFamily="34" charset="0"/>
              <a:buChar char="•"/>
            </a:pPr>
            <a:r>
              <a:rPr lang="en-US" sz="1200" dirty="0" smtClean="0"/>
              <a:t>Provides general installation requirements for fire resistive cable systems.</a:t>
            </a:r>
          </a:p>
          <a:p>
            <a:pPr marL="342900" indent="-342900">
              <a:buFont typeface="Arial" pitchFamily="34" charset="0"/>
              <a:buChar char="•"/>
            </a:pPr>
            <a:r>
              <a:rPr lang="en-US" sz="1200" dirty="0" smtClean="0"/>
              <a:t>Survivability of life safety circuits exposed to a fire is dependent on these systems using the specific material and installation methods specified in their listing requirements.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Restriction to prohibit receptacles from being installed in the face-up position expanded to all occupancies, not just dwelling units</a:t>
            </a:r>
          </a:p>
          <a:p>
            <a:pPr marL="800100" lvl="1" indent="-342900">
              <a:buFont typeface="Arial" pitchFamily="34" charset="0"/>
              <a:buChar char="•"/>
            </a:pPr>
            <a:r>
              <a:rPr lang="en-US" sz="2000" dirty="0" smtClean="0"/>
              <a:t>Listed receptacle assemblies for countertop applications have been recognized for this application as well</a:t>
            </a:r>
          </a:p>
          <a:p>
            <a:pPr marL="800100" lvl="1" indent="-342900">
              <a:buFont typeface="Arial" pitchFamily="34" charset="0"/>
              <a:buChar char="•"/>
            </a:pPr>
            <a:r>
              <a:rPr lang="en-US" sz="2000" dirty="0" smtClean="0"/>
              <a:t>Clarifies that drywall screws cannot be used to fasten switched to boxes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provision added which prohibits receptacles from being installed in a face-up position in seating areas or similar surfaces unless they are part of an assembly listed for the application</a:t>
            </a:r>
          </a:p>
          <a:p>
            <a:pPr marL="800100" lvl="1" indent="-342900"/>
            <a:endParaRPr lang="en-US" sz="2000" dirty="0" smtClean="0"/>
          </a:p>
          <a:p>
            <a:pPr marL="800100" lvl="1" indent="-342900">
              <a:buFont typeface="Arial" pitchFamily="34" charset="0"/>
              <a:buChar char="•"/>
            </a:pPr>
            <a:r>
              <a:rPr lang="en-US" sz="2000" dirty="0" smtClean="0"/>
              <a:t>In recent times, benches and seating areas in public locations such as airports are being installed with receptacles installed in and on the seating areas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“Extra duty” covers now required for all 15 and 20 ampere, 125 and 250 volt receptacles installed in a wet location (not just those supported from grade)</a:t>
            </a:r>
          </a:p>
          <a:p>
            <a:pPr marL="800100" lvl="1" indent="-342900"/>
            <a:endParaRPr lang="en-US" sz="2000" dirty="0" smtClean="0"/>
          </a:p>
          <a:p>
            <a:pPr marL="800100" lvl="1" indent="-342900">
              <a:buFont typeface="Arial" pitchFamily="34" charset="0"/>
              <a:buChar char="•"/>
            </a:pPr>
            <a:r>
              <a:rPr lang="en-US" sz="2000" dirty="0" smtClean="0"/>
              <a:t>This requirement now also includes dwelling unit wet location receptacles as well</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Requirement for tamper-resistant receptacles at dwelling units has been expanded to guest rooms and guest suites of hotels and motels and child care facilities</a:t>
            </a:r>
          </a:p>
          <a:p>
            <a:pPr marL="800100" lvl="1" indent="-342900"/>
            <a:endParaRPr lang="en-US" sz="2000" dirty="0" smtClean="0"/>
          </a:p>
          <a:p>
            <a:pPr marL="800100" lvl="1" indent="-342900">
              <a:buFont typeface="Arial" pitchFamily="34" charset="0"/>
              <a:buChar char="•"/>
            </a:pPr>
            <a:r>
              <a:rPr lang="en-US" sz="2000" dirty="0" smtClean="0"/>
              <a:t>406.12 Tamper-</a:t>
            </a:r>
            <a:br>
              <a:rPr lang="en-US" sz="2000" dirty="0" smtClean="0"/>
            </a:br>
            <a:r>
              <a:rPr lang="en-US" sz="2000" dirty="0" smtClean="0"/>
              <a:t>Resistant Receptacles</a:t>
            </a:r>
          </a:p>
          <a:p>
            <a:pPr marL="1257300" lvl="2" indent="-342900">
              <a:buFont typeface="Arial" pitchFamily="34" charset="0"/>
              <a:buChar char="•"/>
            </a:pPr>
            <a:r>
              <a:rPr lang="en-US" sz="2000" dirty="0" smtClean="0"/>
              <a:t>(A)Dwelling Units</a:t>
            </a:r>
          </a:p>
          <a:p>
            <a:pPr marL="1257300" lvl="2" indent="-342900">
              <a:buFont typeface="Arial" pitchFamily="34" charset="0"/>
              <a:buChar char="•"/>
            </a:pPr>
            <a:r>
              <a:rPr lang="en-US" sz="2000" dirty="0" smtClean="0"/>
              <a:t>(B) Guest Rooms and Guest Suites of Hotels and Motels</a:t>
            </a:r>
          </a:p>
          <a:p>
            <a:pPr marL="1257300" lvl="2" indent="-342900">
              <a:buFont typeface="Arial" pitchFamily="34" charset="0"/>
              <a:buChar char="•"/>
            </a:pPr>
            <a:r>
              <a:rPr lang="en-US" sz="2000" dirty="0" smtClean="0"/>
              <a:t>(C) Child Care Facilities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r>
              <a:rPr lang="en-US" sz="2000" dirty="0" smtClean="0"/>
              <a:t>Tamper-resistant receptacles not required for receptacles:</a:t>
            </a:r>
          </a:p>
          <a:p>
            <a:pPr marL="800100" lvl="1" indent="-342900">
              <a:buFont typeface="Arial" pitchFamily="34" charset="0"/>
              <a:buChar char="•"/>
            </a:pPr>
            <a:r>
              <a:rPr lang="en-US" sz="2000" dirty="0" smtClean="0"/>
              <a:t>Located more than 1.7 m (5.5 ft) above the floor</a:t>
            </a:r>
          </a:p>
          <a:p>
            <a:pPr marL="800100" lvl="1" indent="-342900">
              <a:buFont typeface="Arial" pitchFamily="34" charset="0"/>
              <a:buChar char="•"/>
            </a:pPr>
            <a:r>
              <a:rPr lang="en-US" sz="2000" dirty="0" smtClean="0"/>
              <a:t>That are part of a </a:t>
            </a:r>
            <a:r>
              <a:rPr lang="en-US" sz="2000" dirty="0" err="1" smtClean="0"/>
              <a:t>luminaire</a:t>
            </a:r>
            <a:r>
              <a:rPr lang="en-US" sz="2000" dirty="0" smtClean="0"/>
              <a:t> or appliance</a:t>
            </a:r>
          </a:p>
          <a:p>
            <a:pPr marL="800100" lvl="1" indent="-342900">
              <a:buFont typeface="Arial" pitchFamily="34" charset="0"/>
              <a:buChar char="•"/>
            </a:pPr>
            <a:r>
              <a:rPr lang="en-US" sz="2000" dirty="0" smtClean="0"/>
              <a:t>Located within dedicated space for an appliance</a:t>
            </a:r>
          </a:p>
          <a:p>
            <a:pPr marL="800100" lvl="1" indent="-342900">
              <a:buFont typeface="Arial" pitchFamily="34" charset="0"/>
              <a:buChar char="•"/>
            </a:pPr>
            <a:r>
              <a:rPr lang="en-US" sz="2000" dirty="0" smtClean="0"/>
              <a:t>Replacement non grounding type</a:t>
            </a:r>
          </a:p>
          <a:p>
            <a:pPr marL="800100" lvl="1" indent="-342900">
              <a:buFont typeface="Arial" pitchFamily="34" charset="0"/>
              <a:buChar char="•"/>
            </a:pPr>
            <a:endParaRPr lang="en-US" sz="2000" dirty="0" smtClean="0"/>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In all areas specified in 210.52 all </a:t>
            </a:r>
            <a:r>
              <a:rPr lang="en-US" sz="2000" dirty="0" err="1" smtClean="0"/>
              <a:t>nonlocking</a:t>
            </a:r>
            <a:r>
              <a:rPr lang="en-US" sz="2000" dirty="0" smtClean="0"/>
              <a:t> type 125-volt, 15 and 20 ampere receptacles required to be listed tamper- resistant receptacles</a:t>
            </a:r>
          </a:p>
          <a:p>
            <a:pPr marL="800100" lvl="1" indent="-342900">
              <a:buFont typeface="Arial" pitchFamily="34" charset="0"/>
              <a:buChar char="•"/>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Dimmer-controlled receptacles now permitted for a plug/receptacle combination in listed nonstandard configuration type</a:t>
            </a:r>
          </a:p>
          <a:p>
            <a:pPr marL="800100" lvl="1" indent="-342900"/>
            <a:endParaRPr lang="en-US" sz="2000" dirty="0" smtClean="0"/>
          </a:p>
          <a:p>
            <a:pPr marL="800100" lvl="1" indent="-342900">
              <a:buFont typeface="Arial" pitchFamily="34" charset="0"/>
              <a:buChar char="•"/>
            </a:pPr>
            <a:r>
              <a:rPr lang="en-US" sz="2000" dirty="0" smtClean="0"/>
              <a:t>Dimmer Controlled Receptacles. A receptacle supplying lighting loads shall:</a:t>
            </a:r>
          </a:p>
          <a:p>
            <a:pPr marL="1257300" lvl="2" indent="-342900">
              <a:buFont typeface="Arial" pitchFamily="34" charset="0"/>
              <a:buChar char="•"/>
            </a:pPr>
            <a:r>
              <a:rPr lang="en-US" sz="2000" dirty="0" smtClean="0"/>
              <a:t>Not be connected to a dimmer unless</a:t>
            </a:r>
          </a:p>
          <a:p>
            <a:pPr marL="1257300" lvl="2" indent="-342900">
              <a:buFont typeface="Arial" pitchFamily="34" charset="0"/>
              <a:buChar char="•"/>
            </a:pPr>
            <a:r>
              <a:rPr lang="en-US" sz="2000" dirty="0" smtClean="0"/>
              <a:t>The plug/receptacle combination is a nonstandard configuration type and </a:t>
            </a:r>
          </a:p>
          <a:p>
            <a:pPr marL="1257300" lvl="2" indent="-342900">
              <a:buFont typeface="Arial" pitchFamily="34" charset="0"/>
              <a:buChar char="•"/>
            </a:pPr>
            <a:r>
              <a:rPr lang="en-US" sz="2000" dirty="0" smtClean="0"/>
              <a:t>Is specifically listed and identified for each such unique combination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(C) Back Wire Bending Space.  Where a raceway or cable entry is in the wall of the enclosure opposite a removable cover:</a:t>
            </a:r>
          </a:p>
          <a:p>
            <a:pPr marL="800100" lvl="1" indent="-342900"/>
            <a:endParaRPr lang="en-US" sz="2000" dirty="0" smtClean="0"/>
          </a:p>
          <a:p>
            <a:pPr marL="1257300" lvl="2" indent="-342900">
              <a:buFont typeface="Arial" pitchFamily="34" charset="0"/>
              <a:buChar char="•"/>
            </a:pPr>
            <a:r>
              <a:rPr lang="en-US" sz="2000" dirty="0" smtClean="0"/>
              <a:t>The distance from that wall to the cover shall be permitted to comply with the distance required for one wire per terminal in Table 312.6(A)</a:t>
            </a:r>
          </a:p>
          <a:p>
            <a:pPr marL="1257300" lvl="2" indent="-342900"/>
            <a:endParaRPr lang="en-US" sz="2000" dirty="0" smtClean="0"/>
          </a:p>
          <a:p>
            <a:pPr marL="1257300" lvl="2" indent="-342900">
              <a:buFont typeface="Arial" pitchFamily="34" charset="0"/>
              <a:buChar char="•"/>
            </a:pPr>
            <a:r>
              <a:rPr lang="en-US" sz="2000" dirty="0" smtClean="0"/>
              <a:t>The distance between the center of the rear entry and the nearest termination for the entering conductors shall not be less than the distance given in Table 312.6(B)</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99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Listing requirements for </a:t>
            </a:r>
            <a:r>
              <a:rPr lang="en-US" sz="2000" dirty="0" err="1" smtClean="0"/>
              <a:t>luminaires</a:t>
            </a:r>
            <a:r>
              <a:rPr lang="en-US" sz="2000" dirty="0" smtClean="0"/>
              <a:t> and </a:t>
            </a:r>
            <a:r>
              <a:rPr lang="en-US" sz="2000" dirty="0" err="1" smtClean="0"/>
              <a:t>lampholders</a:t>
            </a:r>
            <a:r>
              <a:rPr lang="en-US" sz="2000" dirty="0" smtClean="0"/>
              <a:t> expanded to “Retrofit Kits”</a:t>
            </a:r>
          </a:p>
          <a:p>
            <a:pPr marL="800100" lvl="1" indent="-342900"/>
            <a:endParaRPr lang="en-US" sz="2000" dirty="0" smtClean="0"/>
          </a:p>
          <a:p>
            <a:pPr marL="800100" lvl="1" indent="-342900">
              <a:buFont typeface="Arial" pitchFamily="34" charset="0"/>
              <a:buChar char="•"/>
            </a:pPr>
            <a:r>
              <a:rPr lang="en-US" sz="2000" dirty="0" smtClean="0"/>
              <a:t>A new definition of “Retrofit Kits” has been added to Article100</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101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err="1" smtClean="0"/>
              <a:t>Luminaires</a:t>
            </a:r>
            <a:r>
              <a:rPr lang="en-US" sz="2000" dirty="0" smtClean="0"/>
              <a:t> no longer permitted to be installed within 38 mm (1.5 in) of the lowest metal deck surface</a:t>
            </a:r>
          </a:p>
          <a:p>
            <a:pPr marL="800100" lvl="1" indent="-342900"/>
            <a:endParaRPr lang="en-US" sz="2000" dirty="0" smtClean="0"/>
          </a:p>
          <a:p>
            <a:pPr marL="800100" lvl="1" indent="-342900">
              <a:buFont typeface="Arial" pitchFamily="34" charset="0"/>
              <a:buChar char="•"/>
            </a:pPr>
            <a:r>
              <a:rPr lang="en-US" sz="2000" dirty="0" smtClean="0"/>
              <a:t>Similar to the rule in 300.4(E)</a:t>
            </a:r>
          </a:p>
          <a:p>
            <a:pPr marL="1257300" lvl="2" indent="-342900">
              <a:buFont typeface="Arial" pitchFamily="34" charset="0"/>
              <a:buChar char="•"/>
            </a:pPr>
            <a:r>
              <a:rPr lang="en-US" sz="2000" dirty="0" smtClean="0"/>
              <a:t>Cable and raceways (2008 NEC)</a:t>
            </a:r>
          </a:p>
          <a:p>
            <a:pPr marL="1257300" lvl="2" indent="-342900">
              <a:buFont typeface="Arial" pitchFamily="34" charset="0"/>
              <a:buChar char="•"/>
            </a:pPr>
            <a:r>
              <a:rPr lang="en-US" sz="2000" dirty="0" smtClean="0"/>
              <a:t>Boxes (2011 NEC)</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102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Any combustible wall of ceiling finish exposed between the edge of a </a:t>
            </a:r>
            <a:r>
              <a:rPr lang="en-US" sz="2000" dirty="0" err="1" smtClean="0"/>
              <a:t>luminaire</a:t>
            </a:r>
            <a:r>
              <a:rPr lang="en-US" sz="2000" dirty="0" smtClean="0"/>
              <a:t> canopy or pan and an outlet box, having a surface of 180 in</a:t>
            </a:r>
            <a:r>
              <a:rPr lang="en-US" sz="2000" baseline="30000" dirty="0" smtClean="0"/>
              <a:t>2</a:t>
            </a:r>
            <a:r>
              <a:rPr lang="en-US" sz="2000" dirty="0" smtClean="0"/>
              <a:t> or more shall be covered with noncombustible material</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Based on ANSI/UL1598 </a:t>
            </a:r>
            <a:r>
              <a:rPr lang="en-US" sz="2000" i="1" dirty="0" smtClean="0"/>
              <a:t>Standard for </a:t>
            </a:r>
            <a:r>
              <a:rPr lang="en-US" sz="2000" i="1" dirty="0" err="1" smtClean="0"/>
              <a:t>Luminaires</a:t>
            </a:r>
            <a:r>
              <a:rPr lang="en-US" sz="2000" dirty="0" smtClean="0"/>
              <a:t>, a listed canopy style surface or ceiling mounted </a:t>
            </a:r>
            <a:r>
              <a:rPr lang="en-US" sz="2000" dirty="0" err="1" smtClean="0"/>
              <a:t>luminaire</a:t>
            </a:r>
            <a:r>
              <a:rPr lang="en-US" sz="2000" dirty="0" smtClean="0"/>
              <a:t> does not require a back-plate or back-cover provided the total area for the surface being covered by the canopy is less than 18 in</a:t>
            </a:r>
            <a:r>
              <a:rPr lang="en-US" sz="2000" baseline="30000" dirty="0" smtClean="0"/>
              <a:t>2</a:t>
            </a:r>
            <a:r>
              <a:rPr lang="en-US" sz="2000" dirty="0" smtClean="0"/>
              <a:t>.</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103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itchFamily="34" charset="0"/>
              <a:buChar char="•"/>
            </a:pPr>
            <a:r>
              <a:rPr lang="en-US" sz="2000" dirty="0" smtClean="0"/>
              <a:t>Revisions will result in revision to equipment voltage ratings within product standards to accommodate higher operating voltages of systems such as PV and wind.</a:t>
            </a:r>
          </a:p>
          <a:p>
            <a:pPr marL="800100" lvl="1" indent="-342900">
              <a:buFont typeface="Arial" pitchFamily="34" charset="0"/>
              <a:buChar char="•"/>
            </a:pPr>
            <a:r>
              <a:rPr lang="en-US" sz="2000" dirty="0" smtClean="0"/>
              <a:t>Example: The present voltage rating for “low voltage” safety switches is incompatible with PV or wind power systems operating over 600 volts.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12</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New provisions were put in place to require limited forms of working space about duct heaters for fixed electric space-heating equipment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200" dirty="0" smtClean="0"/>
              <a:t>A)… Working space around electric enclosures for resistance heating element type duct heaters which are mounted on duct systems and contain equipment that requires examination, adjustment, servicing or maintenance while energized shall comply with Section 424.66(B)</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109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smtClean="0"/>
              <a:t>(B)  Limited Access. Where the enclosure is located in a space above a ceiling, all of the following shall apply:</a:t>
            </a:r>
          </a:p>
          <a:p>
            <a:pPr marL="1257300" lvl="2" indent="-342900">
              <a:buFont typeface="Arial" pitchFamily="34" charset="0"/>
              <a:buChar char="•"/>
            </a:pPr>
            <a:r>
              <a:rPr lang="en-US" dirty="0" smtClean="0"/>
              <a:t>(1) The enclosure shall be accessible through a lay-in type ceiling or access panel(s)</a:t>
            </a:r>
          </a:p>
          <a:p>
            <a:pPr marL="1257300" lvl="2" indent="-342900">
              <a:buFont typeface="Arial" pitchFamily="34" charset="0"/>
              <a:buChar char="•"/>
            </a:pPr>
            <a:r>
              <a:rPr lang="en-US" dirty="0" smtClean="0"/>
              <a:t>(2) The width of the working space shall be the width of the enclosure or a minimum of 762 mm (30 in.), whichever is greater</a:t>
            </a:r>
          </a:p>
          <a:p>
            <a:pPr marL="1257300" lvl="2" indent="-342900">
              <a:buFont typeface="Arial" pitchFamily="34" charset="0"/>
              <a:buChar char="•"/>
            </a:pPr>
            <a:r>
              <a:rPr lang="en-US" dirty="0" smtClean="0"/>
              <a:t>(3). All doors or hinged panels shall open to at least 90 degrees</a:t>
            </a:r>
          </a:p>
          <a:p>
            <a:pPr marL="1257300" lvl="2" indent="-342900">
              <a:buFont typeface="Arial" pitchFamily="34" charset="0"/>
              <a:buChar char="•"/>
            </a:pPr>
            <a:r>
              <a:rPr lang="en-US" dirty="0" smtClean="0"/>
              <a:t>(4). The space in front of the enclosure shall comply with Table 110.26(A)(1) depth requirements. Horizontal ceiling T-bar is permitted in this space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“Semiconductor fuses” intended to protect bypass contactors, isolation contactors, and conductors in a solid-state motor control system permitted in lieu of devices listed in Table 430.52</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“Semiconductor” fuse replaces “suitable” fuses as the term “suitable” is vague and unenforceable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dirty="0" smtClean="0"/>
              <a:t>Marking required for generators to indicate when the neutral of the generator is bonded to the generator frame</a:t>
            </a:r>
          </a:p>
          <a:p>
            <a:pPr marL="800100" lvl="1" indent="-342900"/>
            <a:r>
              <a:rPr lang="en-US" sz="2000" dirty="0" smtClean="0"/>
              <a:t> </a:t>
            </a:r>
          </a:p>
          <a:p>
            <a:pPr marL="800100" lvl="1" indent="-342900">
              <a:buFont typeface="Arial" pitchFamily="34" charset="0"/>
              <a:buChar char="•"/>
            </a:pPr>
            <a:r>
              <a:rPr lang="en-US" sz="2000" dirty="0" smtClean="0"/>
              <a:t>Marking on generators rated more than 15 KW to include power factor, impedances, insulation system class, and time rating</a:t>
            </a:r>
          </a:p>
          <a:p>
            <a:pPr marL="800100" lvl="1" indent="-342900"/>
            <a:endParaRPr lang="en-US" sz="2000" dirty="0" smtClean="0"/>
          </a:p>
          <a:p>
            <a:pPr marL="800100" lvl="1" indent="-342900">
              <a:buFont typeface="Arial" pitchFamily="34" charset="0"/>
              <a:buChar char="•"/>
            </a:pPr>
            <a:r>
              <a:rPr lang="en-US" sz="2000" dirty="0" smtClean="0"/>
              <a:t>Marking if generator is field modified by bonding the neutral to the frame</a:t>
            </a:r>
          </a:p>
          <a:p>
            <a:pPr marL="800100" lvl="1" indent="-342900"/>
            <a:endParaRPr lang="en-US" sz="2000" dirty="0" smtClean="0"/>
          </a:p>
          <a:p>
            <a:pPr marL="800100" lvl="1" indent="-342900">
              <a:buFont typeface="Arial" pitchFamily="34" charset="0"/>
              <a:buChar char="•"/>
            </a:pPr>
            <a:r>
              <a:rPr lang="en-US" sz="2000" dirty="0" smtClean="0"/>
              <a:t>In order to determine if a generator is a separately derived system or not, installers, enforcers and users of the Code must be able to determine if the neutral conductor of the generator is bonded to the generator frame </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Requires generators to be provided with a disconnect(s) that is lockable in the open position unless:</a:t>
            </a:r>
          </a:p>
          <a:p>
            <a:pPr marL="800100" lvl="1" indent="-342900"/>
            <a:endParaRPr lang="en-US" sz="2000" dirty="0" smtClean="0"/>
          </a:p>
          <a:p>
            <a:pPr marL="1257300" lvl="2" indent="-342900">
              <a:buFont typeface="Arial" pitchFamily="34" charset="0"/>
              <a:buChar char="•"/>
            </a:pPr>
            <a:r>
              <a:rPr lang="en-US" sz="2000" dirty="0" smtClean="0"/>
              <a:t>The generator is cord – and plug connected or,</a:t>
            </a:r>
          </a:p>
          <a:p>
            <a:pPr marL="1257300" lvl="2" indent="-342900">
              <a:buFont typeface="Arial" pitchFamily="34" charset="0"/>
              <a:buChar char="•"/>
            </a:pPr>
            <a:r>
              <a:rPr lang="en-US" sz="2000" dirty="0" smtClean="0"/>
              <a:t>The driving means for the generator can be readily shut down, is rendered incapable of restarting, and is lockable in the off position, and, </a:t>
            </a:r>
          </a:p>
          <a:p>
            <a:pPr marL="1257300" lvl="2" indent="-342900">
              <a:buFont typeface="Arial" pitchFamily="34" charset="0"/>
              <a:buChar char="•"/>
            </a:pPr>
            <a:r>
              <a:rPr lang="en-US" sz="2000" dirty="0" smtClean="0"/>
              <a:t>The generator is not arranged to operate in parallel with another generator or other source of voltage.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GFCI requirements added for portable generators and associated 125 volt, single phase, 15 or 20 ampere receptacles</a:t>
            </a:r>
          </a:p>
          <a:p>
            <a:pPr marL="800100" lvl="1" indent="-342900">
              <a:buFont typeface="Arial" pitchFamily="34" charset="0"/>
              <a:buChar char="•"/>
            </a:pPr>
            <a:r>
              <a:rPr lang="en-US" sz="2000" dirty="0" smtClean="0"/>
              <a:t>Portable generators rated 15 </a:t>
            </a:r>
            <a:r>
              <a:rPr lang="en-US" sz="2000" dirty="0" err="1" smtClean="0"/>
              <a:t>kw</a:t>
            </a:r>
            <a:r>
              <a:rPr lang="en-US" sz="2000" dirty="0" smtClean="0"/>
              <a:t> and less</a:t>
            </a:r>
          </a:p>
          <a:p>
            <a:pPr marL="800100" lvl="1" indent="-342900">
              <a:buFont typeface="Arial" pitchFamily="34" charset="0"/>
              <a:buChar char="•"/>
            </a:pPr>
            <a:r>
              <a:rPr lang="en-US" sz="2000" dirty="0" smtClean="0"/>
              <a:t>GFCI protection for all 125 volt, 15 and 20 ampere receptacles unless:</a:t>
            </a:r>
          </a:p>
          <a:p>
            <a:pPr marL="1257300" lvl="2" indent="-342900">
              <a:buFont typeface="Arial" pitchFamily="34" charset="0"/>
              <a:buChar char="•"/>
            </a:pPr>
            <a:r>
              <a:rPr lang="en-US" sz="2000" dirty="0" smtClean="0"/>
              <a:t>The generator is equipped with a 125/250 volt locking receptacle(s) and</a:t>
            </a:r>
          </a:p>
          <a:p>
            <a:pPr marL="1257300" lvl="2" indent="-342900">
              <a:buFont typeface="Arial" pitchFamily="34" charset="0"/>
              <a:buChar char="•"/>
            </a:pPr>
            <a:r>
              <a:rPr lang="en-US" sz="2000" dirty="0" smtClean="0"/>
              <a:t>The 125 volt 15 and 20 ampere receptacles are disabled when 125/250 volt receptacle is in use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Grounding and bonding terminal bar in transformer enclosures not permitted to be installed on or over the vent screen portion of the enclosure</a:t>
            </a:r>
          </a:p>
          <a:p>
            <a:pPr marL="800100" lvl="1" indent="-342900"/>
            <a:endParaRPr lang="en-US" sz="2000" dirty="0" smtClean="0"/>
          </a:p>
          <a:p>
            <a:pPr marL="800100" lvl="1" indent="-342900">
              <a:buFont typeface="Arial" pitchFamily="34" charset="0"/>
              <a:buChar char="•"/>
            </a:pPr>
            <a:r>
              <a:rPr lang="en-US" sz="2000" dirty="0" smtClean="0"/>
              <a:t>Revision covers equipment grounding and system bonding connections in transformer enclosures</a:t>
            </a:r>
          </a:p>
          <a:p>
            <a:pPr marL="800100" lvl="1" indent="-342900"/>
            <a:endParaRPr lang="en-US" sz="2000" dirty="0" smtClean="0"/>
          </a:p>
          <a:p>
            <a:pPr marL="800100" lvl="1" indent="-342900">
              <a:buFont typeface="Arial" pitchFamily="34" charset="0"/>
              <a:buChar char="•"/>
            </a:pPr>
            <a:r>
              <a:rPr lang="en-US" sz="2000" dirty="0" smtClean="0"/>
              <a:t>Exception for transformers with pigtail leads used as the connection means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800100" lvl="1" indent="-342900">
              <a:buFont typeface="Arial" pitchFamily="34" charset="0"/>
              <a:buChar char="•"/>
            </a:pPr>
            <a:r>
              <a:rPr lang="en-US" sz="2000" dirty="0" smtClean="0"/>
              <a:t>Transformers can be supplied at the secondary voltage (reversed wired) only in accordance with the manufacturer’s instructions</a:t>
            </a:r>
          </a:p>
          <a:p>
            <a:pPr marL="800100" lvl="1" indent="-342900"/>
            <a:endParaRPr lang="en-US" sz="2000" dirty="0" smtClean="0"/>
          </a:p>
          <a:p>
            <a:pPr marL="800100" lvl="1" indent="-342900">
              <a:buFont typeface="Arial" pitchFamily="34" charset="0"/>
              <a:buChar char="•"/>
            </a:pPr>
            <a:r>
              <a:rPr lang="en-US" sz="2000" dirty="0" smtClean="0"/>
              <a:t>Manufacture of these “Bi- Directional” transformers will provide installation instructions detailing specific information as how the transformer should be connected when the primary and secondary are reversed</a:t>
            </a:r>
          </a:p>
          <a:p>
            <a:pPr marL="800100" lvl="1" indent="-342900"/>
            <a:endParaRPr lang="en-US" sz="2000" dirty="0" smtClean="0"/>
          </a:p>
          <a:p>
            <a:pPr marL="800100" lvl="1" indent="-342900">
              <a:buFont typeface="Arial" pitchFamily="34" charset="0"/>
              <a:buChar char="•"/>
            </a:pPr>
            <a:r>
              <a:rPr lang="en-US" sz="2000" dirty="0" smtClean="0"/>
              <a:t>450.11(B) Source Marking. A transformer shall be permitted to be supplied at the marked secondary voltage provided the installation is in accordance with manufacturer’s instructions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Combustible Dust. Dust particles that are 500 micron or smaller (material passing a US No 35 Standard Sieve as defined in ASTM E 11, Standard Specification for Wire Cloth and Sieve for Testing Purposes) and present a fire or explosion hazard when dispersed and ignited in air.</a:t>
            </a:r>
          </a:p>
          <a:p>
            <a:pPr marL="800100" lvl="1" indent="-342900"/>
            <a:endParaRPr lang="en-US" sz="2000" dirty="0" smtClean="0"/>
          </a:p>
          <a:p>
            <a:pPr marL="800100" lvl="1" indent="-342900">
              <a:buFont typeface="Arial" pitchFamily="34" charset="0"/>
              <a:buChar char="•"/>
            </a:pPr>
            <a:r>
              <a:rPr lang="en-US" sz="2000" dirty="0" smtClean="0"/>
              <a:t>Revised definition uses a particle size that is used in national and international area classification standards</a:t>
            </a:r>
          </a:p>
          <a:p>
            <a:pPr marL="800100" lvl="1" indent="-342900">
              <a:buFont typeface="Arial" pitchFamily="34" charset="0"/>
              <a:buNone/>
            </a:pPr>
            <a:endParaRPr lang="en-US" sz="2000" dirty="0" smtClean="0"/>
          </a:p>
          <a:p>
            <a:pPr marL="800100" lvl="1" indent="-342900">
              <a:buFont typeface="Arial" pitchFamily="34" charset="0"/>
              <a:buChar char="•"/>
            </a:pPr>
            <a:r>
              <a:rPr lang="en-US" sz="2000" dirty="0" smtClean="0"/>
              <a:t>Definition in 2013 edition on NFPA 499 does not provide an objective particle size benchmark</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smtClean="0"/>
              <a:t>Revised to specify that the temperature marking on equipment for Class II, Division 1 locations is based on the thermal effect of the equipment being blanketed in dust.</a:t>
            </a:r>
          </a:p>
          <a:p>
            <a:pPr marL="800100" lvl="1" indent="-342900">
              <a:buFont typeface="Arial" pitchFamily="34" charset="0"/>
              <a:buChar char="•"/>
            </a:pPr>
            <a:endParaRPr lang="en-US" dirty="0" smtClean="0"/>
          </a:p>
          <a:p>
            <a:pPr marL="800100" lvl="1" indent="-342900">
              <a:buFont typeface="Arial" pitchFamily="34" charset="0"/>
              <a:buChar char="•"/>
            </a:pPr>
            <a:r>
              <a:rPr lang="en-US" dirty="0" smtClean="0"/>
              <a:t>For equipment installed in a Class II, Division 1 location , the temperature class or operating temperature shall be based on the operation of  the equipment when blanketed with the maximum amount of dust that can accumulate on the equipment.</a:t>
            </a:r>
          </a:p>
          <a:p>
            <a:pPr marL="800100" lvl="1" indent="-342900">
              <a:buFont typeface="Arial" pitchFamily="34" charset="0"/>
              <a:buNone/>
            </a:pPr>
            <a:endParaRPr lang="en-US" dirty="0" smtClean="0"/>
          </a:p>
          <a:p>
            <a:pPr marL="800100" lvl="1" indent="-342900">
              <a:buFont typeface="Arial" pitchFamily="34" charset="0"/>
              <a:buChar char="•"/>
            </a:pPr>
            <a:r>
              <a:rPr lang="en-US" dirty="0" smtClean="0"/>
              <a:t>Clarifies that this marking is not based on the equipment being operated in “free air” which could result in potentially dangerous operating temperatures.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“Capable of being reached quickly for operation, renewal or inspection without requiring those to which ready access is requisite to use tools, to climb over or remove obstacles or resort to portable ladders and so forth”.</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provision permitting optical fiber optic cable Type OFNP, OFCP, OFNR, OFCR, OFNG, OFCG, OFN, and OFC in Class I, Division 1 locations.</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Cables must be installed in raceways per 501.10(A)</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These optical fiber cables shall be sealed in accordance with 501.15</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Similar provisions added in Articles, 502, 505 and 506.</a:t>
            </a:r>
          </a:p>
        </p:txBody>
      </p:sp>
      <p:sp>
        <p:nvSpPr>
          <p:cNvPr id="4" name="Slide Number Placeholder 3"/>
          <p:cNvSpPr>
            <a:spLocks noGrp="1"/>
          </p:cNvSpPr>
          <p:nvPr>
            <p:ph type="sldNum" sz="quarter" idx="10"/>
          </p:nvPr>
        </p:nvSpPr>
        <p:spPr/>
        <p:txBody>
          <a:bodyPr/>
          <a:lstStyle/>
          <a:p>
            <a:fld id="{539252F7-D00C-4D6B-9C0A-04E8198D53CF}" type="slidenum">
              <a:rPr lang="en-US" smtClean="0"/>
              <a:pPr/>
              <a:t>120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Increases the minimum number of receptacles at general care patient bed locations from four to eight.</a:t>
            </a:r>
          </a:p>
          <a:p>
            <a:pPr marL="800100" lvl="1" indent="-342900">
              <a:buFont typeface="Arial" pitchFamily="34" charset="0"/>
              <a:buChar char="•"/>
            </a:pPr>
            <a:r>
              <a:rPr lang="en-US" sz="2000" dirty="0" smtClean="0"/>
              <a:t>Minimum number of branch circuits supplying the bed location remains the same</a:t>
            </a:r>
          </a:p>
          <a:p>
            <a:pPr marL="800100" lvl="1" indent="-342900">
              <a:buFont typeface="Arial" pitchFamily="34" charset="0"/>
              <a:buChar char="•"/>
            </a:pPr>
            <a:r>
              <a:rPr lang="en-US" sz="2000" dirty="0" smtClean="0"/>
              <a:t>Correlates with NFPA 99</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126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Increases the minimum number of receptacles at critical care patient bed locations from six to 14</a:t>
            </a:r>
          </a:p>
          <a:p>
            <a:pPr marL="800100" lvl="1" indent="-342900">
              <a:buFont typeface="Arial" pitchFamily="34" charset="0"/>
              <a:buChar char="•"/>
            </a:pPr>
            <a:r>
              <a:rPr lang="en-US" sz="2000" dirty="0" smtClean="0"/>
              <a:t>Minimum number of branch circuits supplying the bed location remains the same.</a:t>
            </a:r>
          </a:p>
          <a:p>
            <a:pPr marL="800100" lvl="1" indent="-342900">
              <a:buFont typeface="Arial" pitchFamily="34" charset="0"/>
              <a:buChar char="•"/>
            </a:pPr>
            <a:r>
              <a:rPr lang="en-US" sz="2000" dirty="0" smtClean="0"/>
              <a:t>Correlates with NFPA 99.</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127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Minimum number of receptacles required in an operating room is 36.</a:t>
            </a:r>
          </a:p>
          <a:p>
            <a:pPr marL="800100" lvl="1" indent="-342900">
              <a:buFont typeface="Arial" pitchFamily="34" charset="0"/>
              <a:buChar char="•"/>
            </a:pPr>
            <a:r>
              <a:rPr lang="en-US" sz="2000" dirty="0" smtClean="0"/>
              <a:t>At least 12 receptacles must be connected to either the normal system or a critical system branch circuit supplied by a different transfer switch than the one supplying other receptacles at this location.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128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Life Safety Branch of the essential electrical system shall meet the requirements of Article 700, except as amended by Article 517</a:t>
            </a: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129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Applies to receptacles supplied from the </a:t>
            </a:r>
            <a:r>
              <a:rPr lang="en-US" sz="2000" dirty="0" smtClean="0">
                <a:solidFill>
                  <a:srgbClr val="FF0000"/>
                </a:solidFill>
              </a:rPr>
              <a:t>essential electrical system.</a:t>
            </a:r>
          </a:p>
          <a:p>
            <a:pPr marL="800100" lvl="1" indent="-342900">
              <a:buFont typeface="Arial" pitchFamily="34" charset="0"/>
              <a:buChar char="•"/>
            </a:pPr>
            <a:r>
              <a:rPr lang="en-US" sz="2000" dirty="0" smtClean="0"/>
              <a:t>Currently requires cover plate or receptacle to be distinctively colored or marked.</a:t>
            </a:r>
          </a:p>
          <a:p>
            <a:pPr marL="800100" lvl="1" indent="-342900">
              <a:buFont typeface="Arial" pitchFamily="34" charset="0"/>
              <a:buChar char="•"/>
            </a:pPr>
            <a:r>
              <a:rPr lang="en-US" sz="2000" dirty="0" smtClean="0"/>
              <a:t>New requirement for </a:t>
            </a:r>
            <a:r>
              <a:rPr lang="en-US" sz="2000" dirty="0" err="1" smtClean="0"/>
              <a:t>nonlocking</a:t>
            </a:r>
            <a:r>
              <a:rPr lang="en-US" sz="2000" dirty="0" smtClean="0"/>
              <a:t>-type 125, 15 and 20 ampere receptacles to have illuminated face or indicator light to indicate there is power to the receptacle.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err="1" smtClean="0"/>
              <a:t>Overcurrent</a:t>
            </a:r>
            <a:r>
              <a:rPr lang="en-US" sz="2000" dirty="0" smtClean="0"/>
              <a:t> devices for the essential electrical system required to be coordinated for fault events that exceed 0.1 seconds.</a:t>
            </a:r>
          </a:p>
          <a:p>
            <a:pPr marL="800100" lvl="1" indent="-342900"/>
            <a:endParaRPr lang="en-US" sz="2000" dirty="0" smtClean="0"/>
          </a:p>
          <a:p>
            <a:pPr marL="800100" lvl="1" indent="-342900">
              <a:buFont typeface="Arial" pitchFamily="34" charset="0"/>
              <a:buChar char="•"/>
            </a:pPr>
            <a:r>
              <a:rPr lang="en-US" sz="2000" dirty="0" smtClean="0"/>
              <a:t>Correlates with NFPA 99 requirements covering coordination of </a:t>
            </a:r>
            <a:r>
              <a:rPr lang="en-US" sz="2000" dirty="0" err="1" smtClean="0"/>
              <a:t>overcurrent</a:t>
            </a:r>
            <a:r>
              <a:rPr lang="en-US" sz="2000" dirty="0" smtClean="0"/>
              <a:t> protective devices.</a:t>
            </a:r>
          </a:p>
          <a:p>
            <a:pPr marL="800100" lvl="1" indent="-342900"/>
            <a:endParaRPr lang="en-US" sz="2000" dirty="0" smtClean="0"/>
          </a:p>
          <a:p>
            <a:pPr marL="800100" lvl="1" indent="-342900">
              <a:buFont typeface="Arial" pitchFamily="34" charset="0"/>
              <a:buChar char="•"/>
            </a:pPr>
            <a:r>
              <a:rPr lang="en-US" sz="2000" dirty="0" smtClean="0"/>
              <a:t>Informational Note added to explain that coordination as used in this section does not cover the full range of </a:t>
            </a:r>
            <a:r>
              <a:rPr lang="en-US" sz="2000" dirty="0" err="1" smtClean="0"/>
              <a:t>overcurrent</a:t>
            </a:r>
            <a:r>
              <a:rPr lang="en-US" sz="2000" dirty="0" smtClean="0"/>
              <a:t> conditions.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An insulated or covered </a:t>
            </a:r>
            <a:r>
              <a:rPr lang="en-US" dirty="0" smtClean="0">
                <a:solidFill>
                  <a:srgbClr val="C00000"/>
                </a:solidFill>
              </a:rPr>
              <a:t>aluminum or copper </a:t>
            </a:r>
            <a:r>
              <a:rPr lang="en-US" dirty="0" smtClean="0"/>
              <a:t>equipment grounding conductor (EGC) is now permitted for </a:t>
            </a:r>
            <a:r>
              <a:rPr lang="en-US" dirty="0" smtClean="0">
                <a:solidFill>
                  <a:srgbClr val="C00000"/>
                </a:solidFill>
              </a:rPr>
              <a:t>underground</a:t>
            </a:r>
            <a:r>
              <a:rPr lang="en-US" dirty="0" smtClean="0"/>
              <a:t> agricultural building installations.</a:t>
            </a:r>
          </a:p>
          <a:p>
            <a:pPr>
              <a:buFont typeface="Arial" pitchFamily="34" charset="0"/>
              <a:buChar char="•"/>
            </a:pPr>
            <a:r>
              <a:rPr lang="en-US" dirty="0" smtClean="0"/>
              <a:t>Previously language only permitted a copper EGC due to corrosion and oxidation, and exposure to the many contaminates present in and around livestock facilities.</a:t>
            </a:r>
          </a:p>
          <a:p>
            <a:pPr>
              <a:buFont typeface="Arial" pitchFamily="34" charset="0"/>
              <a:buChar char="•"/>
            </a:pPr>
            <a:r>
              <a:rPr lang="en-US" dirty="0" smtClean="0"/>
              <a:t>This EGC for underground use must be </a:t>
            </a:r>
            <a:r>
              <a:rPr lang="en-US" dirty="0" smtClean="0">
                <a:solidFill>
                  <a:srgbClr val="C00000"/>
                </a:solidFill>
              </a:rPr>
              <a:t>insulated or covered</a:t>
            </a:r>
            <a:r>
              <a:rPr lang="en-US" dirty="0" smtClean="0"/>
              <a:t>; therefore, the metal used inside the insulated material is </a:t>
            </a:r>
            <a:r>
              <a:rPr lang="en-US" dirty="0" smtClean="0">
                <a:solidFill>
                  <a:srgbClr val="C00000"/>
                </a:solidFill>
              </a:rPr>
              <a:t>irrelevant</a:t>
            </a:r>
            <a:r>
              <a:rPr lang="en-US" dirty="0" smtClean="0"/>
              <a:t> since the conductor is protected by this insulation.</a:t>
            </a:r>
          </a:p>
          <a:p>
            <a:pPr>
              <a:buFont typeface="Arial" pitchFamily="34" charset="0"/>
              <a:buChar char="•"/>
            </a:pPr>
            <a:r>
              <a:rPr lang="en-US" dirty="0" smtClean="0"/>
              <a:t>It should be noted that 250.120(B) requires aluminum conductors to not be terminated within 450 mm (18 in.) of the earth.</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200"/>
              </a:spcBef>
              <a:buFont typeface="Arial" pitchFamily="34" charset="0"/>
              <a:buChar char="•"/>
            </a:pPr>
            <a:r>
              <a:rPr lang="en-US" dirty="0" smtClean="0"/>
              <a:t>An insulated </a:t>
            </a:r>
            <a:r>
              <a:rPr lang="en-US" dirty="0" smtClean="0">
                <a:solidFill>
                  <a:srgbClr val="C00000"/>
                </a:solidFill>
              </a:rPr>
              <a:t>aluminum or copper </a:t>
            </a:r>
            <a:r>
              <a:rPr lang="en-US" dirty="0" smtClean="0"/>
              <a:t>equipment grounding conductor (EGC) is now permitted at marinas and boatyards.</a:t>
            </a:r>
          </a:p>
          <a:p>
            <a:pPr>
              <a:spcBef>
                <a:spcPts val="1200"/>
              </a:spcBef>
              <a:buFont typeface="Arial" pitchFamily="34" charset="0"/>
              <a:buChar char="•"/>
            </a:pPr>
            <a:r>
              <a:rPr lang="en-US" dirty="0" smtClean="0"/>
              <a:t>Previous language only permitted copper EGCs in this application. </a:t>
            </a:r>
          </a:p>
          <a:p>
            <a:pPr>
              <a:spcBef>
                <a:spcPts val="1200"/>
              </a:spcBef>
              <a:buFont typeface="Arial" pitchFamily="34" charset="0"/>
              <a:buChar char="•"/>
            </a:pPr>
            <a:r>
              <a:rPr lang="en-US" dirty="0" smtClean="0"/>
              <a:t>Limiting EGCs used in marina and boatyard wiring systems to copper only is not justifiable.</a:t>
            </a:r>
          </a:p>
          <a:p>
            <a:pPr>
              <a:spcBef>
                <a:spcPts val="1200"/>
              </a:spcBef>
              <a:buFont typeface="Arial" pitchFamily="34" charset="0"/>
              <a:buChar char="•"/>
            </a:pPr>
            <a:r>
              <a:rPr lang="en-US" dirty="0" smtClean="0"/>
              <a:t>Aluminum conductors are well-suited for the application and commonly available.</a:t>
            </a:r>
          </a:p>
          <a:p>
            <a:pPr>
              <a:spcBef>
                <a:spcPts val="1200"/>
              </a:spcBef>
              <a:buFont typeface="Arial" pitchFamily="34" charset="0"/>
              <a:buChar char="•"/>
            </a:pPr>
            <a:r>
              <a:rPr lang="en-US" dirty="0" smtClean="0"/>
              <a:t>Aluminum ungrounded and grounded neutral conductors have operated satisfactorily for decades in marina and boatyard installations.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(D)(2) Receptacles in Wet Locations.  “Extra-duty” receptacle covers required for temporary installations at one- and two-family dwellings</a:t>
            </a:r>
          </a:p>
          <a:p>
            <a:pPr marL="800100" lvl="1" indent="-342900"/>
            <a:endParaRPr lang="en-US" sz="2000" dirty="0" smtClean="0"/>
          </a:p>
          <a:p>
            <a:pPr marL="800100" lvl="1" indent="-342900">
              <a:buFont typeface="Arial" pitchFamily="34" charset="0"/>
              <a:buChar char="•"/>
            </a:pPr>
            <a:r>
              <a:rPr lang="en-US" sz="2000" dirty="0" smtClean="0"/>
              <a:t>Revised to correlate with the deletion of the exception to the “extra-duty” cover requirement for one- and two-family dwellings in 406.9(B)(1)</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“Capable of being reached quickly for operation, renewal or inspection without requiring those to which ready access is requisite to use tools, to climb over or remove obstacles or resort to portable ladders and so forth”.</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15</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800100" lvl="1" indent="-342900">
              <a:buFont typeface="Arial" pitchFamily="34" charset="0"/>
              <a:buChar char="•"/>
            </a:pPr>
            <a:r>
              <a:rPr lang="en-US" sz="2000" b="1" dirty="0" smtClean="0"/>
              <a:t>At Point of Entry to a Sign Enclosure.</a:t>
            </a:r>
          </a:p>
          <a:p>
            <a:pPr marL="1257300" lvl="2" indent="-342900">
              <a:buFont typeface="Arial" pitchFamily="34" charset="0"/>
              <a:buChar char="•"/>
            </a:pPr>
            <a:r>
              <a:rPr lang="en-US" sz="2000" dirty="0" smtClean="0"/>
              <a:t>Disconnecting means shall be located at the point where sign supply conductor enter the sign enclosure or pole supporting the sign.</a:t>
            </a:r>
          </a:p>
          <a:p>
            <a:pPr marL="1257300" lvl="2" indent="-342900">
              <a:buFont typeface="Arial" pitchFamily="34" charset="0"/>
              <a:buChar char="•"/>
            </a:pPr>
            <a:r>
              <a:rPr lang="en-US" sz="2000" dirty="0" smtClean="0"/>
              <a:t>Shall disconnect all supply conductors at the point they enter the enclosure of the sign or pole.</a:t>
            </a:r>
          </a:p>
          <a:p>
            <a:pPr marL="1257300" lvl="2" indent="-342900">
              <a:buFont typeface="Arial" pitchFamily="34" charset="0"/>
              <a:buChar char="•"/>
            </a:pPr>
            <a:r>
              <a:rPr lang="en-US" sz="2000" dirty="0" smtClean="0"/>
              <a:t>Disconnecting means not required for branch circuit or feeder conductor passing through the sign if the conductors are enclosed in a listed Chapter 3 raceway.</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b="1" dirty="0" smtClean="0"/>
              <a:t>Substantiation</a:t>
            </a:r>
            <a:r>
              <a:rPr lang="en-US" sz="2000" dirty="0" smtClean="0"/>
              <a:t> (in part) As recently as 12 October 2011, a master electrician was electrocuted while performing maintenance on a sign in Centerville, MN.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136</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Revised by deleting PVC and RTRC from permitted wiring methods for the installation of neon secondary conductors operating at over 1000 v.</a:t>
            </a:r>
          </a:p>
          <a:p>
            <a:pPr marL="800100" lvl="1" indent="-342900"/>
            <a:endParaRPr lang="en-US" sz="2000" dirty="0" smtClean="0"/>
          </a:p>
          <a:p>
            <a:pPr marL="800100" lvl="1" indent="-342900">
              <a:buFont typeface="Arial" pitchFamily="34" charset="0"/>
              <a:buChar char="•"/>
            </a:pPr>
            <a:r>
              <a:rPr lang="en-US" sz="2000" dirty="0" smtClean="0"/>
              <a:t>Operating temperature of GTO cable 105⁰ C or 120⁰ C exceeds the 90⁰ C operating temperature of these two nonmetallic raceways.</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137</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605.2 Office Furnishings. Cubicle panels, partitions, study carrels, work stations, desks, shelving systems, and storage units that may be mechanically and electrically interconnected to form an office furnishing system.</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Revised to expand scope of the office furnishings covered by the requirements of Article 605 to more than just lighting accessories and wired partition.</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138</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Revised to require runway conductor, crane, and monorail hoist disconnecting means to be one of the types specified in 430.109</a:t>
            </a:r>
          </a:p>
          <a:p>
            <a:pPr marL="800100" lvl="1" indent="-342900">
              <a:buFont typeface="Arial" pitchFamily="34" charset="0"/>
              <a:buChar char="•"/>
            </a:pPr>
            <a:endParaRPr lang="en-US" sz="2000" dirty="0" smtClean="0"/>
          </a:p>
          <a:p>
            <a:pPr marL="800100" lvl="1" indent="-342900">
              <a:buFont typeface="Arial" pitchFamily="34" charset="0"/>
              <a:buChar char="•"/>
            </a:pPr>
            <a:r>
              <a:rPr lang="en-US" sz="2000" dirty="0" smtClean="0"/>
              <a:t>Revised to require disconnecting means to be able to be locked in the open position in accordance with 110.25.</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139</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(B) Air-Conditioning and Heating Sources. A </a:t>
            </a:r>
            <a:r>
              <a:rPr lang="en-US" sz="2000" b="0" u="none" dirty="0" smtClean="0"/>
              <a:t>separate</a:t>
            </a:r>
            <a:r>
              <a:rPr lang="en-US" sz="2000" b="1" dirty="0" smtClean="0"/>
              <a:t> </a:t>
            </a:r>
            <a:r>
              <a:rPr lang="en-US" sz="2000" dirty="0" smtClean="0"/>
              <a:t>branch circuit shall supply the air-conditioning and heating units on each elevator car. The </a:t>
            </a:r>
            <a:r>
              <a:rPr lang="en-US" sz="2000" dirty="0" err="1" smtClean="0"/>
              <a:t>overcurrent</a:t>
            </a:r>
            <a:r>
              <a:rPr lang="en-US" sz="2000" dirty="0" smtClean="0"/>
              <a:t> device protecting the branch circuit shall be located in the elevator machine room or control room/machinery space or control space.</a:t>
            </a:r>
          </a:p>
          <a:p>
            <a:pPr marL="800100" lvl="1" indent="-342900"/>
            <a:endParaRPr lang="en-US" sz="2000" dirty="0" smtClean="0"/>
          </a:p>
          <a:p>
            <a:pPr marL="800100" lvl="1" indent="-342900">
              <a:buFont typeface="Arial" pitchFamily="34" charset="0"/>
              <a:buChar char="•"/>
            </a:pPr>
            <a:r>
              <a:rPr lang="en-US" sz="2000" dirty="0" smtClean="0"/>
              <a:t>Revise to correlate with similar Article 620 requirements in which the term “separate“ is used.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140</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Revised to require system of selective coordination be:</a:t>
            </a:r>
          </a:p>
          <a:p>
            <a:pPr marL="1257300" lvl="2" indent="-342900">
              <a:buFont typeface="Arial" pitchFamily="34" charset="0"/>
              <a:buChar char="•"/>
            </a:pPr>
            <a:r>
              <a:rPr lang="en-US" sz="2000" dirty="0" smtClean="0"/>
              <a:t>Selected by a licensed professional engineer or other qualified person engaged primarily in the design, installation, or maintenance of electrical systems.</a:t>
            </a:r>
          </a:p>
          <a:p>
            <a:pPr marL="1257300" lvl="2" indent="-342900">
              <a:buFont typeface="Arial" pitchFamily="34" charset="0"/>
              <a:buChar char="•"/>
            </a:pPr>
            <a:r>
              <a:rPr lang="en-US" sz="2000" dirty="0" smtClean="0"/>
              <a:t>Documented and made available to those authorized to design, install, inspect, maintain, and operate the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141</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Where an automatic load management system is used the maximum electric vehicle supply equipment load on a service feeder shall be the maximum load permitted by the automatic load management system.</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142</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dirty="0" smtClean="0"/>
              <a:t>Cord and Plug</a:t>
            </a:r>
          </a:p>
          <a:p>
            <a:pPr marL="1257300" lvl="2" indent="-342900">
              <a:buFont typeface="Arial" pitchFamily="34" charset="0"/>
              <a:buChar char="•"/>
            </a:pPr>
            <a:r>
              <a:rPr lang="en-US" dirty="0" smtClean="0"/>
              <a:t>(A) </a:t>
            </a:r>
            <a:r>
              <a:rPr lang="en-US" dirty="0" err="1" smtClean="0"/>
              <a:t>Nonlocking</a:t>
            </a:r>
            <a:r>
              <a:rPr lang="en-US" dirty="0" smtClean="0"/>
              <a:t>, 2-pole, 3-wire grounding-type receptacle outlets rated 125 V single phase 15 and 20 amperes or from a supply of less than 50 volts dc.</a:t>
            </a:r>
          </a:p>
          <a:p>
            <a:pPr marL="1257300" lvl="2" indent="-342900">
              <a:buFont typeface="Arial" pitchFamily="34" charset="0"/>
              <a:buChar char="•"/>
            </a:pPr>
            <a:r>
              <a:rPr lang="en-US" dirty="0" smtClean="0"/>
              <a:t>(B) </a:t>
            </a:r>
            <a:r>
              <a:rPr lang="en-US" dirty="0" err="1" smtClean="0"/>
              <a:t>Nonlocking</a:t>
            </a:r>
            <a:r>
              <a:rPr lang="en-US" dirty="0" smtClean="0"/>
              <a:t>, 2 pole, 3 wire and 3 pole, 4 wire grounding type receptacle outlets rated not more than 250 volts and 50 amperes.</a:t>
            </a:r>
          </a:p>
          <a:p>
            <a:pPr marL="1714500" lvl="3" indent="-342900">
              <a:buFont typeface="Arial" pitchFamily="34" charset="0"/>
              <a:buChar char="•"/>
            </a:pPr>
            <a:r>
              <a:rPr lang="en-US" dirty="0" smtClean="0"/>
              <a:t>EVSE is fastened in place to facilitate any of the following:</a:t>
            </a:r>
          </a:p>
          <a:p>
            <a:pPr marL="2171700" lvl="4" indent="-342900">
              <a:buFont typeface="Arial" pitchFamily="34" charset="0"/>
              <a:buChar char="•"/>
            </a:pPr>
            <a:r>
              <a:rPr lang="en-US" dirty="0" smtClean="0"/>
              <a:t>Ready removal for interchange</a:t>
            </a:r>
          </a:p>
          <a:p>
            <a:pPr marL="2171700" lvl="4" indent="-342900">
              <a:buFont typeface="Arial" pitchFamily="34" charset="0"/>
              <a:buChar char="•"/>
            </a:pPr>
            <a:r>
              <a:rPr lang="en-US" dirty="0" smtClean="0"/>
              <a:t>Facilitation of maintenance and repair</a:t>
            </a:r>
          </a:p>
          <a:p>
            <a:pPr marL="2171700" lvl="4" indent="-342900">
              <a:buFont typeface="Arial" pitchFamily="34" charset="0"/>
              <a:buChar char="•"/>
            </a:pPr>
            <a:r>
              <a:rPr lang="en-US" dirty="0" smtClean="0"/>
              <a:t>Reposition of portable, moveable or EVSE fastened in place</a:t>
            </a:r>
          </a:p>
          <a:p>
            <a:pPr marL="1714500" lvl="3" indent="-342900">
              <a:buFont typeface="Arial" pitchFamily="34" charset="0"/>
              <a:buChar char="•"/>
            </a:pPr>
            <a:r>
              <a:rPr lang="en-US" dirty="0" smtClean="0"/>
              <a:t>Power supply cord length limited to 1.8 m (6 ft)</a:t>
            </a:r>
          </a:p>
          <a:p>
            <a:pPr marL="1714500" lvl="3" indent="-342900">
              <a:buFont typeface="Arial" pitchFamily="34" charset="0"/>
              <a:buChar char="•"/>
            </a:pPr>
            <a:r>
              <a:rPr lang="en-US" dirty="0" smtClean="0"/>
              <a:t>Receptacles located to avoid physical damage to flexible cord.</a:t>
            </a:r>
          </a:p>
          <a:p>
            <a:pPr marL="1257300" lvl="2" indent="-342900">
              <a:buFont typeface="Arial" pitchFamily="34" charset="0"/>
              <a:buChar char="•"/>
            </a:pPr>
            <a:r>
              <a:rPr lang="en-US" dirty="0" smtClean="0"/>
              <a:t>All other electric vehicle supply equipment shall be permanently wired and fastened in place.</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143</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buFont typeface="Arial" pitchFamily="34" charset="0"/>
              <a:buChar char="•"/>
            </a:pPr>
            <a:r>
              <a:rPr lang="en-US" sz="2000" dirty="0" smtClean="0"/>
              <a:t>New provision covering EVSE supplied by dc circuits of less than 50 volts</a:t>
            </a:r>
          </a:p>
          <a:p>
            <a:pPr marL="800100" lvl="1" indent="-342900">
              <a:buFont typeface="Arial" pitchFamily="34" charset="0"/>
              <a:buChar char="•"/>
            </a:pPr>
            <a:r>
              <a:rPr lang="en-US" sz="2000" dirty="0" smtClean="0"/>
              <a:t>Allow for charging systems associated with smaller EVs such as neighborhood vehicles</a:t>
            </a:r>
          </a:p>
          <a:p>
            <a:pPr marL="800100" lvl="1" indent="-342900">
              <a:buFont typeface="Arial" pitchFamily="34" charset="0"/>
              <a:buChar char="•"/>
            </a:pPr>
            <a:r>
              <a:rPr lang="en-US" sz="2000" dirty="0" smtClean="0"/>
              <a:t>Equipment must be provided with ventilation marking per 625.17(C)</a:t>
            </a:r>
          </a:p>
          <a:p>
            <a:pPr marL="800100" lvl="1" indent="-342900">
              <a:buFont typeface="Arial" pitchFamily="34" charset="0"/>
              <a:buChar char="•"/>
            </a:pPr>
            <a:r>
              <a:rPr lang="en-US" sz="2000" dirty="0" smtClean="0"/>
              <a:t>Ventilation rates for dc charging equipment including in Tables 625.52(B)(1) &amp; (B)(2)</a:t>
            </a:r>
            <a:endParaRPr lang="en-US" sz="2000"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144</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buFont typeface="Arial" pitchFamily="34" charset="0"/>
              <a:buChar char="•"/>
            </a:pPr>
            <a:r>
              <a:rPr lang="en-US" sz="2000" dirty="0" smtClean="0"/>
              <a:t>New exception permitting alternative to automatic shutdown of air circulations systems in room containing critical operations data systems.</a:t>
            </a:r>
          </a:p>
          <a:p>
            <a:pPr marL="800100" lvl="1" indent="-342900">
              <a:buFont typeface="Arial" pitchFamily="34" charset="0"/>
              <a:buChar char="•"/>
            </a:pPr>
            <a:r>
              <a:rPr lang="en-US" sz="2000" dirty="0" smtClean="0"/>
              <a:t>Information Technology Equipment can incur significant damage within minutes of air circulation system shutdown</a:t>
            </a:r>
          </a:p>
          <a:p>
            <a:pPr marL="800100" lvl="1" indent="-342900">
              <a:buFont typeface="Arial" pitchFamily="34" charset="0"/>
              <a:buChar char="•"/>
            </a:pPr>
            <a:r>
              <a:rPr lang="en-US" sz="2000" dirty="0" smtClean="0"/>
              <a:t> Critical operations date systems are required to be staffed 24/7 so there are personnel available to carry out a manual shutdown procedure</a:t>
            </a:r>
          </a:p>
          <a:p>
            <a:pPr marL="800100" lvl="1" indent="-342900">
              <a:buFont typeface="Arial" pitchFamily="34" charset="0"/>
              <a:buChar char="•"/>
            </a:pPr>
            <a:r>
              <a:rPr lang="en-US" sz="2000" dirty="0" smtClean="0"/>
              <a:t>Procedure can allow for specific protocols based on the type and degree of the fire hazard</a:t>
            </a:r>
          </a:p>
          <a:p>
            <a:endParaRPr lang="en-US" dirty="0"/>
          </a:p>
        </p:txBody>
      </p:sp>
      <p:sp>
        <p:nvSpPr>
          <p:cNvPr id="4" name="Slide Number Placeholder 3"/>
          <p:cNvSpPr>
            <a:spLocks noGrp="1"/>
          </p:cNvSpPr>
          <p:nvPr>
            <p:ph type="sldNum" sz="quarter" idx="10"/>
          </p:nvPr>
        </p:nvSpPr>
        <p:spPr/>
        <p:txBody>
          <a:bodyPr/>
          <a:lstStyle/>
          <a:p>
            <a:fld id="{539252F7-D00C-4D6B-9C0A-04E8198D53CF}" type="slidenum">
              <a:rPr lang="en-US" smtClean="0"/>
              <a:pPr/>
              <a:t>145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EC Title Page">
    <p:spTree>
      <p:nvGrpSpPr>
        <p:cNvPr id="1" name=""/>
        <p:cNvGrpSpPr/>
        <p:nvPr/>
      </p:nvGrpSpPr>
      <p:grpSpPr>
        <a:xfrm>
          <a:off x="0" y="0"/>
          <a:ext cx="0" cy="0"/>
          <a:chOff x="0" y="0"/>
          <a:chExt cx="0" cy="0"/>
        </a:xfrm>
      </p:grpSpPr>
      <p:sp>
        <p:nvSpPr>
          <p:cNvPr id="6" name="TextBox 5"/>
          <p:cNvSpPr txBox="1"/>
          <p:nvPr/>
        </p:nvSpPr>
        <p:spPr>
          <a:xfrm>
            <a:off x="747889" y="70556"/>
            <a:ext cx="184666" cy="369332"/>
          </a:xfrm>
          <a:prstGeom prst="rect">
            <a:avLst/>
          </a:prstGeom>
          <a:noFill/>
        </p:spPr>
        <p:txBody>
          <a:bodyPr wrap="none" rtlCol="0">
            <a:spAutoFit/>
          </a:bodyPr>
          <a:lstStyle/>
          <a:p>
            <a:endParaRPr lang="en-US" dirty="0"/>
          </a:p>
        </p:txBody>
      </p:sp>
      <p:sp>
        <p:nvSpPr>
          <p:cNvPr id="12" name="Text Placeholder 11"/>
          <p:cNvSpPr>
            <a:spLocks noGrp="1"/>
          </p:cNvSpPr>
          <p:nvPr>
            <p:ph type="body" sz="quarter" idx="10"/>
          </p:nvPr>
        </p:nvSpPr>
        <p:spPr>
          <a:xfrm>
            <a:off x="838200" y="2057400"/>
            <a:ext cx="4419600" cy="2743200"/>
          </a:xfrm>
          <a:prstGeom prst="rect">
            <a:avLst/>
          </a:prstGeom>
        </p:spPr>
        <p:txBody>
          <a:bodyPr vert="horz" anchor="t" anchorCtr="0"/>
          <a:lstStyle>
            <a:lvl1pPr marL="0" indent="0">
              <a:buFontTx/>
              <a:buNone/>
              <a:defRPr sz="4200" b="0" i="0" baseline="0">
                <a:solidFill>
                  <a:schemeClr val="bg1"/>
                </a:solidFill>
                <a:latin typeface="Trebuchet MS"/>
              </a:defRPr>
            </a:lvl1pPr>
            <a:lvl2pPr marL="457200" indent="0">
              <a:buFontTx/>
              <a:buNone/>
              <a:defRPr b="1" i="0" baseline="0">
                <a:solidFill>
                  <a:schemeClr val="bg1"/>
                </a:solidFill>
                <a:latin typeface="Trebuchet MS"/>
              </a:defRPr>
            </a:lvl2pPr>
            <a:lvl3pPr marL="914400" indent="0">
              <a:buFontTx/>
              <a:buNone/>
              <a:defRPr b="1" i="0" baseline="0">
                <a:solidFill>
                  <a:schemeClr val="bg1"/>
                </a:solidFill>
                <a:latin typeface="Trebuchet MS"/>
              </a:defRPr>
            </a:lvl3pPr>
            <a:lvl4pPr marL="1371600" indent="0">
              <a:buFontTx/>
              <a:buNone/>
              <a:defRPr b="1" i="0" baseline="0">
                <a:solidFill>
                  <a:schemeClr val="bg1"/>
                </a:solidFill>
                <a:latin typeface="Trebuchet MS"/>
              </a:defRPr>
            </a:lvl4pPr>
            <a:lvl5pPr marL="1828800" indent="0">
              <a:buFontTx/>
              <a:buNone/>
              <a:defRPr b="1" i="0" baseline="0">
                <a:solidFill>
                  <a:schemeClr val="bg1"/>
                </a:solidFill>
                <a:latin typeface="Trebuchet MS"/>
              </a:defRPr>
            </a:lvl5pPr>
          </a:lstStyle>
          <a:p>
            <a:pPr lvl="0"/>
            <a:r>
              <a:rPr lang="en-US" smtClean="0"/>
              <a:t>Click to edit Master text styles</a:t>
            </a:r>
          </a:p>
          <a:p>
            <a:pPr lvl="1"/>
            <a:r>
              <a:rPr lang="en-US" smtClean="0"/>
              <a:t>Second level</a:t>
            </a:r>
          </a:p>
        </p:txBody>
      </p:sp>
      <p:sp>
        <p:nvSpPr>
          <p:cNvPr id="14" name="Text Placeholder 13"/>
          <p:cNvSpPr>
            <a:spLocks noGrp="1"/>
          </p:cNvSpPr>
          <p:nvPr>
            <p:ph type="body" sz="quarter" idx="11"/>
          </p:nvPr>
        </p:nvSpPr>
        <p:spPr>
          <a:xfrm>
            <a:off x="838200" y="5181600"/>
            <a:ext cx="6248400" cy="1143000"/>
          </a:xfrm>
          <a:prstGeom prst="rect">
            <a:avLst/>
          </a:prstGeom>
        </p:spPr>
        <p:txBody>
          <a:bodyPr vert="horz"/>
          <a:lstStyle>
            <a:lvl1pPr marL="0" indent="0">
              <a:buFontTx/>
              <a:buNone/>
              <a:defRPr sz="2000" baseline="0">
                <a:solidFill>
                  <a:srgbClr val="1E90DA"/>
                </a:solidFill>
                <a:latin typeface="Georgia"/>
              </a:defRPr>
            </a:lvl1pPr>
            <a:lvl2pPr marL="457200" indent="0">
              <a:buFontTx/>
              <a:buNone/>
              <a:defRPr sz="2000" baseline="0">
                <a:solidFill>
                  <a:srgbClr val="1E90DA"/>
                </a:solidFill>
                <a:latin typeface="Georgia"/>
              </a:defRPr>
            </a:lvl2pPr>
            <a:lvl3pPr marL="914400" indent="0">
              <a:buFontTx/>
              <a:buNone/>
              <a:defRPr sz="2000" baseline="0">
                <a:solidFill>
                  <a:srgbClr val="1E90DA"/>
                </a:solidFill>
                <a:latin typeface="Georgia"/>
              </a:defRPr>
            </a:lvl3pPr>
            <a:lvl4pPr marL="1371600" indent="0">
              <a:buFontTx/>
              <a:buNone/>
              <a:defRPr sz="2000" baseline="0">
                <a:solidFill>
                  <a:srgbClr val="1E90DA"/>
                </a:solidFill>
                <a:latin typeface="Georgia"/>
              </a:defRPr>
            </a:lvl4pPr>
            <a:lvl5pPr marL="1828800" indent="0">
              <a:buFontTx/>
              <a:buNone/>
              <a:defRPr sz="2000" baseline="0">
                <a:solidFill>
                  <a:srgbClr val="1E90DA"/>
                </a:solidFill>
                <a:latin typeface="Georgia"/>
              </a:defRPr>
            </a:lvl5pPr>
          </a:lstStyle>
          <a:p>
            <a:pPr lvl="0"/>
            <a:r>
              <a:rPr lang="en-US" smtClean="0"/>
              <a:t>Click to edit Master text styles</a:t>
            </a:r>
          </a:p>
        </p:txBody>
      </p:sp>
      <p:sp>
        <p:nvSpPr>
          <p:cNvPr id="16" name="Text Placeholder 15"/>
          <p:cNvSpPr>
            <a:spLocks noGrp="1"/>
          </p:cNvSpPr>
          <p:nvPr>
            <p:ph type="body" sz="quarter" idx="12"/>
          </p:nvPr>
        </p:nvSpPr>
        <p:spPr>
          <a:xfrm>
            <a:off x="838200" y="1524000"/>
            <a:ext cx="4267200" cy="533400"/>
          </a:xfrm>
          <a:prstGeom prst="rect">
            <a:avLst/>
          </a:prstGeom>
        </p:spPr>
        <p:txBody>
          <a:bodyPr vert="horz"/>
          <a:lstStyle>
            <a:lvl1pPr marL="0" indent="0">
              <a:buFontTx/>
              <a:buNone/>
              <a:defRPr sz="2700" b="1" i="0" cap="all" baseline="0">
                <a:solidFill>
                  <a:srgbClr val="1E90DA"/>
                </a:solidFill>
                <a:latin typeface="Trebuchet MS"/>
              </a:defRPr>
            </a:lvl1pPr>
            <a:lvl2pPr marL="457200" indent="0">
              <a:buFontTx/>
              <a:buNone/>
              <a:defRPr sz="2800" b="1" i="0" cap="all" baseline="0">
                <a:solidFill>
                  <a:srgbClr val="1E90DA"/>
                </a:solidFill>
                <a:latin typeface="Trebuchet MS"/>
              </a:defRPr>
            </a:lvl2pPr>
            <a:lvl3pPr marL="914400" indent="0">
              <a:buFontTx/>
              <a:buNone/>
              <a:defRPr sz="2800" b="1" i="0" cap="all" baseline="0">
                <a:solidFill>
                  <a:srgbClr val="1E90DA"/>
                </a:solidFill>
                <a:latin typeface="Trebuchet MS"/>
              </a:defRPr>
            </a:lvl3pPr>
            <a:lvl4pPr marL="1371600" indent="0">
              <a:buFontTx/>
              <a:buNone/>
              <a:defRPr sz="2800" b="1" i="0" cap="all" baseline="0">
                <a:solidFill>
                  <a:srgbClr val="1E90DA"/>
                </a:solidFill>
                <a:latin typeface="Trebuchet MS"/>
              </a:defRPr>
            </a:lvl4pPr>
            <a:lvl5pPr marL="1828800" indent="0">
              <a:buFontTx/>
              <a:buNone/>
              <a:defRPr sz="2800" b="1" i="0" cap="all" baseline="0">
                <a:solidFill>
                  <a:srgbClr val="1E90DA"/>
                </a:solidFill>
                <a:latin typeface="Trebuchet MS"/>
              </a:defRPr>
            </a:lvl5pPr>
          </a:lstStyle>
          <a:p>
            <a:pPr lvl="0"/>
            <a:r>
              <a:rPr lang="en-US" smtClean="0"/>
              <a:t>Click to edit Master text styles</a:t>
            </a:r>
          </a:p>
        </p:txBody>
      </p:sp>
      <p:sp>
        <p:nvSpPr>
          <p:cNvPr id="7" name="TextBox 6"/>
          <p:cNvSpPr txBox="1"/>
          <p:nvPr userDrawn="1"/>
        </p:nvSpPr>
        <p:spPr>
          <a:xfrm>
            <a:off x="747889" y="7055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298670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EC Photo Slide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3381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EC Title Page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873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8F85C0-918B-4617-A745-CC70DD620D01}" type="datetimeFigureOut">
              <a:rPr lang="en-US" smtClean="0"/>
              <a:pPr/>
              <a:t>2/21/2014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A00824-1CF3-46CE-AC2A-C2460E23A6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IEC Title Page">
    <p:spTree>
      <p:nvGrpSpPr>
        <p:cNvPr id="1" name=""/>
        <p:cNvGrpSpPr/>
        <p:nvPr/>
      </p:nvGrpSpPr>
      <p:grpSpPr>
        <a:xfrm>
          <a:off x="0" y="0"/>
          <a:ext cx="0" cy="0"/>
          <a:chOff x="0" y="0"/>
          <a:chExt cx="0" cy="0"/>
        </a:xfrm>
      </p:grpSpPr>
      <p:sp>
        <p:nvSpPr>
          <p:cNvPr id="6" name="TextBox 5"/>
          <p:cNvSpPr txBox="1"/>
          <p:nvPr userDrawn="1"/>
        </p:nvSpPr>
        <p:spPr>
          <a:xfrm>
            <a:off x="747889" y="70556"/>
            <a:ext cx="184666" cy="369332"/>
          </a:xfrm>
          <a:prstGeom prst="rect">
            <a:avLst/>
          </a:prstGeom>
          <a:noFill/>
        </p:spPr>
        <p:txBody>
          <a:bodyPr wrap="none" rtlCol="0">
            <a:spAutoFit/>
          </a:bodyPr>
          <a:lstStyle/>
          <a:p>
            <a:endParaRPr lang="en-US" dirty="0"/>
          </a:p>
        </p:txBody>
      </p:sp>
      <p:sp>
        <p:nvSpPr>
          <p:cNvPr id="12" name="Text Placeholder 11"/>
          <p:cNvSpPr>
            <a:spLocks noGrp="1"/>
          </p:cNvSpPr>
          <p:nvPr>
            <p:ph type="body" sz="quarter" idx="10"/>
          </p:nvPr>
        </p:nvSpPr>
        <p:spPr>
          <a:xfrm>
            <a:off x="838200" y="2057400"/>
            <a:ext cx="4419600" cy="2743200"/>
          </a:xfrm>
          <a:prstGeom prst="rect">
            <a:avLst/>
          </a:prstGeom>
        </p:spPr>
        <p:txBody>
          <a:bodyPr vert="horz" anchor="t" anchorCtr="0"/>
          <a:lstStyle>
            <a:lvl1pPr marL="0" indent="0">
              <a:buFontTx/>
              <a:buNone/>
              <a:defRPr sz="4200" b="0" i="0" baseline="0">
                <a:solidFill>
                  <a:schemeClr val="bg1"/>
                </a:solidFill>
                <a:latin typeface="Trebuchet MS"/>
              </a:defRPr>
            </a:lvl1pPr>
            <a:lvl2pPr marL="457200" indent="0">
              <a:buFontTx/>
              <a:buNone/>
              <a:defRPr b="1" i="0" baseline="0">
                <a:solidFill>
                  <a:schemeClr val="bg1"/>
                </a:solidFill>
                <a:latin typeface="Trebuchet MS"/>
              </a:defRPr>
            </a:lvl2pPr>
            <a:lvl3pPr marL="914400" indent="0">
              <a:buFontTx/>
              <a:buNone/>
              <a:defRPr b="1" i="0" baseline="0">
                <a:solidFill>
                  <a:schemeClr val="bg1"/>
                </a:solidFill>
                <a:latin typeface="Trebuchet MS"/>
              </a:defRPr>
            </a:lvl3pPr>
            <a:lvl4pPr marL="1371600" indent="0">
              <a:buFontTx/>
              <a:buNone/>
              <a:defRPr b="1" i="0" baseline="0">
                <a:solidFill>
                  <a:schemeClr val="bg1"/>
                </a:solidFill>
                <a:latin typeface="Trebuchet MS"/>
              </a:defRPr>
            </a:lvl4pPr>
            <a:lvl5pPr marL="1828800" indent="0">
              <a:buFontTx/>
              <a:buNone/>
              <a:defRPr b="1" i="0" baseline="0">
                <a:solidFill>
                  <a:schemeClr val="bg1"/>
                </a:solidFill>
                <a:latin typeface="Trebuchet MS"/>
              </a:defRPr>
            </a:lvl5pPr>
          </a:lstStyle>
          <a:p>
            <a:pPr lvl="0"/>
            <a:endParaRPr lang="en-US" dirty="0" smtClean="0"/>
          </a:p>
          <a:p>
            <a:pPr lvl="0"/>
            <a:endParaRPr lang="en-US" dirty="0"/>
          </a:p>
        </p:txBody>
      </p:sp>
      <p:sp>
        <p:nvSpPr>
          <p:cNvPr id="14" name="Text Placeholder 13"/>
          <p:cNvSpPr>
            <a:spLocks noGrp="1"/>
          </p:cNvSpPr>
          <p:nvPr>
            <p:ph type="body" sz="quarter" idx="11"/>
          </p:nvPr>
        </p:nvSpPr>
        <p:spPr>
          <a:xfrm>
            <a:off x="838200" y="5181600"/>
            <a:ext cx="6248400" cy="1143000"/>
          </a:xfrm>
          <a:prstGeom prst="rect">
            <a:avLst/>
          </a:prstGeom>
        </p:spPr>
        <p:txBody>
          <a:bodyPr vert="horz"/>
          <a:lstStyle>
            <a:lvl1pPr marL="0" indent="0">
              <a:buFontTx/>
              <a:buNone/>
              <a:defRPr sz="2000" baseline="0">
                <a:solidFill>
                  <a:srgbClr val="1E90DA"/>
                </a:solidFill>
                <a:latin typeface="Georgia"/>
              </a:defRPr>
            </a:lvl1pPr>
            <a:lvl2pPr marL="457200" indent="0">
              <a:buFontTx/>
              <a:buNone/>
              <a:defRPr sz="2000" baseline="0">
                <a:solidFill>
                  <a:srgbClr val="1E90DA"/>
                </a:solidFill>
                <a:latin typeface="Georgia"/>
              </a:defRPr>
            </a:lvl2pPr>
            <a:lvl3pPr marL="914400" indent="0">
              <a:buFontTx/>
              <a:buNone/>
              <a:defRPr sz="2000" baseline="0">
                <a:solidFill>
                  <a:srgbClr val="1E90DA"/>
                </a:solidFill>
                <a:latin typeface="Georgia"/>
              </a:defRPr>
            </a:lvl3pPr>
            <a:lvl4pPr marL="1371600" indent="0">
              <a:buFontTx/>
              <a:buNone/>
              <a:defRPr sz="2000" baseline="0">
                <a:solidFill>
                  <a:srgbClr val="1E90DA"/>
                </a:solidFill>
                <a:latin typeface="Georgia"/>
              </a:defRPr>
            </a:lvl4pPr>
            <a:lvl5pPr marL="1828800" indent="0">
              <a:buFontTx/>
              <a:buNone/>
              <a:defRPr sz="2000" baseline="0">
                <a:solidFill>
                  <a:srgbClr val="1E90DA"/>
                </a:solidFill>
                <a:latin typeface="Georgia"/>
              </a:defRPr>
            </a:lvl5pPr>
          </a:lstStyle>
          <a:p>
            <a:pPr lvl="0"/>
            <a:endParaRPr lang="en-US" dirty="0"/>
          </a:p>
        </p:txBody>
      </p:sp>
      <p:sp>
        <p:nvSpPr>
          <p:cNvPr id="16" name="Text Placeholder 15"/>
          <p:cNvSpPr>
            <a:spLocks noGrp="1"/>
          </p:cNvSpPr>
          <p:nvPr>
            <p:ph type="body" sz="quarter" idx="12"/>
          </p:nvPr>
        </p:nvSpPr>
        <p:spPr>
          <a:xfrm>
            <a:off x="838200" y="1524000"/>
            <a:ext cx="4267200" cy="533400"/>
          </a:xfrm>
          <a:prstGeom prst="rect">
            <a:avLst/>
          </a:prstGeom>
        </p:spPr>
        <p:txBody>
          <a:bodyPr vert="horz"/>
          <a:lstStyle>
            <a:lvl1pPr marL="0" indent="0">
              <a:buFontTx/>
              <a:buNone/>
              <a:defRPr sz="2700" b="1" i="0" cap="all" baseline="0">
                <a:solidFill>
                  <a:srgbClr val="1E90DA"/>
                </a:solidFill>
                <a:latin typeface="Trebuchet MS"/>
              </a:defRPr>
            </a:lvl1pPr>
            <a:lvl2pPr marL="457200" indent="0">
              <a:buFontTx/>
              <a:buNone/>
              <a:defRPr sz="2800" b="1" i="0" cap="all" baseline="0">
                <a:solidFill>
                  <a:srgbClr val="1E90DA"/>
                </a:solidFill>
                <a:latin typeface="Trebuchet MS"/>
              </a:defRPr>
            </a:lvl2pPr>
            <a:lvl3pPr marL="914400" indent="0">
              <a:buFontTx/>
              <a:buNone/>
              <a:defRPr sz="2800" b="1" i="0" cap="all" baseline="0">
                <a:solidFill>
                  <a:srgbClr val="1E90DA"/>
                </a:solidFill>
                <a:latin typeface="Trebuchet MS"/>
              </a:defRPr>
            </a:lvl3pPr>
            <a:lvl4pPr marL="1371600" indent="0">
              <a:buFontTx/>
              <a:buNone/>
              <a:defRPr sz="2800" b="1" i="0" cap="all" baseline="0">
                <a:solidFill>
                  <a:srgbClr val="1E90DA"/>
                </a:solidFill>
                <a:latin typeface="Trebuchet MS"/>
              </a:defRPr>
            </a:lvl4pPr>
            <a:lvl5pPr marL="1828800" indent="0">
              <a:buFontTx/>
              <a:buNone/>
              <a:defRPr sz="2800" b="1" i="0" cap="all" baseline="0">
                <a:solidFill>
                  <a:srgbClr val="1E90DA"/>
                </a:solidFill>
                <a:latin typeface="Trebuchet MS"/>
              </a:defRPr>
            </a:lvl5pPr>
          </a:lstStyle>
          <a:p>
            <a:pPr lvl="0"/>
            <a:endParaRPr lang="en-US" dirty="0"/>
          </a:p>
        </p:txBody>
      </p:sp>
    </p:spTree>
    <p:extLst>
      <p:ext uri="{BB962C8B-B14F-4D97-AF65-F5344CB8AC3E}">
        <p14:creationId xmlns:p14="http://schemas.microsoft.com/office/powerpoint/2010/main" xmlns="" val="2986706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EC Text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33400" y="990600"/>
            <a:ext cx="8153400" cy="609600"/>
          </a:xfrm>
          <a:prstGeom prst="rect">
            <a:avLst/>
          </a:prstGeom>
        </p:spPr>
        <p:txBody>
          <a:bodyPr vert="horz"/>
          <a:lstStyle>
            <a:lvl1pPr marL="0" indent="0" algn="ctr">
              <a:buNone/>
              <a:defRPr sz="2800" b="1" i="0">
                <a:solidFill>
                  <a:schemeClr val="tx2"/>
                </a:solidFill>
                <a:latin typeface="Trebuchet MS"/>
              </a:defRPr>
            </a:lvl1pPr>
            <a:lvl2pPr>
              <a:defRPr sz="2800" b="1" i="0">
                <a:solidFill>
                  <a:schemeClr val="tx2"/>
                </a:solidFill>
                <a:latin typeface="Trebuchet MS"/>
              </a:defRPr>
            </a:lvl2pPr>
            <a:lvl3pPr>
              <a:defRPr sz="2800" b="1" i="0">
                <a:solidFill>
                  <a:schemeClr val="tx2"/>
                </a:solidFill>
                <a:latin typeface="Trebuchet MS"/>
              </a:defRPr>
            </a:lvl3pPr>
            <a:lvl4pPr>
              <a:defRPr sz="2800" b="1" i="0">
                <a:solidFill>
                  <a:schemeClr val="tx2"/>
                </a:solidFill>
                <a:latin typeface="Trebuchet MS"/>
              </a:defRPr>
            </a:lvl4pPr>
            <a:lvl5pPr>
              <a:defRPr sz="2800" b="1" i="0">
                <a:solidFill>
                  <a:schemeClr val="tx2"/>
                </a:solidFill>
                <a:latin typeface="Trebuchet MS"/>
              </a:defRPr>
            </a:lvl5pPr>
          </a:lstStyle>
          <a:p>
            <a:pPr lvl="0"/>
            <a:r>
              <a:rPr lang="en-US" smtClean="0"/>
              <a:t>Click to edit Master text styles</a:t>
            </a:r>
          </a:p>
        </p:txBody>
      </p:sp>
      <p:sp>
        <p:nvSpPr>
          <p:cNvPr id="10" name="Text Placeholder 9"/>
          <p:cNvSpPr>
            <a:spLocks noGrp="1"/>
          </p:cNvSpPr>
          <p:nvPr>
            <p:ph type="body" sz="quarter" idx="11"/>
          </p:nvPr>
        </p:nvSpPr>
        <p:spPr>
          <a:xfrm>
            <a:off x="533400" y="1752600"/>
            <a:ext cx="8153400" cy="4800600"/>
          </a:xfrm>
          <a:prstGeom prst="rect">
            <a:avLst/>
          </a:prstGeom>
        </p:spPr>
        <p:txBody>
          <a:bodyPr vert="horz"/>
          <a:lstStyle>
            <a:lvl1pPr marL="0" indent="0">
              <a:buNone/>
              <a:defRPr sz="1600" baseline="0">
                <a:latin typeface="Georgia"/>
              </a:defRPr>
            </a:lvl1pPr>
            <a:lvl2pPr>
              <a:defRPr sz="1600" baseline="0">
                <a:latin typeface="Georgia"/>
              </a:defRPr>
            </a:lvl2pPr>
            <a:lvl3pPr>
              <a:defRPr sz="1600" baseline="0">
                <a:latin typeface="Georgia"/>
              </a:defRPr>
            </a:lvl3pPr>
            <a:lvl4pPr>
              <a:defRPr sz="1600" baseline="0">
                <a:latin typeface="Georgia"/>
              </a:defRPr>
            </a:lvl4pPr>
            <a:lvl5pPr>
              <a:defRPr sz="1600" baseline="0">
                <a:latin typeface="Georgia"/>
              </a:defRPr>
            </a:lvl5pPr>
          </a:lstStyle>
          <a:p>
            <a:pPr lvl="0"/>
            <a:r>
              <a:rPr lang="en-US" smtClean="0"/>
              <a:t>Click to edit Master text styles</a:t>
            </a:r>
          </a:p>
        </p:txBody>
      </p:sp>
    </p:spTree>
    <p:extLst>
      <p:ext uri="{BB962C8B-B14F-4D97-AF65-F5344CB8AC3E}">
        <p14:creationId xmlns:p14="http://schemas.microsoft.com/office/powerpoint/2010/main" xmlns="" val="133381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EC Text Page – no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670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370888" y="6356350"/>
            <a:ext cx="2133600" cy="274320"/>
          </a:xfrm>
          <a:prstGeom prst="rect">
            <a:avLst/>
          </a:prstGeom>
        </p:spPr>
        <p:txBody>
          <a:bodyPr/>
          <a:lstStyle/>
          <a:p>
            <a:pPr>
              <a:defRPr/>
            </a:pPr>
            <a:fld id="{D9A12BCF-6F70-42C2-B54D-0B64CBE77C5F}" type="datetimeFigureOut">
              <a:rPr lang="en-US" smtClean="0"/>
              <a:pPr>
                <a:defRPr/>
              </a:pPr>
              <a:t>2/21/2014</a:t>
            </a:fld>
            <a:endParaRPr lang="en-US"/>
          </a:p>
        </p:txBody>
      </p:sp>
      <p:sp>
        <p:nvSpPr>
          <p:cNvPr id="3" name="Footer Placeholder 2"/>
          <p:cNvSpPr>
            <a:spLocks noGrp="1"/>
          </p:cNvSpPr>
          <p:nvPr>
            <p:ph type="ftr" sz="quarter" idx="11"/>
          </p:nvPr>
        </p:nvSpPr>
        <p:spPr>
          <a:xfrm>
            <a:off x="3048000" y="6356350"/>
            <a:ext cx="3352800" cy="274320"/>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8234680" y="6355080"/>
            <a:ext cx="582966" cy="274320"/>
          </a:xfrm>
          <a:prstGeom prst="rect">
            <a:avLst/>
          </a:prstGeom>
        </p:spPr>
        <p:txBody>
          <a:bodyPr/>
          <a:lstStyle/>
          <a:p>
            <a:pPr>
              <a:defRPr/>
            </a:pPr>
            <a:fld id="{F7B1F84A-3918-474C-98E0-C23B765FBE40}" type="slidenum">
              <a:rPr lang="en-US" smtClean="0"/>
              <a:pPr>
                <a:defRPr/>
              </a:pPr>
              <a:t>‹#›</a:t>
            </a:fld>
            <a:endParaRPr lang="en-US"/>
          </a:p>
        </p:txBody>
      </p:sp>
      <p:sp>
        <p:nvSpPr>
          <p:cNvPr id="6" name="Rectangle 6"/>
          <p:cNvSpPr>
            <a:spLocks noChangeArrowheads="1"/>
          </p:cNvSpPr>
          <p:nvPr userDrawn="1"/>
        </p:nvSpPr>
        <p:spPr bwMode="auto">
          <a:xfrm rot="16223936">
            <a:off x="-772318" y="5660231"/>
            <a:ext cx="19542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rPr>
              <a:t>Copyright </a:t>
            </a:r>
            <a:r>
              <a:rPr lang="en-US" sz="1400" baseline="30000">
                <a:latin typeface="Tahoma" pitchFamily="34" charset="0"/>
                <a:cs typeface="Times New Roman" pitchFamily="18" charset="0"/>
              </a:rPr>
              <a:t>©</a:t>
            </a:r>
            <a:r>
              <a:rPr lang="en-US" sz="1400">
                <a:latin typeface="Tahoma" pitchFamily="34" charset="0"/>
              </a:rPr>
              <a:t> IAEI 2014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600200"/>
            <a:ext cx="8407893" cy="4526279"/>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70888" y="6356350"/>
            <a:ext cx="2133600" cy="274320"/>
          </a:xfrm>
          <a:prstGeom prst="rect">
            <a:avLst/>
          </a:prstGeom>
        </p:spPr>
        <p:txBody>
          <a:bodyPr/>
          <a:lstStyle/>
          <a:p>
            <a:pPr>
              <a:defRPr/>
            </a:pPr>
            <a:fld id="{DEDB6B09-8AE7-4D82-B27F-3F47B5993332}" type="datetimeFigureOut">
              <a:rPr lang="en-US" smtClean="0"/>
              <a:pPr>
                <a:defRPr/>
              </a:pPr>
              <a:t>2/21/2014</a:t>
            </a:fld>
            <a:endParaRPr lang="en-US"/>
          </a:p>
        </p:txBody>
      </p:sp>
      <p:sp>
        <p:nvSpPr>
          <p:cNvPr id="5" name="Footer Placeholder 4"/>
          <p:cNvSpPr>
            <a:spLocks noGrp="1"/>
          </p:cNvSpPr>
          <p:nvPr>
            <p:ph type="ftr" sz="quarter" idx="11"/>
          </p:nvPr>
        </p:nvSpPr>
        <p:spPr>
          <a:xfrm>
            <a:off x="3048000" y="6356350"/>
            <a:ext cx="3352800" cy="27432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234680" y="6355080"/>
            <a:ext cx="582966" cy="274320"/>
          </a:xfrm>
          <a:prstGeom prst="rect">
            <a:avLst/>
          </a:prstGeom>
        </p:spPr>
        <p:txBody>
          <a:bodyPr/>
          <a:lstStyle/>
          <a:p>
            <a:pPr>
              <a:defRPr/>
            </a:pPr>
            <a:fld id="{94BEE3E9-C0B3-4C03-8902-9C980A4AF4CD}" type="slidenum">
              <a:rPr lang="en-US" smtClean="0"/>
              <a:pPr>
                <a:defRPr/>
              </a:pPr>
              <a:t>‹#›</a:t>
            </a:fld>
            <a:endParaRPr lang="en-US"/>
          </a:p>
        </p:txBody>
      </p:sp>
      <p:sp>
        <p:nvSpPr>
          <p:cNvPr id="7" name="Title 6"/>
          <p:cNvSpPr>
            <a:spLocks noGrp="1"/>
          </p:cNvSpPr>
          <p:nvPr>
            <p:ph type="title" hasCustomPrompt="1"/>
          </p:nvPr>
        </p:nvSpPr>
        <p:spPr>
          <a:xfrm>
            <a:off x="381000" y="355847"/>
            <a:ext cx="8381260" cy="939553"/>
          </a:xfrm>
          <a:prstGeom prst="rect">
            <a:avLst/>
          </a:prstGeom>
        </p:spPr>
        <p:txBody>
          <a:bodyPr/>
          <a:lstStyle>
            <a:lvl1pPr>
              <a:defRPr sz="3600" b="1" cap="none" spc="0">
                <a:ln w="900" cmpd="sng">
                  <a:solidFill>
                    <a:schemeClr val="accent1">
                      <a:satMod val="190000"/>
                      <a:alpha val="55000"/>
                    </a:schemeClr>
                  </a:solidFill>
                  <a:prstDash val="solid"/>
                </a:ln>
                <a:solidFill>
                  <a:schemeClr val="accent1">
                    <a:satMod val="200000"/>
                    <a:tint val="3000"/>
                  </a:schemeClr>
                </a:solidFill>
                <a:effectLst>
                  <a:glow rad="63500">
                    <a:schemeClr val="accent1">
                      <a:satMod val="175000"/>
                      <a:alpha val="40000"/>
                    </a:schemeClr>
                  </a:glow>
                  <a:innerShdw blurRad="101600" dist="76200" dir="5400000">
                    <a:schemeClr val="accent1">
                      <a:satMod val="190000"/>
                      <a:tint val="100000"/>
                      <a:alpha val="74000"/>
                    </a:schemeClr>
                  </a:innerShdw>
                </a:effectLst>
                <a:latin typeface="+mn-lt"/>
              </a:defRPr>
            </a:lvl1pPr>
          </a:lstStyle>
          <a:p>
            <a:r>
              <a:rPr lang="en-US" dirty="0" smtClean="0"/>
              <a:t>Click to edit master title style</a:t>
            </a:r>
            <a:endParaRPr lang="en-US" dirty="0"/>
          </a:p>
        </p:txBody>
      </p:sp>
      <p:sp>
        <p:nvSpPr>
          <p:cNvPr id="8" name="Rectangle 7"/>
          <p:cNvSpPr>
            <a:spLocks noChangeArrowheads="1"/>
          </p:cNvSpPr>
          <p:nvPr userDrawn="1"/>
        </p:nvSpPr>
        <p:spPr bwMode="auto">
          <a:xfrm rot="16223936">
            <a:off x="-772318" y="5660231"/>
            <a:ext cx="19542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tx1">
                    <a:lumMod val="50000"/>
                    <a:lumOff val="50000"/>
                  </a:schemeClr>
                </a:solidFill>
                <a:latin typeface="Tahoma" pitchFamily="34" charset="0"/>
              </a:rPr>
              <a:t>Copyright </a:t>
            </a:r>
            <a:r>
              <a:rPr lang="en-US" sz="1400" baseline="30000" dirty="0">
                <a:solidFill>
                  <a:schemeClr val="tx1">
                    <a:lumMod val="50000"/>
                    <a:lumOff val="50000"/>
                  </a:schemeClr>
                </a:solidFill>
                <a:latin typeface="Tahoma" pitchFamily="34" charset="0"/>
                <a:cs typeface="Times New Roman" pitchFamily="18" charset="0"/>
              </a:rPr>
              <a:t>©</a:t>
            </a:r>
            <a:r>
              <a:rPr lang="en-US" sz="1400" dirty="0">
                <a:solidFill>
                  <a:schemeClr val="tx1">
                    <a:lumMod val="50000"/>
                    <a:lumOff val="50000"/>
                  </a:schemeClr>
                </a:solidFill>
                <a:latin typeface="Tahoma" pitchFamily="34" charset="0"/>
              </a:rPr>
              <a:t> IAEI 2014</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EC Photo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400" y="990600"/>
            <a:ext cx="4343400" cy="1219200"/>
          </a:xfrm>
          <a:prstGeom prst="rect">
            <a:avLst/>
          </a:prstGeom>
        </p:spPr>
        <p:txBody>
          <a:bodyPr vert="horz"/>
          <a:lstStyle>
            <a:lvl1pPr marL="0" indent="0">
              <a:buFontTx/>
              <a:buNone/>
              <a:defRPr sz="2800" b="1" i="0" u="none" baseline="0">
                <a:solidFill>
                  <a:schemeClr val="tx2"/>
                </a:solidFill>
                <a:latin typeface=""/>
              </a:defRPr>
            </a:lvl1pPr>
            <a:lvl2pPr marL="457200" indent="0">
              <a:buFontTx/>
              <a:buNone/>
              <a:defRPr sz="3200" b="1" i="0" u="none" baseline="0">
                <a:solidFill>
                  <a:schemeClr val="tx2"/>
                </a:solidFill>
                <a:latin typeface=""/>
              </a:defRPr>
            </a:lvl2pPr>
            <a:lvl3pPr marL="914400" indent="0">
              <a:buFontTx/>
              <a:buNone/>
              <a:defRPr sz="3200" b="1" i="0" u="none" baseline="0">
                <a:solidFill>
                  <a:schemeClr val="tx2"/>
                </a:solidFill>
                <a:latin typeface=""/>
              </a:defRPr>
            </a:lvl3pPr>
            <a:lvl4pPr marL="1371600" indent="0">
              <a:buFontTx/>
              <a:buNone/>
              <a:defRPr sz="3200" b="1" i="0" u="none" baseline="0">
                <a:solidFill>
                  <a:schemeClr val="tx2"/>
                </a:solidFill>
                <a:latin typeface=""/>
              </a:defRPr>
            </a:lvl4pPr>
            <a:lvl5pPr marL="1828800" indent="0">
              <a:buFontTx/>
              <a:buNone/>
              <a:defRPr sz="3200" b="1" i="0" u="none" baseline="0">
                <a:solidFill>
                  <a:schemeClr val="tx2"/>
                </a:solidFill>
                <a:latin typeface=""/>
              </a:defRPr>
            </a:lvl5pPr>
          </a:lstStyle>
          <a:p>
            <a:pPr lvl="0"/>
            <a:r>
              <a:rPr lang="en-US" smtClean="0"/>
              <a:t>Click to edit Master text styles</a:t>
            </a:r>
          </a:p>
        </p:txBody>
      </p:sp>
      <p:sp>
        <p:nvSpPr>
          <p:cNvPr id="5" name="Text Placeholder 4"/>
          <p:cNvSpPr>
            <a:spLocks noGrp="1"/>
          </p:cNvSpPr>
          <p:nvPr>
            <p:ph type="body" sz="quarter" idx="11"/>
          </p:nvPr>
        </p:nvSpPr>
        <p:spPr>
          <a:xfrm>
            <a:off x="533400" y="2286000"/>
            <a:ext cx="4343400" cy="4114800"/>
          </a:xfrm>
          <a:prstGeom prst="rect">
            <a:avLst/>
          </a:prstGeom>
        </p:spPr>
        <p:txBody>
          <a:bodyPr vert="horz"/>
          <a:lstStyle>
            <a:lvl1pPr marL="0" indent="0">
              <a:buFontTx/>
              <a:buNone/>
              <a:defRPr sz="1600" baseline="0">
                <a:latin typeface="Georgia"/>
              </a:defRPr>
            </a:lvl1pPr>
            <a:lvl2pPr marL="457200" indent="0">
              <a:buFontTx/>
              <a:buNone/>
              <a:defRPr sz="1600" baseline="0">
                <a:latin typeface="Georgia"/>
              </a:defRPr>
            </a:lvl2pPr>
            <a:lvl3pPr marL="914400" indent="0">
              <a:buFontTx/>
              <a:buNone/>
              <a:defRPr sz="1600" baseline="0">
                <a:latin typeface="Georgia"/>
              </a:defRPr>
            </a:lvl3pPr>
            <a:lvl4pPr marL="1371600" indent="0">
              <a:buFontTx/>
              <a:buNone/>
              <a:defRPr sz="1600" baseline="0">
                <a:latin typeface="Georgia"/>
              </a:defRPr>
            </a:lvl4pPr>
            <a:lvl5pPr marL="1828800" indent="0">
              <a:buFontTx/>
              <a:buNone/>
              <a:defRPr sz="1600" baseline="0">
                <a:latin typeface="Georgia"/>
              </a:defRPr>
            </a:lvl5pPr>
          </a:lstStyle>
          <a:p>
            <a:pPr lvl="0"/>
            <a:r>
              <a:rPr lang="en-US" smtClean="0"/>
              <a:t>Click to edit Master text styles</a:t>
            </a:r>
          </a:p>
        </p:txBody>
      </p:sp>
      <p:sp>
        <p:nvSpPr>
          <p:cNvPr id="16" name="Text Placeholder 15"/>
          <p:cNvSpPr>
            <a:spLocks noGrp="1"/>
          </p:cNvSpPr>
          <p:nvPr>
            <p:ph type="body" sz="quarter" idx="12"/>
          </p:nvPr>
        </p:nvSpPr>
        <p:spPr>
          <a:xfrm>
            <a:off x="5029200" y="4343400"/>
            <a:ext cx="2286000" cy="2057400"/>
          </a:xfrm>
          <a:prstGeom prst="rect">
            <a:avLst/>
          </a:prstGeom>
        </p:spPr>
        <p:txBody>
          <a:bodyPr vert="horz"/>
          <a:lstStyle>
            <a:lvl1pPr marL="0" indent="0">
              <a:buFontTx/>
              <a:buNone/>
              <a:defRPr sz="1200" b="0" i="1">
                <a:solidFill>
                  <a:srgbClr val="1E90DA"/>
                </a:solidFill>
                <a:latin typeface="Trebuchet MS"/>
              </a:defRPr>
            </a:lvl1pPr>
            <a:lvl2pPr marL="457200" indent="0">
              <a:buFontTx/>
              <a:buNone/>
              <a:defRPr sz="1200" b="0" i="1">
                <a:solidFill>
                  <a:srgbClr val="1E90DA"/>
                </a:solidFill>
                <a:latin typeface="Trebuchet MS"/>
              </a:defRPr>
            </a:lvl2pPr>
            <a:lvl3pPr marL="914400" indent="0">
              <a:buFontTx/>
              <a:buNone/>
              <a:defRPr sz="1200" b="0" i="1">
                <a:solidFill>
                  <a:srgbClr val="1E90DA"/>
                </a:solidFill>
                <a:latin typeface="Trebuchet MS"/>
              </a:defRPr>
            </a:lvl3pPr>
            <a:lvl4pPr marL="1371600" indent="0">
              <a:buFontTx/>
              <a:buNone/>
              <a:defRPr sz="1200" b="0" i="1">
                <a:solidFill>
                  <a:srgbClr val="1E90DA"/>
                </a:solidFill>
                <a:latin typeface="Trebuchet MS"/>
              </a:defRPr>
            </a:lvl4pPr>
            <a:lvl5pPr marL="1828800" indent="0">
              <a:buFontTx/>
              <a:buNone/>
              <a:defRPr sz="1200" b="0" i="1">
                <a:solidFill>
                  <a:srgbClr val="1E90DA"/>
                </a:solidFill>
                <a:latin typeface="Trebuchet MS"/>
              </a:defRPr>
            </a:lvl5pPr>
          </a:lstStyle>
          <a:p>
            <a:pPr lvl="0"/>
            <a:r>
              <a:rPr lang="en-US" smtClean="0"/>
              <a:t>Click to edit Master text styles</a:t>
            </a:r>
          </a:p>
        </p:txBody>
      </p:sp>
      <p:sp>
        <p:nvSpPr>
          <p:cNvPr id="20" name="Picture Placeholder 19"/>
          <p:cNvSpPr>
            <a:spLocks noGrp="1"/>
          </p:cNvSpPr>
          <p:nvPr>
            <p:ph type="pic" sz="quarter" idx="13"/>
          </p:nvPr>
        </p:nvSpPr>
        <p:spPr>
          <a:xfrm rot="360000">
            <a:off x="5262439" y="553377"/>
            <a:ext cx="3480584" cy="3480584"/>
          </a:xfrm>
          <a:prstGeom prst="rect">
            <a:avLst/>
          </a:prstGeom>
          <a:ln w="177800" cap="rnd" cmpd="sng">
            <a:solidFill>
              <a:schemeClr val="bg1"/>
            </a:solidFill>
            <a:round/>
          </a:ln>
          <a:effectLst>
            <a:outerShdw blurRad="123825" dist="38100" dir="2700000" sx="101000" sy="101000" algn="tl" rotWithShape="0">
              <a:prstClr val="black">
                <a:alpha val="40000"/>
              </a:prstClr>
            </a:outerShdw>
          </a:effectLst>
        </p:spPr>
        <p:txBody>
          <a:bodyPr vert="horz"/>
          <a:lstStyle>
            <a:lvl1pPr marL="0" indent="0">
              <a:buFontTx/>
              <a:buNone/>
              <a:defRPr>
                <a:effectLst>
                  <a:outerShdw blurRad="50800" dist="38100" algn="l" rotWithShape="0">
                    <a:prstClr val="black">
                      <a:alpha val="40000"/>
                    </a:prstClr>
                  </a:outerShdw>
                </a:effectLst>
                <a:latin typeface="Georgia"/>
              </a:defRPr>
            </a:lvl1pPr>
          </a:lstStyle>
          <a:p>
            <a:r>
              <a:rPr lang="en-US" smtClean="0"/>
              <a:t>Click icon to add picture</a:t>
            </a:r>
            <a:endParaRPr lang="en-US" dirty="0"/>
          </a:p>
        </p:txBody>
      </p:sp>
    </p:spTree>
    <p:extLst>
      <p:ext uri="{BB962C8B-B14F-4D97-AF65-F5344CB8AC3E}">
        <p14:creationId xmlns:p14="http://schemas.microsoft.com/office/powerpoint/2010/main" xmlns="" val="896934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EC Template_1.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296400" cy="6972300"/>
          </a:xfrm>
          <a:prstGeom prst="rect">
            <a:avLst/>
          </a:prstGeom>
        </p:spPr>
      </p:pic>
      <p:pic>
        <p:nvPicPr>
          <p:cNvPr id="4" name="Picture 3" descr="IEC Logo wh txt.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24800" y="5791200"/>
            <a:ext cx="990599" cy="885458"/>
          </a:xfrm>
          <a:prstGeom prst="rect">
            <a:avLst/>
          </a:prstGeom>
        </p:spPr>
      </p:pic>
    </p:spTree>
    <p:extLst>
      <p:ext uri="{BB962C8B-B14F-4D97-AF65-F5344CB8AC3E}">
        <p14:creationId xmlns:p14="http://schemas.microsoft.com/office/powerpoint/2010/main" xmlns="" val="10109643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0" r:id="rId4"/>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67" y="0"/>
            <a:ext cx="9211065" cy="69151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24800" y="5791200"/>
            <a:ext cx="990599" cy="885457"/>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9863667" y="58843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303970097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71" r:id="rId3"/>
    <p:sldLayoutId id="2147483672" r:id="rId4"/>
  </p:sldLayoutIdLst>
  <p:txStyles>
    <p:titleStyle>
      <a:lvl1pPr algn="ctr" defTabSz="457200" rtl="0" eaLnBrk="1" latinLnBrk="0" hangingPunct="1">
        <a:spcBef>
          <a:spcPct val="0"/>
        </a:spcBef>
        <a:buNone/>
        <a:defRPr sz="40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7" y="0"/>
            <a:ext cx="9211065" cy="69151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24800" y="5791200"/>
            <a:ext cx="990599" cy="8854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4246896641"/>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dirty="0" smtClean="0">
                <a:solidFill>
                  <a:srgbClr val="FF0000"/>
                </a:solidFill>
              </a:rPr>
              <a:t>IEC National </a:t>
            </a:r>
            <a:endParaRPr lang="en-US" dirty="0">
              <a:solidFill>
                <a:srgbClr val="FF0000"/>
              </a:solidFill>
            </a:endParaRPr>
          </a:p>
        </p:txBody>
      </p:sp>
      <p:sp>
        <p:nvSpPr>
          <p:cNvPr id="2" name="Text Placeholder 1"/>
          <p:cNvSpPr>
            <a:spLocks noGrp="1"/>
          </p:cNvSpPr>
          <p:nvPr>
            <p:ph type="body" sz="quarter" idx="10"/>
          </p:nvPr>
        </p:nvSpPr>
        <p:spPr/>
        <p:txBody>
          <a:bodyPr/>
          <a:lstStyle/>
          <a:p>
            <a:r>
              <a:rPr lang="en-US" sz="1200" b="1" dirty="0" smtClean="0"/>
              <a:t> </a:t>
            </a:r>
          </a:p>
          <a:p>
            <a:pPr algn="ctr"/>
            <a:endParaRPr lang="en-US" sz="3200" dirty="0" smtClean="0">
              <a:solidFill>
                <a:srgbClr val="FF0000"/>
              </a:solidFill>
            </a:endParaRPr>
          </a:p>
          <a:p>
            <a:r>
              <a:rPr lang="en-US" sz="3200" dirty="0" smtClean="0">
                <a:solidFill>
                  <a:srgbClr val="FF0000"/>
                </a:solidFill>
              </a:rPr>
              <a:t>2014 NEC Update for Electricians</a:t>
            </a:r>
            <a:endParaRPr lang="en-US" dirty="0">
              <a:solidFill>
                <a:srgbClr val="FF0000"/>
              </a:solidFill>
            </a:endParaRPr>
          </a:p>
        </p:txBody>
      </p:sp>
      <p:sp>
        <p:nvSpPr>
          <p:cNvPr id="3" name="Text Placeholder 2"/>
          <p:cNvSpPr>
            <a:spLocks noGrp="1"/>
          </p:cNvSpPr>
          <p:nvPr>
            <p:ph type="body" sz="quarter" idx="11"/>
          </p:nvPr>
        </p:nvSpPr>
        <p:spPr/>
        <p:txBody>
          <a:bodyPr/>
          <a:lstStyle/>
          <a:p>
            <a:r>
              <a:rPr lang="en-US" dirty="0" smtClean="0">
                <a:solidFill>
                  <a:srgbClr val="FF0000"/>
                </a:solidFill>
              </a:rPr>
              <a:t>Courtesy of the IEC National Codes and Standards Committee</a:t>
            </a:r>
          </a:p>
        </p:txBody>
      </p:sp>
    </p:spTree>
    <p:extLst>
      <p:ext uri="{BB962C8B-B14F-4D97-AF65-F5344CB8AC3E}">
        <p14:creationId xmlns:p14="http://schemas.microsoft.com/office/powerpoint/2010/main" xmlns="" val="3332310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New Article 750 Energy Management Systems</a:t>
            </a:r>
            <a:endParaRPr lang="en-US" sz="2800" b="1" dirty="0"/>
          </a:p>
        </p:txBody>
      </p:sp>
      <p:sp>
        <p:nvSpPr>
          <p:cNvPr id="6" name="TextBox 5"/>
          <p:cNvSpPr txBox="1"/>
          <p:nvPr/>
        </p:nvSpPr>
        <p:spPr>
          <a:xfrm>
            <a:off x="1066800" y="1600200"/>
            <a:ext cx="6172200" cy="2308324"/>
          </a:xfrm>
          <a:prstGeom prst="rect">
            <a:avLst/>
          </a:prstGeom>
          <a:noFill/>
        </p:spPr>
        <p:txBody>
          <a:bodyPr wrap="square" rtlCol="0">
            <a:spAutoFit/>
          </a:bodyPr>
          <a:lstStyle/>
          <a:p>
            <a:pPr marL="342900" indent="-342900">
              <a:buFont typeface="Arial" pitchFamily="34" charset="0"/>
              <a:buChar char="•"/>
            </a:pPr>
            <a:r>
              <a:rPr lang="en-US" sz="2400" dirty="0" smtClean="0"/>
              <a:t>Energy Management System. </a:t>
            </a:r>
          </a:p>
          <a:p>
            <a:pPr marL="342900" indent="-342900">
              <a:buFont typeface="Arial" pitchFamily="34" charset="0"/>
              <a:buChar char="•"/>
            </a:pPr>
            <a:r>
              <a:rPr lang="en-US" sz="2400" dirty="0" smtClean="0"/>
              <a:t>Monitor(s), communication equipment</a:t>
            </a:r>
          </a:p>
          <a:p>
            <a:pPr marL="342900" indent="-342900">
              <a:buFont typeface="Arial" pitchFamily="34" charset="0"/>
              <a:buChar char="•"/>
            </a:pPr>
            <a:r>
              <a:rPr lang="en-US" sz="2400" dirty="0" smtClean="0"/>
              <a:t>Controller(s)</a:t>
            </a:r>
          </a:p>
          <a:p>
            <a:pPr marL="342900" indent="-342900">
              <a:buFont typeface="Arial" pitchFamily="34" charset="0"/>
              <a:buChar char="•"/>
            </a:pPr>
            <a:r>
              <a:rPr lang="en-US" sz="2400" dirty="0" smtClean="0"/>
              <a:t>Timer(s)</a:t>
            </a:r>
          </a:p>
          <a:p>
            <a:pPr marL="342900" indent="-342900">
              <a:buFont typeface="Arial" pitchFamily="34" charset="0"/>
              <a:buChar char="•"/>
            </a:pPr>
            <a:r>
              <a:rPr lang="en-US" sz="2400" dirty="0" smtClean="0"/>
              <a:t>Other device(s)</a:t>
            </a:r>
          </a:p>
          <a:p>
            <a:pPr marL="342900" indent="-342900">
              <a:buFont typeface="Arial" pitchFamily="34" charset="0"/>
              <a:buChar char="•"/>
            </a:pPr>
            <a:r>
              <a:rPr lang="en-US" sz="2400" dirty="0" smtClean="0"/>
              <a:t>Automatic disconnection creates a hazard.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0"/>
            <a:ext cx="9144000" cy="6858000"/>
            <a:chOff x="0" y="0"/>
            <a:chExt cx="9144000"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6" name="Picture 1029" descr="IAEIlogoCusto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12188" y="76200"/>
              <a:ext cx="455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0086527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101</a:t>
            </a:fld>
            <a:endParaRPr lang="en-US" dirty="0"/>
          </a:p>
        </p:txBody>
      </p:sp>
      <p:sp>
        <p:nvSpPr>
          <p:cNvPr id="5" name="TextBox 4"/>
          <p:cNvSpPr txBox="1"/>
          <p:nvPr/>
        </p:nvSpPr>
        <p:spPr>
          <a:xfrm>
            <a:off x="1066800" y="1066800"/>
            <a:ext cx="7162800" cy="523220"/>
          </a:xfrm>
          <a:prstGeom prst="rect">
            <a:avLst/>
          </a:prstGeom>
          <a:noFill/>
        </p:spPr>
        <p:txBody>
          <a:bodyPr wrap="square" rtlCol="0">
            <a:spAutoFit/>
          </a:bodyPr>
          <a:lstStyle/>
          <a:p>
            <a:pPr algn="ctr"/>
            <a:r>
              <a:rPr lang="en-US" sz="2800" dirty="0" smtClean="0"/>
              <a:t>410.6 Listing Required (</a:t>
            </a:r>
            <a:r>
              <a:rPr lang="en-US" sz="2800" dirty="0" err="1" smtClean="0"/>
              <a:t>Luminaires</a:t>
            </a:r>
            <a:r>
              <a:rPr lang="en-US" sz="2800" dirty="0" smtClean="0"/>
              <a:t>)</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Listing requirements for </a:t>
            </a:r>
            <a:r>
              <a:rPr lang="en-US" sz="2400" dirty="0" err="1" smtClean="0"/>
              <a:t>luminaires</a:t>
            </a:r>
            <a:r>
              <a:rPr lang="en-US" sz="2400" dirty="0" smtClean="0"/>
              <a:t> and </a:t>
            </a:r>
            <a:r>
              <a:rPr lang="en-US" sz="2400" dirty="0" err="1" smtClean="0"/>
              <a:t>lampholders</a:t>
            </a:r>
            <a:r>
              <a:rPr lang="en-US" sz="2400" dirty="0" smtClean="0"/>
              <a:t> expanded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102</a:t>
            </a:fld>
            <a:endParaRPr lang="en-US" dirty="0"/>
          </a:p>
        </p:txBody>
      </p:sp>
      <p:sp>
        <p:nvSpPr>
          <p:cNvPr id="5" name="TextBox 4"/>
          <p:cNvSpPr txBox="1"/>
          <p:nvPr/>
        </p:nvSpPr>
        <p:spPr>
          <a:xfrm>
            <a:off x="990600" y="762000"/>
            <a:ext cx="7162800" cy="954107"/>
          </a:xfrm>
          <a:prstGeom prst="rect">
            <a:avLst/>
          </a:prstGeom>
          <a:noFill/>
        </p:spPr>
        <p:txBody>
          <a:bodyPr wrap="square" rtlCol="0">
            <a:spAutoFit/>
          </a:bodyPr>
          <a:lstStyle/>
          <a:p>
            <a:pPr algn="ctr"/>
            <a:r>
              <a:rPr lang="en-US" sz="2800" dirty="0" smtClean="0"/>
              <a:t>410.10(F) </a:t>
            </a:r>
            <a:r>
              <a:rPr lang="en-US" sz="2800" dirty="0" err="1" smtClean="0"/>
              <a:t>Luminaires</a:t>
            </a:r>
            <a:r>
              <a:rPr lang="en-US" sz="2800" dirty="0" smtClean="0"/>
              <a:t> Installed in or Under Roof Decking (New)</a:t>
            </a:r>
            <a:endParaRPr lang="en-US" sz="2800" dirty="0"/>
          </a:p>
        </p:txBody>
      </p:sp>
      <p:sp>
        <p:nvSpPr>
          <p:cNvPr id="6" name="TextBox 5"/>
          <p:cNvSpPr txBox="1"/>
          <p:nvPr/>
        </p:nvSpPr>
        <p:spPr>
          <a:xfrm>
            <a:off x="914400" y="2133600"/>
            <a:ext cx="7162800" cy="2677656"/>
          </a:xfrm>
          <a:prstGeom prst="rect">
            <a:avLst/>
          </a:prstGeom>
          <a:noFill/>
        </p:spPr>
        <p:txBody>
          <a:bodyPr wrap="square" rtlCol="0">
            <a:spAutoFit/>
          </a:bodyPr>
          <a:lstStyle/>
          <a:p>
            <a:pPr marL="800100" lvl="1" indent="-342900">
              <a:buFont typeface="Arial" pitchFamily="34" charset="0"/>
              <a:buChar char="•"/>
            </a:pPr>
            <a:r>
              <a:rPr lang="en-US" sz="2400" dirty="0" err="1" smtClean="0"/>
              <a:t>Luminaires</a:t>
            </a:r>
            <a:r>
              <a:rPr lang="en-US" sz="2400" dirty="0" smtClean="0"/>
              <a:t> no longer permitted to be installed within 38 mm (1.5 in) of the lowest metal deck surface</a:t>
            </a:r>
          </a:p>
          <a:p>
            <a:pPr marL="800100" lvl="1" indent="-342900"/>
            <a:endParaRPr lang="en-US" sz="2400" dirty="0" smtClean="0"/>
          </a:p>
          <a:p>
            <a:pPr marL="800100" lvl="1" indent="-342900">
              <a:buFont typeface="Arial" pitchFamily="34" charset="0"/>
              <a:buChar char="•"/>
            </a:pPr>
            <a:r>
              <a:rPr lang="en-US" sz="2400" dirty="0" smtClean="0"/>
              <a:t>Similar to the rule in 300.4(E)</a:t>
            </a:r>
          </a:p>
          <a:p>
            <a:pPr marL="1257300" lvl="2" indent="-342900">
              <a:buFont typeface="Arial" pitchFamily="34" charset="0"/>
              <a:buChar char="•"/>
            </a:pPr>
            <a:r>
              <a:rPr lang="en-US" sz="2400" dirty="0" smtClean="0"/>
              <a:t>Cable and raceways (2008 NEC)</a:t>
            </a:r>
          </a:p>
          <a:p>
            <a:pPr marL="1257300" lvl="2" indent="-342900">
              <a:buFont typeface="Arial" pitchFamily="34" charset="0"/>
              <a:buChar char="•"/>
            </a:pPr>
            <a:r>
              <a:rPr lang="en-US" sz="2400" dirty="0" smtClean="0"/>
              <a:t>Boxes (2011 NEC)</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410.23 Covering of Combustible Material at Outlet Boxes</a:t>
            </a:r>
            <a:endParaRPr lang="en-US" sz="2800" dirty="0"/>
          </a:p>
        </p:txBody>
      </p:sp>
      <p:sp>
        <p:nvSpPr>
          <p:cNvPr id="6" name="TextBox 5"/>
          <p:cNvSpPr txBox="1"/>
          <p:nvPr/>
        </p:nvSpPr>
        <p:spPr>
          <a:xfrm>
            <a:off x="1066800" y="2286000"/>
            <a:ext cx="7162800" cy="2246769"/>
          </a:xfrm>
          <a:prstGeom prst="rect">
            <a:avLst/>
          </a:prstGeom>
          <a:noFill/>
        </p:spPr>
        <p:txBody>
          <a:bodyPr wrap="square" rtlCol="0">
            <a:spAutoFit/>
          </a:bodyPr>
          <a:lstStyle/>
          <a:p>
            <a:pPr marL="800100" lvl="1" indent="-342900">
              <a:buFont typeface="Arial" pitchFamily="34" charset="0"/>
              <a:buChar char="•"/>
            </a:pPr>
            <a:r>
              <a:rPr lang="en-US" sz="2400" dirty="0" smtClean="0"/>
              <a:t>Any combustible wall of ceiling finish exposed between the edge of a </a:t>
            </a:r>
            <a:r>
              <a:rPr lang="en-US" sz="2400" dirty="0" err="1" smtClean="0"/>
              <a:t>luminaire</a:t>
            </a:r>
            <a:r>
              <a:rPr lang="en-US" sz="2400" dirty="0" smtClean="0"/>
              <a:t> canopy or pan and an outlet box, having a surface of 180 in</a:t>
            </a:r>
            <a:r>
              <a:rPr lang="en-US" sz="2400" baseline="30000" dirty="0" smtClean="0"/>
              <a:t>2</a:t>
            </a:r>
            <a:r>
              <a:rPr lang="en-US" sz="2400" dirty="0" smtClean="0"/>
              <a:t> or more shall be covered with noncombustible material</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3312"/>
            <a:ext cx="9139583" cy="6854687"/>
            <a:chOff x="0" y="3312"/>
            <a:chExt cx="9139583" cy="6854687"/>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312"/>
              <a:ext cx="9139583" cy="6854687"/>
            </a:xfrm>
            <a:prstGeom prst="rect">
              <a:avLst/>
            </a:prstGeom>
          </p:spPr>
        </p:pic>
        <p:pic>
          <p:nvPicPr>
            <p:cNvPr id="8"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7904606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422.5 GFCI Protection (New)</a:t>
            </a:r>
            <a:endParaRPr lang="en-US" sz="2800" dirty="0"/>
          </a:p>
        </p:txBody>
      </p:sp>
      <p:sp>
        <p:nvSpPr>
          <p:cNvPr id="6" name="TextBox 5"/>
          <p:cNvSpPr txBox="1"/>
          <p:nvPr/>
        </p:nvSpPr>
        <p:spPr>
          <a:xfrm>
            <a:off x="990600" y="1676400"/>
            <a:ext cx="6934200" cy="1200329"/>
          </a:xfrm>
          <a:prstGeom prst="rect">
            <a:avLst/>
          </a:prstGeom>
          <a:noFill/>
        </p:spPr>
        <p:txBody>
          <a:bodyPr wrap="square" rtlCol="0">
            <a:spAutoFit/>
          </a:bodyPr>
          <a:lstStyle/>
          <a:p>
            <a:pPr marL="800100" lvl="1" indent="-342900">
              <a:buFont typeface="Arial" pitchFamily="34" charset="0"/>
              <a:buChar char="•"/>
            </a:pPr>
            <a:r>
              <a:rPr lang="en-US" sz="2400" dirty="0" smtClean="0"/>
              <a:t>GFCI devices providing protection to appliances in Article 422 required to be installed in a readily accessible locations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858001"/>
            <a:chOff x="0" y="0"/>
            <a:chExt cx="9144000" cy="6858001"/>
          </a:xfrm>
        </p:grpSpPr>
        <p:pic>
          <p:nvPicPr>
            <p:cNvPr id="3074" name="Picture 2" descr="C:\Users\klofland\Desktop\Lofland Photos\Redondo Beach, CA 12-12\DSC09769.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228" t="4849" r="7045" b="7424"/>
            <a:stretch/>
          </p:blipFill>
          <p:spPr bwMode="auto">
            <a:xfrm>
              <a:off x="0" y="0"/>
              <a:ext cx="9144000"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029" descr="IAEIlogoCusto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12188" y="76200"/>
              <a:ext cx="455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75" name="Picture 3" descr="C:\Users\klofland\Desktop\Lofland Photos\Redondo Beach, CA 12-12\DSC09770.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220" t="5303" r="27746" b="4166"/>
          <a:stretch/>
        </p:blipFill>
        <p:spPr bwMode="auto">
          <a:xfrm>
            <a:off x="256164" y="609600"/>
            <a:ext cx="2258436" cy="348236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014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107</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422.23 Tire Inflation and Automotive Vacuum Machines (New)</a:t>
            </a:r>
            <a:endParaRPr lang="en-US" sz="2800" dirty="0"/>
          </a:p>
        </p:txBody>
      </p:sp>
      <p:sp>
        <p:nvSpPr>
          <p:cNvPr id="6" name="TextBox 5"/>
          <p:cNvSpPr txBox="1"/>
          <p:nvPr/>
        </p:nvSpPr>
        <p:spPr>
          <a:xfrm>
            <a:off x="1371600" y="2209800"/>
            <a:ext cx="5867400" cy="1200329"/>
          </a:xfrm>
          <a:prstGeom prst="rect">
            <a:avLst/>
          </a:prstGeom>
          <a:noFill/>
        </p:spPr>
        <p:txBody>
          <a:bodyPr wrap="square" rtlCol="0">
            <a:spAutoFit/>
          </a:bodyPr>
          <a:lstStyle/>
          <a:p>
            <a:pPr marL="800100" lvl="1" indent="-342900">
              <a:buFont typeface="Arial" pitchFamily="34" charset="0"/>
              <a:buChar char="•"/>
            </a:pPr>
            <a:r>
              <a:rPr lang="en-US" sz="2400" dirty="0" smtClean="0"/>
              <a:t>GFCI protection now required for all tire inflation and automotive vacuum machines provided for public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422.51 Vending Machines</a:t>
            </a:r>
            <a:endParaRPr lang="en-US" sz="2800" dirty="0"/>
          </a:p>
        </p:txBody>
      </p:sp>
      <p:sp>
        <p:nvSpPr>
          <p:cNvPr id="6" name="TextBox 5"/>
          <p:cNvSpPr txBox="1"/>
          <p:nvPr/>
        </p:nvSpPr>
        <p:spPr>
          <a:xfrm>
            <a:off x="1066800" y="22098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GFCI protection has been expanded to hard-wired vending machines as well as cord and plug-connected vending machines.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109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424.66(A) Duct Heaters (Revised)</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New provisions were put in place to require limited forms of working space about duct heaters for fixed electric space-heating equipment</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676400"/>
            <a:ext cx="3733800" cy="3477875"/>
          </a:xfrm>
          <a:prstGeom prst="rect">
            <a:avLst/>
          </a:prstGeom>
          <a:noFill/>
        </p:spPr>
        <p:txBody>
          <a:bodyPr wrap="square" rtlCol="0">
            <a:spAutoFit/>
          </a:bodyPr>
          <a:lstStyle/>
          <a:p>
            <a:pPr algn="ctr"/>
            <a:r>
              <a:rPr lang="en-US" sz="4400" b="1" dirty="0" smtClean="0"/>
              <a:t>2014 National Electrical Code Changes to Existing Articles</a:t>
            </a:r>
            <a:endParaRPr lang="en-US" sz="4400" b="1"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424.66(B)  Duct Heaters (New)</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Where the enclosure is located in a space above a </a:t>
            </a:r>
            <a:r>
              <a:rPr lang="en-US" sz="2400" dirty="0" smtClean="0"/>
              <a:t>ceiling</a:t>
            </a:r>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430.52(C)(5) Power Electronic Devices</a:t>
            </a:r>
          </a:p>
        </p:txBody>
      </p:sp>
      <p:sp>
        <p:nvSpPr>
          <p:cNvPr id="6" name="TextBox 5"/>
          <p:cNvSpPr txBox="1"/>
          <p:nvPr/>
        </p:nvSpPr>
        <p:spPr>
          <a:xfrm>
            <a:off x="990600" y="1676400"/>
            <a:ext cx="7162800" cy="1508105"/>
          </a:xfrm>
          <a:prstGeom prst="rect">
            <a:avLst/>
          </a:prstGeom>
          <a:noFill/>
        </p:spPr>
        <p:txBody>
          <a:bodyPr wrap="square" rtlCol="0">
            <a:spAutoFit/>
          </a:bodyPr>
          <a:lstStyle/>
          <a:p>
            <a:pPr marL="800100" lvl="1" indent="-342900">
              <a:buFont typeface="Arial" pitchFamily="34" charset="0"/>
              <a:buChar char="•"/>
            </a:pPr>
            <a:r>
              <a:rPr lang="en-US" sz="2400" dirty="0" smtClean="0"/>
              <a:t>“Semiconductor fuses” intended to protect bypass contactors, isolation contactors, and conductors in a solid-state motor control system</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445.11 Marking (Generators)</a:t>
            </a:r>
            <a:endParaRPr lang="en-US" sz="2800" dirty="0"/>
          </a:p>
        </p:txBody>
      </p:sp>
      <p:sp>
        <p:nvSpPr>
          <p:cNvPr id="6" name="TextBox 5"/>
          <p:cNvSpPr txBox="1"/>
          <p:nvPr/>
        </p:nvSpPr>
        <p:spPr>
          <a:xfrm>
            <a:off x="990600" y="1676400"/>
            <a:ext cx="6781800" cy="1508105"/>
          </a:xfrm>
          <a:prstGeom prst="rect">
            <a:avLst/>
          </a:prstGeom>
          <a:noFill/>
        </p:spPr>
        <p:txBody>
          <a:bodyPr wrap="square" rtlCol="0">
            <a:spAutoFit/>
          </a:bodyPr>
          <a:lstStyle/>
          <a:p>
            <a:pPr marL="800100" lvl="1" indent="-342900">
              <a:buFont typeface="Arial" pitchFamily="34" charset="0"/>
              <a:buChar char="•"/>
            </a:pPr>
            <a:r>
              <a:rPr lang="en-US" sz="2400" dirty="0" smtClean="0"/>
              <a:t>Marking required for generators to indicate when the neutral of the generator is bonded to the generator frame</a:t>
            </a:r>
          </a:p>
          <a:p>
            <a:pPr marL="800100" lvl="1" indent="-342900"/>
            <a:r>
              <a:rPr lang="en-US" sz="2000" dirty="0" smtClean="0"/>
              <a:t> </a:t>
            </a:r>
            <a:endParaRPr lang="en-US" sz="20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445.17 Generator Terminal Housings (New)</a:t>
            </a:r>
            <a:endParaRPr lang="en-US" sz="2800" dirty="0"/>
          </a:p>
        </p:txBody>
      </p:sp>
      <p:sp>
        <p:nvSpPr>
          <p:cNvPr id="6" name="TextBox 5"/>
          <p:cNvSpPr txBox="1"/>
          <p:nvPr/>
        </p:nvSpPr>
        <p:spPr>
          <a:xfrm>
            <a:off x="10668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New requirement for terminal housings of generators rated 600 volts and less to comply with 430.12</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445.18 </a:t>
            </a:r>
            <a:endParaRPr lang="en-US" sz="2800" dirty="0"/>
          </a:p>
        </p:txBody>
      </p:sp>
      <p:sp>
        <p:nvSpPr>
          <p:cNvPr id="6" name="TextBox 5"/>
          <p:cNvSpPr txBox="1"/>
          <p:nvPr/>
        </p:nvSpPr>
        <p:spPr>
          <a:xfrm>
            <a:off x="990600" y="1676400"/>
            <a:ext cx="7162800" cy="1138773"/>
          </a:xfrm>
          <a:prstGeom prst="rect">
            <a:avLst/>
          </a:prstGeom>
          <a:noFill/>
        </p:spPr>
        <p:txBody>
          <a:bodyPr wrap="square" rtlCol="0">
            <a:spAutoFit/>
          </a:bodyPr>
          <a:lstStyle/>
          <a:p>
            <a:pPr marL="800100" lvl="1" indent="-342900">
              <a:buFont typeface="Arial" pitchFamily="34" charset="0"/>
              <a:buChar char="•"/>
            </a:pPr>
            <a:r>
              <a:rPr lang="en-US" sz="2400" dirty="0" smtClean="0"/>
              <a:t>Requires generators to be provided with a disconnect(s) that is lockable in the open position</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115</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445.20 GFCI Protection for Receptacles on Portable Generators</a:t>
            </a:r>
            <a:endParaRPr lang="en-US" sz="2800" dirty="0"/>
          </a:p>
        </p:txBody>
      </p:sp>
      <p:sp>
        <p:nvSpPr>
          <p:cNvPr id="6" name="TextBox 5"/>
          <p:cNvSpPr txBox="1"/>
          <p:nvPr/>
        </p:nvSpPr>
        <p:spPr>
          <a:xfrm>
            <a:off x="1066800" y="22098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New GFCI requirements for portable</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116</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450.10 Grounding </a:t>
            </a:r>
          </a:p>
          <a:p>
            <a:pPr algn="ctr"/>
            <a:r>
              <a:rPr lang="en-US" sz="2800" dirty="0" smtClean="0"/>
              <a:t>(Dry-Type Transformer Enclosures)</a:t>
            </a:r>
            <a:endParaRPr lang="en-US" sz="2800" dirty="0"/>
          </a:p>
        </p:txBody>
      </p:sp>
      <p:sp>
        <p:nvSpPr>
          <p:cNvPr id="6" name="TextBox 5"/>
          <p:cNvSpPr txBox="1"/>
          <p:nvPr/>
        </p:nvSpPr>
        <p:spPr>
          <a:xfrm>
            <a:off x="1066800" y="21336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Grounding and bonding terminal bar in transformer enclosures not permitted to be installed on or over the vent screen portion of the enclosure</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450.11(B)  Transformers (New)</a:t>
            </a:r>
            <a:endParaRPr lang="en-US" sz="2800" dirty="0"/>
          </a:p>
        </p:txBody>
      </p:sp>
      <p:sp>
        <p:nvSpPr>
          <p:cNvPr id="6" name="TextBox 5"/>
          <p:cNvSpPr txBox="1"/>
          <p:nvPr/>
        </p:nvSpPr>
        <p:spPr>
          <a:xfrm>
            <a:off x="1066800" y="1600200"/>
            <a:ext cx="7162800" cy="1508105"/>
          </a:xfrm>
          <a:prstGeom prst="rect">
            <a:avLst/>
          </a:prstGeom>
          <a:noFill/>
        </p:spPr>
        <p:txBody>
          <a:bodyPr wrap="square" rtlCol="0">
            <a:spAutoFit/>
          </a:bodyPr>
          <a:lstStyle/>
          <a:p>
            <a:pPr marL="800100" lvl="1" indent="-342900">
              <a:buFont typeface="Arial" pitchFamily="34" charset="0"/>
              <a:buChar char="•"/>
            </a:pPr>
            <a:r>
              <a:rPr lang="en-US" sz="2400" dirty="0" smtClean="0"/>
              <a:t>Transformers can be supplied at the secondary voltage (reversed wired) only in accordance with the manufacturer’s instructions</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500.2 Definitions for Hazardous Locations</a:t>
            </a:r>
            <a:endParaRPr lang="en-US" sz="2800" dirty="0"/>
          </a:p>
        </p:txBody>
      </p:sp>
      <p:sp>
        <p:nvSpPr>
          <p:cNvPr id="6" name="TextBox 5"/>
          <p:cNvSpPr txBox="1"/>
          <p:nvPr/>
        </p:nvSpPr>
        <p:spPr>
          <a:xfrm>
            <a:off x="990600" y="17526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Combustible Dust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119</a:t>
            </a:fld>
            <a:endParaRPr lang="en-US" dirty="0"/>
          </a:p>
        </p:txBody>
      </p:sp>
      <p:sp>
        <p:nvSpPr>
          <p:cNvPr id="5" name="TextBox 4"/>
          <p:cNvSpPr txBox="1"/>
          <p:nvPr/>
        </p:nvSpPr>
        <p:spPr>
          <a:xfrm>
            <a:off x="990600" y="914400"/>
            <a:ext cx="7162800" cy="523220"/>
          </a:xfrm>
          <a:prstGeom prst="rect">
            <a:avLst/>
          </a:prstGeom>
          <a:noFill/>
        </p:spPr>
        <p:txBody>
          <a:bodyPr wrap="square" rtlCol="0">
            <a:spAutoFit/>
          </a:bodyPr>
          <a:lstStyle/>
          <a:p>
            <a:pPr algn="ctr"/>
            <a:r>
              <a:rPr lang="en-US" sz="2800" dirty="0" smtClean="0"/>
              <a:t>500.8(C)(4) Equipment Temperature</a:t>
            </a:r>
            <a:endParaRPr lang="en-US" sz="2800" dirty="0"/>
          </a:p>
        </p:txBody>
      </p:sp>
      <p:sp>
        <p:nvSpPr>
          <p:cNvPr id="6" name="TextBox 5"/>
          <p:cNvSpPr txBox="1"/>
          <p:nvPr/>
        </p:nvSpPr>
        <p:spPr>
          <a:xfrm>
            <a:off x="990600" y="1676400"/>
            <a:ext cx="7162800" cy="1846659"/>
          </a:xfrm>
          <a:prstGeom prst="rect">
            <a:avLst/>
          </a:prstGeom>
          <a:noFill/>
        </p:spPr>
        <p:txBody>
          <a:bodyPr wrap="square" rtlCol="0">
            <a:spAutoFit/>
          </a:bodyPr>
          <a:lstStyle/>
          <a:p>
            <a:pPr marL="800100" lvl="1" indent="-342900">
              <a:buFont typeface="Arial" pitchFamily="34" charset="0"/>
              <a:buChar char="•"/>
            </a:pPr>
            <a:r>
              <a:rPr lang="en-US" sz="2400" dirty="0" smtClean="0"/>
              <a:t>Revised to specify that the temperature marking on equipment for Class II, Division 1 locations is based on the thermal effect of the equipment being blanketed in dust.</a:t>
            </a:r>
          </a:p>
          <a:p>
            <a:pPr marL="800100" lvl="1" indent="-342900"/>
            <a:endParaRPr lang="en-US"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a:t>
            </a:fld>
            <a:endParaRPr lang="en-US" dirty="0"/>
          </a:p>
        </p:txBody>
      </p:sp>
      <p:sp>
        <p:nvSpPr>
          <p:cNvPr id="5" name="TextBox 4"/>
          <p:cNvSpPr txBox="1"/>
          <p:nvPr/>
        </p:nvSpPr>
        <p:spPr>
          <a:xfrm>
            <a:off x="762000" y="914400"/>
            <a:ext cx="7162800" cy="523220"/>
          </a:xfrm>
          <a:prstGeom prst="rect">
            <a:avLst/>
          </a:prstGeom>
          <a:noFill/>
        </p:spPr>
        <p:txBody>
          <a:bodyPr wrap="square" rtlCol="0">
            <a:spAutoFit/>
          </a:bodyPr>
          <a:lstStyle/>
          <a:p>
            <a:pPr algn="ctr"/>
            <a:r>
              <a:rPr lang="en-US" sz="2800" b="1" dirty="0" smtClean="0"/>
              <a:t>Maximum Voltage Threshold Change </a:t>
            </a:r>
            <a:endParaRPr lang="en-US" sz="2800" b="1" dirty="0"/>
          </a:p>
        </p:txBody>
      </p:sp>
      <p:sp>
        <p:nvSpPr>
          <p:cNvPr id="6" name="TextBox 5"/>
          <p:cNvSpPr txBox="1"/>
          <p:nvPr/>
        </p:nvSpPr>
        <p:spPr>
          <a:xfrm>
            <a:off x="1066800" y="1600201"/>
            <a:ext cx="6781800" cy="2308324"/>
          </a:xfrm>
          <a:prstGeom prst="rect">
            <a:avLst/>
          </a:prstGeom>
          <a:noFill/>
        </p:spPr>
        <p:txBody>
          <a:bodyPr wrap="square" rtlCol="0">
            <a:spAutoFit/>
          </a:bodyPr>
          <a:lstStyle/>
          <a:p>
            <a:pPr marL="342900" indent="-342900">
              <a:buFont typeface="Arial" pitchFamily="34" charset="0"/>
              <a:buChar char="•"/>
            </a:pPr>
            <a:r>
              <a:rPr lang="en-US" sz="2400" dirty="0" smtClean="0"/>
              <a:t>The 600 volts threshold was changed to 1000 volts throughout the NEC .</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Look for appropriate UL listing and rating when installing products at the new voltage threshold. </a:t>
            </a:r>
          </a:p>
          <a:p>
            <a:endParaRPr lang="en-US" sz="24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501.10(A)(1)(e) Optical Fiber Cable </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New provision permitting optical fiber optic cable Type OFNP, OFCP, OFNR, OFCR, OFNG, OFCG, OFN, and OFC in Class I, Division 1 locations.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501.10(B)(2)(3) Flexible Connections</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Revised to permit interlocked armor Type MC cable with listed fittings as a method of making a flexible connection in a Class I, Division 2 location.</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122</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514.3(C) Motor Fuel Dispensing Stations in Boatyards and Marinas </a:t>
            </a:r>
            <a:endParaRPr lang="en-US" sz="2800" dirty="0"/>
          </a:p>
        </p:txBody>
      </p:sp>
      <p:sp>
        <p:nvSpPr>
          <p:cNvPr id="6" name="TextBox 5"/>
          <p:cNvSpPr txBox="1"/>
          <p:nvPr/>
        </p:nvSpPr>
        <p:spPr>
          <a:xfrm>
            <a:off x="1066800" y="23622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Requirements for the installation of motor fuel dispensing equipment and associated piping at boatyards and marinas relocated from 555.21</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123</a:t>
            </a:fld>
            <a:endParaRPr lang="en-US" dirty="0"/>
          </a:p>
        </p:txBody>
      </p:sp>
      <p:sp>
        <p:nvSpPr>
          <p:cNvPr id="5" name="TextBox 4"/>
          <p:cNvSpPr txBox="1"/>
          <p:nvPr/>
        </p:nvSpPr>
        <p:spPr>
          <a:xfrm>
            <a:off x="914400" y="914400"/>
            <a:ext cx="7162800" cy="954107"/>
          </a:xfrm>
          <a:prstGeom prst="rect">
            <a:avLst/>
          </a:prstGeom>
          <a:noFill/>
        </p:spPr>
        <p:txBody>
          <a:bodyPr wrap="square" rtlCol="0">
            <a:spAutoFit/>
          </a:bodyPr>
          <a:lstStyle/>
          <a:p>
            <a:pPr algn="ctr"/>
            <a:r>
              <a:rPr lang="en-US" sz="2800" dirty="0" smtClean="0"/>
              <a:t>516 Spray Application, Dipping, Coating, and Printing Process</a:t>
            </a:r>
            <a:endParaRPr lang="en-US" sz="2800" dirty="0"/>
          </a:p>
        </p:txBody>
      </p:sp>
      <p:sp>
        <p:nvSpPr>
          <p:cNvPr id="6" name="TextBox 5"/>
          <p:cNvSpPr txBox="1"/>
          <p:nvPr/>
        </p:nvSpPr>
        <p:spPr>
          <a:xfrm>
            <a:off x="1066800" y="25146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Article 516 was revised and reorganized</a:t>
            </a:r>
          </a:p>
          <a:p>
            <a:pPr marL="800100" lvl="1" indent="-342900">
              <a:buFont typeface="Arial" pitchFamily="34" charset="0"/>
              <a:buChar char="•"/>
            </a:pPr>
            <a:r>
              <a:rPr lang="en-US" sz="2400" dirty="0" smtClean="0"/>
              <a:t>The revised correlates with   NFPA 33 - 2011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124</a:t>
            </a:fld>
            <a:endParaRPr lang="en-US" dirty="0"/>
          </a:p>
        </p:txBody>
      </p:sp>
      <p:sp>
        <p:nvSpPr>
          <p:cNvPr id="5" name="TextBox 4"/>
          <p:cNvSpPr txBox="1"/>
          <p:nvPr/>
        </p:nvSpPr>
        <p:spPr>
          <a:xfrm>
            <a:off x="914400" y="914400"/>
            <a:ext cx="7162800" cy="523220"/>
          </a:xfrm>
          <a:prstGeom prst="rect">
            <a:avLst/>
          </a:prstGeom>
          <a:noFill/>
        </p:spPr>
        <p:txBody>
          <a:bodyPr wrap="square" rtlCol="0">
            <a:spAutoFit/>
          </a:bodyPr>
          <a:lstStyle/>
          <a:p>
            <a:pPr algn="ctr"/>
            <a:r>
              <a:rPr lang="en-US" sz="2800" dirty="0" smtClean="0"/>
              <a:t>517 Health Care Facilities</a:t>
            </a:r>
            <a:endParaRPr lang="en-US" sz="2800" dirty="0"/>
          </a:p>
        </p:txBody>
      </p:sp>
      <p:sp>
        <p:nvSpPr>
          <p:cNvPr id="6" name="TextBox 5"/>
          <p:cNvSpPr txBox="1"/>
          <p:nvPr/>
        </p:nvSpPr>
        <p:spPr>
          <a:xfrm>
            <a:off x="1066800" y="25146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517 was revised to be more consistent with NFPA 99 Health Care Facilities Code and NFPA 101 Life Safety Code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125</a:t>
            </a:fld>
            <a:endParaRPr lang="en-US" dirty="0"/>
          </a:p>
        </p:txBody>
      </p:sp>
      <p:sp>
        <p:nvSpPr>
          <p:cNvPr id="5" name="TextBox 4"/>
          <p:cNvSpPr txBox="1"/>
          <p:nvPr/>
        </p:nvSpPr>
        <p:spPr>
          <a:xfrm>
            <a:off x="914400" y="914400"/>
            <a:ext cx="7162800" cy="523220"/>
          </a:xfrm>
          <a:prstGeom prst="rect">
            <a:avLst/>
          </a:prstGeom>
          <a:noFill/>
        </p:spPr>
        <p:txBody>
          <a:bodyPr wrap="square" rtlCol="0">
            <a:spAutoFit/>
          </a:bodyPr>
          <a:lstStyle/>
          <a:p>
            <a:pPr algn="ctr"/>
            <a:r>
              <a:rPr lang="en-US" sz="2800" dirty="0" smtClean="0"/>
              <a:t>517  Use of Isolated Ground Receptacles</a:t>
            </a:r>
            <a:endParaRPr lang="en-US" sz="2800" dirty="0"/>
          </a:p>
        </p:txBody>
      </p:sp>
      <p:sp>
        <p:nvSpPr>
          <p:cNvPr id="6" name="TextBox 5"/>
          <p:cNvSpPr txBox="1"/>
          <p:nvPr/>
        </p:nvSpPr>
        <p:spPr>
          <a:xfrm>
            <a:off x="1066800" y="25146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Isolated Ground Receptacles are not allowed  in a patient care vicinity.</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517.18(B) Patient Bed Location Receptacles</a:t>
            </a:r>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Increases the minimum number of receptacles at general care patient bed locations from four to eight.</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517.19(B) Patient Bed Location Receptacles</a:t>
            </a:r>
            <a:endParaRPr lang="en-US" sz="2800" dirty="0"/>
          </a:p>
        </p:txBody>
      </p:sp>
      <p:sp>
        <p:nvSpPr>
          <p:cNvPr id="6" name="TextBox 5"/>
          <p:cNvSpPr txBox="1"/>
          <p:nvPr/>
        </p:nvSpPr>
        <p:spPr>
          <a:xfrm>
            <a:off x="990600" y="1676400"/>
            <a:ext cx="7162800" cy="1107996"/>
          </a:xfrm>
          <a:prstGeom prst="rect">
            <a:avLst/>
          </a:prstGeom>
          <a:noFill/>
        </p:spPr>
        <p:txBody>
          <a:bodyPr wrap="square" rtlCol="0">
            <a:spAutoFit/>
          </a:bodyPr>
          <a:lstStyle/>
          <a:p>
            <a:pPr marL="800100" lvl="1" indent="-342900">
              <a:buFont typeface="Arial" pitchFamily="34" charset="0"/>
              <a:buChar char="•"/>
            </a:pPr>
            <a:r>
              <a:rPr lang="en-US" sz="2400" dirty="0" smtClean="0"/>
              <a:t>Increases the minimum number of receptacles at critical care patient bed locations from six to 14</a:t>
            </a:r>
          </a:p>
          <a:p>
            <a:pPr marL="800100" lvl="1" indent="-342900"/>
            <a:endParaRPr lang="en-US"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517.19(C)Operating Room Receptacles (New)</a:t>
            </a:r>
            <a:endParaRPr lang="en-US" sz="2800" dirty="0"/>
          </a:p>
        </p:txBody>
      </p:sp>
      <p:sp>
        <p:nvSpPr>
          <p:cNvPr id="6" name="TextBox 5"/>
          <p:cNvSpPr txBox="1"/>
          <p:nvPr/>
        </p:nvSpPr>
        <p:spPr>
          <a:xfrm>
            <a:off x="990600" y="1676400"/>
            <a:ext cx="7162800" cy="1107996"/>
          </a:xfrm>
          <a:prstGeom prst="rect">
            <a:avLst/>
          </a:prstGeom>
          <a:noFill/>
        </p:spPr>
        <p:txBody>
          <a:bodyPr wrap="square" rtlCol="0">
            <a:spAutoFit/>
          </a:bodyPr>
          <a:lstStyle/>
          <a:p>
            <a:pPr marL="800100" lvl="1" indent="-342900">
              <a:buFont typeface="Arial" pitchFamily="34" charset="0"/>
              <a:buChar char="•"/>
            </a:pPr>
            <a:r>
              <a:rPr lang="en-US" sz="2400" dirty="0" smtClean="0"/>
              <a:t>Minimum number of receptacles required in an operating room is 36.</a:t>
            </a:r>
          </a:p>
          <a:p>
            <a:pPr marL="800100" lvl="1" indent="-342900"/>
            <a:endParaRPr lang="en-US"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129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517.26 Application of Other Articles</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The Life Safety Branch of the essential electrical system</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Article 100 adds “Readily Accessible”</a:t>
            </a:r>
            <a:endParaRPr lang="en-US" sz="2800" b="1" dirty="0"/>
          </a:p>
        </p:txBody>
      </p:sp>
      <p:sp>
        <p:nvSpPr>
          <p:cNvPr id="6" name="TextBox 5"/>
          <p:cNvSpPr txBox="1"/>
          <p:nvPr/>
        </p:nvSpPr>
        <p:spPr>
          <a:xfrm>
            <a:off x="1066800" y="1600200"/>
            <a:ext cx="6248400" cy="1938992"/>
          </a:xfrm>
          <a:prstGeom prst="rect">
            <a:avLst/>
          </a:prstGeom>
          <a:noFill/>
        </p:spPr>
        <p:txBody>
          <a:bodyPr wrap="square" rtlCol="0">
            <a:spAutoFit/>
          </a:bodyPr>
          <a:lstStyle/>
          <a:p>
            <a:pPr marL="914400" lvl="1" indent="-457200">
              <a:buFont typeface="Arial" pitchFamily="34" charset="0"/>
              <a:buChar char="•"/>
            </a:pPr>
            <a:r>
              <a:rPr lang="en-US" sz="2400" dirty="0" smtClean="0"/>
              <a:t>Electrical contractors and electricians should consider this definition when installing dishwashers, vending machines, and other electrical products that requires the GFCI to be readily accessible.</a:t>
            </a:r>
            <a:endParaRPr lang="en-US" sz="24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517.30(E) Receptacle Identification</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Applies to receptacles supplied from the essential electrical system.</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517.30(F) Coordination</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Overcurrent devices for the essential electrical system required to be coordinated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132</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547.5(F) Separate Equipment Grounding Conductor (Agricultural Buildings)</a:t>
            </a:r>
            <a:endParaRPr lang="en-US" sz="2800" dirty="0"/>
          </a:p>
        </p:txBody>
      </p:sp>
      <p:sp>
        <p:nvSpPr>
          <p:cNvPr id="6" name="TextBox 5"/>
          <p:cNvSpPr txBox="1"/>
          <p:nvPr/>
        </p:nvSpPr>
        <p:spPr>
          <a:xfrm>
            <a:off x="990600" y="2133600"/>
            <a:ext cx="7162800" cy="1200329"/>
          </a:xfrm>
          <a:prstGeom prst="rect">
            <a:avLst/>
          </a:prstGeom>
          <a:noFill/>
        </p:spPr>
        <p:txBody>
          <a:bodyPr wrap="square" rtlCol="0">
            <a:spAutoFit/>
          </a:bodyPr>
          <a:lstStyle/>
          <a:p>
            <a:r>
              <a:rPr lang="en-US" sz="2400" dirty="0" smtClean="0"/>
              <a:t>An insulated or covered aluminum or copper equipment grounding conductor (EGC) is now permitted for underground agricultural building installations.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555.15(B) and (C) Type and Sizes of EGCs (Marinas and Boatyards)</a:t>
            </a:r>
            <a:endParaRPr lang="en-US" sz="2800" dirty="0"/>
          </a:p>
        </p:txBody>
      </p:sp>
      <p:sp>
        <p:nvSpPr>
          <p:cNvPr id="6" name="TextBox 5"/>
          <p:cNvSpPr txBox="1"/>
          <p:nvPr/>
        </p:nvSpPr>
        <p:spPr>
          <a:xfrm>
            <a:off x="990600" y="2286000"/>
            <a:ext cx="7162800" cy="1200329"/>
          </a:xfrm>
          <a:prstGeom prst="rect">
            <a:avLst/>
          </a:prstGeom>
          <a:noFill/>
        </p:spPr>
        <p:txBody>
          <a:bodyPr wrap="square" rtlCol="0">
            <a:spAutoFit/>
          </a:bodyPr>
          <a:lstStyle/>
          <a:p>
            <a:pPr>
              <a:spcBef>
                <a:spcPts val="1200"/>
              </a:spcBef>
            </a:pPr>
            <a:r>
              <a:rPr lang="en-US" sz="2400" dirty="0" smtClean="0"/>
              <a:t>An insulated aluminum or copper equipment grounding conductor (EGC) is now permitted at marinas and boatyards.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590.4(D)(2) Temporary Installations</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(D)(2) Receptacles in Wet Locations.  “Extra-duty” receptacle covers required for temporary installations at one- and two-family dwellings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590.4(J) Temporary Installations - Support</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Branch circuits are not to be installed on the floor or the ground.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600.6(A)(1) Disconnects.</a:t>
            </a:r>
            <a:endParaRPr lang="en-US" sz="2800" dirty="0"/>
          </a:p>
        </p:txBody>
      </p:sp>
      <p:sp>
        <p:nvSpPr>
          <p:cNvPr id="6" name="TextBox 5"/>
          <p:cNvSpPr txBox="1"/>
          <p:nvPr/>
        </p:nvSpPr>
        <p:spPr>
          <a:xfrm>
            <a:off x="990600" y="1752600"/>
            <a:ext cx="7162800" cy="830997"/>
          </a:xfrm>
          <a:prstGeom prst="rect">
            <a:avLst/>
          </a:prstGeom>
          <a:noFill/>
        </p:spPr>
        <p:txBody>
          <a:bodyPr wrap="square" rtlCol="0">
            <a:spAutoFit/>
          </a:bodyPr>
          <a:lstStyle/>
          <a:p>
            <a:pPr marL="800100" lvl="1" indent="-342900">
              <a:buFont typeface="Arial" pitchFamily="34" charset="0"/>
              <a:buChar char="•"/>
            </a:pPr>
            <a:r>
              <a:rPr lang="en-US" sz="2400" b="1" dirty="0" smtClean="0"/>
              <a:t>At Point of Entry to a Sign Enclosure.</a:t>
            </a:r>
          </a:p>
          <a:p>
            <a:pPr marL="1257300" lvl="2" indent="-342900">
              <a:buFont typeface="Arial" pitchFamily="34" charset="0"/>
              <a:buChar char="•"/>
            </a:pPr>
            <a:r>
              <a:rPr lang="en-US" sz="2400" dirty="0" smtClean="0"/>
              <a:t>Disconnecting means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Article 600.32(A)(1) Installation</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Revised by deleting PVC and RTRC</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Article 605.2 Office Furnishings</a:t>
            </a:r>
            <a:endParaRPr lang="en-US" sz="2800" dirty="0"/>
          </a:p>
        </p:txBody>
      </p:sp>
      <p:sp>
        <p:nvSpPr>
          <p:cNvPr id="6" name="TextBox 5"/>
          <p:cNvSpPr txBox="1"/>
          <p:nvPr/>
        </p:nvSpPr>
        <p:spPr>
          <a:xfrm>
            <a:off x="990600" y="1676400"/>
            <a:ext cx="7239000" cy="2246769"/>
          </a:xfrm>
          <a:prstGeom prst="rect">
            <a:avLst/>
          </a:prstGeom>
          <a:noFill/>
        </p:spPr>
        <p:txBody>
          <a:bodyPr wrap="square" rtlCol="0">
            <a:spAutoFit/>
          </a:bodyPr>
          <a:lstStyle/>
          <a:p>
            <a:pPr marL="800100" lvl="1" indent="-342900">
              <a:buFont typeface="Arial" pitchFamily="34" charset="0"/>
              <a:buChar char="•"/>
            </a:pPr>
            <a:r>
              <a:rPr lang="en-US" sz="2400" dirty="0" smtClean="0"/>
              <a:t>Cubicle panels, partitions, study carrels, work stations, desks, shelving systems, and storage units that may be mechanically and electrically interconnected to form an office furnishing system.</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139</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610.31 Runway Conductors &amp; 610.32 Disconnecting Means </a:t>
            </a:r>
            <a:endParaRPr lang="en-US" sz="2800" dirty="0"/>
          </a:p>
        </p:txBody>
      </p:sp>
      <p:sp>
        <p:nvSpPr>
          <p:cNvPr id="6" name="TextBox 5"/>
          <p:cNvSpPr txBox="1"/>
          <p:nvPr/>
        </p:nvSpPr>
        <p:spPr>
          <a:xfrm>
            <a:off x="1066800" y="25908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Runway conductor, crane, and monorail hoist disconnecting means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9144000" cy="6858000"/>
            <a:chOff x="0" y="0"/>
            <a:chExt cx="9144000" cy="685800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3495148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620.22(B)</a:t>
            </a:r>
            <a:endParaRPr lang="en-US" sz="2800" dirty="0"/>
          </a:p>
        </p:txBody>
      </p:sp>
      <p:sp>
        <p:nvSpPr>
          <p:cNvPr id="6" name="TextBox 5"/>
          <p:cNvSpPr txBox="1"/>
          <p:nvPr/>
        </p:nvSpPr>
        <p:spPr>
          <a:xfrm>
            <a:off x="10668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(B) Air-Conditioning and Heating Sources.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620.62</a:t>
            </a:r>
            <a:endParaRPr lang="en-US" sz="2800" dirty="0"/>
          </a:p>
        </p:txBody>
      </p:sp>
      <p:sp>
        <p:nvSpPr>
          <p:cNvPr id="6" name="TextBox 5"/>
          <p:cNvSpPr txBox="1"/>
          <p:nvPr/>
        </p:nvSpPr>
        <p:spPr>
          <a:xfrm>
            <a:off x="1447800" y="1752600"/>
            <a:ext cx="5791200" cy="461665"/>
          </a:xfrm>
          <a:prstGeom prst="rect">
            <a:avLst/>
          </a:prstGeom>
          <a:noFill/>
        </p:spPr>
        <p:txBody>
          <a:bodyPr wrap="square" rtlCol="0">
            <a:spAutoFit/>
          </a:bodyPr>
          <a:lstStyle/>
          <a:p>
            <a:pPr marL="800100" lvl="1" indent="-342900">
              <a:buFont typeface="Arial" pitchFamily="34" charset="0"/>
              <a:buChar char="•"/>
            </a:pPr>
            <a:r>
              <a:rPr lang="en-US" sz="2400" dirty="0" smtClean="0"/>
              <a:t>system of selective coordination be:</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625.41 Rating (formerly 625.14)</a:t>
            </a:r>
            <a:endParaRPr lang="en-US" sz="2800" dirty="0"/>
          </a:p>
        </p:txBody>
      </p:sp>
      <p:sp>
        <p:nvSpPr>
          <p:cNvPr id="6" name="TextBox 5"/>
          <p:cNvSpPr txBox="1"/>
          <p:nvPr/>
        </p:nvSpPr>
        <p:spPr>
          <a:xfrm>
            <a:off x="1219200" y="1676400"/>
            <a:ext cx="6019800" cy="461665"/>
          </a:xfrm>
          <a:prstGeom prst="rect">
            <a:avLst/>
          </a:prstGeom>
          <a:noFill/>
        </p:spPr>
        <p:txBody>
          <a:bodyPr wrap="square" rtlCol="0">
            <a:spAutoFit/>
          </a:bodyPr>
          <a:lstStyle/>
          <a:p>
            <a:pPr marL="800100" lvl="1" indent="-342900">
              <a:buFont typeface="Arial" pitchFamily="34" charset="0"/>
              <a:buChar char="•"/>
            </a:pPr>
            <a:r>
              <a:rPr lang="en-US" sz="2400" dirty="0" smtClean="0"/>
              <a:t>Load management system</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625.44 EVSE Equipment Connections  </a:t>
            </a:r>
            <a:endParaRPr lang="en-US" sz="2800" dirty="0"/>
          </a:p>
        </p:txBody>
      </p:sp>
      <p:sp>
        <p:nvSpPr>
          <p:cNvPr id="6" name="TextBox 5"/>
          <p:cNvSpPr txBox="1"/>
          <p:nvPr/>
        </p:nvSpPr>
        <p:spPr>
          <a:xfrm>
            <a:off x="990600" y="1676400"/>
            <a:ext cx="7315200" cy="3416320"/>
          </a:xfrm>
          <a:prstGeom prst="rect">
            <a:avLst/>
          </a:prstGeom>
          <a:noFill/>
        </p:spPr>
        <p:txBody>
          <a:bodyPr wrap="square" rtlCol="0">
            <a:spAutoFit/>
          </a:bodyPr>
          <a:lstStyle/>
          <a:p>
            <a:pPr marL="800100" lvl="1" indent="-342900">
              <a:buFont typeface="Arial" pitchFamily="34" charset="0"/>
              <a:buChar char="•"/>
            </a:pPr>
            <a:r>
              <a:rPr lang="en-US" sz="2400" dirty="0" smtClean="0"/>
              <a:t>Cord and Plug</a:t>
            </a:r>
          </a:p>
          <a:p>
            <a:pPr marL="1257300" lvl="2" indent="-342900">
              <a:buFont typeface="Arial" pitchFamily="34" charset="0"/>
              <a:buChar char="•"/>
            </a:pPr>
            <a:r>
              <a:rPr lang="en-US" sz="2400" dirty="0" smtClean="0"/>
              <a:t>(A) </a:t>
            </a:r>
            <a:r>
              <a:rPr lang="en-US" sz="2400" dirty="0" err="1" smtClean="0"/>
              <a:t>Nonlocking</a:t>
            </a:r>
            <a:r>
              <a:rPr lang="en-US" sz="2400" dirty="0" smtClean="0"/>
              <a:t>, 2-pole, 3-wire grounding-type receptacle outlets</a:t>
            </a:r>
          </a:p>
          <a:p>
            <a:pPr marL="1257300" lvl="2" indent="-342900"/>
            <a:endParaRPr lang="en-US" sz="2400" dirty="0" smtClean="0"/>
          </a:p>
          <a:p>
            <a:pPr marL="1257300" lvl="2" indent="-342900">
              <a:buFont typeface="Arial" pitchFamily="34" charset="0"/>
              <a:buChar char="•"/>
            </a:pPr>
            <a:r>
              <a:rPr lang="en-US" sz="2400" dirty="0" smtClean="0"/>
              <a:t>(B) </a:t>
            </a:r>
            <a:r>
              <a:rPr lang="en-US" sz="2400" dirty="0" err="1" smtClean="0"/>
              <a:t>Nonlocking</a:t>
            </a:r>
            <a:r>
              <a:rPr lang="en-US" sz="2400" dirty="0" smtClean="0"/>
              <a:t>, 2 pole, 3 wire and 3 pole, 4 wire grounding type receptacle outlets </a:t>
            </a:r>
          </a:p>
          <a:p>
            <a:pPr marL="1257300" lvl="2" indent="-342900">
              <a:buFont typeface="Arial" pitchFamily="34" charset="0"/>
              <a:buChar char="•"/>
            </a:pPr>
            <a:endParaRPr lang="en-US" sz="2400" dirty="0" smtClean="0"/>
          </a:p>
          <a:p>
            <a:pPr marL="1257300" lvl="2" indent="-342900">
              <a:buFont typeface="Arial" pitchFamily="34" charset="0"/>
              <a:buChar char="•"/>
            </a:pPr>
            <a:r>
              <a:rPr lang="en-US" sz="2400" dirty="0" smtClean="0"/>
              <a:t>Other electric vehicle supply equipment</a:t>
            </a:r>
          </a:p>
          <a:p>
            <a:pPr marL="1257300" lvl="2" indent="-342900"/>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625.52(B)(4) </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New provision covering EVSE supplied by dc circuits of less than 50 volts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645.4 Information Technology Equipment</a:t>
            </a:r>
            <a:endParaRPr lang="en-US" sz="2800" dirty="0"/>
          </a:p>
        </p:txBody>
      </p:sp>
      <p:sp>
        <p:nvSpPr>
          <p:cNvPr id="6" name="TextBox 5"/>
          <p:cNvSpPr txBox="1"/>
          <p:nvPr/>
        </p:nvSpPr>
        <p:spPr>
          <a:xfrm>
            <a:off x="990600" y="1600200"/>
            <a:ext cx="7162800" cy="1477328"/>
          </a:xfrm>
          <a:prstGeom prst="rect">
            <a:avLst/>
          </a:prstGeom>
          <a:noFill/>
        </p:spPr>
        <p:txBody>
          <a:bodyPr wrap="square" rtlCol="0">
            <a:spAutoFit/>
          </a:bodyPr>
          <a:lstStyle/>
          <a:p>
            <a:pPr marL="800100" lvl="1" indent="-342900">
              <a:buFont typeface="Arial" pitchFamily="34" charset="0"/>
              <a:buChar char="•"/>
            </a:pPr>
            <a:r>
              <a:rPr lang="en-US" sz="2400" dirty="0" smtClean="0"/>
              <a:t>New exception permitting alternative to automatic shutdown of air circulations systems in room containing critical operations data systems.</a:t>
            </a:r>
          </a:p>
          <a:p>
            <a:pPr marL="800100" lvl="1" indent="-342900"/>
            <a:endParaRPr lang="en-US"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645.15 Grounding</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New provision added covering the use of auxiliary grounding electrodes for ITE equipment</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680.21(C) GFCI Protection</a:t>
            </a:r>
            <a:endParaRPr lang="en-US" sz="2800" dirty="0"/>
          </a:p>
        </p:txBody>
      </p:sp>
      <p:sp>
        <p:nvSpPr>
          <p:cNvPr id="6" name="TextBox 5"/>
          <p:cNvSpPr txBox="1"/>
          <p:nvPr/>
        </p:nvSpPr>
        <p:spPr>
          <a:xfrm>
            <a:off x="9144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GFCI protection of single phase 120 through 240 volt</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680.22 Lighting Receptacles and Equipment</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Receptacles that provide power for water-pump motors or for other loads directly related to the circulation and sanitation system.</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149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680.22(A)(3) Other Receptacles Location</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15 or 20 ampere, 125 volt, convenience receptacle outlet to be installed  not less than 6  from all permanently installed swimming pools regardless of occupancy type.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Article 100 Definition – Selective Coordination</a:t>
            </a:r>
            <a:endParaRPr lang="en-US" sz="2800" b="1" dirty="0"/>
          </a:p>
        </p:txBody>
      </p:sp>
      <p:sp>
        <p:nvSpPr>
          <p:cNvPr id="6" name="TextBox 5"/>
          <p:cNvSpPr txBox="1"/>
          <p:nvPr/>
        </p:nvSpPr>
        <p:spPr>
          <a:xfrm>
            <a:off x="1066800" y="1600200"/>
            <a:ext cx="7086600" cy="2308324"/>
          </a:xfrm>
          <a:prstGeom prst="rect">
            <a:avLst/>
          </a:prstGeom>
          <a:noFill/>
        </p:spPr>
        <p:txBody>
          <a:bodyPr wrap="square" rtlCol="0">
            <a:spAutoFit/>
          </a:bodyPr>
          <a:lstStyle/>
          <a:p>
            <a:pPr marL="914400" lvl="1" indent="-457200">
              <a:buFont typeface="Arial" pitchFamily="34" charset="0"/>
              <a:buChar char="•"/>
            </a:pPr>
            <a:r>
              <a:rPr lang="en-US" sz="2400" dirty="0" smtClean="0"/>
              <a:t>Electrical contractors can  use curves for fuse and circuit breaker to achieve Selective Coordination.  Product engineers working for manufacturers are also very helpful. Worker safety and NFPA 70E should be considered during maintenance    </a:t>
            </a:r>
            <a:endParaRPr lang="en-US" sz="24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680.25(A)(1) Exception </a:t>
            </a:r>
            <a:endParaRPr lang="en-US" sz="2800" dirty="0"/>
          </a:p>
        </p:txBody>
      </p:sp>
      <p:sp>
        <p:nvSpPr>
          <p:cNvPr id="6" name="TextBox 5"/>
          <p:cNvSpPr txBox="1"/>
          <p:nvPr/>
        </p:nvSpPr>
        <p:spPr>
          <a:xfrm>
            <a:off x="990600" y="1676400"/>
            <a:ext cx="6629400" cy="1200329"/>
          </a:xfrm>
          <a:prstGeom prst="rect">
            <a:avLst/>
          </a:prstGeom>
          <a:noFill/>
        </p:spPr>
        <p:txBody>
          <a:bodyPr wrap="square" rtlCol="0">
            <a:spAutoFit/>
          </a:bodyPr>
          <a:lstStyle/>
          <a:p>
            <a:pPr marL="914400" lvl="1" indent="-457200">
              <a:buFont typeface="Arial" pitchFamily="34" charset="0"/>
              <a:buChar char="•"/>
            </a:pPr>
            <a:r>
              <a:rPr lang="en-US" sz="2400" dirty="0" smtClean="0"/>
              <a:t>Exception: A feeder within a one-family dwelling unit or two-family dwelling unit between a remote </a:t>
            </a:r>
            <a:r>
              <a:rPr lang="en-US" sz="2400" dirty="0" err="1" smtClean="0"/>
              <a:t>panelboard</a:t>
            </a:r>
            <a:r>
              <a:rPr lang="en-US" sz="2400" dirty="0" smtClean="0"/>
              <a:t> and service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680.42(A)(1)Exception</a:t>
            </a:r>
            <a:endParaRPr lang="en-US" sz="2800" dirty="0"/>
          </a:p>
        </p:txBody>
      </p:sp>
      <p:sp>
        <p:nvSpPr>
          <p:cNvPr id="6" name="TextBox 5"/>
          <p:cNvSpPr txBox="1"/>
          <p:nvPr/>
        </p:nvSpPr>
        <p:spPr>
          <a:xfrm>
            <a:off x="990600" y="1676400"/>
            <a:ext cx="7162800" cy="1508105"/>
          </a:xfrm>
          <a:prstGeom prst="rect">
            <a:avLst/>
          </a:prstGeom>
          <a:noFill/>
        </p:spPr>
        <p:txBody>
          <a:bodyPr wrap="square" rtlCol="0">
            <a:spAutoFit/>
          </a:bodyPr>
          <a:lstStyle/>
          <a:p>
            <a:pPr marL="914400" lvl="1" indent="-457200">
              <a:buFont typeface="Arial" pitchFamily="34" charset="0"/>
              <a:buChar char="•"/>
            </a:pPr>
            <a:r>
              <a:rPr lang="en-US" sz="2400" dirty="0" smtClean="0"/>
              <a:t>Removes the 6 ft length restriction for </a:t>
            </a:r>
            <a:r>
              <a:rPr lang="en-US" sz="2400" dirty="0" err="1" smtClean="0"/>
              <a:t>liquidtight</a:t>
            </a:r>
            <a:r>
              <a:rPr lang="en-US" sz="2400" dirty="0" smtClean="0"/>
              <a:t> flexible metal or </a:t>
            </a:r>
            <a:r>
              <a:rPr lang="en-US" sz="2400" dirty="0" err="1" smtClean="0"/>
              <a:t>liquidtight</a:t>
            </a:r>
            <a:r>
              <a:rPr lang="en-US" sz="2400" dirty="0" smtClean="0"/>
              <a:t> flexible nonmetallic conduit or external to the hot tub enclosure.   </a:t>
            </a:r>
          </a:p>
          <a:p>
            <a:pPr marL="914400" lvl="1" indent="-4572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680.42(B) Bonding</a:t>
            </a:r>
            <a:endParaRPr lang="en-US" sz="2800" dirty="0"/>
          </a:p>
        </p:txBody>
      </p:sp>
      <p:sp>
        <p:nvSpPr>
          <p:cNvPr id="6" name="TextBox 5"/>
          <p:cNvSpPr txBox="1"/>
          <p:nvPr/>
        </p:nvSpPr>
        <p:spPr>
          <a:xfrm>
            <a:off x="990600" y="1676400"/>
            <a:ext cx="6553200" cy="1569660"/>
          </a:xfrm>
          <a:prstGeom prst="rect">
            <a:avLst/>
          </a:prstGeom>
          <a:noFill/>
        </p:spPr>
        <p:txBody>
          <a:bodyPr wrap="square" rtlCol="0">
            <a:spAutoFit/>
          </a:bodyPr>
          <a:lstStyle/>
          <a:p>
            <a:pPr marL="800100" lvl="1" indent="-342900">
              <a:buFont typeface="Arial" pitchFamily="34" charset="0"/>
              <a:buChar char="•"/>
            </a:pPr>
            <a:r>
              <a:rPr lang="en-US" sz="2400" dirty="0" err="1" smtClean="0"/>
              <a:t>Equipotential</a:t>
            </a:r>
            <a:r>
              <a:rPr lang="en-US" sz="2400" dirty="0" smtClean="0"/>
              <a:t> bonding of perimeter surfaces in accordance with 680.26(B)(2) is no longer required for spas and hot tubs installed outdoors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690.12 Rapid Shutdown of PV Systems on Buildings</a:t>
            </a:r>
            <a:endParaRPr lang="en-US" sz="2800" dirty="0"/>
          </a:p>
        </p:txBody>
      </p:sp>
      <p:sp>
        <p:nvSpPr>
          <p:cNvPr id="6" name="TextBox 5"/>
          <p:cNvSpPr txBox="1"/>
          <p:nvPr/>
        </p:nvSpPr>
        <p:spPr>
          <a:xfrm>
            <a:off x="685800" y="2057400"/>
            <a:ext cx="7696200" cy="1508105"/>
          </a:xfrm>
          <a:prstGeom prst="rect">
            <a:avLst/>
          </a:prstGeom>
          <a:noFill/>
        </p:spPr>
        <p:txBody>
          <a:bodyPr wrap="square" rtlCol="0">
            <a:spAutoFit/>
          </a:bodyPr>
          <a:lstStyle/>
          <a:p>
            <a:pPr marL="800100" lvl="1" indent="-342900">
              <a:buFont typeface="Arial" pitchFamily="34" charset="0"/>
              <a:buChar char="•"/>
            </a:pPr>
            <a:r>
              <a:rPr lang="en-US" sz="2400" dirty="0" smtClean="0"/>
              <a:t>PV system circuit installed on or in buildings shall include a rapid shutdown function that controls specific conductors</a:t>
            </a:r>
          </a:p>
          <a:p>
            <a:pPr marL="800100" lvl="1" indent="-342900">
              <a:buFont typeface="Arial" pitchFamily="34" charset="0"/>
              <a:buChar char="•"/>
            </a:pPr>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690.47(D) Additional Auxiliary Electrodes</a:t>
            </a:r>
            <a:endParaRPr lang="en-US" sz="2800" dirty="0"/>
          </a:p>
        </p:txBody>
      </p:sp>
      <p:sp>
        <p:nvSpPr>
          <p:cNvPr id="6" name="TextBox 5"/>
          <p:cNvSpPr txBox="1"/>
          <p:nvPr/>
        </p:nvSpPr>
        <p:spPr>
          <a:xfrm>
            <a:off x="685800" y="1905000"/>
            <a:ext cx="7543800" cy="461665"/>
          </a:xfrm>
          <a:prstGeom prst="rect">
            <a:avLst/>
          </a:prstGeom>
          <a:noFill/>
        </p:spPr>
        <p:txBody>
          <a:bodyPr wrap="square" rtlCol="0">
            <a:spAutoFit/>
          </a:bodyPr>
          <a:lstStyle/>
          <a:p>
            <a:pPr marL="800100" lvl="1" indent="-342900">
              <a:buFont typeface="Arial" pitchFamily="34" charset="0"/>
              <a:buChar char="•"/>
            </a:pPr>
            <a:r>
              <a:rPr lang="en-US" sz="2400" dirty="0" smtClean="0"/>
              <a:t>Restores requirement in 690.47(D) of 2008</a:t>
            </a:r>
            <a:r>
              <a:rPr lang="en-US" sz="2400" dirty="0"/>
              <a:t> </a:t>
            </a:r>
            <a:r>
              <a:rPr lang="en-US" sz="2400" dirty="0" smtClean="0"/>
              <a:t>NEC</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690.56(C)Facilities With Rapid Shutdown</a:t>
            </a:r>
            <a:endParaRPr lang="en-US" sz="2800" dirty="0"/>
          </a:p>
        </p:txBody>
      </p:sp>
      <p:sp>
        <p:nvSpPr>
          <p:cNvPr id="6" name="TextBox 5"/>
          <p:cNvSpPr txBox="1"/>
          <p:nvPr/>
        </p:nvSpPr>
        <p:spPr>
          <a:xfrm>
            <a:off x="990600" y="1676400"/>
            <a:ext cx="7162800" cy="1938992"/>
          </a:xfrm>
          <a:prstGeom prst="rect">
            <a:avLst/>
          </a:prstGeom>
          <a:noFill/>
        </p:spPr>
        <p:txBody>
          <a:bodyPr wrap="square" rtlCol="0">
            <a:spAutoFit/>
          </a:bodyPr>
          <a:lstStyle/>
          <a:p>
            <a:pPr marL="800100" lvl="1" indent="-342900">
              <a:buFont typeface="Arial" pitchFamily="34" charset="0"/>
              <a:buChar char="•"/>
            </a:pPr>
            <a:r>
              <a:rPr lang="en-US" sz="2400" dirty="0" smtClean="0"/>
              <a:t>Apply to a building or structure with a utility service and a PV system</a:t>
            </a:r>
          </a:p>
          <a:p>
            <a:pPr marL="800100" lvl="1" indent="-342900"/>
            <a:endParaRPr lang="en-US" sz="2400" dirty="0" smtClean="0"/>
          </a:p>
          <a:p>
            <a:pPr marL="800100" lvl="1" indent="-342900">
              <a:buFont typeface="Arial" pitchFamily="34" charset="0"/>
              <a:buChar char="•"/>
            </a:pPr>
            <a:r>
              <a:rPr lang="en-US" sz="2400" dirty="0" smtClean="0"/>
              <a:t>PHOTOVOLTAIC SYSTEM EQUIPPED WITH RAPID SHUTDOWN</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156</a:t>
            </a:fld>
            <a:endParaRPr lang="en-US" dirty="0"/>
          </a:p>
        </p:txBody>
      </p:sp>
      <p:sp>
        <p:nvSpPr>
          <p:cNvPr id="5" name="TextBox 4"/>
          <p:cNvSpPr txBox="1"/>
          <p:nvPr/>
        </p:nvSpPr>
        <p:spPr>
          <a:xfrm>
            <a:off x="1066800" y="838200"/>
            <a:ext cx="7162800" cy="523220"/>
          </a:xfrm>
          <a:prstGeom prst="rect">
            <a:avLst/>
          </a:prstGeom>
          <a:noFill/>
        </p:spPr>
        <p:txBody>
          <a:bodyPr wrap="square" rtlCol="0">
            <a:spAutoFit/>
          </a:bodyPr>
          <a:lstStyle/>
          <a:p>
            <a:pPr algn="ctr"/>
            <a:r>
              <a:rPr lang="en-US" sz="2800" dirty="0" smtClean="0"/>
              <a:t>694 – Wind Electric Systems</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694.1 Scope.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695.3(F)(2) Overcurrent Device Selection</a:t>
            </a:r>
            <a:endParaRPr lang="en-US" sz="2800" dirty="0"/>
          </a:p>
        </p:txBody>
      </p:sp>
      <p:sp>
        <p:nvSpPr>
          <p:cNvPr id="6" name="TextBox 5"/>
          <p:cNvSpPr txBox="1"/>
          <p:nvPr/>
        </p:nvSpPr>
        <p:spPr>
          <a:xfrm>
            <a:off x="990600" y="1676400"/>
            <a:ext cx="6858000" cy="830997"/>
          </a:xfrm>
          <a:prstGeom prst="rect">
            <a:avLst/>
          </a:prstGeom>
          <a:noFill/>
        </p:spPr>
        <p:txBody>
          <a:bodyPr wrap="square" rtlCol="0">
            <a:spAutoFit/>
          </a:bodyPr>
          <a:lstStyle/>
          <a:p>
            <a:pPr marL="800100" lvl="1" indent="-342900">
              <a:buFont typeface="Arial" pitchFamily="34" charset="0"/>
              <a:buChar char="•"/>
            </a:pPr>
            <a:r>
              <a:rPr lang="en-US" sz="2400" dirty="0" smtClean="0"/>
              <a:t>Permits  use of instantaneous trip circuit breaker (magnetic only)</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695.6(D) Pump Wiring</a:t>
            </a:r>
            <a:endParaRPr lang="en-US" sz="2800" dirty="0"/>
          </a:p>
        </p:txBody>
      </p:sp>
      <p:sp>
        <p:nvSpPr>
          <p:cNvPr id="6" name="TextBox 5"/>
          <p:cNvSpPr txBox="1"/>
          <p:nvPr/>
        </p:nvSpPr>
        <p:spPr>
          <a:xfrm>
            <a:off x="990600" y="1676400"/>
            <a:ext cx="6858000" cy="1107996"/>
          </a:xfrm>
          <a:prstGeom prst="rect">
            <a:avLst/>
          </a:prstGeom>
          <a:noFill/>
        </p:spPr>
        <p:txBody>
          <a:bodyPr wrap="square" rtlCol="0">
            <a:spAutoFit/>
          </a:bodyPr>
          <a:lstStyle/>
          <a:p>
            <a:pPr marL="800100" lvl="1" indent="-342900">
              <a:buFont typeface="Arial" pitchFamily="34" charset="0"/>
              <a:buChar char="•"/>
            </a:pPr>
            <a:r>
              <a:rPr lang="en-US" sz="2400" dirty="0" smtClean="0"/>
              <a:t>Electrical connections at motor terminal boxes must be made with listed means of connection.</a:t>
            </a:r>
          </a:p>
          <a:p>
            <a:pPr marL="800100" lvl="1" indent="-342900"/>
            <a:endParaRPr lang="en-US"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159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700.8 Surge Protection</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Surge protection required to be installed in or on all emergency switchboards and </a:t>
            </a:r>
            <a:r>
              <a:rPr lang="en-US" sz="2400" dirty="0" err="1" smtClean="0"/>
              <a:t>panelboards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b="1" dirty="0" smtClean="0"/>
              <a:t>Article 100 “Retrofit Kit”</a:t>
            </a:r>
            <a:endParaRPr lang="en-US" sz="2800" b="1" dirty="0"/>
          </a:p>
        </p:txBody>
      </p:sp>
      <p:sp>
        <p:nvSpPr>
          <p:cNvPr id="6" name="TextBox 5"/>
          <p:cNvSpPr txBox="1"/>
          <p:nvPr/>
        </p:nvSpPr>
        <p:spPr>
          <a:xfrm>
            <a:off x="1524000" y="1676400"/>
            <a:ext cx="6477000" cy="1508105"/>
          </a:xfrm>
          <a:prstGeom prst="rect">
            <a:avLst/>
          </a:prstGeom>
          <a:noFill/>
        </p:spPr>
        <p:txBody>
          <a:bodyPr wrap="square" rtlCol="0">
            <a:spAutoFit/>
          </a:bodyPr>
          <a:lstStyle/>
          <a:p>
            <a:pPr marL="914400" lvl="3" indent="-342900">
              <a:buFont typeface="Arial" pitchFamily="34" charset="0"/>
              <a:buChar char="•"/>
            </a:pPr>
            <a:r>
              <a:rPr lang="en-US" sz="2400" dirty="0" smtClean="0"/>
              <a:t> A general term for a complete subassembly of parts and devices for field conversion of utilization equipment.</a:t>
            </a:r>
          </a:p>
          <a:p>
            <a:pPr marL="914400" lvl="3" indent="-342900"/>
            <a:endParaRPr lang="en-US" sz="2000" dirty="0" smtClean="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160</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700.12(B)(6), 701.12(B)(5) &amp; 702.12 Outdoor Generator Sets</a:t>
            </a:r>
            <a:endParaRPr lang="en-US" sz="2800" dirty="0"/>
          </a:p>
        </p:txBody>
      </p:sp>
      <p:sp>
        <p:nvSpPr>
          <p:cNvPr id="6" name="TextBox 5"/>
          <p:cNvSpPr txBox="1"/>
          <p:nvPr/>
        </p:nvSpPr>
        <p:spPr>
          <a:xfrm>
            <a:off x="1066800" y="2209800"/>
            <a:ext cx="7086600" cy="461665"/>
          </a:xfrm>
          <a:prstGeom prst="rect">
            <a:avLst/>
          </a:prstGeom>
          <a:noFill/>
        </p:spPr>
        <p:txBody>
          <a:bodyPr wrap="square" rtlCol="0">
            <a:spAutoFit/>
          </a:bodyPr>
          <a:lstStyle/>
          <a:p>
            <a:pPr marL="800100" lvl="1" indent="-342900">
              <a:buFont typeface="Arial" pitchFamily="34" charset="0"/>
              <a:buChar char="•"/>
            </a:pPr>
            <a:r>
              <a:rPr lang="en-US" sz="2400" dirty="0" smtClean="0"/>
              <a:t>Disconnecting means that meet 445.18</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700.16 Emergency Illumination</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914400" lvl="1" indent="-457200">
              <a:buFont typeface="Arial" pitchFamily="34" charset="0"/>
              <a:buChar char="•"/>
            </a:pPr>
            <a:r>
              <a:rPr lang="en-US" sz="2400" dirty="0" smtClean="0"/>
              <a:t>Emergency illumination, indoor at disconnects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700.27 &amp; 701.27 Selective Coordination</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Ground Fault Protection</a:t>
            </a:r>
          </a:p>
          <a:p>
            <a:pPr marL="800100" lvl="1" indent="-342900"/>
            <a:endParaRPr lang="en-US" sz="2400" dirty="0" smtClean="0"/>
          </a:p>
          <a:p>
            <a:pPr marL="800100" lvl="1" indent="-342900">
              <a:buFont typeface="Arial" pitchFamily="34" charset="0"/>
              <a:buChar char="•"/>
            </a:pPr>
            <a:r>
              <a:rPr lang="en-US" sz="2400" dirty="0" smtClean="0"/>
              <a:t>Must be selected by a licensed professional engineer or other qualified persons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700.19 </a:t>
            </a:r>
            <a:r>
              <a:rPr lang="en-US" sz="2800" dirty="0" err="1" smtClean="0"/>
              <a:t>Multiwire</a:t>
            </a:r>
            <a:r>
              <a:rPr lang="en-US" sz="2800" dirty="0" smtClean="0"/>
              <a:t> Branch Circuits (New)</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err="1" smtClean="0"/>
              <a:t>Multiwire</a:t>
            </a:r>
            <a:r>
              <a:rPr lang="en-US" sz="2400" dirty="0" smtClean="0"/>
              <a:t> branch circuits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700.24 Directly Controlled </a:t>
            </a:r>
            <a:r>
              <a:rPr lang="en-US" sz="2800" dirty="0" err="1" smtClean="0"/>
              <a:t>Luminaires</a:t>
            </a:r>
            <a:endParaRPr lang="en-US" sz="2800" dirty="0"/>
          </a:p>
        </p:txBody>
      </p:sp>
      <p:sp>
        <p:nvSpPr>
          <p:cNvPr id="6" name="TextBox 5"/>
          <p:cNvSpPr txBox="1"/>
          <p:nvPr/>
        </p:nvSpPr>
        <p:spPr>
          <a:xfrm>
            <a:off x="990600" y="1676400"/>
            <a:ext cx="7239000" cy="830997"/>
          </a:xfrm>
          <a:prstGeom prst="rect">
            <a:avLst/>
          </a:prstGeom>
          <a:noFill/>
        </p:spPr>
        <p:txBody>
          <a:bodyPr wrap="square" rtlCol="0">
            <a:spAutoFit/>
          </a:bodyPr>
          <a:lstStyle/>
          <a:p>
            <a:pPr marL="1257300" lvl="2" indent="-342900">
              <a:buFont typeface="Arial" pitchFamily="34" charset="0"/>
              <a:buChar char="•"/>
            </a:pPr>
            <a:r>
              <a:rPr lang="en-US" sz="2400" dirty="0" smtClean="0"/>
              <a:t>The directly controlled </a:t>
            </a:r>
            <a:r>
              <a:rPr lang="en-US" sz="2400" dirty="0" err="1" smtClean="0"/>
              <a:t>luminaire</a:t>
            </a:r>
            <a:r>
              <a:rPr lang="en-US" sz="2400" dirty="0" smtClean="0"/>
              <a:t> (typically dimmable LED)</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165</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marL="800100" lvl="1" indent="-342900" algn="ctr">
              <a:buFont typeface="Arial" pitchFamily="34" charset="0"/>
              <a:buChar char="•"/>
            </a:pPr>
            <a:r>
              <a:rPr lang="en-US" sz="2800" dirty="0" smtClean="0"/>
              <a:t>700.7(B), 701.7(B) &amp; 702.7(B) Marking Requirements</a:t>
            </a:r>
          </a:p>
        </p:txBody>
      </p:sp>
      <p:sp>
        <p:nvSpPr>
          <p:cNvPr id="6" name="TextBox 5"/>
          <p:cNvSpPr txBox="1"/>
          <p:nvPr/>
        </p:nvSpPr>
        <p:spPr>
          <a:xfrm>
            <a:off x="1066800" y="2133600"/>
            <a:ext cx="7162800" cy="769441"/>
          </a:xfrm>
          <a:prstGeom prst="rect">
            <a:avLst/>
          </a:prstGeom>
          <a:noFill/>
        </p:spPr>
        <p:txBody>
          <a:bodyPr wrap="square" rtlCol="0">
            <a:spAutoFit/>
          </a:bodyPr>
          <a:lstStyle/>
          <a:p>
            <a:pPr marL="800100" lvl="1" indent="-342900">
              <a:buFont typeface="Arial" pitchFamily="34" charset="0"/>
              <a:buChar char="•"/>
            </a:pPr>
            <a:endParaRPr lang="en-US" sz="2000" dirty="0" smtClean="0"/>
          </a:p>
          <a:p>
            <a:pPr marL="1257300" lvl="2" indent="-342900">
              <a:buFont typeface="Arial" pitchFamily="34" charset="0"/>
              <a:buChar char="•"/>
            </a:pPr>
            <a:r>
              <a:rPr lang="en-US" sz="2400" dirty="0" smtClean="0"/>
              <a:t>Labels must comply with 110.21(B)</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702.7(C) Power Inlet</a:t>
            </a:r>
            <a:endParaRPr lang="en-US" sz="2800" dirty="0"/>
          </a:p>
        </p:txBody>
      </p:sp>
      <p:sp>
        <p:nvSpPr>
          <p:cNvPr id="6" name="TextBox 5"/>
          <p:cNvSpPr txBox="1"/>
          <p:nvPr/>
        </p:nvSpPr>
        <p:spPr>
          <a:xfrm>
            <a:off x="990600" y="1752600"/>
            <a:ext cx="7162800" cy="4154984"/>
          </a:xfrm>
          <a:prstGeom prst="rect">
            <a:avLst/>
          </a:prstGeom>
          <a:noFill/>
        </p:spPr>
        <p:txBody>
          <a:bodyPr wrap="square" rtlCol="0">
            <a:spAutoFit/>
          </a:bodyPr>
          <a:lstStyle/>
          <a:p>
            <a:pPr marL="800100" lvl="1" indent="-342900">
              <a:buFont typeface="Arial" pitchFamily="34" charset="0"/>
              <a:buChar char="•"/>
            </a:pPr>
            <a:r>
              <a:rPr lang="en-US" sz="2400" dirty="0" smtClean="0"/>
              <a:t>Required Warning</a:t>
            </a:r>
          </a:p>
          <a:p>
            <a:pPr marL="800100" lvl="1" indent="-342900"/>
            <a:r>
              <a:rPr lang="en-US" sz="2400" dirty="0" smtClean="0"/>
              <a:t>	</a:t>
            </a:r>
          </a:p>
          <a:p>
            <a:pPr marL="800100" lvl="1" indent="-342900"/>
            <a:r>
              <a:rPr lang="en-US" sz="2400" dirty="0" smtClean="0"/>
              <a:t>WARNING</a:t>
            </a:r>
          </a:p>
          <a:p>
            <a:pPr marL="800100" lvl="1" indent="-342900"/>
            <a:endParaRPr lang="en-US" sz="2400" dirty="0" smtClean="0"/>
          </a:p>
          <a:p>
            <a:pPr marL="1714500" lvl="3" indent="-342900">
              <a:buFont typeface="Arial" pitchFamily="34" charset="0"/>
              <a:buChar char="•"/>
            </a:pPr>
            <a:r>
              <a:rPr lang="en-US" sz="2400" dirty="0" smtClean="0"/>
              <a:t>FOR CONNECTION OF A SEPERATELY DERIVED (BONDED NEUTRAL) SYSTEM ONLY OR </a:t>
            </a:r>
          </a:p>
          <a:p>
            <a:pPr marL="1714500" lvl="3" indent="-342900"/>
            <a:endParaRPr lang="en-US" sz="2400" dirty="0" smtClean="0"/>
          </a:p>
          <a:p>
            <a:pPr marL="1714500" lvl="3" indent="-342900">
              <a:buFont typeface="Arial" pitchFamily="34" charset="0"/>
              <a:buChar char="•"/>
            </a:pPr>
            <a:r>
              <a:rPr lang="en-US" sz="2400" dirty="0" smtClean="0"/>
              <a:t>FOR CONNECTION OF A NONSEPARATELY DERIVED (FLOATING NEUTRAL) SYSTEM ONLY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702.12 Disconnecting Means</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914400" lvl="1" indent="-457200">
              <a:buFont typeface="Arial" pitchFamily="34" charset="0"/>
              <a:buChar char="•"/>
            </a:pPr>
            <a:r>
              <a:rPr lang="en-US" sz="2400" dirty="0" smtClean="0"/>
              <a:t>Disconnecting Means not required at flanged inlets or other cord and plug connections for 15 kW or less portable generators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168</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705.31 Location of Overcurrent Protective Device</a:t>
            </a:r>
            <a:endParaRPr lang="en-US" sz="2800" dirty="0"/>
          </a:p>
        </p:txBody>
      </p:sp>
      <p:sp>
        <p:nvSpPr>
          <p:cNvPr id="6" name="TextBox 5"/>
          <p:cNvSpPr txBox="1"/>
          <p:nvPr/>
        </p:nvSpPr>
        <p:spPr>
          <a:xfrm>
            <a:off x="1066800" y="21336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Power production sources connected on the line side of service disconnecting means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169</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725.3(K) and (L) Installation of Conductors / Corrosive, Damp or Wet Locations</a:t>
            </a:r>
            <a:endParaRPr lang="en-US" sz="2800" dirty="0"/>
          </a:p>
        </p:txBody>
      </p:sp>
      <p:sp>
        <p:nvSpPr>
          <p:cNvPr id="6" name="TextBox 5"/>
          <p:cNvSpPr txBox="1"/>
          <p:nvPr/>
        </p:nvSpPr>
        <p:spPr>
          <a:xfrm>
            <a:off x="1143000" y="2362200"/>
            <a:ext cx="7162800" cy="3323987"/>
          </a:xfrm>
          <a:prstGeom prst="rect">
            <a:avLst/>
          </a:prstGeom>
          <a:noFill/>
        </p:spPr>
        <p:txBody>
          <a:bodyPr wrap="square" rtlCol="0">
            <a:spAutoFit/>
          </a:bodyPr>
          <a:lstStyle/>
          <a:p>
            <a:pPr marL="800100" lvl="1" indent="-342900">
              <a:buFont typeface="Arial" pitchFamily="34" charset="0"/>
              <a:buChar char="•"/>
            </a:pPr>
            <a:r>
              <a:rPr lang="en-US" sz="2400" dirty="0" smtClean="0"/>
              <a:t>(K) Cables installed in raceways or cable trays shall not be run with any pipe, tube, or equal for steam water, air, gas, drainage, or any service other than electrical</a:t>
            </a:r>
          </a:p>
          <a:p>
            <a:pPr marL="800100" lvl="1" indent="-342900"/>
            <a:endParaRPr lang="en-US" sz="2400" dirty="0" smtClean="0"/>
          </a:p>
          <a:p>
            <a:pPr marL="800100" lvl="1" indent="-342900">
              <a:buFont typeface="Arial" pitchFamily="34" charset="0"/>
              <a:buChar char="•"/>
            </a:pPr>
            <a:r>
              <a:rPr lang="en-US" sz="2400" dirty="0" smtClean="0"/>
              <a:t>(L) Class 2 and Class 3 cables installed in corrosive, damp, and wet locations shall be suitable for use</a:t>
            </a:r>
          </a:p>
          <a:p>
            <a:pPr marL="800100" lvl="1" indent="-342900">
              <a:buFont typeface="Arial" pitchFamily="34" charset="0"/>
              <a:buChar char="•"/>
            </a:pPr>
            <a:endParaRPr lang="en-US"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b="1" dirty="0" smtClean="0"/>
              <a:t>110.16 Arc Flash Hazard Warning</a:t>
            </a:r>
            <a:endParaRPr lang="en-US" sz="2800" b="1" dirty="0"/>
          </a:p>
        </p:txBody>
      </p:sp>
      <p:sp>
        <p:nvSpPr>
          <p:cNvPr id="6" name="TextBox 5"/>
          <p:cNvSpPr txBox="1"/>
          <p:nvPr/>
        </p:nvSpPr>
        <p:spPr>
          <a:xfrm>
            <a:off x="1066800" y="1600200"/>
            <a:ext cx="6248400" cy="984885"/>
          </a:xfrm>
          <a:prstGeom prst="rect">
            <a:avLst/>
          </a:prstGeom>
          <a:noFill/>
        </p:spPr>
        <p:txBody>
          <a:bodyPr wrap="square" rtlCol="0">
            <a:spAutoFit/>
          </a:bodyPr>
          <a:lstStyle/>
          <a:p>
            <a:pPr marL="1257300" lvl="1" indent="-342900">
              <a:spcBef>
                <a:spcPts val="600"/>
              </a:spcBef>
              <a:spcAft>
                <a:spcPts val="600"/>
              </a:spcAft>
              <a:buFont typeface="+mj-lt"/>
              <a:buAutoNum type="arabicPeriod"/>
            </a:pPr>
            <a:r>
              <a:rPr lang="en-US" sz="2400" dirty="0" smtClean="0"/>
              <a:t>In the Field</a:t>
            </a:r>
          </a:p>
          <a:p>
            <a:pPr marL="1257300" lvl="1" indent="-342900">
              <a:spcBef>
                <a:spcPts val="600"/>
              </a:spcBef>
              <a:spcAft>
                <a:spcPts val="600"/>
              </a:spcAft>
              <a:buFont typeface="+mj-lt"/>
              <a:buAutoNum type="arabicPeriod"/>
            </a:pPr>
            <a:r>
              <a:rPr lang="en-US" sz="2400" dirty="0" smtClean="0"/>
              <a:t>At the Factory</a:t>
            </a:r>
            <a:endParaRPr lang="en-US" sz="24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9144000" cy="6858000"/>
            <a:chOff x="0" y="0"/>
            <a:chExt cx="9144000" cy="685800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53309938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725.154 and Table 725.154</a:t>
            </a:r>
            <a:endParaRPr lang="en-US" sz="2800" dirty="0"/>
          </a:p>
        </p:txBody>
      </p:sp>
      <p:sp>
        <p:nvSpPr>
          <p:cNvPr id="6" name="TextBox 5"/>
          <p:cNvSpPr txBox="1"/>
          <p:nvPr/>
        </p:nvSpPr>
        <p:spPr>
          <a:xfrm>
            <a:off x="990600" y="1828800"/>
            <a:ext cx="6781800" cy="2677656"/>
          </a:xfrm>
          <a:prstGeom prst="rect">
            <a:avLst/>
          </a:prstGeom>
          <a:noFill/>
        </p:spPr>
        <p:txBody>
          <a:bodyPr wrap="square" rtlCol="0">
            <a:spAutoFit/>
          </a:bodyPr>
          <a:lstStyle/>
          <a:p>
            <a:pPr lvl="2">
              <a:buFont typeface="Arial" pitchFamily="34" charset="0"/>
              <a:buChar char="•"/>
            </a:pPr>
            <a:r>
              <a:rPr lang="en-US" sz="2400" dirty="0" smtClean="0"/>
              <a:t>      Applications of Listed Class 2,  Class 3, and PLTC Cables</a:t>
            </a:r>
          </a:p>
          <a:p>
            <a:pPr lvl="2"/>
            <a:endParaRPr lang="en-US" sz="2400" dirty="0" smtClean="0"/>
          </a:p>
          <a:p>
            <a:pPr lvl="2"/>
            <a:endParaRPr lang="en-US" sz="2400" dirty="0" smtClean="0"/>
          </a:p>
          <a:p>
            <a:pPr lvl="2">
              <a:buFont typeface="Arial" pitchFamily="34" charset="0"/>
              <a:buChar char="•"/>
            </a:pPr>
            <a:r>
              <a:rPr lang="en-US" sz="2400" dirty="0" smtClean="0"/>
              <a:t>      Table 725.124 Applications of Listed Class 2,  Class 3, and    PLTC Cables in Buildings </a:t>
            </a:r>
          </a:p>
          <a:p>
            <a:pPr lvl="1">
              <a:buFont typeface="Arial" pitchFamily="34" charset="0"/>
              <a:buChar char="•"/>
            </a:pP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172</a:t>
            </a:fld>
            <a:endParaRPr lang="en-US" dirty="0"/>
          </a:p>
        </p:txBody>
      </p:sp>
      <p:sp>
        <p:nvSpPr>
          <p:cNvPr id="5" name="TextBox 4"/>
          <p:cNvSpPr txBox="1"/>
          <p:nvPr/>
        </p:nvSpPr>
        <p:spPr>
          <a:xfrm>
            <a:off x="1066800" y="914400"/>
            <a:ext cx="7162800" cy="1384995"/>
          </a:xfrm>
          <a:prstGeom prst="rect">
            <a:avLst/>
          </a:prstGeom>
          <a:noFill/>
        </p:spPr>
        <p:txBody>
          <a:bodyPr wrap="square" rtlCol="0">
            <a:spAutoFit/>
          </a:bodyPr>
          <a:lstStyle/>
          <a:p>
            <a:pPr algn="ctr"/>
            <a:r>
              <a:rPr lang="en-US" sz="2800" dirty="0" smtClean="0"/>
              <a:t> 725.154 and Table 725.154 Applications of Listed Class 2, Class 3, and LTC Cables in Buildings - Changes</a:t>
            </a:r>
            <a:endParaRPr lang="en-US" sz="2800" dirty="0"/>
          </a:p>
        </p:txBody>
      </p:sp>
      <p:sp>
        <p:nvSpPr>
          <p:cNvPr id="6" name="TextBox 5"/>
          <p:cNvSpPr txBox="1"/>
          <p:nvPr/>
        </p:nvSpPr>
        <p:spPr>
          <a:xfrm>
            <a:off x="533400" y="2438400"/>
            <a:ext cx="8077200" cy="3477875"/>
          </a:xfrm>
          <a:prstGeom prst="rect">
            <a:avLst/>
          </a:prstGeom>
          <a:noFill/>
        </p:spPr>
        <p:txBody>
          <a:bodyPr wrap="square" rtlCol="0">
            <a:spAutoFit/>
          </a:bodyPr>
          <a:lstStyle/>
          <a:p>
            <a:pPr lvl="1"/>
            <a:r>
              <a:rPr lang="en-US" sz="2200" dirty="0" smtClean="0"/>
              <a:t>Was 					Now</a:t>
            </a:r>
          </a:p>
          <a:p>
            <a:pPr marL="800100" lvl="1" indent="-342900">
              <a:buAutoNum type="alphaUcParenBoth"/>
            </a:pPr>
            <a:r>
              <a:rPr lang="en-US" sz="2200" dirty="0" smtClean="0"/>
              <a:t>Plenums			</a:t>
            </a:r>
            <a:r>
              <a:rPr lang="en-US" sz="2200" dirty="0" smtClean="0"/>
              <a:t>	725.135 </a:t>
            </a:r>
            <a:r>
              <a:rPr lang="en-US" sz="2200" dirty="0" smtClean="0"/>
              <a:t>(B) and (C)</a:t>
            </a:r>
          </a:p>
          <a:p>
            <a:pPr marL="800100" lvl="1" indent="-342900">
              <a:buAutoNum type="alphaUcParenBoth"/>
            </a:pPr>
            <a:r>
              <a:rPr lang="en-US" sz="2200" dirty="0" smtClean="0"/>
              <a:t>Risers			</a:t>
            </a:r>
            <a:r>
              <a:rPr lang="en-US" sz="2200" dirty="0" smtClean="0"/>
              <a:t>	725.135 </a:t>
            </a:r>
            <a:r>
              <a:rPr lang="en-US" sz="2200" dirty="0" smtClean="0"/>
              <a:t>(D), (F) and (G)</a:t>
            </a:r>
          </a:p>
          <a:p>
            <a:pPr marL="800100" lvl="1" indent="-342900">
              <a:buAutoNum type="alphaUcParenBoth"/>
            </a:pPr>
            <a:r>
              <a:rPr lang="en-US" sz="2200" dirty="0" smtClean="0"/>
              <a:t>Cable Trays		</a:t>
            </a:r>
            <a:r>
              <a:rPr lang="en-US" sz="2200" dirty="0" smtClean="0"/>
              <a:t>	725.135 </a:t>
            </a:r>
            <a:r>
              <a:rPr lang="en-US" sz="2200" dirty="0" smtClean="0"/>
              <a:t>(H)</a:t>
            </a:r>
          </a:p>
          <a:p>
            <a:pPr marL="800100" lvl="1" indent="-342900">
              <a:buAutoNum type="alphaUcParenBoth"/>
            </a:pPr>
            <a:r>
              <a:rPr lang="en-US" sz="2200" dirty="0" smtClean="0"/>
              <a:t>Industrial Establishments	</a:t>
            </a:r>
            <a:r>
              <a:rPr lang="en-US" sz="2200" dirty="0" smtClean="0"/>
              <a:t>	725.135(J</a:t>
            </a:r>
            <a:r>
              <a:rPr lang="en-US" sz="2200" dirty="0" smtClean="0"/>
              <a:t>)</a:t>
            </a:r>
          </a:p>
          <a:p>
            <a:pPr marL="800100" lvl="1" indent="-342900">
              <a:buAutoNum type="alphaUcParenBoth"/>
            </a:pPr>
            <a:r>
              <a:rPr lang="en-US" sz="2200" dirty="0" smtClean="0"/>
              <a:t>Other Wiring Within Buildings	725.135 (K), (L) and (M)</a:t>
            </a:r>
          </a:p>
          <a:p>
            <a:pPr marL="800100" lvl="1" indent="-342900">
              <a:buAutoNum type="alphaUcParenBoth"/>
            </a:pPr>
            <a:r>
              <a:rPr lang="en-US" sz="2200" dirty="0" smtClean="0"/>
              <a:t>Cross Connect		</a:t>
            </a:r>
            <a:r>
              <a:rPr lang="en-US" sz="2200" dirty="0" smtClean="0"/>
              <a:t>	725.135 </a:t>
            </a:r>
            <a:r>
              <a:rPr lang="en-US" sz="2200" dirty="0" smtClean="0"/>
              <a:t>(I)</a:t>
            </a:r>
          </a:p>
          <a:p>
            <a:pPr marL="800100" lvl="1" indent="-342900">
              <a:buAutoNum type="alphaUcParenBoth"/>
            </a:pPr>
            <a:r>
              <a:rPr lang="en-US" sz="2200" dirty="0" smtClean="0"/>
              <a:t>Class 2 and 3 Substitutions	725.154 (A)</a:t>
            </a:r>
          </a:p>
          <a:p>
            <a:pPr marL="800100" lvl="1" indent="-342900">
              <a:buAutoNum type="alphaUcParenBoth"/>
            </a:pPr>
            <a:r>
              <a:rPr lang="en-US" sz="2200" dirty="0" smtClean="0"/>
              <a:t>Class 2, 3 PLTC and CI	</a:t>
            </a:r>
            <a:r>
              <a:rPr lang="en-US" sz="2200" dirty="0" smtClean="0"/>
              <a:t>	725.154 </a:t>
            </a:r>
            <a:r>
              <a:rPr lang="en-US" sz="2200" dirty="0" smtClean="0"/>
              <a:t>(B)</a:t>
            </a:r>
          </a:p>
          <a:p>
            <a:pPr marL="800100" lvl="1" indent="-342900">
              <a:buAutoNum type="alphaUcParenBoth"/>
            </a:pPr>
            <a:r>
              <a:rPr lang="en-US" sz="2200" dirty="0" smtClean="0"/>
              <a:t>Thermocouple Circuits	</a:t>
            </a:r>
            <a:r>
              <a:rPr lang="en-US" sz="2200" dirty="0" smtClean="0"/>
              <a:t>	725.154 </a:t>
            </a:r>
            <a:r>
              <a:rPr lang="en-US" sz="2200" dirty="0" smtClean="0"/>
              <a:t>(C)</a:t>
            </a:r>
            <a:endParaRPr lang="en-US" sz="22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760.3(D) Corrosive, Damp, or Wet Locations </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Cables installed in corrosive, damp, and wet locations shall be suitable for use.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760. 53(B)(3)Multi-conductor NPLFA Cables</a:t>
            </a:r>
            <a:endParaRPr lang="en-US" sz="2800" dirty="0"/>
          </a:p>
        </p:txBody>
      </p:sp>
      <p:sp>
        <p:nvSpPr>
          <p:cNvPr id="6" name="TextBox 5"/>
          <p:cNvSpPr txBox="1"/>
          <p:nvPr/>
        </p:nvSpPr>
        <p:spPr>
          <a:xfrm>
            <a:off x="10668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(B)(3) Cables installed in vertical runs and penetrating one or more floors or cables installed in vertical runs in shafts, shall be Type NPLFR.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770.24 Mechanical Execution of Work</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Revised to require cable ties used to secure optical fiber plenum cables in other space used for environmental air (plenums) to be listed as having low smoke and heat release properties.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176</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800.113(C) Other Spaces for Environmental </a:t>
            </a:r>
          </a:p>
          <a:p>
            <a:pPr algn="ctr"/>
            <a:r>
              <a:rPr lang="en-US" sz="2800" dirty="0" smtClean="0"/>
              <a:t>Air (Plenums)</a:t>
            </a:r>
            <a:endParaRPr lang="en-US" sz="2800" dirty="0"/>
          </a:p>
        </p:txBody>
      </p:sp>
      <p:sp>
        <p:nvSpPr>
          <p:cNvPr id="6" name="TextBox 5"/>
          <p:cNvSpPr txBox="1"/>
          <p:nvPr/>
        </p:nvSpPr>
        <p:spPr>
          <a:xfrm>
            <a:off x="1066800" y="21336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Types CMP, CMR, CMG, CM, and CMX cables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820.100(B)(3)(2)</a:t>
            </a:r>
            <a:endParaRPr lang="en-US" sz="2800" dirty="0"/>
          </a:p>
        </p:txBody>
      </p:sp>
      <p:sp>
        <p:nvSpPr>
          <p:cNvPr id="6" name="TextBox 5"/>
          <p:cNvSpPr txBox="1"/>
          <p:nvPr/>
        </p:nvSpPr>
        <p:spPr>
          <a:xfrm>
            <a:off x="990600" y="1676400"/>
            <a:ext cx="7162800" cy="3046988"/>
          </a:xfrm>
          <a:prstGeom prst="rect">
            <a:avLst/>
          </a:prstGeom>
          <a:noFill/>
        </p:spPr>
        <p:txBody>
          <a:bodyPr wrap="square" rtlCol="0">
            <a:spAutoFit/>
          </a:bodyPr>
          <a:lstStyle/>
          <a:p>
            <a:pPr marL="800100" lvl="1" indent="-342900">
              <a:buFont typeface="Arial" pitchFamily="34" charset="0"/>
              <a:buChar char="•"/>
            </a:pPr>
            <a:r>
              <a:rPr lang="en-US" sz="2400" dirty="0" smtClean="0"/>
              <a:t>Covers acceptable grounding electrodes in buildings or structures</a:t>
            </a:r>
            <a:r>
              <a:rPr lang="en-US" sz="2400" dirty="0" smtClean="0">
                <a:solidFill>
                  <a:srgbClr val="FF0000"/>
                </a:solidFill>
              </a:rPr>
              <a:t> </a:t>
            </a:r>
            <a:r>
              <a:rPr lang="en-US" sz="2400" u="sng" dirty="0" smtClean="0">
                <a:solidFill>
                  <a:srgbClr val="FF0000"/>
                </a:solidFill>
              </a:rPr>
              <a:t>without</a:t>
            </a:r>
            <a:r>
              <a:rPr lang="en-US" sz="2400" dirty="0" smtClean="0">
                <a:solidFill>
                  <a:srgbClr val="FF0000"/>
                </a:solidFill>
              </a:rPr>
              <a:t> </a:t>
            </a:r>
            <a:r>
              <a:rPr lang="en-US" sz="2400" dirty="0" smtClean="0"/>
              <a:t>an intersystem bonding termination or grounding means.</a:t>
            </a:r>
          </a:p>
          <a:p>
            <a:pPr marL="800100" lvl="1" indent="-342900"/>
            <a:endParaRPr lang="en-US" sz="2400" dirty="0" smtClean="0"/>
          </a:p>
          <a:p>
            <a:pPr marL="800100" lvl="1" indent="-342900">
              <a:buFont typeface="Arial" pitchFamily="34" charset="0"/>
              <a:buChar char="•"/>
            </a:pPr>
            <a:r>
              <a:rPr lang="en-US" sz="2400" dirty="0" smtClean="0"/>
              <a:t>Revised to prohibit the use of :</a:t>
            </a:r>
          </a:p>
          <a:p>
            <a:pPr marL="1257300" lvl="2" indent="-342900">
              <a:buFont typeface="Arial" pitchFamily="34" charset="0"/>
              <a:buChar char="•"/>
            </a:pPr>
            <a:r>
              <a:rPr lang="en-US" sz="2400" dirty="0" smtClean="0"/>
              <a:t>Hot water pipes</a:t>
            </a:r>
          </a:p>
          <a:p>
            <a:pPr marL="1257300" lvl="2" indent="-342900">
              <a:buFont typeface="Arial" pitchFamily="34" charset="0"/>
              <a:buChar char="•"/>
            </a:pPr>
            <a:r>
              <a:rPr lang="en-US" sz="2400" dirty="0" smtClean="0"/>
              <a:t>Steam pipes</a:t>
            </a:r>
          </a:p>
          <a:p>
            <a:pPr marL="1257300" lvl="2" indent="-342900">
              <a:buFont typeface="Arial" pitchFamily="34" charset="0"/>
              <a:buChar char="•"/>
            </a:pPr>
            <a:r>
              <a:rPr lang="en-US" sz="2400" dirty="0" smtClean="0"/>
              <a:t>Air terminal conductors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178</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830.113(C) Other Spaces for Environmental Air (Plenums)</a:t>
            </a:r>
            <a:endParaRPr lang="en-US" sz="2800" dirty="0"/>
          </a:p>
        </p:txBody>
      </p:sp>
      <p:sp>
        <p:nvSpPr>
          <p:cNvPr id="6" name="TextBox 5"/>
          <p:cNvSpPr txBox="1"/>
          <p:nvPr/>
        </p:nvSpPr>
        <p:spPr>
          <a:xfrm>
            <a:off x="1066800" y="2133600"/>
            <a:ext cx="6858000" cy="461665"/>
          </a:xfrm>
          <a:prstGeom prst="rect">
            <a:avLst/>
          </a:prstGeom>
          <a:noFill/>
        </p:spPr>
        <p:txBody>
          <a:bodyPr wrap="square" rtlCol="0">
            <a:spAutoFit/>
          </a:bodyPr>
          <a:lstStyle/>
          <a:p>
            <a:pPr marL="800100" lvl="1" indent="-342900">
              <a:buFont typeface="Arial" pitchFamily="34" charset="0"/>
              <a:buChar char="•"/>
            </a:pPr>
            <a:r>
              <a:rPr lang="en-US" sz="2400" dirty="0" smtClean="0"/>
              <a:t>Type BLP, BMR, BM, BL, and BLX cables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179</a:t>
            </a:fld>
            <a:endParaRPr lang="en-US" dirty="0"/>
          </a:p>
        </p:txBody>
      </p:sp>
      <p:sp>
        <p:nvSpPr>
          <p:cNvPr id="5" name="TextBox 4"/>
          <p:cNvSpPr txBox="1"/>
          <p:nvPr/>
        </p:nvSpPr>
        <p:spPr>
          <a:xfrm>
            <a:off x="1143000" y="914400"/>
            <a:ext cx="7162800" cy="523220"/>
          </a:xfrm>
          <a:prstGeom prst="rect">
            <a:avLst/>
          </a:prstGeom>
          <a:noFill/>
        </p:spPr>
        <p:txBody>
          <a:bodyPr wrap="square" rtlCol="0">
            <a:spAutoFit/>
          </a:bodyPr>
          <a:lstStyle/>
          <a:p>
            <a:pPr algn="ctr"/>
            <a:r>
              <a:rPr lang="en-US" sz="2800" dirty="0" smtClean="0"/>
              <a:t>END</a:t>
            </a:r>
            <a:endParaRPr lang="en-US" sz="28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110.21(B) Field Marking</a:t>
            </a:r>
            <a:endParaRPr lang="en-US" sz="2800" dirty="0"/>
          </a:p>
        </p:txBody>
      </p:sp>
      <p:sp>
        <p:nvSpPr>
          <p:cNvPr id="6" name="TextBox 5"/>
          <p:cNvSpPr txBox="1"/>
          <p:nvPr/>
        </p:nvSpPr>
        <p:spPr>
          <a:xfrm>
            <a:off x="1066800" y="1600201"/>
            <a:ext cx="6781800" cy="2677656"/>
          </a:xfrm>
          <a:prstGeom prst="rect">
            <a:avLst/>
          </a:prstGeom>
          <a:noFill/>
        </p:spPr>
        <p:txBody>
          <a:bodyPr wrap="square" rtlCol="0">
            <a:spAutoFit/>
          </a:bodyPr>
          <a:lstStyle/>
          <a:p>
            <a:pPr marL="800100" lvl="1" indent="-342900">
              <a:buFont typeface="Arial" pitchFamily="34" charset="0"/>
              <a:buChar char="•"/>
            </a:pPr>
            <a:r>
              <a:rPr lang="en-US" sz="2400" dirty="0" smtClean="0"/>
              <a:t>Caution, warning or danger signs or labels</a:t>
            </a:r>
          </a:p>
          <a:p>
            <a:pPr marL="800100" lvl="1" indent="-342900">
              <a:buFont typeface="Arial" pitchFamily="34" charset="0"/>
              <a:buChar char="•"/>
            </a:pPr>
            <a:r>
              <a:rPr lang="en-US" sz="2400" dirty="0" smtClean="0"/>
              <a:t>Words and or colors and or symbols.</a:t>
            </a:r>
          </a:p>
          <a:p>
            <a:pPr marL="800100" lvl="1" indent="-342900">
              <a:buFont typeface="Arial" pitchFamily="34" charset="0"/>
              <a:buChar char="•"/>
            </a:pPr>
            <a:r>
              <a:rPr lang="en-US" sz="2400" dirty="0" smtClean="0"/>
              <a:t>Not be hand written </a:t>
            </a:r>
          </a:p>
          <a:p>
            <a:pPr marL="800100" lvl="1" indent="-342900">
              <a:buFont typeface="Arial" pitchFamily="34" charset="0"/>
              <a:buChar char="•"/>
            </a:pPr>
            <a:r>
              <a:rPr lang="en-US" sz="2400" dirty="0" smtClean="0"/>
              <a:t>Durability to withstand the environment.</a:t>
            </a:r>
          </a:p>
          <a:p>
            <a:pPr marL="800100" lvl="1" indent="-342900">
              <a:buFont typeface="Arial" pitchFamily="34" charset="0"/>
              <a:buChar char="•"/>
            </a:pPr>
            <a:r>
              <a:rPr lang="en-US" sz="2400" dirty="0" smtClean="0"/>
              <a:t>Refer to ANSI Z535.4-2011 Product Safety Signs and Labels</a:t>
            </a:r>
          </a:p>
          <a:p>
            <a:pPr marL="800100" lvl="1" indent="-342900">
              <a:buFont typeface="Arial" pitchFamily="34" charset="0"/>
              <a:buChar char="•"/>
            </a:pPr>
            <a:endParaRPr lang="en-US" sz="2400"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180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Questions?</a:t>
            </a:r>
            <a:endParaRPr lang="en-US" sz="28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371600"/>
            <a:ext cx="6172200" cy="461665"/>
          </a:xfrm>
          <a:prstGeom prst="rect">
            <a:avLst/>
          </a:prstGeom>
          <a:noFill/>
        </p:spPr>
        <p:txBody>
          <a:bodyPr wrap="square" rtlCol="0">
            <a:spAutoFit/>
          </a:bodyPr>
          <a:lstStyle/>
          <a:p>
            <a:r>
              <a:rPr lang="en-US" sz="2400" dirty="0" smtClean="0"/>
              <a:t>Reviewed by</a:t>
            </a:r>
            <a:endParaRPr lang="en-US" sz="2400" dirty="0"/>
          </a:p>
        </p:txBody>
      </p:sp>
      <p:sp>
        <p:nvSpPr>
          <p:cNvPr id="3" name="TextBox 2"/>
          <p:cNvSpPr txBox="1"/>
          <p:nvPr/>
        </p:nvSpPr>
        <p:spPr>
          <a:xfrm>
            <a:off x="1219200" y="1981200"/>
            <a:ext cx="6553200" cy="4093428"/>
          </a:xfrm>
          <a:prstGeom prst="rect">
            <a:avLst/>
          </a:prstGeom>
          <a:noFill/>
        </p:spPr>
        <p:txBody>
          <a:bodyPr wrap="square" rtlCol="0">
            <a:spAutoFit/>
          </a:bodyPr>
          <a:lstStyle/>
          <a:p>
            <a:r>
              <a:rPr lang="en-US" sz="2000" dirty="0" smtClean="0"/>
              <a:t>CMP 1 	David Hittinger</a:t>
            </a:r>
          </a:p>
          <a:p>
            <a:r>
              <a:rPr lang="en-US" sz="2000" dirty="0" smtClean="0"/>
              <a:t>CMP 1	Ben Dunford</a:t>
            </a:r>
          </a:p>
          <a:p>
            <a:r>
              <a:rPr lang="en-US" sz="2000" dirty="0" smtClean="0"/>
              <a:t>CMP 2	Steve Thorwegen</a:t>
            </a:r>
          </a:p>
          <a:p>
            <a:r>
              <a:rPr lang="en-US" sz="2000" dirty="0" smtClean="0"/>
              <a:t>CMP 3	Adam Corbin</a:t>
            </a:r>
          </a:p>
          <a:p>
            <a:r>
              <a:rPr lang="en-US" sz="2000" dirty="0" smtClean="0"/>
              <a:t>CMP 6	Jerry Kent</a:t>
            </a:r>
          </a:p>
          <a:p>
            <a:r>
              <a:rPr lang="en-US" sz="2000" dirty="0" smtClean="0"/>
              <a:t>CMP 7	Chris Fahrenthold</a:t>
            </a:r>
          </a:p>
          <a:p>
            <a:r>
              <a:rPr lang="en-US" sz="2000" dirty="0" smtClean="0"/>
              <a:t>CMP 8 	Ken Hengst</a:t>
            </a:r>
          </a:p>
          <a:p>
            <a:r>
              <a:rPr lang="en-US" sz="2000" dirty="0" smtClean="0"/>
              <a:t>CMP 9	Kevin Breen</a:t>
            </a:r>
          </a:p>
          <a:p>
            <a:r>
              <a:rPr lang="en-US" sz="2000" dirty="0" smtClean="0"/>
              <a:t>CMP 11 	Terry Cole</a:t>
            </a:r>
          </a:p>
          <a:p>
            <a:r>
              <a:rPr lang="en-US" sz="2000" dirty="0" smtClean="0"/>
              <a:t>CME 11	Terry Cromer</a:t>
            </a:r>
          </a:p>
          <a:p>
            <a:r>
              <a:rPr lang="en-US" sz="2000" dirty="0" smtClean="0"/>
              <a:t>CMP 14 	Robert Jones</a:t>
            </a:r>
          </a:p>
          <a:p>
            <a:r>
              <a:rPr lang="en-US" sz="2000" dirty="0" smtClean="0"/>
              <a:t>CMP 16	Luigi Prezioso </a:t>
            </a:r>
          </a:p>
          <a:p>
            <a:r>
              <a:rPr lang="en-US" sz="2000" dirty="0" smtClean="0"/>
              <a:t>CMP 19	David Johnson</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219200"/>
            <a:ext cx="8407893" cy="5105400"/>
          </a:xfrm>
        </p:spPr>
        <p:txBody>
          <a:bodyPr/>
          <a:lstStyle/>
          <a:p>
            <a:r>
              <a:rPr lang="en-US" dirty="0" smtClean="0"/>
              <a:t>DANGER indicates a hazardous situation which, if not avoided, </a:t>
            </a:r>
            <a:r>
              <a:rPr lang="en-US" u="sng" dirty="0" smtClean="0"/>
              <a:t>will</a:t>
            </a:r>
            <a:r>
              <a:rPr lang="en-US" dirty="0" smtClean="0"/>
              <a:t> result in death or serious injury.</a:t>
            </a:r>
          </a:p>
          <a:p>
            <a:endParaRPr lang="en-US" dirty="0"/>
          </a:p>
          <a:p>
            <a:endParaRPr lang="en-US" dirty="0" smtClean="0"/>
          </a:p>
          <a:p>
            <a:r>
              <a:rPr lang="en-US" dirty="0" smtClean="0"/>
              <a:t>WARNING indicates a hazardous situation which, if not avoided, </a:t>
            </a:r>
            <a:r>
              <a:rPr lang="en-US" u="sng" dirty="0" smtClean="0"/>
              <a:t>could</a:t>
            </a:r>
            <a:r>
              <a:rPr lang="en-US" dirty="0" smtClean="0"/>
              <a:t> result in death or serious injury.</a:t>
            </a:r>
          </a:p>
          <a:p>
            <a:endParaRPr lang="en-US" dirty="0"/>
          </a:p>
          <a:p>
            <a:endParaRPr lang="en-US" dirty="0" smtClean="0"/>
          </a:p>
          <a:p>
            <a:r>
              <a:rPr lang="en-US" dirty="0" smtClean="0"/>
              <a:t>CAUTION </a:t>
            </a:r>
            <a:r>
              <a:rPr lang="en-US" dirty="0"/>
              <a:t>indicates a hazardous situation which, if not avoided, </a:t>
            </a:r>
            <a:r>
              <a:rPr lang="en-US" u="sng" dirty="0" smtClean="0"/>
              <a:t>may</a:t>
            </a:r>
            <a:r>
              <a:rPr lang="en-US" dirty="0" smtClean="0"/>
              <a:t> </a:t>
            </a:r>
            <a:r>
              <a:rPr lang="en-US" dirty="0"/>
              <a:t>result in </a:t>
            </a:r>
            <a:r>
              <a:rPr lang="en-US" dirty="0" smtClean="0"/>
              <a:t>minor </a:t>
            </a:r>
            <a:r>
              <a:rPr lang="en-US" dirty="0"/>
              <a:t>or </a:t>
            </a:r>
            <a:r>
              <a:rPr lang="en-US" dirty="0" smtClean="0"/>
              <a:t>moderate injury.</a:t>
            </a:r>
            <a:endParaRPr lang="en-US" dirty="0"/>
          </a:p>
        </p:txBody>
      </p:sp>
      <p:sp>
        <p:nvSpPr>
          <p:cNvPr id="3" name="Title 2"/>
          <p:cNvSpPr>
            <a:spLocks noGrp="1"/>
          </p:cNvSpPr>
          <p:nvPr>
            <p:ph type="title"/>
          </p:nvPr>
        </p:nvSpPr>
        <p:spPr>
          <a:xfrm>
            <a:off x="381000" y="0"/>
            <a:ext cx="8381260" cy="710953"/>
          </a:xfrm>
        </p:spPr>
        <p:txBody>
          <a:bodyPr/>
          <a:lstStyle/>
          <a:p>
            <a:r>
              <a:rPr lang="en-US" dirty="0"/>
              <a:t>110.21(B) Field-Applied Hazard Markings</a:t>
            </a:r>
          </a:p>
        </p:txBody>
      </p:sp>
      <p:pic>
        <p:nvPicPr>
          <p:cNvPr id="4" name="Picture 2" descr="http://www.safetylabelsolutions.com/assets/images/general/Dange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1279" y="2057400"/>
            <a:ext cx="3703321" cy="82296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www.safetylabelsolutions.com/assets/images/general/Warning.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21279" y="3733800"/>
            <a:ext cx="3703320" cy="82296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6" descr="http://www.safetylabelsolutions.com/assets/images/general/Caution.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1280" y="5410200"/>
            <a:ext cx="3703320" cy="8229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30182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1637" y="2133600"/>
            <a:ext cx="6093976" cy="2123658"/>
          </a:xfrm>
          <a:prstGeom prst="rect">
            <a:avLst/>
          </a:prstGeom>
        </p:spPr>
        <p:txBody>
          <a:bodyPr wrap="none">
            <a:spAutoFit/>
          </a:bodyPr>
          <a:lstStyle/>
          <a:p>
            <a:pPr algn="ctr"/>
            <a:r>
              <a:rPr lang="en-US" sz="4400" dirty="0" smtClean="0">
                <a:solidFill>
                  <a:srgbClr val="FF0000"/>
                </a:solidFill>
              </a:rPr>
              <a:t>The 2014 NEC Update for </a:t>
            </a:r>
          </a:p>
          <a:p>
            <a:pPr algn="ctr"/>
            <a:r>
              <a:rPr lang="en-US" sz="4400" dirty="0" smtClean="0">
                <a:solidFill>
                  <a:srgbClr val="FF0000"/>
                </a:solidFill>
              </a:rPr>
              <a:t>Electricians</a:t>
            </a:r>
          </a:p>
          <a:p>
            <a:endParaRPr lang="en-US" sz="4400" dirty="0">
              <a:solidFill>
                <a:srgbClr val="FF0000"/>
              </a:solidFill>
            </a:endParaRPr>
          </a:p>
        </p:txBody>
      </p:sp>
      <p:sp>
        <p:nvSpPr>
          <p:cNvPr id="4" name="Rectangle 3"/>
          <p:cNvSpPr/>
          <p:nvPr/>
        </p:nvSpPr>
        <p:spPr>
          <a:xfrm>
            <a:off x="1676400" y="5334000"/>
            <a:ext cx="4572000" cy="646331"/>
          </a:xfrm>
          <a:prstGeom prst="rect">
            <a:avLst/>
          </a:prstGeom>
        </p:spPr>
        <p:txBody>
          <a:bodyPr>
            <a:spAutoFit/>
          </a:bodyPr>
          <a:lstStyle/>
          <a:p>
            <a:r>
              <a:rPr lang="en-US" dirty="0" smtClean="0">
                <a:solidFill>
                  <a:srgbClr val="FF0000"/>
                </a:solidFill>
              </a:rPr>
              <a:t>Courtesy of the IEC National Codes and Standards Committee</a:t>
            </a:r>
            <a:endParaRPr lang="en-US" dirty="0">
              <a:solidFill>
                <a:srgbClr val="FF0000"/>
              </a:solidFill>
            </a:endParaRPr>
          </a:p>
        </p:txBody>
      </p:sp>
      <p:sp>
        <p:nvSpPr>
          <p:cNvPr id="5" name="Slide Number Placeholder 3"/>
          <p:cNvSpPr txBox="1">
            <a:spLocks/>
          </p:cNvSpPr>
          <p:nvPr/>
        </p:nvSpPr>
        <p:spPr>
          <a:xfrm>
            <a:off x="228600" y="624840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A00824-1CF3-46CE-AC2A-C2460E23A6B3}"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110.24 Available Fault Current</a:t>
            </a:r>
            <a:endParaRPr lang="en-US" sz="2800" dirty="0"/>
          </a:p>
        </p:txBody>
      </p:sp>
      <p:sp>
        <p:nvSpPr>
          <p:cNvPr id="6" name="TextBox 5"/>
          <p:cNvSpPr txBox="1"/>
          <p:nvPr/>
        </p:nvSpPr>
        <p:spPr>
          <a:xfrm>
            <a:off x="1066800" y="16002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Note clarifies that the available fault current markings are for equipment rating purposes only and not for arc-flash hazard analysis as required by NFPA 70E</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40" y="0"/>
            <a:ext cx="9153939" cy="6865454"/>
            <a:chOff x="-9940" y="0"/>
            <a:chExt cx="9153939" cy="6865454"/>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40" y="0"/>
              <a:ext cx="9153939" cy="6865454"/>
            </a:xfrm>
            <a:prstGeom prst="rect">
              <a:avLst/>
            </a:prstGeom>
          </p:spPr>
        </p:pic>
        <p:pic>
          <p:nvPicPr>
            <p:cNvPr id="3"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556223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b="1" dirty="0" smtClean="0"/>
              <a:t>110.25 Lockable Disconnecting Means</a:t>
            </a:r>
            <a:endParaRPr lang="en-US" sz="2800" b="1" dirty="0"/>
          </a:p>
        </p:txBody>
      </p:sp>
      <p:sp>
        <p:nvSpPr>
          <p:cNvPr id="6" name="TextBox 5"/>
          <p:cNvSpPr txBox="1"/>
          <p:nvPr/>
        </p:nvSpPr>
        <p:spPr>
          <a:xfrm>
            <a:off x="533400" y="1600200"/>
            <a:ext cx="8305800" cy="1200329"/>
          </a:xfrm>
          <a:prstGeom prst="rect">
            <a:avLst/>
          </a:prstGeom>
          <a:noFill/>
        </p:spPr>
        <p:txBody>
          <a:bodyPr wrap="square" lIns="91440" rtlCol="0">
            <a:spAutoFit/>
          </a:bodyPr>
          <a:lstStyle/>
          <a:p>
            <a:pPr marL="1257300" lvl="1" indent="-342900">
              <a:spcBef>
                <a:spcPts val="600"/>
              </a:spcBef>
              <a:spcAft>
                <a:spcPts val="600"/>
              </a:spcAft>
              <a:buFont typeface="Arial" pitchFamily="34" charset="0"/>
              <a:buChar char="•"/>
            </a:pPr>
            <a:r>
              <a:rPr lang="en-US" sz="2400" dirty="0" smtClean="0"/>
              <a:t>New section in Article 110 provides consistency for Code rules requiring a disconnecting means that is capable of being locked in the open position.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3"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938661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110.26(C)(3) Personnel Doors</a:t>
            </a:r>
            <a:endParaRPr lang="en-US" sz="2800" dirty="0"/>
          </a:p>
        </p:txBody>
      </p:sp>
      <p:sp>
        <p:nvSpPr>
          <p:cNvPr id="6" name="TextBox 5"/>
          <p:cNvSpPr txBox="1"/>
          <p:nvPr/>
        </p:nvSpPr>
        <p:spPr>
          <a:xfrm>
            <a:off x="1066800" y="16002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This section was revised to require “listed panic hardware” that is consistent with building code requirements.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110.26(E)(2)(b) Outdoor Electrical Equipment</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r>
              <a:rPr lang="en-US" sz="2400" dirty="0" smtClean="0"/>
              <a:t>Dedicated  Equipment Space</a:t>
            </a:r>
          </a:p>
          <a:p>
            <a:pPr marL="1257300" lvl="2" indent="-342900">
              <a:buFont typeface="Arial" pitchFamily="34" charset="0"/>
              <a:buChar char="•"/>
            </a:pPr>
            <a:r>
              <a:rPr lang="en-US" sz="2400" dirty="0" smtClean="0"/>
              <a:t>No piping or other equipment foreign to the electrical installation is allowed in this zone. </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200.4(B) Multiple Circuits</a:t>
            </a:r>
            <a:endParaRPr lang="en-US" sz="2800" dirty="0"/>
          </a:p>
        </p:txBody>
      </p:sp>
      <p:sp>
        <p:nvSpPr>
          <p:cNvPr id="6" name="TextBox 5"/>
          <p:cNvSpPr txBox="1"/>
          <p:nvPr/>
        </p:nvSpPr>
        <p:spPr>
          <a:xfrm>
            <a:off x="990600" y="1676400"/>
            <a:ext cx="7162800" cy="1938992"/>
          </a:xfrm>
          <a:prstGeom prst="rect">
            <a:avLst/>
          </a:prstGeom>
          <a:noFill/>
        </p:spPr>
        <p:txBody>
          <a:bodyPr wrap="square" rtlCol="0">
            <a:spAutoFit/>
          </a:bodyPr>
          <a:lstStyle/>
          <a:p>
            <a:pPr marL="800100" lvl="1" indent="-342900">
              <a:buFont typeface="Arial" pitchFamily="34" charset="0"/>
              <a:buChar char="•"/>
            </a:pPr>
            <a:r>
              <a:rPr lang="en-US" sz="2400" dirty="0" smtClean="0"/>
              <a:t>Requires grouping or identifying the neutral conductor with its associated ungrounded conductors where contained in the same enclosure with other circuits having a neutral conductor</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3"/>
            <a:ext cx="9144000" cy="6857998"/>
            <a:chOff x="-1" y="3"/>
            <a:chExt cx="9144000" cy="6857998"/>
          </a:xfrm>
        </p:grpSpPr>
        <p:pic>
          <p:nvPicPr>
            <p:cNvPr id="2" name="Picture 3" descr="200"/>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11236" b="11236"/>
            <a:stretch/>
          </p:blipFill>
          <p:spPr bwMode="auto">
            <a:xfrm>
              <a:off x="-1" y="3"/>
              <a:ext cx="9144000" cy="6857998"/>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444046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28</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210.5(C) &amp; 215.12(C) Identification of Ungrounded Conductors</a:t>
            </a:r>
            <a:endParaRPr lang="en-US" sz="2800" dirty="0"/>
          </a:p>
        </p:txBody>
      </p:sp>
      <p:sp>
        <p:nvSpPr>
          <p:cNvPr id="6" name="TextBox 5"/>
          <p:cNvSpPr txBox="1"/>
          <p:nvPr/>
        </p:nvSpPr>
        <p:spPr>
          <a:xfrm>
            <a:off x="1219200" y="21336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New requirement for branch circuit conductor identification in dc systems operating over 50 volts</a:t>
            </a:r>
          </a:p>
          <a:p>
            <a:pPr marL="800100" lvl="1" indent="-342900"/>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29</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210.5(C)(1) Identification of Ungrounded Conductors</a:t>
            </a:r>
            <a:endParaRPr lang="en-US" sz="2800" dirty="0"/>
          </a:p>
        </p:txBody>
      </p:sp>
      <p:sp>
        <p:nvSpPr>
          <p:cNvPr id="6" name="TextBox 5"/>
          <p:cNvSpPr txBox="1"/>
          <p:nvPr/>
        </p:nvSpPr>
        <p:spPr>
          <a:xfrm>
            <a:off x="1066800" y="2209800"/>
            <a:ext cx="7162800" cy="830997"/>
          </a:xfrm>
          <a:prstGeom prst="rect">
            <a:avLst/>
          </a:prstGeom>
          <a:noFill/>
        </p:spPr>
        <p:txBody>
          <a:bodyPr wrap="square" rtlCol="0">
            <a:spAutoFit/>
          </a:bodyPr>
          <a:lstStyle/>
          <a:p>
            <a:pPr marL="800100" lvl="1" indent="-342900"/>
            <a:r>
              <a:rPr lang="en-US" sz="2400" dirty="0" smtClean="0"/>
              <a:t>	New requirement for dc conductors in branch </a:t>
            </a:r>
            <a:r>
              <a:rPr lang="en-US" sz="2400" dirty="0" smtClean="0"/>
              <a:t>circuit operating </a:t>
            </a:r>
            <a:r>
              <a:rPr lang="en-US" sz="2400" dirty="0" smtClean="0"/>
              <a:t>at over 50 volts.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smtClean="0"/>
              <a:t>Instructor</a:t>
            </a:r>
            <a:endParaRPr lang="en-US" sz="2800" b="1" dirty="0"/>
          </a:p>
        </p:txBody>
      </p:sp>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a:t>
            </a:fld>
            <a:endParaRPr lang="en-US" dirty="0"/>
          </a:p>
        </p:txBody>
      </p:sp>
      <p:sp>
        <p:nvSpPr>
          <p:cNvPr id="6" name="TextBox 5"/>
          <p:cNvSpPr txBox="1"/>
          <p:nvPr/>
        </p:nvSpPr>
        <p:spPr>
          <a:xfrm>
            <a:off x="1066800" y="1600200"/>
            <a:ext cx="7162800" cy="3970318"/>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Add details about the instructor</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30</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210.5(C)(2) Identification of Ungrounded Conductors</a:t>
            </a:r>
            <a:endParaRPr lang="en-US" sz="2800" dirty="0"/>
          </a:p>
        </p:txBody>
      </p:sp>
      <p:sp>
        <p:nvSpPr>
          <p:cNvPr id="6" name="TextBox 5"/>
          <p:cNvSpPr txBox="1"/>
          <p:nvPr/>
        </p:nvSpPr>
        <p:spPr>
          <a:xfrm>
            <a:off x="1143000" y="2743200"/>
            <a:ext cx="7315200" cy="1200329"/>
          </a:xfrm>
          <a:prstGeom prst="rect">
            <a:avLst/>
          </a:prstGeom>
          <a:noFill/>
        </p:spPr>
        <p:txBody>
          <a:bodyPr wrap="square" rtlCol="0">
            <a:spAutoFit/>
          </a:bodyPr>
          <a:lstStyle/>
          <a:p>
            <a:r>
              <a:rPr lang="en-US" sz="2400" dirty="0" smtClean="0"/>
              <a:t>Conductors 6 AWG and smaller identified by polarity at termination connection and splice points in accordance with 210.5(C)(2)(a) and (b).</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3312"/>
            <a:ext cx="9139583" cy="6854687"/>
            <a:chOff x="0" y="3312"/>
            <a:chExt cx="9139583" cy="6854687"/>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312"/>
              <a:ext cx="9139583" cy="6854687"/>
            </a:xfrm>
            <a:prstGeom prst="rect">
              <a:avLst/>
            </a:prstGeom>
          </p:spPr>
        </p:pic>
        <p:pic>
          <p:nvPicPr>
            <p:cNvPr id="6"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560306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Section 210.8(A)(10) Laundry Area</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All 125 volt single phase 15 and 20 ampere receptacles installed in laundry areas are required to be GFCI protected.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0" y="0"/>
            <a:ext cx="9144000" cy="6858000"/>
            <a:chOff x="0" y="0"/>
            <a:chExt cx="9144000" cy="6858000"/>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10"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3190357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Section 210.8(B)(8) Garages</a:t>
            </a:r>
            <a:endParaRPr lang="en-US" sz="2800" dirty="0"/>
          </a:p>
        </p:txBody>
      </p:sp>
      <p:sp>
        <p:nvSpPr>
          <p:cNvPr id="6" name="TextBox 5"/>
          <p:cNvSpPr txBox="1"/>
          <p:nvPr/>
        </p:nvSpPr>
        <p:spPr>
          <a:xfrm>
            <a:off x="990600" y="1676400"/>
            <a:ext cx="6934200" cy="3046988"/>
          </a:xfrm>
          <a:prstGeom prst="rect">
            <a:avLst/>
          </a:prstGeom>
          <a:noFill/>
        </p:spPr>
        <p:txBody>
          <a:bodyPr wrap="square" rtlCol="0">
            <a:spAutoFit/>
          </a:bodyPr>
          <a:lstStyle/>
          <a:p>
            <a:pPr marL="800100" lvl="1" indent="-342900">
              <a:buFont typeface="Arial" pitchFamily="34" charset="0"/>
              <a:buChar char="•"/>
            </a:pPr>
            <a:r>
              <a:rPr lang="en-US" sz="2400" dirty="0" smtClean="0"/>
              <a:t>GFCI protection required for all 125 volt single phase 15 and 20 ampere receptacles</a:t>
            </a:r>
          </a:p>
          <a:p>
            <a:pPr marL="800100" lvl="1" indent="-342900"/>
            <a:endParaRPr lang="en-US" sz="2400" dirty="0" smtClean="0"/>
          </a:p>
          <a:p>
            <a:pPr marL="800100" lvl="1" indent="-342900">
              <a:buFont typeface="Arial" pitchFamily="34" charset="0"/>
              <a:buChar char="•"/>
            </a:pPr>
            <a:r>
              <a:rPr lang="en-US" sz="2400" dirty="0" smtClean="0"/>
              <a:t>Not only garages where electrical diagnostics are to be used</a:t>
            </a:r>
          </a:p>
          <a:p>
            <a:pPr marL="800100" lvl="1" indent="-342900"/>
            <a:endParaRPr lang="en-US" sz="2400" dirty="0" smtClean="0"/>
          </a:p>
          <a:p>
            <a:pPr marL="800100" lvl="1" indent="-342900">
              <a:buFont typeface="Arial" pitchFamily="34" charset="0"/>
              <a:buChar char="•"/>
            </a:pPr>
            <a:r>
              <a:rPr lang="en-US" sz="2400" dirty="0" smtClean="0"/>
              <a:t>Not required at vehicle exhibition halls and showrooms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210.8(D) Kitchen Dishwasher Branch Circuit</a:t>
            </a:r>
            <a:endParaRPr lang="en-US" sz="2800" dirty="0"/>
          </a:p>
        </p:txBody>
      </p:sp>
      <p:sp>
        <p:nvSpPr>
          <p:cNvPr id="6" name="TextBox 5"/>
          <p:cNvSpPr txBox="1"/>
          <p:nvPr/>
        </p:nvSpPr>
        <p:spPr>
          <a:xfrm>
            <a:off x="1066800" y="1676400"/>
            <a:ext cx="6096000" cy="830997"/>
          </a:xfrm>
          <a:prstGeom prst="rect">
            <a:avLst/>
          </a:prstGeom>
          <a:noFill/>
        </p:spPr>
        <p:txBody>
          <a:bodyPr wrap="square" rtlCol="0">
            <a:spAutoFit/>
          </a:bodyPr>
          <a:lstStyle/>
          <a:p>
            <a:pPr marL="800100" lvl="1" indent="-342900">
              <a:buFont typeface="Arial" pitchFamily="34" charset="0"/>
              <a:buChar char="•"/>
            </a:pPr>
            <a:r>
              <a:rPr lang="en-US" sz="2400" dirty="0" smtClean="0"/>
              <a:t>All GFCIs must be readily accessible </a:t>
            </a:r>
          </a:p>
          <a:p>
            <a:pPr marL="800100" lvl="1" indent="-342900">
              <a:buFont typeface="Arial" pitchFamily="34" charset="0"/>
              <a:buChar char="•"/>
            </a:pP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210.12 Arc-Fault Circuit Interrupter Protection</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Expanded to include 120 volt 15 and 20 ampere branch in kitchen and laundry area.</a:t>
            </a:r>
          </a:p>
          <a:p>
            <a:pPr marL="800100" lvl="1" indent="-342900">
              <a:buFont typeface="Arial" pitchFamily="34" charset="0"/>
              <a:buChar char="•"/>
            </a:pPr>
            <a:r>
              <a:rPr lang="en-US" sz="2400" dirty="0" smtClean="0"/>
              <a:t>AFCI devices required by 210.12 to be installed in a readily accessible location. </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0"/>
            <a:ext cx="9144000" cy="6858000"/>
            <a:chOff x="0" y="0"/>
            <a:chExt cx="9144000" cy="6858000"/>
          </a:xfrm>
        </p:grpSpPr>
        <p:pic>
          <p:nvPicPr>
            <p:cNvPr id="14" name="Picture 1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2694"/>
              <a:ext cx="455612" cy="45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2"/>
          <p:cNvGrpSpPr/>
          <p:nvPr/>
        </p:nvGrpSpPr>
        <p:grpSpPr>
          <a:xfrm>
            <a:off x="0" y="0"/>
            <a:ext cx="9144000" cy="6858000"/>
            <a:chOff x="0" y="0"/>
            <a:chExt cx="9144000" cy="6858000"/>
          </a:xfrm>
        </p:grpSpPr>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12"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26050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210.12 (AFCI)</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First outlet in the circuit</a:t>
            </a:r>
          </a:p>
          <a:p>
            <a:pPr marL="800100" lvl="1" indent="-342900"/>
            <a:endParaRPr lang="en-US" sz="2400" dirty="0" smtClean="0"/>
          </a:p>
          <a:p>
            <a:pPr marL="800100" lvl="1" indent="-342900">
              <a:buFont typeface="Arial" pitchFamily="34" charset="0"/>
              <a:buChar char="•"/>
            </a:pPr>
            <a:r>
              <a:rPr lang="en-US" sz="2400" dirty="0" smtClean="0"/>
              <a:t>Four specific conditions to apply outlet branch-type AFCI device.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39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210.12 (AFCI)</a:t>
            </a:r>
            <a:endParaRPr lang="en-US" sz="2800" dirty="0"/>
          </a:p>
        </p:txBody>
      </p:sp>
      <p:sp>
        <p:nvSpPr>
          <p:cNvPr id="6" name="TextBox 5"/>
          <p:cNvSpPr txBox="1"/>
          <p:nvPr/>
        </p:nvSpPr>
        <p:spPr>
          <a:xfrm>
            <a:off x="990600" y="1676400"/>
            <a:ext cx="7010400" cy="4154984"/>
          </a:xfrm>
          <a:prstGeom prst="rect">
            <a:avLst/>
          </a:prstGeom>
          <a:noFill/>
        </p:spPr>
        <p:txBody>
          <a:bodyPr wrap="square" rtlCol="0">
            <a:spAutoFit/>
          </a:bodyPr>
          <a:lstStyle/>
          <a:p>
            <a:pPr marL="800100" lvl="1" indent="-342900">
              <a:buFont typeface="Arial" pitchFamily="34" charset="0"/>
              <a:buChar char="•"/>
            </a:pPr>
            <a:r>
              <a:rPr lang="en-US" sz="2400" dirty="0" smtClean="0"/>
              <a:t>Conditions for Use of Outlet AFCI Receptacle.</a:t>
            </a:r>
          </a:p>
          <a:p>
            <a:pPr marL="800100" lvl="1" indent="-342900"/>
            <a:endParaRPr lang="en-US" sz="2400" dirty="0" smtClean="0"/>
          </a:p>
          <a:p>
            <a:pPr marL="800100" lvl="1" indent="-342900">
              <a:buFont typeface="Arial" pitchFamily="34" charset="0"/>
              <a:buChar char="•"/>
            </a:pPr>
            <a:r>
              <a:rPr lang="en-US" sz="2400" dirty="0" smtClean="0"/>
              <a:t>Home run conductor length restricted</a:t>
            </a:r>
          </a:p>
          <a:p>
            <a:pPr marL="800100" lvl="1" indent="-342900"/>
            <a:endParaRPr lang="en-US" sz="2400" dirty="0" smtClean="0"/>
          </a:p>
          <a:p>
            <a:pPr marL="800100" lvl="1" indent="-342900">
              <a:buFont typeface="Arial" pitchFamily="34" charset="0"/>
              <a:buChar char="•"/>
            </a:pPr>
            <a:r>
              <a:rPr lang="en-US" sz="2400" dirty="0" smtClean="0"/>
              <a:t>Marking of first outlet box</a:t>
            </a:r>
          </a:p>
          <a:p>
            <a:pPr marL="800100" lvl="1" indent="-342900"/>
            <a:endParaRPr lang="en-US" sz="2400" dirty="0" smtClean="0"/>
          </a:p>
          <a:p>
            <a:pPr marL="800100" lvl="1" indent="-342900">
              <a:buFont typeface="Arial" pitchFamily="34" charset="0"/>
              <a:buChar char="•"/>
            </a:pPr>
            <a:r>
              <a:rPr lang="en-US" sz="2400" dirty="0" smtClean="0"/>
              <a:t>Outlet branch circuit (OBC) AFCI and</a:t>
            </a:r>
          </a:p>
          <a:p>
            <a:pPr marL="800100" lvl="1" indent="-342900"/>
            <a:r>
              <a:rPr lang="en-US" sz="2400" dirty="0" smtClean="0"/>
              <a:t> </a:t>
            </a:r>
          </a:p>
          <a:p>
            <a:pPr marL="800100" lvl="1" indent="-342900">
              <a:buFont typeface="Arial" pitchFamily="34" charset="0"/>
              <a:buChar char="•"/>
            </a:pPr>
            <a:r>
              <a:rPr lang="en-US" sz="2400" dirty="0" smtClean="0"/>
              <a:t>Branch circuit OCPD (Over Current Protective Device) provide “System Combination” protection of home run conductors.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AEIlogoCustom"/>
          <p:cNvPicPr>
            <a:picLocks noChangeAspect="1" noChangeArrowheads="1"/>
          </p:cNvPicPr>
          <p:nvPr/>
        </p:nvPicPr>
        <p:blipFill>
          <a:blip r:embed="rId3" cstate="print"/>
          <a:srcRect/>
          <a:stretch>
            <a:fillRect/>
          </a:stretch>
        </p:blipFill>
        <p:spPr bwMode="auto">
          <a:xfrm>
            <a:off x="2362200" y="609600"/>
            <a:ext cx="4098925" cy="3967163"/>
          </a:xfrm>
          <a:prstGeom prst="rect">
            <a:avLst/>
          </a:prstGeom>
          <a:noFill/>
          <a:ln w="9525">
            <a:noFill/>
            <a:miter lim="800000"/>
            <a:headEnd/>
            <a:tailEnd/>
          </a:ln>
        </p:spPr>
      </p:pic>
      <p:sp>
        <p:nvSpPr>
          <p:cNvPr id="5123" name="Text Box 3"/>
          <p:cNvSpPr txBox="1">
            <a:spLocks noChangeArrowheads="1"/>
          </p:cNvSpPr>
          <p:nvPr/>
        </p:nvSpPr>
        <p:spPr bwMode="auto">
          <a:xfrm rot="-5400000">
            <a:off x="3677444" y="3028156"/>
            <a:ext cx="1557338" cy="4645025"/>
          </a:xfrm>
          <a:prstGeom prst="rect">
            <a:avLst/>
          </a:prstGeom>
          <a:noFill/>
          <a:ln w="9525">
            <a:noFill/>
            <a:miter lim="800000"/>
            <a:headEnd/>
            <a:tailEnd/>
          </a:ln>
        </p:spPr>
        <p:txBody>
          <a:bodyPr vert="eaVert">
            <a:spAutoFit/>
          </a:bodyPr>
          <a:lstStyle/>
          <a:p>
            <a:pPr algn="ctr">
              <a:spcBef>
                <a:spcPct val="50000"/>
              </a:spcBef>
            </a:pPr>
            <a:r>
              <a:rPr lang="en-US" altLang="en-US" sz="3600" b="1">
                <a:solidFill>
                  <a:schemeClr val="tx2"/>
                </a:solidFill>
              </a:rPr>
              <a:t>www.iaei.org</a:t>
            </a:r>
          </a:p>
          <a:p>
            <a:pPr algn="ctr">
              <a:spcBef>
                <a:spcPct val="50000"/>
              </a:spcBef>
            </a:pPr>
            <a:r>
              <a:rPr lang="en-US" altLang="en-US" sz="3600" b="1">
                <a:solidFill>
                  <a:schemeClr val="tx2"/>
                </a:solidFill>
              </a:rPr>
              <a:t>972-235-1455</a:t>
            </a:r>
          </a:p>
        </p:txBody>
      </p:sp>
      <p:sp>
        <p:nvSpPr>
          <p:cNvPr id="5124" name="TextBox 1"/>
          <p:cNvSpPr txBox="1">
            <a:spLocks noChangeArrowheads="1"/>
          </p:cNvSpPr>
          <p:nvPr/>
        </p:nvSpPr>
        <p:spPr bwMode="auto">
          <a:xfrm>
            <a:off x="152400" y="381000"/>
            <a:ext cx="2057400" cy="1015663"/>
          </a:xfrm>
          <a:prstGeom prst="rect">
            <a:avLst/>
          </a:prstGeom>
          <a:noFill/>
          <a:ln w="9525">
            <a:noFill/>
            <a:miter lim="800000"/>
            <a:headEnd/>
            <a:tailEnd/>
          </a:ln>
        </p:spPr>
        <p:txBody>
          <a:bodyPr>
            <a:spAutoFit/>
          </a:bodyPr>
          <a:lstStyle/>
          <a:p>
            <a:r>
              <a:rPr lang="en-US" sz="2000" dirty="0" smtClean="0"/>
              <a:t>Slides with IAEI Copyright were provided by IAEI</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0"/>
            <a:ext cx="9140829" cy="6858000"/>
            <a:chOff x="0" y="0"/>
            <a:chExt cx="9140829" cy="685800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0829" cy="6858000"/>
            </a:xfrm>
            <a:prstGeom prst="rect">
              <a:avLst/>
            </a:prstGeom>
          </p:spPr>
        </p:pic>
        <p:pic>
          <p:nvPicPr>
            <p:cNvPr id="7"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564669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0830" cy="6858000"/>
            <a:chOff x="0" y="0"/>
            <a:chExt cx="9140830"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0830" cy="6858000"/>
            </a:xfrm>
            <a:prstGeom prst="rect">
              <a:avLst/>
            </a:prstGeom>
          </p:spPr>
        </p:pic>
        <p:pic>
          <p:nvPicPr>
            <p:cNvPr id="8"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6804056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0829" cy="6858000"/>
            <a:chOff x="0" y="0"/>
            <a:chExt cx="9140829"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0829" cy="6858000"/>
            </a:xfrm>
            <a:prstGeom prst="rect">
              <a:avLst/>
            </a:prstGeom>
          </p:spPr>
        </p:pic>
        <p:pic>
          <p:nvPicPr>
            <p:cNvPr id="8"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4132128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9140829" cy="6858000"/>
            <a:chOff x="0" y="0"/>
            <a:chExt cx="9140829" cy="685800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0829" cy="6858000"/>
            </a:xfrm>
            <a:prstGeom prst="rect">
              <a:avLst/>
            </a:prstGeom>
          </p:spPr>
        </p:pic>
        <p:pic>
          <p:nvPicPr>
            <p:cNvPr id="6"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297725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9144000" cy="6860379"/>
            <a:chOff x="0" y="0"/>
            <a:chExt cx="9144000" cy="6860379"/>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60379"/>
            </a:xfrm>
            <a:prstGeom prst="rect">
              <a:avLst/>
            </a:prstGeom>
          </p:spPr>
        </p:pic>
        <p:pic>
          <p:nvPicPr>
            <p:cNvPr id="6"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959523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0829" cy="6858000"/>
            <a:chOff x="0" y="0"/>
            <a:chExt cx="9140829"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0829" cy="6858000"/>
            </a:xfrm>
            <a:prstGeom prst="rect">
              <a:avLst/>
            </a:prstGeom>
          </p:spPr>
        </p:pic>
        <p:pic>
          <p:nvPicPr>
            <p:cNvPr id="8"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366020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0"/>
            <a:ext cx="9144000" cy="6858000"/>
            <a:chOff x="0" y="0"/>
            <a:chExt cx="9144000" cy="685800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4279066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47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210.12(C) Dormitory Units</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r>
              <a:rPr lang="en-US" sz="2400" dirty="0" smtClean="0"/>
              <a:t>	Dormitory </a:t>
            </a:r>
            <a:r>
              <a:rPr lang="en-US" sz="2400" dirty="0" smtClean="0"/>
              <a:t>Units </a:t>
            </a:r>
          </a:p>
          <a:p>
            <a:pPr marL="800100" lvl="1" indent="-342900"/>
            <a:endParaRPr lang="en-US" sz="2400" dirty="0" smtClean="0"/>
          </a:p>
          <a:p>
            <a:pPr marL="800100" lvl="1" indent="-342900">
              <a:buFont typeface="Arial" pitchFamily="34" charset="0"/>
              <a:buChar char="•"/>
            </a:pPr>
            <a:r>
              <a:rPr lang="en-US" sz="2400" dirty="0" smtClean="0"/>
              <a:t>All </a:t>
            </a:r>
            <a:r>
              <a:rPr lang="en-US" sz="2400" dirty="0" smtClean="0"/>
              <a:t>120 volt single phase 15 and 20 </a:t>
            </a:r>
            <a:r>
              <a:rPr lang="en-US" sz="2400" dirty="0" smtClean="0"/>
              <a:t>ampere </a:t>
            </a:r>
            <a:r>
              <a:rPr lang="en-US" sz="2400" dirty="0" smtClean="0"/>
              <a:t>branch circuits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48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210.13 Ground Fault Protection Equipment</a:t>
            </a:r>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GFP of equipment now required for branch circuit disconnects</a:t>
            </a:r>
          </a:p>
          <a:p>
            <a:pPr marL="800100" lvl="1" indent="-342900">
              <a:buFont typeface="Arial" pitchFamily="34" charset="0"/>
              <a:buChar char="•"/>
            </a:pPr>
            <a:r>
              <a:rPr lang="en-US" sz="2400" dirty="0" smtClean="0"/>
              <a:t>GFPE requirements for branch circuit disconnecting means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49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210.17 Electrical Vehicle Branch Circuit</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Electrical Vehicle Branch Circuit Outlets</a:t>
            </a:r>
          </a:p>
          <a:p>
            <a:pPr marL="800100" lvl="1" indent="-342900"/>
            <a:endParaRPr lang="en-US" sz="2400" dirty="0" smtClean="0"/>
          </a:p>
          <a:p>
            <a:pPr marL="800100" lvl="1" indent="-342900"/>
            <a:endParaRPr lang="en-US" sz="2400" dirty="0" smtClean="0"/>
          </a:p>
          <a:p>
            <a:pPr marL="800100" lvl="1" indent="-342900"/>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2014 NEC &amp; IAEI’s Analysis of Change</a:t>
            </a:r>
            <a:endParaRPr lang="en-US" sz="2800" b="1" dirty="0"/>
          </a:p>
        </p:txBody>
      </p:sp>
      <p:sp>
        <p:nvSpPr>
          <p:cNvPr id="6" name="TextBox 5"/>
          <p:cNvSpPr txBox="1"/>
          <p:nvPr/>
        </p:nvSpPr>
        <p:spPr>
          <a:xfrm>
            <a:off x="1066800" y="1600200"/>
            <a:ext cx="7162800" cy="707886"/>
          </a:xfrm>
          <a:prstGeom prst="rect">
            <a:avLst/>
          </a:prstGeom>
          <a:noFill/>
        </p:spPr>
        <p:txBody>
          <a:bodyPr wrap="square" rtlCol="0">
            <a:spAutoFit/>
          </a:bodyPr>
          <a:lstStyle/>
          <a:p>
            <a:pPr algn="ctr"/>
            <a:r>
              <a:rPr lang="en-US" sz="2000" dirty="0" smtClean="0"/>
              <a:t>The two books below are recommended for use with this </a:t>
            </a:r>
            <a:r>
              <a:rPr lang="en-US" sz="2000" dirty="0" smtClean="0"/>
              <a:t>presentation.</a:t>
            </a:r>
            <a:endParaRPr lang="en-US" sz="2000" dirty="0"/>
          </a:p>
        </p:txBody>
      </p:sp>
      <p:sp>
        <p:nvSpPr>
          <p:cNvPr id="1191" name="AutoShape 167" descr="NFPA 70: National Electrical Code (NEC) Softbound, 2014 Edition"/>
          <p:cNvSpPr>
            <a:spLocks noChangeAspect="1" noChangeArrowheads="1"/>
          </p:cNvSpPr>
          <p:nvPr/>
        </p:nvSpPr>
        <p:spPr bwMode="auto">
          <a:xfrm>
            <a:off x="63500" y="-136525"/>
            <a:ext cx="1666875" cy="16668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64258" y="2939307"/>
            <a:ext cx="2311399" cy="2971799"/>
          </a:xfrm>
          <a:prstGeom prst="rect">
            <a:avLst/>
          </a:prstGeom>
          <a:noFill/>
          <a:ln w="9525">
            <a:solidFill>
              <a:schemeClr val="tx1"/>
            </a:solidFill>
            <a:miter lim="800000"/>
            <a:headEnd/>
            <a:tailEnd/>
          </a:ln>
          <a:effectLst/>
          <a:scene3d>
            <a:camera prst="perspectiveHeroicExtremeLeftFacing" fov="3900000">
              <a:rot lat="0" lon="1800000" rev="21425485"/>
            </a:camera>
            <a:lightRig rig="soft" dir="t"/>
          </a:scene3d>
          <a:sp3d extrusionH="425450" contourW="12700">
            <a:extrusionClr>
              <a:schemeClr val="bg2"/>
            </a:extrusionClr>
            <a:contourClr>
              <a:schemeClr val="tx1">
                <a:lumMod val="50000"/>
                <a:lumOff val="50000"/>
              </a:schemeClr>
            </a:contour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57320" y="2943518"/>
            <a:ext cx="2308108" cy="2978640"/>
          </a:xfrm>
          <a:prstGeom prst="rect">
            <a:avLst/>
          </a:prstGeom>
          <a:ln>
            <a:solidFill>
              <a:schemeClr val="tx1"/>
            </a:solidFill>
          </a:ln>
          <a:scene3d>
            <a:camera prst="perspectiveContrastingRightFacing" fov="3900000">
              <a:rot lat="21544845" lon="19862009" rev="300000"/>
            </a:camera>
            <a:lightRig rig="threePt" dir="t"/>
          </a:scene3d>
          <a:sp3d extrusionH="425450" contourW="12700" prstMaterial="matte">
            <a:extrusionClr>
              <a:schemeClr val="tx1"/>
            </a:extrusionClr>
            <a:contourClr>
              <a:schemeClr val="tx1"/>
            </a:contourClr>
          </a:sp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210.52(52(G)(1) Garages</a:t>
            </a:r>
            <a:endParaRPr lang="en-US" sz="2800" dirty="0"/>
          </a:p>
        </p:txBody>
      </p:sp>
      <p:sp>
        <p:nvSpPr>
          <p:cNvPr id="6" name="TextBox 5"/>
          <p:cNvSpPr txBox="1"/>
          <p:nvPr/>
        </p:nvSpPr>
        <p:spPr>
          <a:xfrm>
            <a:off x="990600" y="1676400"/>
            <a:ext cx="7162800" cy="3046988"/>
          </a:xfrm>
          <a:prstGeom prst="rect">
            <a:avLst/>
          </a:prstGeom>
          <a:noFill/>
        </p:spPr>
        <p:txBody>
          <a:bodyPr wrap="square" rtlCol="0">
            <a:spAutoFit/>
          </a:bodyPr>
          <a:lstStyle/>
          <a:p>
            <a:pPr marL="800100" lvl="1" indent="-342900">
              <a:buFont typeface="Arial" pitchFamily="34" charset="0"/>
              <a:buChar char="•"/>
            </a:pPr>
            <a:r>
              <a:rPr lang="en-US" sz="2400" dirty="0" smtClean="0"/>
              <a:t>“Basements Garages and Accessory Buildings” receptacle provisions revised into list format.</a:t>
            </a:r>
          </a:p>
          <a:p>
            <a:pPr marL="800100" lvl="1" indent="-342900"/>
            <a:endParaRPr lang="en-US" sz="2400" dirty="0" smtClean="0"/>
          </a:p>
          <a:p>
            <a:pPr marL="800100" lvl="1" indent="-342900">
              <a:buFont typeface="Arial" pitchFamily="34" charset="0"/>
              <a:buChar char="•"/>
            </a:pPr>
            <a:r>
              <a:rPr lang="en-US" sz="2400" dirty="0" smtClean="0"/>
              <a:t>Branch circuit supplying garage receptacles to supply only the garage</a:t>
            </a:r>
          </a:p>
          <a:p>
            <a:pPr marL="800100" lvl="1" indent="-342900"/>
            <a:endParaRPr lang="en-US" sz="2400" dirty="0" smtClean="0"/>
          </a:p>
          <a:p>
            <a:pPr marL="800100" lvl="1" indent="-342900">
              <a:buFont typeface="Arial" pitchFamily="34" charset="0"/>
              <a:buChar char="•"/>
            </a:pPr>
            <a:r>
              <a:rPr lang="en-US" sz="2400" dirty="0" smtClean="0"/>
              <a:t>Receptacles required for each car space in a garage.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210.64 Electrical Room or Area</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Applies to service equipment location in other than one- and two-family dwelling units.</a:t>
            </a:r>
          </a:p>
          <a:p>
            <a:pPr marL="800100" lvl="1" indent="-342900"/>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0"/>
            <a:ext cx="9144000" cy="6858000"/>
            <a:chOff x="0" y="0"/>
            <a:chExt cx="9144000" cy="6858000"/>
          </a:xfrm>
        </p:grpSpPr>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7710120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Table 220.3 Electrical Vehicle Charging Equipment</a:t>
            </a:r>
            <a:endParaRPr lang="en-US" sz="2800" dirty="0"/>
          </a:p>
        </p:txBody>
      </p:sp>
      <p:sp>
        <p:nvSpPr>
          <p:cNvPr id="6" name="TextBox 5"/>
          <p:cNvSpPr txBox="1"/>
          <p:nvPr/>
        </p:nvSpPr>
        <p:spPr>
          <a:xfrm>
            <a:off x="1066800" y="2286000"/>
            <a:ext cx="7162800" cy="1938992"/>
          </a:xfrm>
          <a:prstGeom prst="rect">
            <a:avLst/>
          </a:prstGeom>
          <a:noFill/>
        </p:spPr>
        <p:txBody>
          <a:bodyPr wrap="square" rtlCol="0">
            <a:spAutoFit/>
          </a:bodyPr>
          <a:lstStyle/>
          <a:p>
            <a:pPr marL="800100" lvl="1" indent="-342900">
              <a:buFont typeface="Arial" pitchFamily="34" charset="0"/>
              <a:buChar char="•"/>
            </a:pPr>
            <a:r>
              <a:rPr lang="en-US" sz="2400" dirty="0" smtClean="0"/>
              <a:t>Adds Electrical Vehicle Charging Equipment and a reference to table.</a:t>
            </a:r>
          </a:p>
          <a:p>
            <a:pPr marL="800100" lvl="1" indent="-342900"/>
            <a:endParaRPr lang="en-US" sz="2400" dirty="0" smtClean="0"/>
          </a:p>
          <a:p>
            <a:pPr marL="800100" lvl="1" indent="-342900">
              <a:buFont typeface="Arial" pitchFamily="34" charset="0"/>
              <a:buChar char="•"/>
            </a:pPr>
            <a:r>
              <a:rPr lang="en-US" sz="2400" dirty="0" smtClean="0"/>
              <a:t>Clarifies branch circuit calculation requirements for circuits supplying EV charging equipment.</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54</a:t>
            </a:fld>
            <a:endParaRPr lang="en-US" dirty="0"/>
          </a:p>
        </p:txBody>
      </p:sp>
      <p:sp>
        <p:nvSpPr>
          <p:cNvPr id="5" name="TextBox 4"/>
          <p:cNvSpPr txBox="1"/>
          <p:nvPr/>
        </p:nvSpPr>
        <p:spPr>
          <a:xfrm>
            <a:off x="990600" y="838200"/>
            <a:ext cx="7162800" cy="954107"/>
          </a:xfrm>
          <a:prstGeom prst="rect">
            <a:avLst/>
          </a:prstGeom>
          <a:noFill/>
        </p:spPr>
        <p:txBody>
          <a:bodyPr wrap="square" rtlCol="0">
            <a:spAutoFit/>
          </a:bodyPr>
          <a:lstStyle/>
          <a:p>
            <a:pPr algn="ctr"/>
            <a:r>
              <a:rPr lang="en-US" sz="2800" dirty="0" smtClean="0"/>
              <a:t>220.12(Exception) Lighting Load for Specified Occupancies</a:t>
            </a:r>
            <a:endParaRPr lang="en-US" sz="2800" dirty="0"/>
          </a:p>
        </p:txBody>
      </p:sp>
      <p:sp>
        <p:nvSpPr>
          <p:cNvPr id="6" name="TextBox 5"/>
          <p:cNvSpPr txBox="1"/>
          <p:nvPr/>
        </p:nvSpPr>
        <p:spPr>
          <a:xfrm>
            <a:off x="990600" y="2057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New exception</a:t>
            </a:r>
          </a:p>
          <a:p>
            <a:pPr marL="800100" lvl="1" indent="-342900"/>
            <a:endParaRPr lang="en-US" sz="2400" dirty="0" smtClean="0"/>
          </a:p>
          <a:p>
            <a:pPr marL="800100" lvl="1" indent="-342900">
              <a:buFont typeface="Arial" pitchFamily="34" charset="0"/>
              <a:buChar char="•"/>
            </a:pPr>
            <a:r>
              <a:rPr lang="en-US" sz="2400" dirty="0" smtClean="0"/>
              <a:t>The general lighting load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225.17(B)&amp; 230.28(B)</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Feeder service drop or overhead service</a:t>
            </a:r>
          </a:p>
          <a:p>
            <a:pPr marL="800100" lvl="1" indent="-342900"/>
            <a:endParaRPr lang="en-US" sz="2400" dirty="0" smtClean="0"/>
          </a:p>
          <a:p>
            <a:pPr marL="800100" lvl="1" indent="-342900">
              <a:buFont typeface="Arial" pitchFamily="34" charset="0"/>
              <a:buChar char="•"/>
            </a:pPr>
            <a:r>
              <a:rPr lang="en-US" sz="2400" dirty="0" smtClean="0"/>
              <a:t>A Solid length of conduit is required above last point of securing conduit to building or structure.</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0"/>
            <a:ext cx="9144000" cy="6858000"/>
            <a:chOff x="0" y="0"/>
            <a:chExt cx="9144000" cy="685800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6"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389402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240.21(B)(1)(1) New Exception</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Tap Conductor</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Exception</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58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240.87 Arc Energy Reduction</a:t>
            </a:r>
            <a:endParaRPr lang="en-US" sz="2800" dirty="0"/>
          </a:p>
        </p:txBody>
      </p:sp>
      <p:sp>
        <p:nvSpPr>
          <p:cNvPr id="6" name="TextBox 5"/>
          <p:cNvSpPr txBox="1"/>
          <p:nvPr/>
        </p:nvSpPr>
        <p:spPr>
          <a:xfrm>
            <a:off x="1066800" y="1600200"/>
            <a:ext cx="7162800" cy="1938992"/>
          </a:xfrm>
          <a:prstGeom prst="rect">
            <a:avLst/>
          </a:prstGeom>
          <a:noFill/>
        </p:spPr>
        <p:txBody>
          <a:bodyPr wrap="square" rtlCol="0">
            <a:spAutoFit/>
          </a:bodyPr>
          <a:lstStyle/>
          <a:p>
            <a:pPr marL="800100" lvl="1" indent="-342900">
              <a:buFont typeface="Arial" pitchFamily="34" charset="0"/>
              <a:buChar char="•"/>
            </a:pPr>
            <a:r>
              <a:rPr lang="en-US" sz="2400" dirty="0" smtClean="0"/>
              <a:t>Application of this requirement is now based on whether the highest continuous current setting of the trip unit installed in a breaker is or can be set to 1200 amperes or higher.</a:t>
            </a:r>
          </a:p>
          <a:p>
            <a:pPr marL="800100" lvl="1" indent="-342900"/>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650455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895600"/>
            <a:ext cx="4800600" cy="1446550"/>
          </a:xfrm>
          <a:prstGeom prst="rect">
            <a:avLst/>
          </a:prstGeom>
          <a:noFill/>
        </p:spPr>
        <p:txBody>
          <a:bodyPr wrap="square" rtlCol="0">
            <a:spAutoFit/>
          </a:bodyPr>
          <a:lstStyle/>
          <a:p>
            <a:pPr algn="ctr"/>
            <a:r>
              <a:rPr lang="en-US" sz="4400" b="1" dirty="0" smtClean="0"/>
              <a:t>New Articles to 2014 NEC</a:t>
            </a:r>
            <a:endParaRPr lang="en-US" sz="44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60</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250.66 Size of ac Grounding Electrode Conductor</a:t>
            </a:r>
            <a:endParaRPr lang="en-US" sz="2800" dirty="0"/>
          </a:p>
        </p:txBody>
      </p:sp>
      <p:sp>
        <p:nvSpPr>
          <p:cNvPr id="6" name="TextBox 5"/>
          <p:cNvSpPr txBox="1"/>
          <p:nvPr/>
        </p:nvSpPr>
        <p:spPr>
          <a:xfrm>
            <a:off x="1066800" y="1828800"/>
            <a:ext cx="6629400" cy="4154984"/>
          </a:xfrm>
          <a:prstGeom prst="rect">
            <a:avLst/>
          </a:prstGeom>
          <a:noFill/>
        </p:spPr>
        <p:txBody>
          <a:bodyPr wrap="square" rtlCol="0">
            <a:spAutoFit/>
          </a:bodyPr>
          <a:lstStyle/>
          <a:p>
            <a:pPr marL="800100" lvl="1" indent="-342900">
              <a:buFont typeface="Arial" pitchFamily="34" charset="0"/>
              <a:buChar char="•"/>
            </a:pPr>
            <a:r>
              <a:rPr lang="en-US" sz="2200" dirty="0" smtClean="0"/>
              <a:t>Clarification of the term “sole connection” makes it clear that this “sole connection” is related to the grounding electrode conductor and not the number of specified electrode(s) involved.</a:t>
            </a:r>
          </a:p>
          <a:p>
            <a:pPr marL="800100" lvl="1" indent="-342900">
              <a:buFont typeface="Arial" pitchFamily="34" charset="0"/>
              <a:buChar char="•"/>
            </a:pPr>
            <a:r>
              <a:rPr lang="en-US" sz="2200" dirty="0" smtClean="0"/>
              <a:t>Example</a:t>
            </a:r>
            <a:r>
              <a:rPr lang="en-US" sz="2200" dirty="0" smtClean="0"/>
              <a:t>: Grounding electrode conductor is installed to multiple concrete-encased electrodes connected together with a bonding jumper(s).</a:t>
            </a:r>
          </a:p>
          <a:p>
            <a:pPr marL="800100" lvl="1" indent="-342900">
              <a:buFont typeface="Arial" pitchFamily="34" charset="0"/>
              <a:buChar char="•"/>
            </a:pPr>
            <a:r>
              <a:rPr lang="en-US" sz="2200" dirty="0" smtClean="0"/>
              <a:t>The </a:t>
            </a:r>
            <a:r>
              <a:rPr lang="en-US" sz="2200" dirty="0" smtClean="0"/>
              <a:t>maximum size grounding electrode conductor to the first concrete encased electrode or any bonding jumper(s) between the multiple concrete-encased electrode is not required to be larger than a 4 AWG copper conductor.</a:t>
            </a:r>
            <a:endParaRPr lang="en-US" sz="22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9144000" cy="6858000"/>
            <a:chOff x="0" y="0"/>
            <a:chExt cx="9144000" cy="6858000"/>
          </a:xfrm>
        </p:grpSpPr>
        <p:pic>
          <p:nvPicPr>
            <p:cNvPr id="18" name="Picture 1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1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072165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3"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591225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marL="514350" indent="-514350" algn="ctr"/>
            <a:r>
              <a:rPr lang="en-US" sz="2800" dirty="0" smtClean="0"/>
              <a:t>Bonding Jumper(s) for Grounding Electrode System</a:t>
            </a:r>
            <a:endParaRPr lang="en-US" sz="2800" dirty="0"/>
          </a:p>
        </p:txBody>
      </p:sp>
      <p:sp>
        <p:nvSpPr>
          <p:cNvPr id="6" name="TextBox 5"/>
          <p:cNvSpPr txBox="1"/>
          <p:nvPr/>
        </p:nvSpPr>
        <p:spPr>
          <a:xfrm>
            <a:off x="990600" y="2133600"/>
            <a:ext cx="7162800" cy="461665"/>
          </a:xfrm>
          <a:prstGeom prst="rect">
            <a:avLst/>
          </a:prstGeom>
          <a:noFill/>
        </p:spPr>
        <p:txBody>
          <a:bodyPr wrap="square" rtlCol="0">
            <a:spAutoFit/>
          </a:bodyPr>
          <a:lstStyle/>
          <a:p>
            <a:pPr marL="800100" lvl="1" indent="-342900"/>
            <a:r>
              <a:rPr lang="en-US" sz="2400" dirty="0" smtClean="0"/>
              <a:t>	Grounding electrodes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Individual Grounding Electrode</a:t>
            </a:r>
            <a:endParaRPr lang="en-US" sz="2800" dirty="0"/>
          </a:p>
        </p:txBody>
      </p:sp>
      <p:sp>
        <p:nvSpPr>
          <p:cNvPr id="6" name="TextBox 5"/>
          <p:cNvSpPr txBox="1"/>
          <p:nvPr/>
        </p:nvSpPr>
        <p:spPr>
          <a:xfrm>
            <a:off x="1066800" y="17526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Individual Grounding electrode conductor</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250.68(C) Grounding Electrode Connections</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Extension from a concrete-encased electrode.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1772" y="0"/>
            <a:ext cx="9144000" cy="6858000"/>
            <a:chOff x="1772" y="0"/>
            <a:chExt cx="9144000" cy="6858000"/>
          </a:xfrm>
        </p:grpSpPr>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72" y="0"/>
              <a:ext cx="9144000" cy="6858000"/>
            </a:xfrm>
            <a:prstGeom prst="rect">
              <a:avLst/>
            </a:prstGeom>
          </p:spPr>
        </p:pic>
        <p:pic>
          <p:nvPicPr>
            <p:cNvPr id="11" name="Picture 1029" descr="IAEIlogoCusto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7704257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250.121 New Exception </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r>
              <a:rPr lang="en-US" sz="2400" dirty="0" smtClean="0"/>
              <a:t>Wire-type equipment grounding conductor (EGC)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250.166 Size of dc EGC</a:t>
            </a:r>
            <a:endParaRPr lang="en-US" sz="2800" dirty="0"/>
          </a:p>
        </p:txBody>
      </p:sp>
      <p:sp>
        <p:nvSpPr>
          <p:cNvPr id="6" name="TextBox 5"/>
          <p:cNvSpPr txBox="1"/>
          <p:nvPr/>
        </p:nvSpPr>
        <p:spPr>
          <a:xfrm>
            <a:off x="990600" y="17526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Maximum size GEC of dc systems</a:t>
            </a:r>
          </a:p>
          <a:p>
            <a:pPr marL="800100" lvl="1" indent="-342900"/>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69</a:t>
            </a:fld>
            <a:endParaRPr lang="en-US" dirty="0"/>
          </a:p>
        </p:txBody>
      </p:sp>
      <p:sp>
        <p:nvSpPr>
          <p:cNvPr id="5" name="TextBox 4"/>
          <p:cNvSpPr txBox="1"/>
          <p:nvPr/>
        </p:nvSpPr>
        <p:spPr>
          <a:xfrm>
            <a:off x="685800" y="914400"/>
            <a:ext cx="7162800" cy="954107"/>
          </a:xfrm>
          <a:prstGeom prst="rect">
            <a:avLst/>
          </a:prstGeom>
          <a:noFill/>
        </p:spPr>
        <p:txBody>
          <a:bodyPr wrap="square" rtlCol="0">
            <a:spAutoFit/>
          </a:bodyPr>
          <a:lstStyle/>
          <a:p>
            <a:pPr algn="ctr"/>
            <a:r>
              <a:rPr lang="en-US" sz="2800" dirty="0" smtClean="0"/>
              <a:t>250.192 Grounding and Bonding of Fence and Other Metal Structures</a:t>
            </a:r>
            <a:endParaRPr lang="en-US" sz="2800" dirty="0"/>
          </a:p>
        </p:txBody>
      </p:sp>
      <p:sp>
        <p:nvSpPr>
          <p:cNvPr id="6" name="TextBox 5"/>
          <p:cNvSpPr txBox="1"/>
          <p:nvPr/>
        </p:nvSpPr>
        <p:spPr>
          <a:xfrm>
            <a:off x="685800" y="1981200"/>
            <a:ext cx="7162800" cy="1938992"/>
          </a:xfrm>
          <a:prstGeom prst="rect">
            <a:avLst/>
          </a:prstGeom>
          <a:noFill/>
        </p:spPr>
        <p:txBody>
          <a:bodyPr wrap="square" rtlCol="0">
            <a:spAutoFit/>
          </a:bodyPr>
          <a:lstStyle/>
          <a:p>
            <a:pPr marL="800100" lvl="1" indent="-342900">
              <a:buFont typeface="Arial" pitchFamily="34" charset="0"/>
              <a:buChar char="•"/>
            </a:pPr>
            <a:r>
              <a:rPr lang="en-US" sz="2400" dirty="0" smtClean="0"/>
              <a:t>New rules for bonding and grounding fences and other metal structures around substations.</a:t>
            </a:r>
          </a:p>
          <a:p>
            <a:pPr marL="800100" lvl="1" indent="-342900"/>
            <a:endParaRPr lang="en-US" sz="2400" dirty="0" smtClean="0"/>
          </a:p>
          <a:p>
            <a:pPr marL="800100" lvl="1" indent="-342900">
              <a:buFont typeface="Arial" pitchFamily="34" charset="0"/>
              <a:buChar char="•"/>
            </a:pPr>
            <a:r>
              <a:rPr lang="en-US" sz="2400" dirty="0" smtClean="0"/>
              <a:t>250.194 Grounding and Bonding of Fences and Other Metal Structures.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a:t>
            </a:fld>
            <a:endParaRPr lang="en-US" dirty="0"/>
          </a:p>
        </p:txBody>
      </p:sp>
      <p:sp>
        <p:nvSpPr>
          <p:cNvPr id="5" name="TextBox 4"/>
          <p:cNvSpPr txBox="1"/>
          <p:nvPr/>
        </p:nvSpPr>
        <p:spPr>
          <a:xfrm>
            <a:off x="1066800" y="838200"/>
            <a:ext cx="7162800" cy="954107"/>
          </a:xfrm>
          <a:prstGeom prst="rect">
            <a:avLst/>
          </a:prstGeom>
          <a:noFill/>
        </p:spPr>
        <p:txBody>
          <a:bodyPr wrap="square" rtlCol="0">
            <a:spAutoFit/>
          </a:bodyPr>
          <a:lstStyle/>
          <a:p>
            <a:pPr algn="ctr"/>
            <a:r>
              <a:rPr lang="en-US" sz="2800" b="1" dirty="0" smtClean="0"/>
              <a:t>New Article 393 Low Voltage Suspended Ceiling Power Distribution.</a:t>
            </a:r>
            <a:endParaRPr lang="en-US" sz="2800" b="1" dirty="0"/>
          </a:p>
        </p:txBody>
      </p:sp>
      <p:sp>
        <p:nvSpPr>
          <p:cNvPr id="6" name="TextBox 5"/>
          <p:cNvSpPr txBox="1"/>
          <p:nvPr/>
        </p:nvSpPr>
        <p:spPr>
          <a:xfrm>
            <a:off x="838200" y="2209800"/>
            <a:ext cx="7772400" cy="1938992"/>
          </a:xfrm>
          <a:prstGeom prst="rect">
            <a:avLst/>
          </a:prstGeom>
          <a:noFill/>
        </p:spPr>
        <p:txBody>
          <a:bodyPr wrap="square" rtlCol="0">
            <a:spAutoFit/>
          </a:bodyPr>
          <a:lstStyle/>
          <a:p>
            <a:r>
              <a:rPr lang="en-US" sz="2400" b="1" dirty="0" smtClean="0"/>
              <a:t>393.1 </a:t>
            </a:r>
          </a:p>
          <a:p>
            <a:r>
              <a:rPr lang="en-US" sz="2400" dirty="0" smtClean="0"/>
              <a:t>Covers the installation of low voltage suspended ceiling </a:t>
            </a:r>
            <a:r>
              <a:rPr lang="en-US" sz="2400" dirty="0" smtClean="0"/>
              <a:t>power distribution </a:t>
            </a:r>
            <a:r>
              <a:rPr lang="en-US" sz="2400" dirty="0" smtClean="0"/>
              <a:t>systems.</a:t>
            </a:r>
          </a:p>
          <a:p>
            <a:endParaRPr lang="en-US" sz="2400" dirty="0" smtClean="0"/>
          </a:p>
          <a:p>
            <a:pPr marL="342900" indent="-342900"/>
            <a:r>
              <a:rPr lang="en-US" sz="2400" dirty="0" smtClean="0"/>
              <a:t>Required to be a listed system or an assembly of listed parts.</a:t>
            </a:r>
            <a:endParaRPr lang="en-US" sz="2400" dirty="0"/>
          </a:p>
        </p:txBody>
      </p:sp>
      <p:pic>
        <p:nvPicPr>
          <p:cNvPr id="48130" name="Picture 2" descr="http://www.nextekpower.com/blog/wp-content/uploads/2013/02/swatch_medium_Armstrong.jpg"/>
          <p:cNvPicPr>
            <a:picLocks noChangeAspect="1" noChangeArrowheads="1"/>
          </p:cNvPicPr>
          <p:nvPr/>
        </p:nvPicPr>
        <p:blipFill>
          <a:blip r:embed="rId3" cstate="print"/>
          <a:srcRect/>
          <a:stretch>
            <a:fillRect/>
          </a:stretch>
        </p:blipFill>
        <p:spPr bwMode="auto">
          <a:xfrm>
            <a:off x="5029200" y="4876800"/>
            <a:ext cx="1828800" cy="1828800"/>
          </a:xfrm>
          <a:prstGeom prst="rect">
            <a:avLst/>
          </a:prstGeom>
          <a:noFill/>
        </p:spPr>
      </p:pic>
      <p:sp>
        <p:nvSpPr>
          <p:cNvPr id="171010" name="AutoShape 2" descr="http://www.heilind.com/marketing/images/products/TE_DC_grid.gif"/>
          <p:cNvSpPr>
            <a:spLocks noChangeAspect="1" noChangeArrowheads="1"/>
          </p:cNvSpPr>
          <p:nvPr/>
        </p:nvSpPr>
        <p:spPr bwMode="auto">
          <a:xfrm>
            <a:off x="63500" y="-136525"/>
            <a:ext cx="2857500" cy="2076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1011" name="Picture 3" descr="C:\Users\jmasarick\Pictures\untitled.png"/>
          <p:cNvPicPr>
            <a:picLocks noChangeAspect="1" noChangeArrowheads="1"/>
          </p:cNvPicPr>
          <p:nvPr/>
        </p:nvPicPr>
        <p:blipFill>
          <a:blip r:embed="rId4" cstate="print"/>
          <a:srcRect/>
          <a:stretch>
            <a:fillRect/>
          </a:stretch>
        </p:blipFill>
        <p:spPr bwMode="auto">
          <a:xfrm>
            <a:off x="1905000" y="4876800"/>
            <a:ext cx="2362200" cy="171653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300.22(C)(1) Wiring Methods</a:t>
            </a:r>
            <a:endParaRPr lang="en-US" sz="2800" dirty="0"/>
          </a:p>
        </p:txBody>
      </p:sp>
      <p:sp>
        <p:nvSpPr>
          <p:cNvPr id="6" name="TextBox 5"/>
          <p:cNvSpPr txBox="1"/>
          <p:nvPr/>
        </p:nvSpPr>
        <p:spPr>
          <a:xfrm>
            <a:off x="10668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Nonmetallic cable ties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71</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300.38 Raceways in Wet Locations Above Grade (New)</a:t>
            </a:r>
            <a:endParaRPr lang="en-US" sz="2800" dirty="0"/>
          </a:p>
        </p:txBody>
      </p:sp>
      <p:sp>
        <p:nvSpPr>
          <p:cNvPr id="6" name="TextBox 5"/>
          <p:cNvSpPr txBox="1"/>
          <p:nvPr/>
        </p:nvSpPr>
        <p:spPr>
          <a:xfrm>
            <a:off x="1066800" y="22860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Raceways installed in wet locations above grade</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300.45</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Relocated from Former 225.70(A)(1)(b)</a:t>
            </a:r>
          </a:p>
          <a:p>
            <a:pPr marL="800100" lvl="1" indent="-342900"/>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300.50(A)(2) Underground Installations</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Industrial Establishments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74</a:t>
            </a:fld>
            <a:endParaRPr lang="en-US" dirty="0"/>
          </a:p>
        </p:txBody>
      </p:sp>
      <p:sp>
        <p:nvSpPr>
          <p:cNvPr id="5" name="TextBox 4"/>
          <p:cNvSpPr txBox="1"/>
          <p:nvPr/>
        </p:nvSpPr>
        <p:spPr>
          <a:xfrm>
            <a:off x="914400" y="914400"/>
            <a:ext cx="7162800" cy="523220"/>
          </a:xfrm>
          <a:prstGeom prst="rect">
            <a:avLst/>
          </a:prstGeom>
          <a:noFill/>
        </p:spPr>
        <p:txBody>
          <a:bodyPr wrap="square" rtlCol="0">
            <a:spAutoFit/>
          </a:bodyPr>
          <a:lstStyle/>
          <a:p>
            <a:pPr algn="ctr"/>
            <a:r>
              <a:rPr lang="en-US" sz="2800" dirty="0" smtClean="0"/>
              <a:t>310.15(B)(3)(c) Exception</a:t>
            </a:r>
            <a:endParaRPr lang="en-US" sz="2800" dirty="0"/>
          </a:p>
        </p:txBody>
      </p:sp>
      <p:sp>
        <p:nvSpPr>
          <p:cNvPr id="6" name="TextBox 5"/>
          <p:cNvSpPr txBox="1"/>
          <p:nvPr/>
        </p:nvSpPr>
        <p:spPr>
          <a:xfrm>
            <a:off x="9144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Adjustments are needed for raceways and cables exposed to sunlight on rooftops. </a:t>
            </a:r>
          </a:p>
          <a:p>
            <a:pPr marL="800100" lvl="1" indent="-342900"/>
            <a:endParaRPr lang="en-US" sz="2400" dirty="0" smtClean="0"/>
          </a:p>
          <a:p>
            <a:pPr marL="800100" lvl="1" indent="-342900">
              <a:buFont typeface="Arial" pitchFamily="34" charset="0"/>
              <a:buChar char="•"/>
            </a:pPr>
            <a:r>
              <a:rPr lang="en-US" sz="2400" dirty="0" smtClean="0"/>
              <a:t>New exception</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Table 310.15(B)(7)</a:t>
            </a:r>
            <a:endParaRPr lang="en-US" sz="2800" dirty="0"/>
          </a:p>
        </p:txBody>
      </p:sp>
      <p:sp>
        <p:nvSpPr>
          <p:cNvPr id="6" name="TextBox 5"/>
          <p:cNvSpPr txBox="1"/>
          <p:nvPr/>
        </p:nvSpPr>
        <p:spPr>
          <a:xfrm>
            <a:off x="609600" y="1676400"/>
            <a:ext cx="7239000" cy="2308324"/>
          </a:xfrm>
          <a:prstGeom prst="rect">
            <a:avLst/>
          </a:prstGeom>
          <a:noFill/>
        </p:spPr>
        <p:txBody>
          <a:bodyPr wrap="square" rtlCol="0">
            <a:spAutoFit/>
          </a:bodyPr>
          <a:lstStyle/>
          <a:p>
            <a:pPr marL="800100" lvl="1" indent="-342900">
              <a:buFont typeface="Arial" pitchFamily="34" charset="0"/>
              <a:buChar char="•"/>
            </a:pPr>
            <a:r>
              <a:rPr lang="en-US" sz="2400" dirty="0" smtClean="0"/>
              <a:t>Table with conductor size corresponding to service or feeder rating replaced with provision permitting a 83% factor to be applied to the service or feeder rating for the purpose of determining service and feeder conductor ampacity</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 name="Picture 1029" descr="IAEIlogoCusto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12188" y="76200"/>
              <a:ext cx="455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054049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314.15 Damp or Wet Locations</a:t>
            </a:r>
            <a:endParaRPr lang="en-US" sz="2800" dirty="0"/>
          </a:p>
        </p:txBody>
      </p:sp>
      <p:sp>
        <p:nvSpPr>
          <p:cNvPr id="6" name="TextBox 5"/>
          <p:cNvSpPr txBox="1"/>
          <p:nvPr/>
        </p:nvSpPr>
        <p:spPr>
          <a:xfrm>
            <a:off x="990600" y="1676400"/>
            <a:ext cx="6858000" cy="1569660"/>
          </a:xfrm>
          <a:prstGeom prst="rect">
            <a:avLst/>
          </a:prstGeom>
          <a:noFill/>
        </p:spPr>
        <p:txBody>
          <a:bodyPr wrap="square" rtlCol="0">
            <a:spAutoFit/>
          </a:bodyPr>
          <a:lstStyle/>
          <a:p>
            <a:pPr marL="800100" lvl="1" indent="-342900">
              <a:buFont typeface="Arial" pitchFamily="34" charset="0"/>
              <a:buChar char="•"/>
            </a:pPr>
            <a:r>
              <a:rPr lang="en-US" sz="2400" dirty="0" smtClean="0"/>
              <a:t>New provision added to permit field-installed drainage openings in boxes or conduit bodies in accordance with the manufacturers instructions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314.25 Covers and Canopies</a:t>
            </a:r>
            <a:endParaRPr lang="en-US" sz="2800" dirty="0"/>
          </a:p>
        </p:txBody>
      </p:sp>
      <p:sp>
        <p:nvSpPr>
          <p:cNvPr id="6" name="TextBox 5"/>
          <p:cNvSpPr txBox="1"/>
          <p:nvPr/>
        </p:nvSpPr>
        <p:spPr>
          <a:xfrm>
            <a:off x="990600" y="1676400"/>
            <a:ext cx="6629400" cy="1877437"/>
          </a:xfrm>
          <a:prstGeom prst="rect">
            <a:avLst/>
          </a:prstGeom>
          <a:noFill/>
        </p:spPr>
        <p:txBody>
          <a:bodyPr wrap="square" rtlCol="0">
            <a:spAutoFit/>
          </a:bodyPr>
          <a:lstStyle/>
          <a:p>
            <a:pPr marL="800100" lvl="1" indent="-342900">
              <a:buFont typeface="Arial" pitchFamily="34" charset="0"/>
              <a:buChar char="•"/>
            </a:pPr>
            <a:r>
              <a:rPr lang="en-US" sz="2400" dirty="0" smtClean="0"/>
              <a:t>Drywall screws are not permitted to be used to attach box covers or other equipment fastened to a box. Cover and canopy screws need to be suitable for this purpose.</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79</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314.27(1) Vertical Surface Outlets</a:t>
            </a:r>
            <a:endParaRPr lang="en-US" sz="2800" dirty="0"/>
          </a:p>
        </p:txBody>
      </p:sp>
      <p:sp>
        <p:nvSpPr>
          <p:cNvPr id="6" name="TextBox 5"/>
          <p:cNvSpPr txBox="1"/>
          <p:nvPr/>
        </p:nvSpPr>
        <p:spPr>
          <a:xfrm>
            <a:off x="990600" y="16764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Requirements of 314.27(A)(1) apply to outlet boxes used to support </a:t>
            </a:r>
            <a:r>
              <a:rPr lang="en-US" sz="2400" dirty="0" err="1" smtClean="0"/>
              <a:t>luminaires</a:t>
            </a:r>
            <a:r>
              <a:rPr lang="en-US" sz="2400" dirty="0" smtClean="0"/>
              <a:t> and lamp holders mounted on vertical surfaces (not just walls)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New Article 646 Modular Data Centers</a:t>
            </a:r>
            <a:endParaRPr lang="en-US" sz="2800" b="1" dirty="0"/>
          </a:p>
        </p:txBody>
      </p:sp>
      <p:sp>
        <p:nvSpPr>
          <p:cNvPr id="6" name="TextBox 5"/>
          <p:cNvSpPr txBox="1"/>
          <p:nvPr/>
        </p:nvSpPr>
        <p:spPr>
          <a:xfrm>
            <a:off x="1066800" y="1600200"/>
            <a:ext cx="6553200" cy="1569660"/>
          </a:xfrm>
          <a:prstGeom prst="rect">
            <a:avLst/>
          </a:prstGeom>
          <a:noFill/>
        </p:spPr>
        <p:txBody>
          <a:bodyPr wrap="square" rtlCol="0">
            <a:spAutoFit/>
          </a:bodyPr>
          <a:lstStyle/>
          <a:p>
            <a:pPr marL="342900" indent="-342900">
              <a:buFont typeface="Arial" pitchFamily="34" charset="0"/>
              <a:buChar char="•"/>
            </a:pPr>
            <a:r>
              <a:rPr lang="en-US" sz="2400" dirty="0" smtClean="0"/>
              <a:t>646.1  Section covers modular data centers.</a:t>
            </a:r>
          </a:p>
          <a:p>
            <a:pPr marL="342900" indent="-342900"/>
            <a:r>
              <a:rPr lang="en-US" sz="2400" dirty="0" smtClean="0"/>
              <a:t>	Modular Data Center (MDC). </a:t>
            </a:r>
          </a:p>
          <a:p>
            <a:pPr marL="342900" indent="-342900"/>
            <a:endParaRPr lang="en-US" sz="2400" dirty="0" smtClean="0"/>
          </a:p>
          <a:p>
            <a:pPr marL="342900" indent="-342900"/>
            <a:r>
              <a:rPr lang="en-US" sz="2400" dirty="0" smtClean="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80</a:t>
            </a:fld>
            <a:endParaRPr lang="en-US" dirty="0"/>
          </a:p>
        </p:txBody>
      </p:sp>
      <p:sp>
        <p:nvSpPr>
          <p:cNvPr id="5" name="TextBox 4"/>
          <p:cNvSpPr txBox="1"/>
          <p:nvPr/>
        </p:nvSpPr>
        <p:spPr>
          <a:xfrm>
            <a:off x="990600" y="990600"/>
            <a:ext cx="7162800" cy="523220"/>
          </a:xfrm>
          <a:prstGeom prst="rect">
            <a:avLst/>
          </a:prstGeom>
          <a:noFill/>
        </p:spPr>
        <p:txBody>
          <a:bodyPr wrap="square" rtlCol="0">
            <a:spAutoFit/>
          </a:bodyPr>
          <a:lstStyle/>
          <a:p>
            <a:pPr algn="ctr"/>
            <a:r>
              <a:rPr lang="en-US" sz="2800" dirty="0" smtClean="0"/>
              <a:t>314.27(A)(2) Ceiling Outlets</a:t>
            </a:r>
            <a:endParaRPr lang="en-US" sz="2800" dirty="0"/>
          </a:p>
        </p:txBody>
      </p:sp>
      <p:sp>
        <p:nvSpPr>
          <p:cNvPr id="6" name="TextBox 5"/>
          <p:cNvSpPr txBox="1"/>
          <p:nvPr/>
        </p:nvSpPr>
        <p:spPr>
          <a:xfrm>
            <a:off x="1295400" y="1828800"/>
            <a:ext cx="6324600" cy="1938992"/>
          </a:xfrm>
          <a:prstGeom prst="rect">
            <a:avLst/>
          </a:prstGeom>
          <a:noFill/>
        </p:spPr>
        <p:txBody>
          <a:bodyPr wrap="square" rtlCol="0">
            <a:spAutoFit/>
          </a:bodyPr>
          <a:lstStyle/>
          <a:p>
            <a:pPr marL="800100" lvl="1" indent="-342900">
              <a:buFont typeface="Arial" pitchFamily="34" charset="0"/>
              <a:buChar char="•"/>
            </a:pPr>
            <a:r>
              <a:rPr lang="en-US" sz="2400" dirty="0" smtClean="0"/>
              <a:t>Revision requires boxes with capability to support </a:t>
            </a:r>
            <a:r>
              <a:rPr lang="en-US" sz="2400" dirty="0" err="1" smtClean="0"/>
              <a:t>luminaires</a:t>
            </a:r>
            <a:r>
              <a:rPr lang="en-US" sz="2400" dirty="0" smtClean="0"/>
              <a:t> weighing more than 50 lbs to be listed and marked on the interior of the box to indicate the maximum weight the box shall be permitted to support.</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330.30(D) Unsupported Cable</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Type MC cable</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348.30(A) Example No. 4</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Revision clarifying flexible metal conduit fittings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83</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350.30(A) Example No. 4</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err="1" smtClean="0"/>
              <a:t>Liquidtight</a:t>
            </a:r>
            <a:r>
              <a:rPr lang="en-US" sz="2400" dirty="0" smtClean="0"/>
              <a:t> flexible metal conduit fittings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376.22(B) Adjustment Factors</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Ampacity adjustment factors for more than three-current carrying conductors in a raceway</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376.56(B)(1) and (B)(5)</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Power distribution blocks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392.18(H) Marking for Cable Trays</a:t>
            </a:r>
            <a:endParaRPr lang="en-US" sz="2800" dirty="0"/>
          </a:p>
        </p:txBody>
      </p:sp>
      <p:sp>
        <p:nvSpPr>
          <p:cNvPr id="6" name="TextBox 5"/>
          <p:cNvSpPr txBox="1"/>
          <p:nvPr/>
        </p:nvSpPr>
        <p:spPr>
          <a:xfrm>
            <a:off x="990600" y="1676400"/>
            <a:ext cx="7162800" cy="1508105"/>
          </a:xfrm>
          <a:prstGeom prst="rect">
            <a:avLst/>
          </a:prstGeom>
          <a:noFill/>
        </p:spPr>
        <p:txBody>
          <a:bodyPr wrap="square" rtlCol="0">
            <a:spAutoFit/>
          </a:bodyPr>
          <a:lstStyle/>
          <a:p>
            <a:pPr marL="800100" lvl="1" indent="-342900">
              <a:buFont typeface="Arial" pitchFamily="34" charset="0"/>
              <a:buChar char="•"/>
            </a:pPr>
            <a:r>
              <a:rPr lang="en-US" sz="2400" dirty="0" smtClean="0"/>
              <a:t>New exception to requirement for marking cable trays containing conductors rated over 600 volts every 10 feet</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404.2(C) Switch controlling Lighting Loads</a:t>
            </a:r>
            <a:endParaRPr lang="en-US" sz="2800" dirty="0"/>
          </a:p>
        </p:txBody>
      </p:sp>
      <p:sp>
        <p:nvSpPr>
          <p:cNvPr id="6" name="TextBox 5"/>
          <p:cNvSpPr txBox="1"/>
          <p:nvPr/>
        </p:nvSpPr>
        <p:spPr>
          <a:xfrm>
            <a:off x="1066800" y="1600200"/>
            <a:ext cx="7620000" cy="830997"/>
          </a:xfrm>
          <a:prstGeom prst="rect">
            <a:avLst/>
          </a:prstGeom>
          <a:noFill/>
        </p:spPr>
        <p:txBody>
          <a:bodyPr wrap="square" rtlCol="0">
            <a:spAutoFit/>
          </a:bodyPr>
          <a:lstStyle/>
          <a:p>
            <a:pPr marL="800100" lvl="1" indent="-342900">
              <a:buFont typeface="Arial" pitchFamily="34" charset="0"/>
              <a:buChar char="•"/>
            </a:pPr>
            <a:r>
              <a:rPr lang="en-US" sz="2400" dirty="0" smtClean="0"/>
              <a:t>Grounded conductors not required to be installed at switch locations under the following conditions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88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404.10(B) (Switches) Box Mounted</a:t>
            </a:r>
            <a:endParaRPr lang="en-US" sz="2800" dirty="0"/>
          </a:p>
        </p:txBody>
      </p:sp>
      <p:sp>
        <p:nvSpPr>
          <p:cNvPr id="6" name="TextBox 5"/>
          <p:cNvSpPr txBox="1"/>
          <p:nvPr/>
        </p:nvSpPr>
        <p:spPr>
          <a:xfrm>
            <a:off x="990600" y="1676400"/>
            <a:ext cx="7162800" cy="2308324"/>
          </a:xfrm>
          <a:prstGeom prst="rect">
            <a:avLst/>
          </a:prstGeom>
          <a:noFill/>
        </p:spPr>
        <p:txBody>
          <a:bodyPr wrap="square" rtlCol="0">
            <a:spAutoFit/>
          </a:bodyPr>
          <a:lstStyle/>
          <a:p>
            <a:pPr marL="800100" lvl="1" indent="-342900">
              <a:buFont typeface="Arial" pitchFamily="34" charset="0"/>
              <a:buChar char="•"/>
            </a:pPr>
            <a:r>
              <a:rPr lang="en-US" sz="2400" dirty="0" smtClean="0"/>
              <a:t>Screws for attaching a snap switch to a box shall be:</a:t>
            </a:r>
          </a:p>
          <a:p>
            <a:pPr marL="800100" lvl="1" indent="-342900"/>
            <a:endParaRPr lang="en-US" sz="2400" dirty="0" smtClean="0"/>
          </a:p>
          <a:p>
            <a:pPr marL="800100" lvl="1" indent="-342900">
              <a:buFont typeface="Arial" pitchFamily="34" charset="0"/>
              <a:buChar char="•"/>
            </a:pPr>
            <a:r>
              <a:rPr lang="en-US" sz="2400" dirty="0" smtClean="0"/>
              <a:t>Clarifies that drywall screws cannot be used to fasten switches to boxes.</a:t>
            </a:r>
          </a:p>
          <a:p>
            <a:pPr marL="800100" lvl="1" indent="-342900">
              <a:buFont typeface="Arial" pitchFamily="34" charset="0"/>
              <a:buChar char="•"/>
            </a:pPr>
            <a:endParaRPr lang="en-US" sz="24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0"/>
            <a:ext cx="9144000" cy="6858000"/>
            <a:chOff x="0" y="0"/>
            <a:chExt cx="9144000" cy="6858000"/>
          </a:xfrm>
        </p:grpSpPr>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9" name="Picture 1029" descr="IAEIlogoCust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12188" y="76200"/>
              <a:ext cx="455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871594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a:t>
            </a:fld>
            <a:endParaRPr lang="en-US" dirty="0"/>
          </a:p>
        </p:txBody>
      </p:sp>
      <p:sp>
        <p:nvSpPr>
          <p:cNvPr id="5" name="TextBox 4"/>
          <p:cNvSpPr txBox="1"/>
          <p:nvPr/>
        </p:nvSpPr>
        <p:spPr>
          <a:xfrm>
            <a:off x="990600" y="838200"/>
            <a:ext cx="7162800" cy="523220"/>
          </a:xfrm>
          <a:prstGeom prst="rect">
            <a:avLst/>
          </a:prstGeom>
          <a:noFill/>
        </p:spPr>
        <p:txBody>
          <a:bodyPr wrap="square" rtlCol="0">
            <a:spAutoFit/>
          </a:bodyPr>
          <a:lstStyle/>
          <a:p>
            <a:pPr algn="ctr"/>
            <a:r>
              <a:rPr lang="en-US" sz="2800" b="1" dirty="0" smtClean="0"/>
              <a:t>New Article 728 Fire Resistive Cable Systems</a:t>
            </a:r>
            <a:endParaRPr lang="en-US" sz="2800" b="1" dirty="0"/>
          </a:p>
        </p:txBody>
      </p:sp>
      <p:sp>
        <p:nvSpPr>
          <p:cNvPr id="6" name="TextBox 5"/>
          <p:cNvSpPr txBox="1"/>
          <p:nvPr/>
        </p:nvSpPr>
        <p:spPr>
          <a:xfrm>
            <a:off x="1066800" y="1600200"/>
            <a:ext cx="7162800" cy="1938992"/>
          </a:xfrm>
          <a:prstGeom prst="rect">
            <a:avLst/>
          </a:prstGeom>
          <a:noFill/>
        </p:spPr>
        <p:txBody>
          <a:bodyPr wrap="square" rtlCol="0">
            <a:spAutoFit/>
          </a:bodyPr>
          <a:lstStyle/>
          <a:p>
            <a:pPr marL="342900" indent="-342900">
              <a:buFont typeface="Arial" pitchFamily="34" charset="0"/>
              <a:buChar char="•"/>
            </a:pPr>
            <a:r>
              <a:rPr lang="en-US" sz="2400" dirty="0" smtClean="0"/>
              <a:t>Fire resistive conductors and components</a:t>
            </a:r>
          </a:p>
          <a:p>
            <a:pPr marL="342900" indent="-342900">
              <a:buFont typeface="Arial" pitchFamily="34" charset="0"/>
              <a:buChar char="•"/>
            </a:pPr>
            <a:r>
              <a:rPr lang="en-US" sz="2400" dirty="0" smtClean="0"/>
              <a:t> Fire resistive cables, conductors and components.</a:t>
            </a:r>
          </a:p>
          <a:p>
            <a:pPr marL="342900" indent="-342900">
              <a:buFont typeface="Arial" pitchFamily="34" charset="0"/>
              <a:buChar char="•"/>
            </a:pPr>
            <a:r>
              <a:rPr lang="en-US" sz="2400" dirty="0" smtClean="0"/>
              <a:t>General installation requirements for fire resistive cable systems.</a:t>
            </a:r>
          </a:p>
          <a:p>
            <a:pPr marL="342900" indent="-342900">
              <a:buFont typeface="Arial" pitchFamily="34" charset="0"/>
              <a:buChar char="•"/>
            </a:pPr>
            <a:r>
              <a:rPr lang="en-US" sz="2400" dirty="0" smtClean="0"/>
              <a:t>Survivability of life safety circuits</a:t>
            </a:r>
            <a:endParaRPr lang="en-US" sz="2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90</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406.3(E) Controlled Receptacle Marking</a:t>
            </a:r>
            <a:endParaRPr lang="en-US" sz="2800" dirty="0"/>
          </a:p>
        </p:txBody>
      </p:sp>
      <p:sp>
        <p:nvSpPr>
          <p:cNvPr id="6" name="TextBox 5"/>
          <p:cNvSpPr txBox="1"/>
          <p:nvPr/>
        </p:nvSpPr>
        <p:spPr>
          <a:xfrm>
            <a:off x="838200" y="1676400"/>
            <a:ext cx="6019800" cy="1877437"/>
          </a:xfrm>
          <a:prstGeom prst="rect">
            <a:avLst/>
          </a:prstGeom>
          <a:noFill/>
        </p:spPr>
        <p:txBody>
          <a:bodyPr wrap="square" rtlCol="0">
            <a:spAutoFit/>
          </a:bodyPr>
          <a:lstStyle/>
          <a:p>
            <a:pPr marL="800100" lvl="1" indent="-342900">
              <a:buFont typeface="Arial" pitchFamily="34" charset="0"/>
              <a:buChar char="•"/>
            </a:pPr>
            <a:r>
              <a:rPr lang="en-US" sz="2400" dirty="0" smtClean="0"/>
              <a:t>New marking symbol for receptacle outlets controlled by an automatic control device or by an automatic energy management system</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91</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406.4(D) Replacement</a:t>
            </a:r>
            <a:endParaRPr lang="en-US" sz="2800" dirty="0"/>
          </a:p>
        </p:txBody>
      </p:sp>
      <p:sp>
        <p:nvSpPr>
          <p:cNvPr id="6" name="TextBox 5"/>
          <p:cNvSpPr txBox="1"/>
          <p:nvPr/>
        </p:nvSpPr>
        <p:spPr>
          <a:xfrm>
            <a:off x="990600" y="1676400"/>
            <a:ext cx="7162800" cy="1508105"/>
          </a:xfrm>
          <a:prstGeom prst="rect">
            <a:avLst/>
          </a:prstGeom>
          <a:noFill/>
        </p:spPr>
        <p:txBody>
          <a:bodyPr wrap="square" rtlCol="0">
            <a:spAutoFit/>
          </a:bodyPr>
          <a:lstStyle/>
          <a:p>
            <a:pPr marL="800100" lvl="1" indent="-342900">
              <a:buFont typeface="Arial" pitchFamily="34" charset="0"/>
              <a:buChar char="•"/>
            </a:pPr>
            <a:r>
              <a:rPr lang="en-US" sz="2400" dirty="0" smtClean="0"/>
              <a:t>New marking symbol for receptacle outlets controlled by an automatic control device or by an automatic energy management system</a:t>
            </a:r>
          </a:p>
          <a:p>
            <a:pPr marL="800100" lvl="1" indent="-342900"/>
            <a:endParaRPr lang="en-US" sz="2000" dirty="0" smtClean="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92</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406.5 Receptacle Mounting (Revision)</a:t>
            </a:r>
            <a:endParaRPr lang="en-US" sz="2800" dirty="0"/>
          </a:p>
        </p:txBody>
      </p:sp>
      <p:sp>
        <p:nvSpPr>
          <p:cNvPr id="6" name="TextBox 5"/>
          <p:cNvSpPr txBox="1"/>
          <p:nvPr/>
        </p:nvSpPr>
        <p:spPr>
          <a:xfrm>
            <a:off x="990600" y="1676400"/>
            <a:ext cx="7162800" cy="1200329"/>
          </a:xfrm>
          <a:prstGeom prst="rect">
            <a:avLst/>
          </a:prstGeom>
          <a:noFill/>
        </p:spPr>
        <p:txBody>
          <a:bodyPr wrap="square" rtlCol="0">
            <a:spAutoFit/>
          </a:bodyPr>
          <a:lstStyle/>
          <a:p>
            <a:pPr marL="800100" lvl="1" indent="-342900">
              <a:buFont typeface="Arial" pitchFamily="34" charset="0"/>
              <a:buChar char="•"/>
            </a:pPr>
            <a:r>
              <a:rPr lang="en-US" sz="2400" dirty="0" smtClean="0"/>
              <a:t>Restriction to prohibit receptacles from being installed in the face-up position expanded to all occupancies, not just dwelling units</a:t>
            </a:r>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93</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406.5(E) Receptacles Installed in Countertops and Similar Work Surfaces</a:t>
            </a:r>
            <a:endParaRPr lang="en-US" sz="2800" dirty="0"/>
          </a:p>
        </p:txBody>
      </p:sp>
      <p:sp>
        <p:nvSpPr>
          <p:cNvPr id="6" name="TextBox 5"/>
          <p:cNvSpPr txBox="1"/>
          <p:nvPr/>
        </p:nvSpPr>
        <p:spPr>
          <a:xfrm>
            <a:off x="990600" y="2286000"/>
            <a:ext cx="7162800" cy="1569660"/>
          </a:xfrm>
          <a:prstGeom prst="rect">
            <a:avLst/>
          </a:prstGeom>
          <a:noFill/>
        </p:spPr>
        <p:txBody>
          <a:bodyPr wrap="square" rtlCol="0">
            <a:spAutoFit/>
          </a:bodyPr>
          <a:lstStyle/>
          <a:p>
            <a:pPr marL="800100" lvl="1" indent="-342900">
              <a:buFont typeface="Arial" pitchFamily="34" charset="0"/>
              <a:buChar char="•"/>
            </a:pPr>
            <a:r>
              <a:rPr lang="en-US" sz="2400" dirty="0" smtClean="0"/>
              <a:t>Revision expands requirement prohibiting the installation of Receptacles face-up in counter surfaces to all occupancies (not just dwelling units)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94</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405.5(F) Receptacles in Seating Areas</a:t>
            </a:r>
            <a:endParaRPr lang="en-US" sz="2800" dirty="0"/>
          </a:p>
        </p:txBody>
      </p:sp>
      <p:sp>
        <p:nvSpPr>
          <p:cNvPr id="6" name="TextBox 5"/>
          <p:cNvSpPr txBox="1"/>
          <p:nvPr/>
        </p:nvSpPr>
        <p:spPr>
          <a:xfrm>
            <a:off x="990600" y="17526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New provision prohibits receptacles from being installed in a face-up position in seating areas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95</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406.9(B) Receptacles in Wet Locations</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“Extra duty” covers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96</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406.12 Tamper-Resistant Receptacles</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buFont typeface="Arial" pitchFamily="34" charset="0"/>
              <a:buChar char="•"/>
            </a:pPr>
            <a:r>
              <a:rPr lang="en-US" sz="2400" dirty="0" smtClean="0"/>
              <a:t>Requirement for tamper-resistant receptacles at dwelling units has been expanded</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97</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406.12 Tamper-Resistant Receptacles</a:t>
            </a:r>
            <a:endParaRPr lang="en-US" sz="2800" dirty="0"/>
          </a:p>
        </p:txBody>
      </p:sp>
      <p:sp>
        <p:nvSpPr>
          <p:cNvPr id="6" name="TextBox 5"/>
          <p:cNvSpPr txBox="1"/>
          <p:nvPr/>
        </p:nvSpPr>
        <p:spPr>
          <a:xfrm>
            <a:off x="990600" y="1676400"/>
            <a:ext cx="7162800" cy="830997"/>
          </a:xfrm>
          <a:prstGeom prst="rect">
            <a:avLst/>
          </a:prstGeom>
          <a:noFill/>
        </p:spPr>
        <p:txBody>
          <a:bodyPr wrap="square" rtlCol="0">
            <a:spAutoFit/>
          </a:bodyPr>
          <a:lstStyle/>
          <a:p>
            <a:pPr marL="800100" lvl="1" indent="-342900"/>
            <a:r>
              <a:rPr lang="en-US" sz="2400" dirty="0" smtClean="0"/>
              <a:t>Tamper-resistant receptacles not required for the following:</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98</a:t>
            </a:fld>
            <a:endParaRPr lang="en-US" dirty="0"/>
          </a:p>
        </p:txBody>
      </p:sp>
      <p:sp>
        <p:nvSpPr>
          <p:cNvPr id="5" name="TextBox 4"/>
          <p:cNvSpPr txBox="1"/>
          <p:nvPr/>
        </p:nvSpPr>
        <p:spPr>
          <a:xfrm>
            <a:off x="1066800" y="914400"/>
            <a:ext cx="7162800" cy="523220"/>
          </a:xfrm>
          <a:prstGeom prst="rect">
            <a:avLst/>
          </a:prstGeom>
          <a:noFill/>
        </p:spPr>
        <p:txBody>
          <a:bodyPr wrap="square" rtlCol="0">
            <a:spAutoFit/>
          </a:bodyPr>
          <a:lstStyle/>
          <a:p>
            <a:pPr algn="ctr"/>
            <a:r>
              <a:rPr lang="en-US" sz="2800" dirty="0" smtClean="0"/>
              <a:t>406.15 Receptacles on Dimmer Control</a:t>
            </a:r>
            <a:endParaRPr lang="en-US" sz="2800" dirty="0"/>
          </a:p>
        </p:txBody>
      </p:sp>
      <p:sp>
        <p:nvSpPr>
          <p:cNvPr id="6" name="TextBox 5"/>
          <p:cNvSpPr txBox="1"/>
          <p:nvPr/>
        </p:nvSpPr>
        <p:spPr>
          <a:xfrm>
            <a:off x="990600" y="1676400"/>
            <a:ext cx="7162800" cy="461665"/>
          </a:xfrm>
          <a:prstGeom prst="rect">
            <a:avLst/>
          </a:prstGeom>
          <a:noFill/>
        </p:spPr>
        <p:txBody>
          <a:bodyPr wrap="square" rtlCol="0">
            <a:spAutoFit/>
          </a:bodyPr>
          <a:lstStyle/>
          <a:p>
            <a:pPr marL="800100" lvl="1" indent="-342900">
              <a:buFont typeface="Arial" pitchFamily="34" charset="0"/>
              <a:buChar char="•"/>
            </a:pPr>
            <a:r>
              <a:rPr lang="en-US" sz="2400" dirty="0" smtClean="0"/>
              <a:t>Dimmer-controlled receptacles</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04800" y="6492875"/>
            <a:ext cx="2133600" cy="365125"/>
          </a:xfrm>
          <a:prstGeom prst="rect">
            <a:avLst/>
          </a:prstGeom>
        </p:spPr>
        <p:txBody>
          <a:bodyPr/>
          <a:lstStyle/>
          <a:p>
            <a:fld id="{6CA00824-1CF3-46CE-AC2A-C2460E23A6B3}" type="slidenum">
              <a:rPr lang="en-US" smtClean="0"/>
              <a:pPr/>
              <a:t>99</a:t>
            </a:fld>
            <a:endParaRPr lang="en-US" dirty="0"/>
          </a:p>
        </p:txBody>
      </p:sp>
      <p:sp>
        <p:nvSpPr>
          <p:cNvPr id="5" name="TextBox 4"/>
          <p:cNvSpPr txBox="1"/>
          <p:nvPr/>
        </p:nvSpPr>
        <p:spPr>
          <a:xfrm>
            <a:off x="1066800" y="914400"/>
            <a:ext cx="7162800" cy="954107"/>
          </a:xfrm>
          <a:prstGeom prst="rect">
            <a:avLst/>
          </a:prstGeom>
          <a:noFill/>
        </p:spPr>
        <p:txBody>
          <a:bodyPr wrap="square" rtlCol="0">
            <a:spAutoFit/>
          </a:bodyPr>
          <a:lstStyle/>
          <a:p>
            <a:pPr algn="ctr"/>
            <a:r>
              <a:rPr lang="en-US" sz="2800" dirty="0" smtClean="0"/>
              <a:t>408.55(C) Wire-Bending Space Within an Enclosure Containing a </a:t>
            </a:r>
            <a:r>
              <a:rPr lang="en-US" sz="2800" dirty="0" err="1" smtClean="0"/>
              <a:t>Panelboard</a:t>
            </a:r>
            <a:r>
              <a:rPr lang="en-US" sz="2800" dirty="0" smtClean="0"/>
              <a:t> (New)</a:t>
            </a:r>
            <a:endParaRPr lang="en-US" sz="2800" dirty="0"/>
          </a:p>
        </p:txBody>
      </p:sp>
      <p:sp>
        <p:nvSpPr>
          <p:cNvPr id="6" name="TextBox 5"/>
          <p:cNvSpPr txBox="1"/>
          <p:nvPr/>
        </p:nvSpPr>
        <p:spPr>
          <a:xfrm>
            <a:off x="1066800" y="2286000"/>
            <a:ext cx="6705600" cy="461665"/>
          </a:xfrm>
          <a:prstGeom prst="rect">
            <a:avLst/>
          </a:prstGeom>
          <a:noFill/>
        </p:spPr>
        <p:txBody>
          <a:bodyPr wrap="square" rtlCol="0">
            <a:spAutoFit/>
          </a:bodyPr>
          <a:lstStyle/>
          <a:p>
            <a:pPr marL="800100" lvl="1" indent="-342900">
              <a:buFont typeface="Arial" pitchFamily="34" charset="0"/>
              <a:buChar char="•"/>
            </a:pPr>
            <a:r>
              <a:rPr lang="en-US" sz="2400" dirty="0" smtClean="0"/>
              <a:t>Back Wire Bending Space.  </a:t>
            </a:r>
            <a:endParaRPr lang="en-US" sz="2400" dirty="0"/>
          </a:p>
        </p:txBody>
      </p:sp>
      <p:sp>
        <p:nvSpPr>
          <p:cNvPr id="7" name="Rectangle 6"/>
          <p:cNvSpPr/>
          <p:nvPr/>
        </p:nvSpPr>
        <p:spPr>
          <a:xfrm>
            <a:off x="2286000" y="-122790168"/>
            <a:ext cx="4572000" cy="646331"/>
          </a:xfrm>
          <a:prstGeom prst="rect">
            <a:avLst/>
          </a:prstGeom>
        </p:spPr>
        <p:txBody>
          <a:bodyPr>
            <a:spAutoFit/>
          </a:bodyPr>
          <a:lstStyle/>
          <a:p>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EC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EC Tex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EC Phot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IEC PowerPoint Template</Template>
  <TotalTime>6476</TotalTime>
  <Words>10974</Words>
  <Application>Microsoft Office PowerPoint</Application>
  <PresentationFormat>On-screen Show (4:3)</PresentationFormat>
  <Paragraphs>1459</Paragraphs>
  <Slides>181</Slides>
  <Notes>127</Notes>
  <HiddenSlides>0</HiddenSlides>
  <MMClips>0</MMClips>
  <ScaleCrop>false</ScaleCrop>
  <HeadingPairs>
    <vt:vector size="4" baseType="variant">
      <vt:variant>
        <vt:lpstr>Theme</vt:lpstr>
      </vt:variant>
      <vt:variant>
        <vt:i4>3</vt:i4>
      </vt:variant>
      <vt:variant>
        <vt:lpstr>Slide Titles</vt:lpstr>
      </vt:variant>
      <vt:variant>
        <vt:i4>181</vt:i4>
      </vt:variant>
    </vt:vector>
  </HeadingPairs>
  <TitlesOfParts>
    <vt:vector size="184" baseType="lpstr">
      <vt:lpstr>IEC Title Slide</vt:lpstr>
      <vt:lpstr>IEC Text Page</vt:lpstr>
      <vt:lpstr>IEC Photo Page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110.21(B) Field-Applied Hazard Markings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jmasarick</dc:creator>
  <cp:lastModifiedBy>Debbie Stadtler</cp:lastModifiedBy>
  <cp:revision>612</cp:revision>
  <dcterms:created xsi:type="dcterms:W3CDTF">2013-06-18T18:19:20Z</dcterms:created>
  <dcterms:modified xsi:type="dcterms:W3CDTF">2014-02-21T13:52:31Z</dcterms:modified>
</cp:coreProperties>
</file>