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D73715-4CCF-4B69-9090-EA9A3599F7E8}" type="datetimeFigureOut">
              <a:rPr lang="en-US" smtClean="0"/>
              <a:t>12/17/2015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1F2077-23E5-4D41-97E8-07CFC89B251C}" type="slidenum">
              <a:rPr lang="en-US" smtClean="0"/>
              <a:t>‹#›</a:t>
            </a:fld>
            <a:endParaRPr lang="en-US"/>
          </a:p>
        </p:txBody>
      </p:sp>
    </p:spTree>
    <p:extLst>
      <p:ext uri="{BB962C8B-B14F-4D97-AF65-F5344CB8AC3E}">
        <p14:creationId xmlns:p14="http://schemas.microsoft.com/office/powerpoint/2010/main" val="2476406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biblia.com/bible/kjv1900/Exod20.3-17#footnote4" TargetMode="External"/><Relationship Id="rId13" Type="http://schemas.openxmlformats.org/officeDocument/2006/relationships/hyperlink" Target="http://biblia.com/bible/kjv1900/Exod20.3-17#footnote9" TargetMode="External"/><Relationship Id="rId18" Type="http://schemas.openxmlformats.org/officeDocument/2006/relationships/hyperlink" Target="http://biblia.com/bible/kjv1900/Exod20.3-17#footnote14" TargetMode="External"/><Relationship Id="rId3" Type="http://schemas.openxmlformats.org/officeDocument/2006/relationships/hyperlink" Target="http://biblia.com/bible/kjv1900/Exod20.3-17" TargetMode="External"/><Relationship Id="rId21" Type="http://schemas.openxmlformats.org/officeDocument/2006/relationships/hyperlink" Target="http://biblia.com/bible/kjv1900/Exod20.3-17#footnote17" TargetMode="External"/><Relationship Id="rId7" Type="http://schemas.openxmlformats.org/officeDocument/2006/relationships/hyperlink" Target="http://biblia.com/bible/kjv1900/Exod20.3-17#footnote3" TargetMode="External"/><Relationship Id="rId12" Type="http://schemas.openxmlformats.org/officeDocument/2006/relationships/hyperlink" Target="http://biblia.com/bible/kjv1900/Exod20.3-17#footnote8" TargetMode="External"/><Relationship Id="rId17" Type="http://schemas.openxmlformats.org/officeDocument/2006/relationships/hyperlink" Target="http://biblia.com/bible/kjv1900/Exod20.3-17#footnote13" TargetMode="External"/><Relationship Id="rId2" Type="http://schemas.openxmlformats.org/officeDocument/2006/relationships/slide" Target="../slides/slide8.xml"/><Relationship Id="rId16" Type="http://schemas.openxmlformats.org/officeDocument/2006/relationships/hyperlink" Target="http://biblia.com/bible/kjv1900/Exod20.3-17#footnote12" TargetMode="External"/><Relationship Id="rId20" Type="http://schemas.openxmlformats.org/officeDocument/2006/relationships/hyperlink" Target="http://biblia.com/bible/kjv1900/Exod20.3-17#footnote16" TargetMode="External"/><Relationship Id="rId1" Type="http://schemas.openxmlformats.org/officeDocument/2006/relationships/notesMaster" Target="../notesMasters/notesMaster1.xml"/><Relationship Id="rId6" Type="http://schemas.openxmlformats.org/officeDocument/2006/relationships/hyperlink" Target="http://biblia.com/bible/kjv1900/Exod20.3-17#footnote2" TargetMode="External"/><Relationship Id="rId11" Type="http://schemas.openxmlformats.org/officeDocument/2006/relationships/hyperlink" Target="http://biblia.com/bible/kjv1900/Exod20.3-17#footnote7" TargetMode="External"/><Relationship Id="rId24" Type="http://schemas.openxmlformats.org/officeDocument/2006/relationships/hyperlink" Target="http://biblia.com/bible/kjv1900/Exod20.3-17#footnote20" TargetMode="External"/><Relationship Id="rId5" Type="http://schemas.openxmlformats.org/officeDocument/2006/relationships/hyperlink" Target="http://biblia.com/bible/kjv1900/Exod20.3-17#footnote1" TargetMode="External"/><Relationship Id="rId15" Type="http://schemas.openxmlformats.org/officeDocument/2006/relationships/hyperlink" Target="http://biblia.com/bible/kjv1900/Exod20.3-17#footnote11" TargetMode="External"/><Relationship Id="rId23" Type="http://schemas.openxmlformats.org/officeDocument/2006/relationships/hyperlink" Target="http://biblia.com/bible/kjv1900/Exod20.3-17#footnote19" TargetMode="External"/><Relationship Id="rId10" Type="http://schemas.openxmlformats.org/officeDocument/2006/relationships/hyperlink" Target="http://biblia.com/bible/kjv1900/Exod20.3-17#footnote6" TargetMode="External"/><Relationship Id="rId19" Type="http://schemas.openxmlformats.org/officeDocument/2006/relationships/hyperlink" Target="http://biblia.com/bible/kjv1900/Exod20.3-17#footnote15" TargetMode="External"/><Relationship Id="rId4" Type="http://schemas.openxmlformats.org/officeDocument/2006/relationships/hyperlink" Target="http://biblia.com/plugins/bibleverse?resourceName=kjv1900&amp;reference=Ex20.3-17" TargetMode="External"/><Relationship Id="rId9" Type="http://schemas.openxmlformats.org/officeDocument/2006/relationships/hyperlink" Target="http://biblia.com/bible/kjv1900/Exod20.3-17#footnote5" TargetMode="External"/><Relationship Id="rId14" Type="http://schemas.openxmlformats.org/officeDocument/2006/relationships/hyperlink" Target="http://biblia.com/bible/kjv1900/Exod20.3-17#footnote10" TargetMode="External"/><Relationship Id="rId22" Type="http://schemas.openxmlformats.org/officeDocument/2006/relationships/hyperlink" Target="http://biblia.com/bible/kjv1900/Exod20.3-17#footnote18"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9055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50850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0040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93927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Daniel 12:4 (NKJV)</a:t>
            </a:r>
          </a:p>
          <a:p>
            <a:r>
              <a:rPr lang="en-US" b="1" dirty="0" smtClean="0">
                <a:effectLst/>
              </a:rPr>
              <a:t>4 “But you, Daniel, shut up the words, and seal the book until the time of the end; many shall run to and fro, and knowledge shall increase.” </a:t>
            </a:r>
            <a:endParaRPr lang="en-US" b="1" dirty="0">
              <a:effectLst/>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0394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4308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3545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154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5114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08533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7253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2953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9324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54326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6946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Hebrews 3:1King James Version (KJV)</a:t>
            </a:r>
          </a:p>
          <a:p>
            <a:r>
              <a:rPr lang="en-US" b="1" dirty="0" smtClean="0"/>
              <a:t>3 Wherefore, holy brethren, partakers of the heavenly calling, consider the Apostle and High Priest of our profession, Christ Jesus;</a:t>
            </a:r>
          </a:p>
          <a:p>
            <a:endParaRPr lang="en-US" b="1" dirty="0" smtClean="0"/>
          </a:p>
          <a:p>
            <a:r>
              <a:rPr lang="en-US" b="1" dirty="0" smtClean="0"/>
              <a:t>Hebrews 8:1-2King James Version (KJV)</a:t>
            </a:r>
          </a:p>
          <a:p>
            <a:r>
              <a:rPr lang="en-US" dirty="0" smtClean="0"/>
              <a:t>8</a:t>
            </a:r>
            <a:r>
              <a:rPr lang="en-US" b="1" dirty="0" smtClean="0"/>
              <a:t> Now of the things which we have spoken this is the sum: We have such an high priest, who is set on the right hand of the throne of the Majesty in the heavens;</a:t>
            </a:r>
          </a:p>
          <a:p>
            <a:r>
              <a:rPr lang="en-US" b="1" baseline="30000" dirty="0" smtClean="0"/>
              <a:t>2 </a:t>
            </a:r>
            <a:r>
              <a:rPr lang="en-US" b="1" dirty="0" smtClean="0"/>
              <a:t>A minister of the sanctuary, and of the true tabernacle, which the Lord pitched, and not man.</a:t>
            </a:r>
          </a:p>
          <a:p>
            <a:endParaRPr lang="en-US" b="1" dirty="0" smtClean="0"/>
          </a:p>
          <a:p>
            <a:r>
              <a:rPr lang="en-US" b="1" dirty="0" smtClean="0"/>
              <a:t>1 Timothy 2:5King James Version (KJV)</a:t>
            </a:r>
          </a:p>
          <a:p>
            <a:r>
              <a:rPr lang="en-US" sz="1400" b="1" baseline="30000" dirty="0" smtClean="0"/>
              <a:t>5 </a:t>
            </a:r>
            <a:r>
              <a:rPr lang="en-US" sz="1400" b="1" dirty="0" smtClean="0"/>
              <a:t>For there is one God, and one mediator between God and men, the man Christ Jesus;</a:t>
            </a:r>
          </a:p>
          <a:p>
            <a:endParaRPr lang="en-US" b="1" dirty="0" smtClean="0"/>
          </a:p>
          <a:p>
            <a:endParaRPr lang="en-US" b="1"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5578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7219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Luke 5:21King James Version (KJV)</a:t>
            </a:r>
          </a:p>
          <a:p>
            <a:r>
              <a:rPr lang="en-US" b="1" baseline="30000" dirty="0" smtClean="0"/>
              <a:t>21 </a:t>
            </a:r>
            <a:r>
              <a:rPr lang="en-US" b="1" dirty="0" smtClean="0"/>
              <a:t>And the scribes and the Pharisees began to reason, saying, Who is this which </a:t>
            </a:r>
            <a:r>
              <a:rPr lang="en-US" b="1" dirty="0" err="1" smtClean="0"/>
              <a:t>speaketh</a:t>
            </a:r>
            <a:r>
              <a:rPr lang="en-US" b="1" dirty="0" smtClean="0"/>
              <a:t> blasphemies? Who can forgive sins, but God alone?</a:t>
            </a:r>
          </a:p>
          <a:p>
            <a:endParaRPr lang="en-US" b="1" dirty="0" smtClean="0"/>
          </a:p>
          <a:p>
            <a:r>
              <a:rPr lang="en-US" b="1" dirty="0" smtClean="0"/>
              <a:t>John 10:33King James Version (KJV)</a:t>
            </a:r>
          </a:p>
          <a:p>
            <a:r>
              <a:rPr lang="en-US" b="1" baseline="30000" dirty="0" smtClean="0"/>
              <a:t>33 </a:t>
            </a:r>
            <a:r>
              <a:rPr lang="en-US" b="1" dirty="0" smtClean="0"/>
              <a:t>The Jews answered him, saying, For a good work we stone thee not; but for blasphemy; and because that thou, being a man, </a:t>
            </a:r>
            <a:r>
              <a:rPr lang="en-US" b="1" dirty="0" err="1" smtClean="0"/>
              <a:t>makest</a:t>
            </a:r>
            <a:r>
              <a:rPr lang="en-US" b="1" dirty="0" smtClean="0"/>
              <a:t> thyself God.</a:t>
            </a:r>
          </a:p>
          <a:p>
            <a:endParaRPr lang="en-US" b="1"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8354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3985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8192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Exodus 20:3–17 </a:t>
            </a:r>
          </a:p>
          <a:p>
            <a:r>
              <a:rPr lang="en-US" b="1" dirty="0" smtClean="0">
                <a:hlinkClick r:id="rId3"/>
              </a:rPr>
              <a:t>Embed </a:t>
            </a:r>
            <a:endParaRPr lang="en-US" b="1" dirty="0" smtClean="0"/>
          </a:p>
          <a:p>
            <a:r>
              <a:rPr lang="en-US" b="1" dirty="0" smtClean="0"/>
              <a:t>Embed This Verse</a:t>
            </a:r>
          </a:p>
          <a:p>
            <a:r>
              <a:rPr lang="en-US" b="1" dirty="0" smtClean="0"/>
              <a:t>Add this verse to your website by copying the code below. </a:t>
            </a:r>
            <a:r>
              <a:rPr lang="en-US" b="1" dirty="0" smtClean="0">
                <a:hlinkClick r:id="rId4"/>
              </a:rPr>
              <a:t>Customize</a:t>
            </a:r>
            <a:r>
              <a:rPr lang="en-US" b="1" dirty="0" smtClean="0"/>
              <a:t> </a:t>
            </a:r>
          </a:p>
          <a:p>
            <a:r>
              <a:rPr lang="en-US" b="1" baseline="30000" dirty="0" smtClean="0">
                <a:effectLst/>
              </a:rPr>
              <a:t>3 </a:t>
            </a:r>
            <a:r>
              <a:rPr lang="en-US" b="1" baseline="30000" dirty="0" err="1" smtClean="0">
                <a:effectLst/>
                <a:hlinkClick r:id="rId5"/>
              </a:rPr>
              <a:t>d</a:t>
            </a:r>
            <a:r>
              <a:rPr lang="en-US" b="1" dirty="0" err="1" smtClean="0">
                <a:effectLst/>
              </a:rPr>
              <a:t>Thou</a:t>
            </a:r>
            <a:r>
              <a:rPr lang="en-US" b="1" dirty="0" smtClean="0">
                <a:effectLst/>
              </a:rPr>
              <a:t> shalt have no other gods before me. </a:t>
            </a:r>
            <a:r>
              <a:rPr lang="en-US" b="1" baseline="30000" dirty="0" smtClean="0">
                <a:effectLst/>
              </a:rPr>
              <a:t>4 </a:t>
            </a:r>
            <a:r>
              <a:rPr lang="en-US" b="1" dirty="0" smtClean="0">
                <a:effectLst/>
              </a:rPr>
              <a:t>Thou shalt not make unto thee any </a:t>
            </a:r>
            <a:r>
              <a:rPr lang="en-US" b="1" baseline="30000" dirty="0" err="1" smtClean="0">
                <a:effectLst/>
                <a:hlinkClick r:id="rId6"/>
              </a:rPr>
              <a:t>e</a:t>
            </a:r>
            <a:r>
              <a:rPr lang="en-US" b="1" dirty="0" err="1" smtClean="0">
                <a:effectLst/>
              </a:rPr>
              <a:t>graven</a:t>
            </a:r>
            <a:r>
              <a:rPr lang="en-US" b="1" dirty="0" smtClean="0">
                <a:effectLst/>
              </a:rPr>
              <a:t> image, or any likeness </a:t>
            </a:r>
            <a:r>
              <a:rPr lang="en-US" b="1" i="1" dirty="0" smtClean="0">
                <a:effectLst/>
              </a:rPr>
              <a:t>of any thing</a:t>
            </a:r>
            <a:r>
              <a:rPr lang="en-US" b="1" dirty="0" smtClean="0">
                <a:effectLst/>
              </a:rPr>
              <a:t> that </a:t>
            </a:r>
            <a:r>
              <a:rPr lang="en-US" b="1" i="1" dirty="0" smtClean="0">
                <a:effectLst/>
              </a:rPr>
              <a:t>is</a:t>
            </a:r>
            <a:r>
              <a:rPr lang="en-US" b="1" dirty="0" smtClean="0">
                <a:effectLst/>
              </a:rPr>
              <a:t> in heaven above, or that </a:t>
            </a:r>
            <a:r>
              <a:rPr lang="en-US" b="1" i="1" dirty="0" smtClean="0">
                <a:effectLst/>
              </a:rPr>
              <a:t>is</a:t>
            </a:r>
            <a:r>
              <a:rPr lang="en-US" b="1" dirty="0" smtClean="0">
                <a:effectLst/>
              </a:rPr>
              <a:t> in the earth beneath, or that </a:t>
            </a:r>
            <a:r>
              <a:rPr lang="en-US" b="1" i="1" dirty="0" smtClean="0">
                <a:effectLst/>
              </a:rPr>
              <a:t>is</a:t>
            </a:r>
            <a:r>
              <a:rPr lang="en-US" b="1" dirty="0" smtClean="0">
                <a:effectLst/>
              </a:rPr>
              <a:t> in the water under the earth: </a:t>
            </a:r>
            <a:r>
              <a:rPr lang="en-US" b="1" baseline="30000" dirty="0" smtClean="0">
                <a:effectLst/>
              </a:rPr>
              <a:t>5 </a:t>
            </a:r>
            <a:r>
              <a:rPr lang="en-US" b="1" baseline="30000" dirty="0" err="1" smtClean="0">
                <a:effectLst/>
                <a:hlinkClick r:id="rId7"/>
              </a:rPr>
              <a:t>f</a:t>
            </a:r>
            <a:r>
              <a:rPr lang="en-US" b="1" dirty="0" err="1" smtClean="0">
                <a:effectLst/>
              </a:rPr>
              <a:t>Thou</a:t>
            </a:r>
            <a:r>
              <a:rPr lang="en-US" b="1" dirty="0" smtClean="0">
                <a:effectLst/>
              </a:rPr>
              <a:t> shalt not bow down thyself to them, nor serve them: for I the </a:t>
            </a:r>
            <a:r>
              <a:rPr lang="en-US" b="1" cap="small" dirty="0" smtClean="0">
                <a:effectLst/>
              </a:rPr>
              <a:t>Lord</a:t>
            </a:r>
            <a:r>
              <a:rPr lang="en-US" b="1" dirty="0" smtClean="0">
                <a:effectLst/>
              </a:rPr>
              <a:t> thy God </a:t>
            </a:r>
            <a:r>
              <a:rPr lang="en-US" b="1" i="1" dirty="0" smtClean="0">
                <a:effectLst/>
              </a:rPr>
              <a:t>am</a:t>
            </a:r>
            <a:r>
              <a:rPr lang="en-US" b="1" dirty="0" smtClean="0">
                <a:effectLst/>
              </a:rPr>
              <a:t> </a:t>
            </a:r>
            <a:r>
              <a:rPr lang="en-US" b="1" baseline="30000" dirty="0" err="1" smtClean="0">
                <a:effectLst/>
                <a:hlinkClick r:id="rId8"/>
              </a:rPr>
              <a:t>g</a:t>
            </a:r>
            <a:r>
              <a:rPr lang="en-US" b="1" dirty="0" err="1" smtClean="0">
                <a:effectLst/>
              </a:rPr>
              <a:t>a</a:t>
            </a:r>
            <a:r>
              <a:rPr lang="en-US" b="1" dirty="0" smtClean="0">
                <a:effectLst/>
              </a:rPr>
              <a:t> jealous God, </a:t>
            </a:r>
            <a:r>
              <a:rPr lang="en-US" b="1" baseline="30000" dirty="0" err="1" smtClean="0">
                <a:effectLst/>
                <a:hlinkClick r:id="rId9"/>
              </a:rPr>
              <a:t>h</a:t>
            </a:r>
            <a:r>
              <a:rPr lang="en-US" b="1" dirty="0" err="1" smtClean="0">
                <a:effectLst/>
              </a:rPr>
              <a:t>visiting</a:t>
            </a:r>
            <a:r>
              <a:rPr lang="en-US" b="1" dirty="0" smtClean="0">
                <a:effectLst/>
              </a:rPr>
              <a:t> the iniquity of the fathers upon the children unto the third and fourth </a:t>
            </a:r>
            <a:r>
              <a:rPr lang="en-US" b="1" i="1" dirty="0" smtClean="0">
                <a:effectLst/>
              </a:rPr>
              <a:t>generation</a:t>
            </a:r>
            <a:r>
              <a:rPr lang="en-US" b="1" dirty="0" smtClean="0">
                <a:effectLst/>
              </a:rPr>
              <a:t> of them that hate me; </a:t>
            </a:r>
            <a:r>
              <a:rPr lang="en-US" b="1" baseline="30000" dirty="0" smtClean="0">
                <a:effectLst/>
              </a:rPr>
              <a:t>6 </a:t>
            </a:r>
            <a:r>
              <a:rPr lang="en-US" b="1" dirty="0" smtClean="0">
                <a:effectLst/>
              </a:rPr>
              <a:t>And </a:t>
            </a:r>
            <a:r>
              <a:rPr lang="en-US" b="1" baseline="30000" dirty="0" err="1" smtClean="0">
                <a:effectLst/>
                <a:hlinkClick r:id="rId10"/>
              </a:rPr>
              <a:t>i</a:t>
            </a:r>
            <a:r>
              <a:rPr lang="en-US" b="1" dirty="0" err="1" smtClean="0">
                <a:effectLst/>
              </a:rPr>
              <a:t>shewing</a:t>
            </a:r>
            <a:r>
              <a:rPr lang="en-US" b="1" dirty="0" smtClean="0">
                <a:effectLst/>
              </a:rPr>
              <a:t> mercy unto thousands of them that love me, and keep my commandments. </a:t>
            </a:r>
            <a:r>
              <a:rPr lang="en-US" b="1" baseline="30000" dirty="0" smtClean="0">
                <a:effectLst/>
              </a:rPr>
              <a:t>7 </a:t>
            </a:r>
            <a:r>
              <a:rPr lang="en-US" b="1" baseline="30000" dirty="0" err="1" smtClean="0">
                <a:effectLst/>
                <a:hlinkClick r:id="rId11"/>
              </a:rPr>
              <a:t>k</a:t>
            </a:r>
            <a:r>
              <a:rPr lang="en-US" b="1" dirty="0" err="1" smtClean="0">
                <a:effectLst/>
              </a:rPr>
              <a:t>Thou</a:t>
            </a:r>
            <a:r>
              <a:rPr lang="en-US" b="1" dirty="0" smtClean="0">
                <a:effectLst/>
              </a:rPr>
              <a:t> shalt not take the name of the </a:t>
            </a:r>
            <a:r>
              <a:rPr lang="en-US" b="1" cap="small" dirty="0" smtClean="0">
                <a:effectLst/>
              </a:rPr>
              <a:t>Lord</a:t>
            </a:r>
            <a:r>
              <a:rPr lang="en-US" b="1" dirty="0" smtClean="0">
                <a:effectLst/>
              </a:rPr>
              <a:t> thy God in vain; for the </a:t>
            </a:r>
            <a:r>
              <a:rPr lang="en-US" b="1" cap="small" dirty="0" smtClean="0">
                <a:effectLst/>
              </a:rPr>
              <a:t>Lord</a:t>
            </a:r>
            <a:r>
              <a:rPr lang="en-US" b="1" dirty="0" smtClean="0">
                <a:effectLst/>
              </a:rPr>
              <a:t> will not hold him guiltless that taketh his name in vain. </a:t>
            </a:r>
            <a:r>
              <a:rPr lang="en-US" b="1" baseline="30000" dirty="0" smtClean="0">
                <a:effectLst/>
              </a:rPr>
              <a:t>8 </a:t>
            </a:r>
            <a:r>
              <a:rPr lang="en-US" b="1" baseline="30000" dirty="0" err="1" smtClean="0">
                <a:effectLst/>
                <a:hlinkClick r:id="rId12"/>
              </a:rPr>
              <a:t>l</a:t>
            </a:r>
            <a:r>
              <a:rPr lang="en-US" b="1" dirty="0" err="1" smtClean="0">
                <a:effectLst/>
              </a:rPr>
              <a:t>Remember</a:t>
            </a:r>
            <a:r>
              <a:rPr lang="en-US" b="1" dirty="0" smtClean="0">
                <a:effectLst/>
              </a:rPr>
              <a:t> the </a:t>
            </a:r>
            <a:r>
              <a:rPr lang="en-US" b="1" dirty="0" err="1" smtClean="0">
                <a:effectLst/>
              </a:rPr>
              <a:t>sabbath</a:t>
            </a:r>
            <a:r>
              <a:rPr lang="en-US" b="1" dirty="0" smtClean="0">
                <a:effectLst/>
              </a:rPr>
              <a:t> day, to keep it holy. </a:t>
            </a:r>
            <a:r>
              <a:rPr lang="en-US" b="1" baseline="30000" dirty="0" smtClean="0">
                <a:effectLst/>
              </a:rPr>
              <a:t>9 </a:t>
            </a:r>
            <a:r>
              <a:rPr lang="en-US" b="1" baseline="30000" dirty="0" err="1" smtClean="0">
                <a:effectLst/>
                <a:hlinkClick r:id="rId13"/>
              </a:rPr>
              <a:t>m</a:t>
            </a:r>
            <a:r>
              <a:rPr lang="en-US" b="1" dirty="0" err="1" smtClean="0">
                <a:effectLst/>
              </a:rPr>
              <a:t>Six</a:t>
            </a:r>
            <a:r>
              <a:rPr lang="en-US" b="1" dirty="0" smtClean="0">
                <a:effectLst/>
              </a:rPr>
              <a:t> days shalt thou </a:t>
            </a:r>
            <a:r>
              <a:rPr lang="en-US" b="1" dirty="0" err="1" smtClean="0">
                <a:effectLst/>
              </a:rPr>
              <a:t>labour</a:t>
            </a:r>
            <a:r>
              <a:rPr lang="en-US" b="1" dirty="0" smtClean="0">
                <a:effectLst/>
              </a:rPr>
              <a:t>, and do all thy work: </a:t>
            </a:r>
            <a:r>
              <a:rPr lang="en-US" b="1" baseline="30000" dirty="0" smtClean="0">
                <a:effectLst/>
              </a:rPr>
              <a:t>10 </a:t>
            </a:r>
            <a:r>
              <a:rPr lang="en-US" b="1" dirty="0" smtClean="0">
                <a:effectLst/>
              </a:rPr>
              <a:t>But the seventh day </a:t>
            </a:r>
            <a:r>
              <a:rPr lang="en-US" b="1" i="1" dirty="0" smtClean="0">
                <a:effectLst/>
              </a:rPr>
              <a:t>is</a:t>
            </a:r>
            <a:r>
              <a:rPr lang="en-US" b="1" dirty="0" smtClean="0">
                <a:effectLst/>
              </a:rPr>
              <a:t> the </a:t>
            </a:r>
            <a:r>
              <a:rPr lang="en-US" b="1" dirty="0" err="1" smtClean="0">
                <a:effectLst/>
              </a:rPr>
              <a:t>sabbath</a:t>
            </a:r>
            <a:r>
              <a:rPr lang="en-US" b="1" dirty="0" smtClean="0">
                <a:effectLst/>
              </a:rPr>
              <a:t> of the </a:t>
            </a:r>
            <a:r>
              <a:rPr lang="en-US" b="1" cap="small" dirty="0" smtClean="0">
                <a:effectLst/>
              </a:rPr>
              <a:t>Lord</a:t>
            </a:r>
            <a:r>
              <a:rPr lang="en-US" b="1" dirty="0" smtClean="0">
                <a:effectLst/>
              </a:rPr>
              <a:t> thy God: </a:t>
            </a:r>
            <a:r>
              <a:rPr lang="en-US" b="1" i="1" dirty="0" smtClean="0">
                <a:effectLst/>
              </a:rPr>
              <a:t>in it</a:t>
            </a:r>
            <a:r>
              <a:rPr lang="en-US" b="1" dirty="0" smtClean="0">
                <a:effectLst/>
              </a:rPr>
              <a:t> thou shalt not do any work, thou, nor thy son, nor thy daughter, thy manservant, nor thy maidservant, nor thy cattle, </a:t>
            </a:r>
            <a:r>
              <a:rPr lang="en-US" b="1" baseline="30000" dirty="0" err="1" smtClean="0">
                <a:effectLst/>
                <a:hlinkClick r:id="rId14"/>
              </a:rPr>
              <a:t>n</a:t>
            </a:r>
            <a:r>
              <a:rPr lang="en-US" b="1" dirty="0" err="1" smtClean="0">
                <a:effectLst/>
              </a:rPr>
              <a:t>nor</a:t>
            </a:r>
            <a:r>
              <a:rPr lang="en-US" b="1" dirty="0" smtClean="0">
                <a:effectLst/>
              </a:rPr>
              <a:t> thy stranger that </a:t>
            </a:r>
            <a:r>
              <a:rPr lang="en-US" b="1" i="1" dirty="0" smtClean="0">
                <a:effectLst/>
              </a:rPr>
              <a:t>is</a:t>
            </a:r>
            <a:r>
              <a:rPr lang="en-US" b="1" dirty="0" smtClean="0">
                <a:effectLst/>
              </a:rPr>
              <a:t> within thy gates: </a:t>
            </a:r>
            <a:r>
              <a:rPr lang="en-US" b="1" baseline="30000" dirty="0" smtClean="0">
                <a:effectLst/>
              </a:rPr>
              <a:t>11 </a:t>
            </a:r>
            <a:r>
              <a:rPr lang="en-US" b="1" dirty="0" smtClean="0">
                <a:effectLst/>
              </a:rPr>
              <a:t>For </a:t>
            </a:r>
            <a:r>
              <a:rPr lang="en-US" b="1" baseline="30000" dirty="0" err="1" smtClean="0">
                <a:effectLst/>
                <a:hlinkClick r:id="rId15"/>
              </a:rPr>
              <a:t>o</a:t>
            </a:r>
            <a:r>
              <a:rPr lang="en-US" b="1" i="1" dirty="0" err="1" smtClean="0">
                <a:effectLst/>
              </a:rPr>
              <a:t>in</a:t>
            </a:r>
            <a:r>
              <a:rPr lang="en-US" b="1" dirty="0" smtClean="0">
                <a:effectLst/>
              </a:rPr>
              <a:t> six days the </a:t>
            </a:r>
            <a:r>
              <a:rPr lang="en-US" b="1" cap="small" dirty="0" smtClean="0">
                <a:effectLst/>
              </a:rPr>
              <a:t>Lord</a:t>
            </a:r>
            <a:r>
              <a:rPr lang="en-US" b="1" dirty="0" smtClean="0">
                <a:effectLst/>
              </a:rPr>
              <a:t> made heaven and earth, the sea, and all that in them </a:t>
            </a:r>
            <a:r>
              <a:rPr lang="en-US" b="1" i="1" dirty="0" smtClean="0">
                <a:effectLst/>
              </a:rPr>
              <a:t>is</a:t>
            </a:r>
            <a:r>
              <a:rPr lang="en-US" b="1" dirty="0" smtClean="0">
                <a:effectLst/>
              </a:rPr>
              <a:t>, and rested the seventh day: wherefore the </a:t>
            </a:r>
            <a:r>
              <a:rPr lang="en-US" b="1" cap="small" dirty="0" smtClean="0">
                <a:effectLst/>
              </a:rPr>
              <a:t>Lord</a:t>
            </a:r>
            <a:r>
              <a:rPr lang="en-US" b="1" dirty="0" smtClean="0">
                <a:effectLst/>
              </a:rPr>
              <a:t> blessed the </a:t>
            </a:r>
            <a:r>
              <a:rPr lang="en-US" b="1" dirty="0" err="1" smtClean="0">
                <a:effectLst/>
              </a:rPr>
              <a:t>sabbath</a:t>
            </a:r>
            <a:r>
              <a:rPr lang="en-US" b="1" dirty="0" smtClean="0">
                <a:effectLst/>
              </a:rPr>
              <a:t> day, and hallowed it. </a:t>
            </a:r>
            <a:r>
              <a:rPr lang="en-US" b="1" baseline="30000" dirty="0" smtClean="0">
                <a:effectLst/>
              </a:rPr>
              <a:t>12 </a:t>
            </a:r>
            <a:r>
              <a:rPr lang="en-US" b="1" baseline="30000" dirty="0" err="1" smtClean="0">
                <a:effectLst/>
                <a:hlinkClick r:id="rId16"/>
              </a:rPr>
              <a:t>p</a:t>
            </a:r>
            <a:r>
              <a:rPr lang="en-US" b="1" dirty="0" err="1" smtClean="0">
                <a:effectLst/>
              </a:rPr>
              <a:t>Honour</a:t>
            </a:r>
            <a:r>
              <a:rPr lang="en-US" b="1" dirty="0" smtClean="0">
                <a:effectLst/>
              </a:rPr>
              <a:t> thy father and thy mother: </a:t>
            </a:r>
            <a:r>
              <a:rPr lang="en-US" b="1" baseline="30000" dirty="0" err="1" smtClean="0">
                <a:effectLst/>
                <a:hlinkClick r:id="rId17"/>
              </a:rPr>
              <a:t>q</a:t>
            </a:r>
            <a:r>
              <a:rPr lang="en-US" b="1" dirty="0" err="1" smtClean="0">
                <a:effectLst/>
              </a:rPr>
              <a:t>that</a:t>
            </a:r>
            <a:r>
              <a:rPr lang="en-US" b="1" dirty="0" smtClean="0">
                <a:effectLst/>
              </a:rPr>
              <a:t> thy days may be long upon the land which the </a:t>
            </a:r>
            <a:r>
              <a:rPr lang="en-US" b="1" cap="small" dirty="0" smtClean="0">
                <a:effectLst/>
              </a:rPr>
              <a:t>Lord</a:t>
            </a:r>
            <a:r>
              <a:rPr lang="en-US" b="1" dirty="0" smtClean="0">
                <a:effectLst/>
              </a:rPr>
              <a:t> thy God giveth thee. </a:t>
            </a:r>
            <a:r>
              <a:rPr lang="en-US" b="1" baseline="30000" dirty="0" smtClean="0">
                <a:effectLst/>
              </a:rPr>
              <a:t>13 </a:t>
            </a:r>
            <a:r>
              <a:rPr lang="en-US" b="1" baseline="30000" dirty="0" err="1" smtClean="0">
                <a:effectLst/>
                <a:hlinkClick r:id="rId18"/>
              </a:rPr>
              <a:t>r</a:t>
            </a:r>
            <a:r>
              <a:rPr lang="en-US" b="1" dirty="0" err="1" smtClean="0">
                <a:effectLst/>
              </a:rPr>
              <a:t>Thou</a:t>
            </a:r>
            <a:r>
              <a:rPr lang="en-US" b="1" dirty="0" smtClean="0">
                <a:effectLst/>
              </a:rPr>
              <a:t> shalt not kill. </a:t>
            </a:r>
            <a:r>
              <a:rPr lang="en-US" b="1" baseline="30000" dirty="0" smtClean="0">
                <a:effectLst/>
              </a:rPr>
              <a:t>14 </a:t>
            </a:r>
            <a:r>
              <a:rPr lang="en-US" b="1" baseline="30000" dirty="0" err="1" smtClean="0">
                <a:effectLst/>
                <a:hlinkClick r:id="rId19"/>
              </a:rPr>
              <a:t>s</a:t>
            </a:r>
            <a:r>
              <a:rPr lang="en-US" b="1" dirty="0" err="1" smtClean="0">
                <a:effectLst/>
              </a:rPr>
              <a:t>Thou</a:t>
            </a:r>
            <a:r>
              <a:rPr lang="en-US" b="1" dirty="0" smtClean="0">
                <a:effectLst/>
              </a:rPr>
              <a:t> shalt not commit adultery. </a:t>
            </a:r>
            <a:r>
              <a:rPr lang="en-US" b="1" baseline="30000" dirty="0" smtClean="0">
                <a:effectLst/>
              </a:rPr>
              <a:t>15 </a:t>
            </a:r>
            <a:r>
              <a:rPr lang="en-US" b="1" baseline="30000" dirty="0" err="1" smtClean="0">
                <a:effectLst/>
                <a:hlinkClick r:id="rId20"/>
              </a:rPr>
              <a:t>t</a:t>
            </a:r>
            <a:r>
              <a:rPr lang="en-US" b="1" dirty="0" err="1" smtClean="0">
                <a:effectLst/>
              </a:rPr>
              <a:t>Thou</a:t>
            </a:r>
            <a:r>
              <a:rPr lang="en-US" b="1" dirty="0" smtClean="0">
                <a:effectLst/>
              </a:rPr>
              <a:t> shalt not steal. </a:t>
            </a:r>
            <a:r>
              <a:rPr lang="en-US" b="1" baseline="30000" dirty="0" smtClean="0">
                <a:effectLst/>
              </a:rPr>
              <a:t>16 </a:t>
            </a:r>
            <a:r>
              <a:rPr lang="en-US" b="1" baseline="30000" dirty="0" err="1" smtClean="0">
                <a:effectLst/>
                <a:hlinkClick r:id="rId21"/>
              </a:rPr>
              <a:t>u</a:t>
            </a:r>
            <a:r>
              <a:rPr lang="en-US" b="1" dirty="0" err="1" smtClean="0">
                <a:effectLst/>
              </a:rPr>
              <a:t>Thou</a:t>
            </a:r>
            <a:r>
              <a:rPr lang="en-US" b="1" dirty="0" smtClean="0">
                <a:effectLst/>
              </a:rPr>
              <a:t> shalt not bear false witness against thy </a:t>
            </a:r>
            <a:r>
              <a:rPr lang="en-US" b="1" dirty="0" err="1" smtClean="0">
                <a:effectLst/>
              </a:rPr>
              <a:t>neighbour</a:t>
            </a:r>
            <a:r>
              <a:rPr lang="en-US" b="1" dirty="0" smtClean="0">
                <a:effectLst/>
              </a:rPr>
              <a:t>. </a:t>
            </a:r>
            <a:r>
              <a:rPr lang="en-US" b="1" baseline="30000" dirty="0" smtClean="0">
                <a:effectLst/>
              </a:rPr>
              <a:t>17 </a:t>
            </a:r>
            <a:r>
              <a:rPr lang="en-US" b="1" baseline="30000" dirty="0" err="1" smtClean="0">
                <a:effectLst/>
                <a:hlinkClick r:id="rId22"/>
              </a:rPr>
              <a:t>w</a:t>
            </a:r>
            <a:r>
              <a:rPr lang="en-US" b="1" dirty="0" err="1" smtClean="0">
                <a:effectLst/>
              </a:rPr>
              <a:t>Thou</a:t>
            </a:r>
            <a:r>
              <a:rPr lang="en-US" b="1" dirty="0" smtClean="0">
                <a:effectLst/>
              </a:rPr>
              <a:t> shalt not covet </a:t>
            </a:r>
            <a:r>
              <a:rPr lang="en-US" b="1" baseline="30000" dirty="0" err="1" smtClean="0">
                <a:effectLst/>
                <a:hlinkClick r:id="rId23"/>
              </a:rPr>
              <a:t>x</a:t>
            </a:r>
            <a:r>
              <a:rPr lang="en-US" b="1" dirty="0" err="1" smtClean="0">
                <a:effectLst/>
              </a:rPr>
              <a:t>thy</a:t>
            </a:r>
            <a:r>
              <a:rPr lang="en-US" b="1" dirty="0" smtClean="0">
                <a:effectLst/>
              </a:rPr>
              <a:t> </a:t>
            </a:r>
            <a:r>
              <a:rPr lang="en-US" b="1" dirty="0" err="1" smtClean="0">
                <a:effectLst/>
              </a:rPr>
              <a:t>neighbour’s</a:t>
            </a:r>
            <a:r>
              <a:rPr lang="en-US" b="1" dirty="0" smtClean="0">
                <a:effectLst/>
              </a:rPr>
              <a:t> house, </a:t>
            </a:r>
            <a:r>
              <a:rPr lang="en-US" b="1" baseline="30000" dirty="0" err="1" smtClean="0">
                <a:effectLst/>
                <a:hlinkClick r:id="rId24"/>
              </a:rPr>
              <a:t>y</a:t>
            </a:r>
            <a:r>
              <a:rPr lang="en-US" b="1" dirty="0" err="1" smtClean="0">
                <a:effectLst/>
              </a:rPr>
              <a:t>thou</a:t>
            </a:r>
            <a:r>
              <a:rPr lang="en-US" b="1" dirty="0" smtClean="0">
                <a:effectLst/>
              </a:rPr>
              <a:t> shalt not covet thy </a:t>
            </a:r>
            <a:r>
              <a:rPr lang="en-US" b="1" dirty="0" err="1" smtClean="0">
                <a:effectLst/>
              </a:rPr>
              <a:t>neighbour’s</a:t>
            </a:r>
            <a:r>
              <a:rPr lang="en-US" b="1" dirty="0" smtClean="0">
                <a:effectLst/>
              </a:rPr>
              <a:t> wife, nor his manservant, nor his maidservant, nor his ox, nor his ass, nor any thing that </a:t>
            </a:r>
            <a:r>
              <a:rPr lang="en-US" b="1" i="1" dirty="0" smtClean="0">
                <a:effectLst/>
              </a:rPr>
              <a:t>is</a:t>
            </a:r>
            <a:r>
              <a:rPr lang="en-US" b="1" dirty="0" smtClean="0">
                <a:effectLst/>
              </a:rPr>
              <a:t> thy </a:t>
            </a:r>
            <a:r>
              <a:rPr lang="en-US" b="1" dirty="0" err="1" smtClean="0">
                <a:effectLst/>
              </a:rPr>
              <a:t>neighbour’s</a:t>
            </a:r>
            <a:r>
              <a:rPr lang="en-US" b="1" dirty="0" smtClean="0">
                <a:effectLst/>
              </a:rPr>
              <a:t>. </a:t>
            </a:r>
            <a:endParaRPr lang="en-US" b="1" dirty="0">
              <a:effectLst/>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8912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521556-14D7-4B5B-977F-E6D0ED6B38D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0848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7179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2806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6788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938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7585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207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4443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77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695069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7818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1480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9B8FF62-B628-472A-A371-31AD4C108F14}"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12/17/2015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42065F52-9F87-4E71-B53E-8945072999A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241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biblia.com/bible/nkjv/Daniel%2012.4"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biblia.com/bible/nkjv/Hebrews%203.1"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hyperlink" Target="http://biblia.com/bible/nkjv/1%20Timothy%202.5" TargetMode="External"/><Relationship Id="rId5" Type="http://schemas.openxmlformats.org/officeDocument/2006/relationships/hyperlink" Target="http://biblia.com/bible/nkjv/Hebrews%208.2" TargetMode="External"/><Relationship Id="rId4" Type="http://schemas.openxmlformats.org/officeDocument/2006/relationships/hyperlink" Target="http://biblia.com/bible/nkjv/Hebrews%208.1"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biblia.com/bible/nkjv/Luke%205.21"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biblia.com/bible/nkjv/John%2010.33"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biblia.com/bible/nkjv/Exodus%2020.3-17"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extBox 1"/>
          <p:cNvSpPr txBox="1"/>
          <p:nvPr/>
        </p:nvSpPr>
        <p:spPr>
          <a:xfrm>
            <a:off x="225778" y="654756"/>
            <a:ext cx="11661422" cy="510909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smtClean="0">
                <a:ln>
                  <a:noFill/>
                </a:ln>
                <a:solidFill>
                  <a:srgbClr val="FFFF00"/>
                </a:solidFill>
                <a:effectLst/>
                <a:uLnTx/>
                <a:uFillTx/>
                <a:latin typeface="Calibri" panose="020F0502020204030204"/>
                <a:ea typeface="+mn-ea"/>
                <a:cs typeface="+mn-cs"/>
              </a:rPr>
              <a:t>WE WILL CONTINUE WHERE WE LEFT OFF IN OUR STUDY 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500" b="1" i="0" u="none" strike="noStrike" kern="1200" cap="none" spc="0" normalizeH="0" baseline="0" noProof="0" dirty="0" smtClean="0">
                <a:ln>
                  <a:noFill/>
                </a:ln>
                <a:solidFill>
                  <a:srgbClr val="FFFF00"/>
                </a:solidFill>
                <a:effectLst/>
                <a:uLnTx/>
                <a:uFillTx/>
                <a:latin typeface="Calibri" panose="020F0502020204030204"/>
                <a:ea typeface="+mn-ea"/>
                <a:cs typeface="+mn-cs"/>
              </a:rPr>
              <a:t>THE</a:t>
            </a:r>
            <a:r>
              <a:rPr kumimoji="0" lang="en-US" sz="9600" b="1" i="0" u="none" strike="noStrike" kern="1200" cap="none" spc="0" normalizeH="0" baseline="0" noProof="0" dirty="0" smtClean="0">
                <a:ln>
                  <a:noFill/>
                </a:ln>
                <a:solidFill>
                  <a:srgbClr val="FFFF00"/>
                </a:solidFill>
                <a:effectLst/>
                <a:uLnTx/>
                <a:uFillTx/>
                <a:latin typeface="Calibri" panose="020F0502020204030204"/>
                <a:ea typeface="+mn-ea"/>
                <a:cs typeface="+mn-cs"/>
              </a:rPr>
              <a:t> </a:t>
            </a:r>
            <a:r>
              <a:rPr kumimoji="0" lang="en-US" sz="11500" b="1" i="0" u="none" strike="noStrike" kern="1200" cap="none" spc="0" normalizeH="0" baseline="0" noProof="0" dirty="0" smtClean="0">
                <a:ln>
                  <a:noFill/>
                </a:ln>
                <a:solidFill>
                  <a:srgbClr val="FFFF00"/>
                </a:solidFill>
                <a:effectLst/>
                <a:uLnTx/>
                <a:uFillTx/>
                <a:latin typeface="Calibri" panose="020F0502020204030204"/>
                <a:ea typeface="+mn-ea"/>
                <a:cs typeface="+mn-cs"/>
              </a:rPr>
              <a:t>SPIRIT OF ANTICHRIST</a:t>
            </a:r>
            <a:endParaRPr kumimoji="0" lang="en-US" sz="11500" b="1"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120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276726" y="0"/>
            <a:ext cx="11778916" cy="698652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sng" strike="noStrike" kern="1200" cap="none" spc="0" normalizeH="0" baseline="0" noProof="0" dirty="0">
                <a:ln>
                  <a:noFill/>
                </a:ln>
                <a:solidFill>
                  <a:srgbClr val="0000FF"/>
                </a:solidFill>
                <a:effectLst/>
                <a:uLnTx/>
                <a:uFillTx/>
                <a:latin typeface="Calibri" panose="020F0502020204030204"/>
                <a:ea typeface="+mn-ea"/>
                <a:cs typeface="+mn-cs"/>
              </a:rPr>
              <a:t>Words of Care and </a:t>
            </a:r>
            <a:r>
              <a:rPr kumimoji="0" lang="en-US" sz="4400" b="1" i="0" u="sng" strike="noStrike" kern="1200" cap="none" spc="0" normalizeH="0" baseline="0" noProof="0" dirty="0" smtClean="0">
                <a:ln>
                  <a:noFill/>
                </a:ln>
                <a:solidFill>
                  <a:srgbClr val="0000FF"/>
                </a:solidFill>
                <a:effectLst/>
                <a:uLnTx/>
                <a:uFillTx/>
                <a:latin typeface="Calibri" panose="020F0502020204030204"/>
                <a:ea typeface="+mn-ea"/>
                <a:cs typeface="+mn-cs"/>
              </a:rPr>
              <a:t>Concern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FF00"/>
                </a:solidFill>
                <a:effectLst/>
                <a:uLnTx/>
                <a:uFillTx/>
                <a:latin typeface="Calibri" panose="020F0502020204030204"/>
                <a:ea typeface="+mn-ea"/>
                <a:cs typeface="+mn-cs"/>
              </a:rPr>
              <a:t>Lest </a:t>
            </a:r>
            <a:r>
              <a:rPr kumimoji="0" lang="en-US" sz="4000" b="1" i="0" u="none" strike="noStrike" kern="1200" cap="none" spc="0" normalizeH="0" baseline="0" noProof="0" dirty="0">
                <a:ln>
                  <a:noFill/>
                </a:ln>
                <a:solidFill>
                  <a:srgbClr val="FFFF00"/>
                </a:solidFill>
                <a:effectLst/>
                <a:uLnTx/>
                <a:uFillTx/>
                <a:latin typeface="Calibri" panose="020F0502020204030204"/>
                <a:ea typeface="+mn-ea"/>
                <a:cs typeface="+mn-cs"/>
              </a:rPr>
              <a:t>some should think </a:t>
            </a:r>
            <a:r>
              <a:rPr kumimoji="0" lang="en-US" sz="4000" b="1" i="0" u="none" strike="noStrike" kern="1200" cap="none" spc="0" normalizeH="0" baseline="0" noProof="0" dirty="0" smtClean="0">
                <a:ln>
                  <a:noFill/>
                </a:ln>
                <a:solidFill>
                  <a:srgbClr val="FFFF00"/>
                </a:solidFill>
                <a:effectLst/>
                <a:uLnTx/>
                <a:uFillTx/>
                <a:latin typeface="Calibri" panose="020F0502020204030204"/>
                <a:ea typeface="+mn-ea"/>
                <a:cs typeface="+mn-cs"/>
              </a:rPr>
              <a:t>that this is an attack against fellow </a:t>
            </a:r>
            <a:r>
              <a:rPr kumimoji="0" lang="en-US" sz="4000" b="1" i="0" u="none" strike="noStrike" kern="1200" cap="none" spc="0" normalizeH="0" baseline="0" noProof="0" dirty="0">
                <a:ln>
                  <a:noFill/>
                </a:ln>
                <a:solidFill>
                  <a:srgbClr val="FFFF00"/>
                </a:solidFill>
                <a:effectLst/>
                <a:uLnTx/>
                <a:uFillTx/>
                <a:latin typeface="Calibri" panose="020F0502020204030204"/>
                <a:ea typeface="+mn-ea"/>
                <a:cs typeface="+mn-cs"/>
              </a:rPr>
              <a:t>Christians by identifying this little-horn power, please keep in mind that the prophecy is aimed at a system and not individuals. There are sincere, devout Christians in all churches, including the Catholic faith. Daniel chapter 7 is simply a message of judgment and correction upon a large religious institution which </a:t>
            </a:r>
            <a:r>
              <a:rPr kumimoji="0" lang="en-US" sz="4000" b="1" i="0" u="none" strike="noStrike" kern="1200" cap="none" spc="0" normalizeH="0" baseline="0" noProof="0" dirty="0" smtClean="0">
                <a:ln>
                  <a:noFill/>
                </a:ln>
                <a:solidFill>
                  <a:srgbClr val="FFFF00"/>
                </a:solidFill>
                <a:effectLst/>
                <a:uLnTx/>
                <a:uFillTx/>
                <a:latin typeface="Calibri" panose="020F0502020204030204"/>
                <a:ea typeface="+mn-ea"/>
                <a:cs typeface="+mn-cs"/>
              </a:rPr>
              <a:t>is compromised </a:t>
            </a:r>
            <a:r>
              <a:rPr kumimoji="0" lang="en-US" sz="4000" b="1" i="0" u="none" strike="noStrike" kern="1200" cap="none" spc="0" normalizeH="0" baseline="0" noProof="0" dirty="0">
                <a:ln>
                  <a:noFill/>
                </a:ln>
                <a:solidFill>
                  <a:srgbClr val="FFFF00"/>
                </a:solidFill>
                <a:effectLst/>
                <a:uLnTx/>
                <a:uFillTx/>
                <a:latin typeface="Calibri" panose="020F0502020204030204"/>
                <a:ea typeface="+mn-ea"/>
                <a:cs typeface="+mn-cs"/>
              </a:rPr>
              <a:t>with paganism, like so many other churches that arose after her.</a:t>
            </a:r>
            <a:br>
              <a:rPr kumimoji="0" lang="en-US" sz="4000" b="1" i="0" u="none" strike="noStrike" kern="1200" cap="none" spc="0" normalizeH="0" baseline="0" noProof="0" dirty="0">
                <a:ln>
                  <a:noFill/>
                </a:ln>
                <a:solidFill>
                  <a:srgbClr val="FFFF00"/>
                </a:solidFill>
                <a:effectLst/>
                <a:uLnTx/>
                <a:uFillTx/>
                <a:latin typeface="Calibri" panose="020F0502020204030204"/>
                <a:ea typeface="+mn-ea"/>
                <a:cs typeface="+mn-cs"/>
              </a:rPr>
            </a:br>
            <a:endParaRPr kumimoji="0" lang="en-US" sz="4400" b="1"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0315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iterate type="lt">
                                    <p:tmPct val="10000"/>
                                  </p:iterate>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397042" y="369215"/>
            <a:ext cx="11622505" cy="618630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srgbClr val="FFFF00"/>
                </a:solidFill>
                <a:effectLst/>
                <a:uLnTx/>
                <a:uFillTx/>
                <a:latin typeface="Calibri" panose="020F0502020204030204"/>
                <a:ea typeface="+mn-ea"/>
                <a:cs typeface="+mn-cs"/>
              </a:rPr>
              <a:t>Prophecy Reveals Faults of All Faiths </a:t>
            </a:r>
            <a:br>
              <a:rPr kumimoji="0" lang="en-US" sz="4400" b="1" i="0" u="none" strike="noStrike" kern="1200" cap="none" spc="0" normalizeH="0" baseline="0" noProof="0" dirty="0" smtClean="0">
                <a:ln>
                  <a:noFill/>
                </a:ln>
                <a:solidFill>
                  <a:srgbClr val="FFFF00"/>
                </a:solidFill>
                <a:effectLst/>
                <a:uLnTx/>
                <a:uFillTx/>
                <a:latin typeface="Calibri" panose="020F0502020204030204"/>
                <a:ea typeface="+mn-ea"/>
                <a:cs typeface="+mn-cs"/>
              </a:rPr>
            </a:br>
            <a:r>
              <a:rPr kumimoji="0" lang="en-US" sz="4400" b="1" i="0" u="none" strike="noStrike" kern="1200" cap="none" spc="0" normalizeH="0" baseline="0" noProof="0" dirty="0" smtClean="0">
                <a:ln>
                  <a:noFill/>
                </a:ln>
                <a:solidFill>
                  <a:srgbClr val="FFFF00"/>
                </a:solidFill>
                <a:effectLst/>
                <a:uLnTx/>
                <a:uFillTx/>
                <a:latin typeface="Calibri" panose="020F0502020204030204"/>
                <a:ea typeface="+mn-ea"/>
                <a:cs typeface="+mn-cs"/>
              </a:rPr>
              <a:t>Other prophecies point out the faults of Protestant and Jewish faiths. God has true people in all religions. His true people (no matter what their faith) will always humbly accept the correction of the Lord and will not shut their ears and hearts against Him by self-defensiveness. We should be very thankful that God's Word speaks with impartial honesty on every subject.</a:t>
            </a:r>
            <a:endParaRPr kumimoji="0" lang="en-US" sz="1800" b="1"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2524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445168" y="5091045"/>
            <a:ext cx="11983453" cy="156966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FFF00"/>
                </a:solidFill>
                <a:effectLst/>
                <a:uLnTx/>
                <a:uFillTx/>
                <a:latin typeface="Calibri" panose="020F0502020204030204"/>
                <a:ea typeface="+mn-ea"/>
                <a:cs typeface="+mn-cs"/>
              </a:rPr>
              <a:t>Wasn't Daniel told to seal up his book until "the time of the end"? (Daniel 12:4)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9110" y="178308"/>
            <a:ext cx="5903786" cy="4610260"/>
          </a:xfrm>
          <a:prstGeom prst="rect">
            <a:avLst/>
          </a:prstGeom>
        </p:spPr>
      </p:pic>
    </p:spTree>
    <p:extLst>
      <p:ext uri="{BB962C8B-B14F-4D97-AF65-F5344CB8AC3E}">
        <p14:creationId xmlns:p14="http://schemas.microsoft.com/office/powerpoint/2010/main" val="60089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6" fill="hold" grpId="0" nodeType="clickEffect">
                                  <p:stCondLst>
                                    <p:cond delay="0"/>
                                  </p:stCondLst>
                                  <p:iterate type="lt">
                                    <p:tmPct val="10000"/>
                                  </p:iterate>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1+#ppt_w/2"/>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240631" y="170727"/>
            <a:ext cx="11778916" cy="156966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FFF00"/>
                </a:solidFill>
                <a:effectLst/>
                <a:uLnTx/>
                <a:uFillTx/>
                <a:latin typeface="Calibri" panose="020F0502020204030204"/>
                <a:ea typeface="+mn-ea"/>
                <a:cs typeface="+mn-cs"/>
              </a:rPr>
              <a:t>When will Daniel's prophecies be opened to our understanding?</a:t>
            </a:r>
            <a:endParaRPr kumimoji="0" lang="en-US" sz="4800" b="0"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
        <p:nvSpPr>
          <p:cNvPr id="3" name="Rectangle 2"/>
          <p:cNvSpPr/>
          <p:nvPr/>
        </p:nvSpPr>
        <p:spPr>
          <a:xfrm>
            <a:off x="240631" y="1740387"/>
            <a:ext cx="3332772" cy="1015663"/>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1" i="0" u="sng" strike="noStrike" kern="1200" cap="none" spc="0" normalizeH="0" baseline="0" noProof="0" dirty="0">
                <a:ln>
                  <a:noFill/>
                </a:ln>
                <a:solidFill>
                  <a:srgbClr val="0000FF"/>
                </a:solidFill>
                <a:effectLst/>
                <a:uLnTx/>
                <a:uFillTx/>
                <a:latin typeface="Calibri" panose="020F0502020204030204"/>
                <a:ea typeface="+mn-ea"/>
                <a:cs typeface="+mn-cs"/>
              </a:rPr>
              <a:t>Answer: </a:t>
            </a:r>
            <a:r>
              <a:rPr kumimoji="0" lang="en-US" sz="6000" b="1" i="0" u="none" strike="noStrike" kern="1200" cap="none" spc="0" normalizeH="0" baseline="0" noProof="0" dirty="0">
                <a:ln>
                  <a:noFill/>
                </a:ln>
                <a:solidFill>
                  <a:srgbClr val="0000FF"/>
                </a:solidFill>
                <a:effectLst/>
                <a:uLnTx/>
                <a:uFillTx/>
                <a:latin typeface="Calibri" panose="020F0502020204030204"/>
                <a:ea typeface="+mn-ea"/>
                <a:cs typeface="+mn-cs"/>
              </a:rPr>
              <a:t> </a:t>
            </a:r>
            <a:r>
              <a:rPr kumimoji="0" lang="en-US" sz="6000" b="1"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4" name="Rectangle 3"/>
          <p:cNvSpPr/>
          <p:nvPr/>
        </p:nvSpPr>
        <p:spPr>
          <a:xfrm>
            <a:off x="240631" y="2967335"/>
            <a:ext cx="11778916" cy="280076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00FF00"/>
                </a:solidFill>
                <a:effectLst/>
                <a:uLnTx/>
                <a:uFillTx/>
                <a:latin typeface="Calibri" panose="020F0502020204030204"/>
                <a:ea typeface="+mn-ea"/>
                <a:cs typeface="+mn-cs"/>
              </a:rPr>
              <a:t>In </a:t>
            </a:r>
            <a:r>
              <a:rPr kumimoji="0" lang="en-US" sz="4400" b="1" i="0" u="none" strike="noStrike" kern="1200" cap="none" spc="0" normalizeH="0" baseline="0" noProof="0" dirty="0">
                <a:ln>
                  <a:noFill/>
                </a:ln>
                <a:solidFill>
                  <a:srgbClr val="00FF00"/>
                </a:solidFill>
                <a:effectLst/>
                <a:uLnTx/>
                <a:uFillTx/>
                <a:latin typeface="Calibri" panose="020F0502020204030204"/>
                <a:ea typeface="+mn-ea"/>
                <a:cs typeface="+mn-cs"/>
                <a:hlinkClick r:id="rId3"/>
              </a:rPr>
              <a:t>Daniel 12:4</a:t>
            </a:r>
            <a:r>
              <a:rPr kumimoji="0" lang="en-US" sz="4400" b="1" i="0" u="none" strike="noStrike" kern="1200" cap="none" spc="0" normalizeH="0" baseline="0" noProof="0" dirty="0">
                <a:ln>
                  <a:noFill/>
                </a:ln>
                <a:solidFill>
                  <a:srgbClr val="00FF00"/>
                </a:solidFill>
                <a:effectLst/>
                <a:uLnTx/>
                <a:uFillTx/>
                <a:latin typeface="Calibri" panose="020F0502020204030204"/>
                <a:ea typeface="+mn-ea"/>
                <a:cs typeface="+mn-cs"/>
              </a:rPr>
              <a:t>, the prophet was told to seal parts of the book till "the time of the end." In verse 6 an angelic voice asked, "How long shall it be to the end of these wonders?"</a:t>
            </a:r>
            <a:endParaRPr kumimoji="0" lang="en-US" sz="1800" b="1" i="0" u="none" strike="noStrike" kern="1200" cap="none" spc="0" normalizeH="0" baseline="0" noProof="0" dirty="0">
              <a:ln>
                <a:noFill/>
              </a:ln>
              <a:solidFill>
                <a:srgbClr val="00FF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332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iterate type="lt">
                                    <p:tmPct val="10000"/>
                                  </p:iterate>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iterate type="lt">
                                    <p:tmPct val="10000"/>
                                  </p:iterate>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252663" y="259685"/>
            <a:ext cx="11742821" cy="618630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00FF00"/>
                </a:solidFill>
                <a:effectLst/>
                <a:uLnTx/>
                <a:uFillTx/>
                <a:latin typeface="Calibri" panose="020F0502020204030204"/>
                <a:ea typeface="+mn-ea"/>
                <a:cs typeface="+mn-cs"/>
              </a:rPr>
              <a:t>In verse 6 an angelic voice asked, "How long shall it be to the end of these wonders?" Verse 7 says, "It shall be for a time, times, and an half." The angel assured Daniel that the section of the book dealing with end-time prophecies would be opened after the end of the 1260-year period of papal control which was, as we learned earlier in this Study Guide, 1798. So the time of the end began in the year 1798. </a:t>
            </a:r>
          </a:p>
        </p:txBody>
      </p:sp>
    </p:spTree>
    <p:extLst>
      <p:ext uri="{BB962C8B-B14F-4D97-AF65-F5344CB8AC3E}">
        <p14:creationId xmlns:p14="http://schemas.microsoft.com/office/powerpoint/2010/main" val="4190020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156411" y="218256"/>
            <a:ext cx="11875168" cy="624786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dirty="0">
                <a:ln>
                  <a:noFill/>
                </a:ln>
                <a:solidFill>
                  <a:srgbClr val="00FF00"/>
                </a:solidFill>
                <a:effectLst/>
                <a:uLnTx/>
                <a:uFillTx/>
                <a:latin typeface="Calibri" panose="020F0502020204030204"/>
                <a:ea typeface="+mn-ea"/>
                <a:cs typeface="+mn-cs"/>
              </a:rPr>
              <a:t>Obviously, the book of Daniel contains crucial messages from heaven for us </a:t>
            </a:r>
            <a:r>
              <a:rPr kumimoji="0" lang="en-US" sz="8000" b="1" i="1" u="none" strike="noStrike" kern="1200" cap="none" spc="0" normalizeH="0" baseline="0" noProof="0" dirty="0">
                <a:ln>
                  <a:noFill/>
                </a:ln>
                <a:solidFill>
                  <a:srgbClr val="00FF00"/>
                </a:solidFill>
                <a:effectLst/>
                <a:uLnTx/>
                <a:uFillTx/>
                <a:latin typeface="Calibri" panose="020F0502020204030204"/>
                <a:ea typeface="+mn-ea"/>
                <a:cs typeface="+mn-cs"/>
              </a:rPr>
              <a:t>today</a:t>
            </a:r>
            <a:r>
              <a:rPr kumimoji="0" lang="en-US" sz="8000" b="1" i="0" u="none" strike="noStrike" kern="1200" cap="none" spc="0" normalizeH="0" baseline="0" noProof="0" dirty="0">
                <a:ln>
                  <a:noFill/>
                </a:ln>
                <a:solidFill>
                  <a:srgbClr val="00FF00"/>
                </a:solidFill>
                <a:effectLst/>
                <a:uLnTx/>
                <a:uFillTx/>
                <a:latin typeface="Calibri" panose="020F0502020204030204"/>
                <a:ea typeface="+mn-ea"/>
                <a:cs typeface="+mn-cs"/>
              </a:rPr>
              <a:t>. We absolutely must understand it</a:t>
            </a:r>
            <a:r>
              <a:rPr kumimoji="0" lang="en-US" sz="7200" b="1" i="0" u="none" strike="noStrike" kern="1200" cap="none" spc="0" normalizeH="0" baseline="0" noProof="0" dirty="0" smtClean="0">
                <a:ln>
                  <a:noFill/>
                </a:ln>
                <a:solidFill>
                  <a:srgbClr val="00FF00"/>
                </a:solidFill>
                <a:effectLst/>
                <a:uLnTx/>
                <a:uFillTx/>
                <a:latin typeface="Calibri" panose="020F0502020204030204"/>
                <a:ea typeface="+mn-ea"/>
                <a:cs typeface="+mn-cs"/>
              </a:rPr>
              <a:t>.!!!!!!!</a:t>
            </a:r>
            <a:endParaRPr kumimoji="0" lang="en-US" sz="7200" b="1" i="0" u="none" strike="noStrike" kern="1200" cap="none" spc="0" normalizeH="0" baseline="0" noProof="0" dirty="0">
              <a:ln>
                <a:noFill/>
              </a:ln>
              <a:solidFill>
                <a:srgbClr val="00FF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970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9371" y="396789"/>
            <a:ext cx="5509462" cy="3369094"/>
          </a:xfrm>
          <a:prstGeom prst="rect">
            <a:avLst/>
          </a:prstGeom>
        </p:spPr>
      </p:pic>
      <p:sp>
        <p:nvSpPr>
          <p:cNvPr id="3" name="Rectangle 2"/>
          <p:cNvSpPr/>
          <p:nvPr/>
        </p:nvSpPr>
        <p:spPr>
          <a:xfrm>
            <a:off x="409074" y="4200709"/>
            <a:ext cx="11586410" cy="156966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800000"/>
                </a:solidFill>
                <a:effectLst/>
                <a:uLnTx/>
                <a:uFillTx/>
                <a:latin typeface="Calibri" panose="020F0502020204030204"/>
                <a:ea typeface="+mn-ea"/>
                <a:cs typeface="+mn-cs"/>
              </a:rPr>
              <a:t>All religious teachings must be compared with Scripture to determine their accuracy</a:t>
            </a:r>
            <a:r>
              <a:rPr kumimoji="0" lang="en-US" sz="1800" b="0" i="0" u="none" strike="noStrike" kern="1200" cap="none" spc="0" normalizeH="0" baseline="0" noProof="0" dirty="0">
                <a:ln>
                  <a:noFill/>
                </a:ln>
                <a:solidFill>
                  <a:srgbClr val="800000"/>
                </a:solidFill>
                <a:effectLst/>
                <a:uLnTx/>
                <a:uFillTx/>
                <a:latin typeface="Calibri" panose="020F0502020204030204"/>
                <a:ea typeface="+mn-ea"/>
                <a:cs typeface="+mn-cs"/>
              </a:rPr>
              <a:t>.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8991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nodeType="clickEffect">
                                  <p:stCondLst>
                                    <p:cond delay="0"/>
                                  </p:stCondLst>
                                  <p:iterate type="lt">
                                    <p:tmPct val="10000"/>
                                  </p:iterate>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252662" y="139641"/>
            <a:ext cx="11502189" cy="37856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FF00"/>
                </a:solidFill>
                <a:effectLst/>
                <a:uLnTx/>
                <a:uFillTx/>
                <a:latin typeface="Calibri" panose="020F0502020204030204"/>
                <a:ea typeface="+mn-ea"/>
                <a:cs typeface="+mn-cs"/>
              </a:rPr>
              <a:t>10.IT IS A SAD THING BELOVED, But </a:t>
            </a:r>
            <a:r>
              <a:rPr kumimoji="0" lang="en-US" sz="4000" b="1" i="0" u="none" strike="noStrike" kern="1200" cap="none" spc="0" normalizeH="0" baseline="0" noProof="0" dirty="0">
                <a:ln>
                  <a:noFill/>
                </a:ln>
                <a:solidFill>
                  <a:srgbClr val="FFFF00"/>
                </a:solidFill>
                <a:effectLst/>
                <a:uLnTx/>
                <a:uFillTx/>
                <a:latin typeface="Calibri" panose="020F0502020204030204"/>
                <a:ea typeface="+mn-ea"/>
                <a:cs typeface="+mn-cs"/>
              </a:rPr>
              <a:t>Many Christians today have been tragically misinformed regarding the Antichrist. To believe an untruth about the Antichrist could easily cause a person to be deceived and lost. What should a person do when new Bible teachings are encountered? </a:t>
            </a:r>
          </a:p>
        </p:txBody>
      </p:sp>
      <p:sp>
        <p:nvSpPr>
          <p:cNvPr id="3" name="Rectangle 2"/>
          <p:cNvSpPr/>
          <p:nvPr/>
        </p:nvSpPr>
        <p:spPr>
          <a:xfrm>
            <a:off x="156410" y="4338935"/>
            <a:ext cx="11502188" cy="175432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sng" strike="noStrike" kern="1200" cap="none" spc="0" normalizeH="0" baseline="0" noProof="0" dirty="0">
                <a:ln>
                  <a:noFill/>
                </a:ln>
                <a:solidFill>
                  <a:srgbClr val="0000FF"/>
                </a:solidFill>
                <a:effectLst/>
                <a:uLnTx/>
                <a:uFillTx/>
                <a:latin typeface="Calibri" panose="020F0502020204030204"/>
                <a:ea typeface="+mn-ea"/>
                <a:cs typeface="+mn-cs"/>
              </a:rPr>
              <a:t>Answer:  </a:t>
            </a: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600" b="1" i="0" u="none" strike="noStrike" kern="1200" cap="none" spc="0" normalizeH="0" baseline="0" noProof="0" dirty="0">
                <a:ln>
                  <a:noFill/>
                </a:ln>
                <a:solidFill>
                  <a:srgbClr val="00FF00"/>
                </a:solidFill>
                <a:effectLst/>
                <a:uLnTx/>
                <a:uFillTx/>
                <a:latin typeface="Calibri" panose="020F0502020204030204"/>
                <a:ea typeface="+mn-ea"/>
                <a:cs typeface="+mn-cs"/>
              </a:rPr>
              <a:t>When a new Bible teaching is encountered, the only safe procedure is to compare it carefully with Scripture to see if it is in harmony with God's Word.</a:t>
            </a:r>
          </a:p>
        </p:txBody>
      </p:sp>
    </p:spTree>
    <p:extLst>
      <p:ext uri="{BB962C8B-B14F-4D97-AF65-F5344CB8AC3E}">
        <p14:creationId xmlns:p14="http://schemas.microsoft.com/office/powerpoint/2010/main" val="281144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iterate type="lt">
                                    <p:tmPct val="10000"/>
                                  </p:iterate>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276726" y="2828836"/>
            <a:ext cx="11730790" cy="31700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sng" strike="noStrike" kern="1200" cap="none" spc="0" normalizeH="0" baseline="0" noProof="0" dirty="0">
                <a:ln>
                  <a:noFill/>
                </a:ln>
                <a:solidFill>
                  <a:srgbClr val="0000FF"/>
                </a:solidFill>
                <a:effectLst/>
                <a:uLnTx/>
                <a:uFillTx/>
                <a:latin typeface="Calibri" panose="020F0502020204030204"/>
                <a:ea typeface="+mn-ea"/>
                <a:cs typeface="+mn-cs"/>
              </a:rPr>
              <a:t>Acts 17:11 (</a:t>
            </a:r>
            <a:r>
              <a:rPr kumimoji="0" lang="en-US" sz="4000" b="1" i="0" u="sng" strike="noStrike" kern="1200" cap="none" spc="0" normalizeH="0" baseline="0" noProof="0" dirty="0" smtClean="0">
                <a:ln>
                  <a:noFill/>
                </a:ln>
                <a:solidFill>
                  <a:srgbClr val="0000FF"/>
                </a:solidFill>
                <a:effectLst/>
                <a:uLnTx/>
                <a:uFillTx/>
                <a:latin typeface="Calibri" panose="020F0502020204030204"/>
                <a:ea typeface="+mn-ea"/>
                <a:cs typeface="+mn-cs"/>
              </a:rPr>
              <a:t>KJV) </a:t>
            </a:r>
            <a:endParaRPr kumimoji="0" lang="en-US" sz="4000" b="1" i="0" u="sng" strike="noStrike" kern="1200" cap="none" spc="0" normalizeH="0" baseline="0" noProof="0" dirty="0">
              <a:ln>
                <a:noFill/>
              </a:ln>
              <a:solidFill>
                <a:srgbClr val="0000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00"/>
                </a:solidFill>
                <a:effectLst/>
                <a:uLnTx/>
                <a:uFillTx/>
                <a:latin typeface="Calibri" panose="020F0502020204030204"/>
                <a:ea typeface="+mn-ea"/>
                <a:cs typeface="+mn-cs"/>
              </a:rPr>
              <a:t>11 These were more noble than those in Thessalonica, in that they received the word with all readiness of mind, and searched the scriptures daily, whether those things were so. </a:t>
            </a:r>
          </a:p>
        </p:txBody>
      </p:sp>
      <p:sp>
        <p:nvSpPr>
          <p:cNvPr id="3" name="TextBox 2"/>
          <p:cNvSpPr txBox="1"/>
          <p:nvPr/>
        </p:nvSpPr>
        <p:spPr>
          <a:xfrm>
            <a:off x="397042" y="565484"/>
            <a:ext cx="10166684"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CCFF33"/>
                </a:solidFill>
                <a:effectLst/>
                <a:uLnTx/>
                <a:uFillTx/>
                <a:latin typeface="Calibri" panose="020F0502020204030204"/>
                <a:ea typeface="+mn-ea"/>
                <a:cs typeface="+mn-cs"/>
              </a:rPr>
              <a:t>LET’S LOOK AT A PORTION OF SCRIPTURE THAT LETS US KNOW WHAT WE MUST DO…….</a:t>
            </a:r>
            <a:endParaRPr kumimoji="0" lang="en-US" sz="4000" b="1" i="0" u="none" strike="noStrike" kern="1200" cap="none" spc="0" normalizeH="0" baseline="0" noProof="0" dirty="0">
              <a:ln>
                <a:noFill/>
              </a:ln>
              <a:solidFill>
                <a:srgbClr val="CCFF33"/>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0217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iterate type="lt">
                                    <p:tmPct val="10000"/>
                                  </p:iterate>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iterate type="lt">
                                    <p:tmPct val="10000"/>
                                  </p:iterate>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0393" y="1155532"/>
            <a:ext cx="3305175" cy="4450969"/>
          </a:xfrm>
          <a:prstGeom prst="rect">
            <a:avLst/>
          </a:prstGeom>
        </p:spPr>
      </p:pic>
      <p:sp>
        <p:nvSpPr>
          <p:cNvPr id="3" name="Rectangle 2"/>
          <p:cNvSpPr/>
          <p:nvPr/>
        </p:nvSpPr>
        <p:spPr>
          <a:xfrm>
            <a:off x="3765885" y="3466782"/>
            <a:ext cx="8289757" cy="258532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Calibri" panose="020F0502020204030204"/>
                <a:ea typeface="+mn-ea"/>
                <a:cs typeface="+mn-cs"/>
              </a:rPr>
              <a:t>I am willing to follow where Jesus leads, even though it may be painful?</a:t>
            </a:r>
            <a:endParaRPr kumimoji="0" lang="en-US" sz="54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4" name="TextBox 3"/>
          <p:cNvSpPr txBox="1"/>
          <p:nvPr/>
        </p:nvSpPr>
        <p:spPr>
          <a:xfrm>
            <a:off x="3946358" y="902369"/>
            <a:ext cx="7591926" cy="212365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srgbClr val="FFFF00"/>
                </a:solidFill>
                <a:effectLst/>
                <a:uLnTx/>
                <a:uFillTx/>
                <a:latin typeface="Calibri" panose="020F0502020204030204"/>
                <a:ea typeface="+mn-ea"/>
                <a:cs typeface="+mn-cs"/>
              </a:rPr>
              <a:t>A QUESTION THAT SHOULD BE IN ALL OUR MINDS IS THE FOLLOWING…..</a:t>
            </a:r>
            <a:endParaRPr kumimoji="0" lang="en-US" sz="4400" b="1"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323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nodeType="clickEffect">
                                  <p:stCondLst>
                                    <p:cond delay="0"/>
                                  </p:stCondLst>
                                  <p:iterate type="lt">
                                    <p:tmPct val="10000"/>
                                  </p:iterate>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iterate type="lt">
                                    <p:tmPct val="10000"/>
                                  </p:iterate>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594360" y="197432"/>
            <a:ext cx="11064240" cy="5057473"/>
          </a:xfrm>
          <a:prstGeom prst="rect">
            <a:avLst/>
          </a:prstGeom>
        </p:spPr>
      </p:pic>
      <p:sp>
        <p:nvSpPr>
          <p:cNvPr id="4" name="Rectangle 3"/>
          <p:cNvSpPr/>
          <p:nvPr/>
        </p:nvSpPr>
        <p:spPr>
          <a:xfrm>
            <a:off x="594360" y="5566360"/>
            <a:ext cx="11478034" cy="101566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Calibri" panose="020F0502020204030204"/>
                <a:ea typeface="+mn-ea"/>
                <a:cs typeface="+mn-cs"/>
              </a:rPr>
              <a:t>Does the papacy fit these points?</a:t>
            </a:r>
            <a:endParaRPr kumimoji="0" lang="en-US" sz="60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40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extBox 1"/>
          <p:cNvSpPr txBox="1"/>
          <p:nvPr/>
        </p:nvSpPr>
        <p:spPr>
          <a:xfrm>
            <a:off x="204536" y="252663"/>
            <a:ext cx="11851106" cy="19389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FF00"/>
                </a:solidFill>
                <a:effectLst/>
                <a:uLnTx/>
                <a:uFillTx/>
                <a:latin typeface="Calibri" panose="020F0502020204030204"/>
                <a:ea typeface="+mn-ea"/>
                <a:cs typeface="+mn-cs"/>
              </a:rPr>
              <a:t>THERE ARE 5 MAJOR THINGS THAT ONE CAN TAKE AWAY FROM THIS AND FUTURE PROPHETIC STUDIES THAT WILL FOLLOW……….</a:t>
            </a:r>
            <a:endParaRPr kumimoji="0" lang="en-US" sz="4000" b="1"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
        <p:nvSpPr>
          <p:cNvPr id="4" name="TextBox 3"/>
          <p:cNvSpPr txBox="1"/>
          <p:nvPr/>
        </p:nvSpPr>
        <p:spPr>
          <a:xfrm>
            <a:off x="168440" y="2191655"/>
            <a:ext cx="11405937"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smtClean="0">
                <a:ln>
                  <a:noFill/>
                </a:ln>
                <a:solidFill>
                  <a:srgbClr val="0000FF"/>
                </a:solidFill>
                <a:effectLst/>
                <a:uLnTx/>
                <a:uFillTx/>
                <a:latin typeface="Calibri" panose="020F0502020204030204"/>
                <a:ea typeface="+mn-ea"/>
                <a:cs typeface="+mn-cs"/>
              </a:rPr>
              <a:t>1.GOD’S WILLINGNESS TO REVEAL EARTH’S CLOSING DAYS!!!</a:t>
            </a:r>
            <a:endParaRPr kumimoji="0" lang="en-US" sz="3600" b="1" i="0" u="none" strike="noStrike" kern="1200" cap="none" spc="0" normalizeH="0" baseline="0" noProof="0" dirty="0">
              <a:ln>
                <a:noFill/>
              </a:ln>
              <a:solidFill>
                <a:srgbClr val="0000FF"/>
              </a:solidFill>
              <a:effectLst/>
              <a:uLnTx/>
              <a:uFillTx/>
              <a:latin typeface="Calibri" panose="020F0502020204030204"/>
              <a:ea typeface="+mn-ea"/>
              <a:cs typeface="+mn-cs"/>
            </a:endParaRPr>
          </a:p>
        </p:txBody>
      </p:sp>
      <p:sp>
        <p:nvSpPr>
          <p:cNvPr id="5" name="TextBox 4"/>
          <p:cNvSpPr txBox="1"/>
          <p:nvPr/>
        </p:nvSpPr>
        <p:spPr>
          <a:xfrm>
            <a:off x="180473" y="3552051"/>
            <a:ext cx="12011526" cy="17543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smtClean="0">
                <a:ln>
                  <a:noFill/>
                </a:ln>
                <a:solidFill>
                  <a:srgbClr val="00FF00"/>
                </a:solidFill>
                <a:effectLst/>
                <a:uLnTx/>
                <a:uFillTx/>
                <a:latin typeface="Calibri" panose="020F0502020204030204"/>
                <a:ea typeface="+mn-ea"/>
                <a:cs typeface="+mn-cs"/>
              </a:rPr>
              <a:t>2. GOD’S  </a:t>
            </a:r>
            <a:r>
              <a:rPr kumimoji="0" lang="en-US" sz="3600" b="1" i="0" u="none" strike="noStrike" kern="1200" cap="none" spc="0" normalizeH="0" baseline="0" noProof="0" dirty="0">
                <a:ln>
                  <a:noFill/>
                </a:ln>
                <a:solidFill>
                  <a:srgbClr val="00FF00"/>
                </a:solidFill>
                <a:effectLst/>
                <a:uLnTx/>
                <a:uFillTx/>
                <a:latin typeface="Calibri" panose="020F0502020204030204"/>
                <a:ea typeface="+mn-ea"/>
                <a:cs typeface="+mn-cs"/>
              </a:rPr>
              <a:t>WILLINGNESS TO REVEAL </a:t>
            </a:r>
            <a:r>
              <a:rPr kumimoji="0" lang="en-US" sz="3600" b="1" i="0" u="none" strike="noStrike" kern="1200" cap="none" spc="0" normalizeH="0" baseline="0" noProof="0" dirty="0" smtClean="0">
                <a:ln>
                  <a:noFill/>
                </a:ln>
                <a:solidFill>
                  <a:srgbClr val="00FF00"/>
                </a:solidFill>
                <a:effectLst/>
                <a:uLnTx/>
                <a:uFillTx/>
                <a:latin typeface="Calibri" panose="020F0502020204030204"/>
                <a:ea typeface="+mn-ea"/>
                <a:cs typeface="+mn-cs"/>
              </a:rPr>
              <a:t> AND IDENTIFY THE PARTICIPANTS IN THE FINAL PHASE OF THE BATTLE BETWEEN JESUS AND SATAN!!!</a:t>
            </a:r>
            <a:endParaRPr kumimoji="0" lang="en-US" sz="3600" b="1" i="0" u="none" strike="noStrike" kern="1200" cap="none" spc="0" normalizeH="0" baseline="0" noProof="0" dirty="0">
              <a:ln>
                <a:noFill/>
              </a:ln>
              <a:solidFill>
                <a:srgbClr val="00FF00"/>
              </a:solidFill>
              <a:effectLst/>
              <a:uLnTx/>
              <a:uFillTx/>
              <a:latin typeface="Calibri" panose="020F0502020204030204"/>
              <a:ea typeface="+mn-ea"/>
              <a:cs typeface="+mn-cs"/>
            </a:endParaRPr>
          </a:p>
        </p:txBody>
      </p:sp>
      <p:sp>
        <p:nvSpPr>
          <p:cNvPr id="6" name="TextBox 5"/>
          <p:cNvSpPr txBox="1"/>
          <p:nvPr/>
        </p:nvSpPr>
        <p:spPr>
          <a:xfrm>
            <a:off x="180472" y="5450850"/>
            <a:ext cx="11405937" cy="19389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7030A0"/>
                </a:solidFill>
                <a:effectLst/>
                <a:uLnTx/>
                <a:uFillTx/>
                <a:latin typeface="Calibri" panose="020F0502020204030204"/>
                <a:ea typeface="+mn-ea"/>
                <a:cs typeface="+mn-cs"/>
              </a:rPr>
              <a:t>3. Clearly </a:t>
            </a:r>
            <a:r>
              <a:rPr kumimoji="0" lang="en-US" sz="4000" b="1" i="0" u="none" strike="noStrike" kern="1200" cap="none" spc="0" normalizeH="0" baseline="0" noProof="0" dirty="0">
                <a:ln>
                  <a:noFill/>
                </a:ln>
                <a:solidFill>
                  <a:srgbClr val="7030A0"/>
                </a:solidFill>
                <a:effectLst/>
                <a:uLnTx/>
                <a:uFillTx/>
                <a:latin typeface="Calibri" panose="020F0502020204030204"/>
                <a:ea typeface="+mn-ea"/>
                <a:cs typeface="+mn-cs"/>
              </a:rPr>
              <a:t>reveal Satan's sinister plans to ensnare and destroy us all.</a:t>
            </a:r>
            <a:r>
              <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mn-cs"/>
              </a:rPr>
              <a:t/>
            </a:r>
            <a:br>
              <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1445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iterate type="lt">
                                    <p:tmPct val="10000"/>
                                  </p:iterate>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iterate type="lt">
                                    <p:tmPct val="10000"/>
                                  </p:iterate>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nodeType="clickEffect">
                                  <p:stCondLst>
                                    <p:cond delay="0"/>
                                  </p:stCondLst>
                                  <p:iterate type="lt">
                                    <p:tmPct val="10000"/>
                                  </p:iterate>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366962" y="1258850"/>
            <a:ext cx="11093115" cy="212365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srgbClr val="00FFFF"/>
                </a:solidFill>
                <a:effectLst/>
                <a:uLnTx/>
                <a:uFillTx/>
                <a:latin typeface="Calibri" panose="020F0502020204030204"/>
                <a:ea typeface="+mn-ea"/>
                <a:cs typeface="+mn-cs"/>
              </a:rPr>
              <a:t>4. Present </a:t>
            </a:r>
            <a:r>
              <a:rPr kumimoji="0" lang="en-US" sz="4400" b="1" i="0" u="none" strike="noStrike" kern="1200" cap="none" spc="0" normalizeH="0" baseline="0" noProof="0" dirty="0">
                <a:ln>
                  <a:noFill/>
                </a:ln>
                <a:solidFill>
                  <a:srgbClr val="00FFFF"/>
                </a:solidFill>
                <a:effectLst/>
                <a:uLnTx/>
                <a:uFillTx/>
                <a:latin typeface="Calibri" panose="020F0502020204030204"/>
                <a:ea typeface="+mn-ea"/>
                <a:cs typeface="+mn-cs"/>
              </a:rPr>
              <a:t>the security and love of the judgment God's saints will be vindicated!</a:t>
            </a:r>
            <a:br>
              <a:rPr kumimoji="0" lang="en-US" sz="4400" b="1" i="0" u="none" strike="noStrike" kern="1200" cap="none" spc="0" normalizeH="0" baseline="0" noProof="0" dirty="0">
                <a:ln>
                  <a:noFill/>
                </a:ln>
                <a:solidFill>
                  <a:srgbClr val="00FFFF"/>
                </a:solidFill>
                <a:effectLst/>
                <a:uLnTx/>
                <a:uFillTx/>
                <a:latin typeface="Calibri" panose="020F0502020204030204"/>
                <a:ea typeface="+mn-ea"/>
                <a:cs typeface="+mn-cs"/>
              </a:rPr>
            </a:br>
            <a:endParaRPr kumimoji="0" lang="en-US" sz="4400" b="1" i="0" u="none" strike="noStrike" kern="1200" cap="none" spc="0" normalizeH="0" baseline="0" noProof="0" dirty="0">
              <a:ln>
                <a:noFill/>
              </a:ln>
              <a:solidFill>
                <a:srgbClr val="00FFFF"/>
              </a:solidFill>
              <a:effectLst/>
              <a:uLnTx/>
              <a:uFillTx/>
              <a:latin typeface="Calibri" panose="020F0502020204030204"/>
              <a:ea typeface="+mn-ea"/>
              <a:cs typeface="+mn-cs"/>
            </a:endParaRPr>
          </a:p>
        </p:txBody>
      </p:sp>
      <p:sp>
        <p:nvSpPr>
          <p:cNvPr id="3" name="Rectangle 2"/>
          <p:cNvSpPr/>
          <p:nvPr/>
        </p:nvSpPr>
        <p:spPr>
          <a:xfrm>
            <a:off x="366962" y="3635225"/>
            <a:ext cx="11514221" cy="212365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C00000"/>
                </a:solidFill>
                <a:effectLst/>
                <a:uLnTx/>
                <a:uFillTx/>
                <a:latin typeface="Calibri" panose="020F0502020204030204"/>
                <a:ea typeface="+mn-ea"/>
                <a:cs typeface="+mn-cs"/>
              </a:rPr>
              <a:t>E. Uplift Jesus, His salvation, love, power, mercy, and justice. </a:t>
            </a:r>
            <a:br>
              <a:rPr kumimoji="0" lang="en-US" sz="4400" b="1" i="0" u="none" strike="noStrike" kern="1200" cap="none" spc="0" normalizeH="0" baseline="0" noProof="0" dirty="0">
                <a:ln>
                  <a:noFill/>
                </a:ln>
                <a:solidFill>
                  <a:srgbClr val="C00000"/>
                </a:solidFill>
                <a:effectLst/>
                <a:uLnTx/>
                <a:uFillTx/>
                <a:latin typeface="Calibri" panose="020F0502020204030204"/>
                <a:ea typeface="+mn-ea"/>
                <a:cs typeface="+mn-cs"/>
              </a:rPr>
            </a:br>
            <a:endParaRPr kumimoji="0" lang="en-US" sz="44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0648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nodeType="clickEffect">
                                  <p:stCondLst>
                                    <p:cond delay="0"/>
                                  </p:stCondLst>
                                  <p:iterate type="lt">
                                    <p:tmPct val="10000"/>
                                  </p:iterate>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3" name="TextBox 2"/>
          <p:cNvSpPr txBox="1"/>
          <p:nvPr/>
        </p:nvSpPr>
        <p:spPr>
          <a:xfrm>
            <a:off x="806117" y="0"/>
            <a:ext cx="10515600" cy="741741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smtClean="0">
                <a:ln>
                  <a:noFill/>
                </a:ln>
                <a:solidFill>
                  <a:srgbClr val="0000FF"/>
                </a:solidFill>
                <a:effectLst/>
                <a:uLnTx/>
                <a:uFillTx/>
                <a:latin typeface="Calibri" panose="020F0502020204030204"/>
                <a:ea typeface="+mn-ea"/>
                <a:cs typeface="+mn-cs"/>
              </a:rPr>
              <a:t>I PRAY THE WORD OF GOD HAS ENLIGHTENED YOU WITH THE TRUTH  OF HIS WORD!!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5400" b="1" i="0" u="none" strike="noStrike" kern="1200" cap="none" spc="0" normalizeH="0" baseline="0" noProof="0" dirty="0">
              <a:ln>
                <a:noFill/>
              </a:ln>
              <a:solidFill>
                <a:srgbClr val="0000FF"/>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smtClean="0">
                <a:ln>
                  <a:noFill/>
                </a:ln>
                <a:solidFill>
                  <a:srgbClr val="0000FF"/>
                </a:solidFill>
                <a:effectLst/>
                <a:uLnTx/>
                <a:uFillTx/>
                <a:latin typeface="Calibri" panose="020F0502020204030204"/>
                <a:ea typeface="+mn-ea"/>
                <a:cs typeface="+mn-cs"/>
              </a:rPr>
              <a:t>MAY HE CONTINUE TO BLESS YOU AND THIS TEACHING MINISTRY!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5400" b="1" i="0" u="none" strike="noStrike" kern="1200" cap="none" spc="0" normalizeH="0" baseline="0" noProof="0" dirty="0">
              <a:ln>
                <a:noFill/>
              </a:ln>
              <a:solidFill>
                <a:srgbClr val="0000FF"/>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smtClean="0">
                <a:ln>
                  <a:noFill/>
                </a:ln>
                <a:solidFill>
                  <a:srgbClr val="0000FF"/>
                </a:solidFill>
                <a:effectLst/>
                <a:uLnTx/>
                <a:uFillTx/>
                <a:latin typeface="Calibri" panose="020F0502020204030204"/>
                <a:ea typeface="+mn-ea"/>
                <a:cs typeface="+mn-cs"/>
              </a:rPr>
              <a:t>GOD BLESS YOU ALL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3327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80">
                                          <p:stCondLst>
                                            <p:cond delay="0"/>
                                          </p:stCondLst>
                                        </p:cTn>
                                        <p:tgtEl>
                                          <p:spTgt spid="3">
                                            <p:txEl>
                                              <p:pRg st="2" end="2"/>
                                            </p:txEl>
                                          </p:spTgt>
                                        </p:tgtEl>
                                      </p:cBhvr>
                                    </p:animEffect>
                                    <p:anim calcmode="lin" valueType="num">
                                      <p:cBhvr>
                                        <p:cTn id="13"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2" end="2"/>
                                            </p:txEl>
                                          </p:spTgt>
                                        </p:tgtEl>
                                      </p:cBhvr>
                                      <p:to x="100000" y="60000"/>
                                    </p:animScale>
                                    <p:animScale>
                                      <p:cBhvr>
                                        <p:cTn id="19" dur="166" decel="50000">
                                          <p:stCondLst>
                                            <p:cond delay="676"/>
                                          </p:stCondLst>
                                        </p:cTn>
                                        <p:tgtEl>
                                          <p:spTgt spid="3">
                                            <p:txEl>
                                              <p:pRg st="2" end="2"/>
                                            </p:txEl>
                                          </p:spTgt>
                                        </p:tgtEl>
                                      </p:cBhvr>
                                      <p:to x="100000" y="100000"/>
                                    </p:animScale>
                                    <p:animScale>
                                      <p:cBhvr>
                                        <p:cTn id="20" dur="26">
                                          <p:stCondLst>
                                            <p:cond delay="1312"/>
                                          </p:stCondLst>
                                        </p:cTn>
                                        <p:tgtEl>
                                          <p:spTgt spid="3">
                                            <p:txEl>
                                              <p:pRg st="2" end="2"/>
                                            </p:txEl>
                                          </p:spTgt>
                                        </p:tgtEl>
                                      </p:cBhvr>
                                      <p:to x="100000" y="80000"/>
                                    </p:animScale>
                                    <p:animScale>
                                      <p:cBhvr>
                                        <p:cTn id="21" dur="166" decel="50000">
                                          <p:stCondLst>
                                            <p:cond delay="1338"/>
                                          </p:stCondLst>
                                        </p:cTn>
                                        <p:tgtEl>
                                          <p:spTgt spid="3">
                                            <p:txEl>
                                              <p:pRg st="2" end="2"/>
                                            </p:txEl>
                                          </p:spTgt>
                                        </p:tgtEl>
                                      </p:cBhvr>
                                      <p:to x="100000" y="100000"/>
                                    </p:animScale>
                                    <p:animScale>
                                      <p:cBhvr>
                                        <p:cTn id="22" dur="26">
                                          <p:stCondLst>
                                            <p:cond delay="1642"/>
                                          </p:stCondLst>
                                        </p:cTn>
                                        <p:tgtEl>
                                          <p:spTgt spid="3">
                                            <p:txEl>
                                              <p:pRg st="2" end="2"/>
                                            </p:txEl>
                                          </p:spTgt>
                                        </p:tgtEl>
                                      </p:cBhvr>
                                      <p:to x="100000" y="90000"/>
                                    </p:animScale>
                                    <p:animScale>
                                      <p:cBhvr>
                                        <p:cTn id="23" dur="166" decel="50000">
                                          <p:stCondLst>
                                            <p:cond delay="1668"/>
                                          </p:stCondLst>
                                        </p:cTn>
                                        <p:tgtEl>
                                          <p:spTgt spid="3">
                                            <p:txEl>
                                              <p:pRg st="2" end="2"/>
                                            </p:txEl>
                                          </p:spTgt>
                                        </p:tgtEl>
                                      </p:cBhvr>
                                      <p:to x="100000" y="100000"/>
                                    </p:animScale>
                                    <p:animScale>
                                      <p:cBhvr>
                                        <p:cTn id="24" dur="26">
                                          <p:stCondLst>
                                            <p:cond delay="1808"/>
                                          </p:stCondLst>
                                        </p:cTn>
                                        <p:tgtEl>
                                          <p:spTgt spid="3">
                                            <p:txEl>
                                              <p:pRg st="2" end="2"/>
                                            </p:txEl>
                                          </p:spTgt>
                                        </p:tgtEl>
                                      </p:cBhvr>
                                      <p:to x="100000" y="95000"/>
                                    </p:animScale>
                                    <p:animScale>
                                      <p:cBhvr>
                                        <p:cTn id="25" dur="166" decel="50000">
                                          <p:stCondLst>
                                            <p:cond delay="1834"/>
                                          </p:stCondLst>
                                        </p:cTn>
                                        <p:tgtEl>
                                          <p:spTgt spid="3">
                                            <p:txEl>
                                              <p:pRg st="2" end="2"/>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45" presetClass="entr" presetSubtype="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2000"/>
                                        <p:tgtEl>
                                          <p:spTgt spid="3">
                                            <p:txEl>
                                              <p:pRg st="4" end="4"/>
                                            </p:txEl>
                                          </p:spTgt>
                                        </p:tgtEl>
                                      </p:cBhvr>
                                    </p:animEffect>
                                    <p:anim calcmode="lin" valueType="num">
                                      <p:cBhvr>
                                        <p:cTn id="31"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204536" y="0"/>
            <a:ext cx="11863138" cy="750974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1" u="none" strike="noStrike" kern="1200" cap="none" spc="0" normalizeH="0" baseline="30000" noProof="0" dirty="0">
                <a:ln>
                  <a:noFill/>
                </a:ln>
                <a:solidFill>
                  <a:srgbClr val="CCFF33"/>
                </a:solidFill>
                <a:effectLst/>
                <a:uLnTx/>
                <a:uFillTx/>
                <a:latin typeface="Calibri" panose="020F0502020204030204"/>
                <a:ea typeface="+mn-ea"/>
                <a:cs typeface="+mn-cs"/>
              </a:rPr>
              <a:t>5</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rPr>
              <a:t> The papacy further undermines Jesus by setting up a system of confession to an earthly priest, thus bypassing Jesus, our High Priest (</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hlinkClick r:id="rId3"/>
              </a:rPr>
              <a:t>Hebrews 3:1</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rPr>
              <a:t> </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hlinkClick r:id="rId4"/>
              </a:rPr>
              <a:t>8:1</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rPr>
              <a:t>, </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hlinkClick r:id="rId5"/>
              </a:rPr>
              <a:t>2</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rPr>
              <a:t>) and only Mediator (</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hlinkClick r:id="rId6"/>
              </a:rPr>
              <a:t>1 Timothy 2:5</a:t>
            </a:r>
            <a:r>
              <a:rPr kumimoji="0" lang="en-US" sz="4800" b="1" i="0" u="none" strike="noStrike" kern="1200" cap="none" spc="0" normalizeH="0" baseline="0" noProof="0" dirty="0" smtClean="0">
                <a:ln>
                  <a:noFill/>
                </a:ln>
                <a:solidFill>
                  <a:srgbClr val="CCFF33"/>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rPr>
              <a:t/>
            </a:r>
            <a:b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rPr>
            </a:br>
            <a:r>
              <a:rPr kumimoji="0" lang="en-US" sz="4800" b="1" i="0" u="none" strike="noStrike" kern="1200" cap="none" spc="0" normalizeH="0" baseline="0" noProof="0" dirty="0" smtClean="0">
                <a:ln>
                  <a:noFill/>
                </a:ln>
                <a:solidFill>
                  <a:srgbClr val="CCFF33"/>
                </a:solidFill>
                <a:effectLst/>
                <a:uLnTx/>
                <a:uFillTx/>
                <a:latin typeface="Calibri" panose="020F0502020204030204"/>
                <a:ea typeface="+mn-ea"/>
                <a:cs typeface="+mn-cs"/>
              </a:rPr>
              <a:t>Next </a:t>
            </a:r>
            <a: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rPr>
              <a:t>consider the evidence for it claiming to be God: "We [the popes] hold upon this earth the place of God Almighty."</a:t>
            </a:r>
            <a:br>
              <a:rPr kumimoji="0" lang="en-US" sz="4800" b="1" i="0" u="none" strike="noStrike" kern="1200" cap="none" spc="0" normalizeH="0" baseline="0" noProof="0" dirty="0">
                <a:ln>
                  <a:noFill/>
                </a:ln>
                <a:solidFill>
                  <a:srgbClr val="CCFF33"/>
                </a:solidFill>
                <a:effectLst/>
                <a:uLnTx/>
                <a:uFillTx/>
                <a:latin typeface="Calibri" panose="020F0502020204030204"/>
                <a:ea typeface="+mn-ea"/>
                <a:cs typeface="+mn-cs"/>
              </a:rPr>
            </a:b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r>
            <a:b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9965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iterate type="lt">
                                    <p:tmPct val="10000"/>
                                  </p:iterate>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288758" y="180525"/>
            <a:ext cx="11754853" cy="686341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rPr>
              <a:t>Next </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consider the evidence for it claiming to be God: "We [the popes] hold upon this earth the place of God Almighty</a:t>
            </a:r>
            <a:r>
              <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
            </a:r>
            <a:b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br>
            <a:r>
              <a:rPr kumimoji="0" lang="en-US" sz="4400" b="1" i="1" u="none" strike="noStrike" kern="1200" cap="none" spc="0" normalizeH="0" baseline="30000" noProof="0" dirty="0" smtClean="0">
                <a:ln>
                  <a:noFill/>
                </a:ln>
                <a:solidFill>
                  <a:srgbClr val="CCFF33"/>
                </a:solidFill>
                <a:effectLst/>
                <a:uLnTx/>
                <a:uFillTx/>
                <a:latin typeface="Calibri" panose="020F0502020204030204"/>
                <a:ea typeface="+mn-ea"/>
                <a:cs typeface="+mn-cs"/>
              </a:rPr>
              <a:t>6</a:t>
            </a:r>
            <a:r>
              <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rPr>
              <a:t> </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Here is another: "The pope is not only the representative of Jesus Christ, but he is Jesus Christ, Himself, hidden under the veil of flesh."</a:t>
            </a:r>
            <a:b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br>
            <a:endPar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1" u="none" strike="noStrike" kern="1200" cap="none" spc="0" normalizeH="0" baseline="30000" noProof="0" dirty="0" smtClean="0">
                <a:ln>
                  <a:noFill/>
                </a:ln>
                <a:solidFill>
                  <a:srgbClr val="CCFF33"/>
                </a:solidFill>
                <a:effectLst/>
                <a:uLnTx/>
                <a:uFillTx/>
                <a:latin typeface="Calibri" panose="020F0502020204030204"/>
                <a:ea typeface="+mn-ea"/>
                <a:cs typeface="+mn-cs"/>
              </a:rPr>
              <a:t>7</a:t>
            </a:r>
            <a:r>
              <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rPr>
              <a:t> </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Its obvious this point, likewise, fits the papacy.</a:t>
            </a:r>
            <a:b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br>
            <a:endPar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3698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nodeType="clickEffect">
                                  <p:stCondLst>
                                    <p:cond delay="0"/>
                                  </p:stCondLst>
                                  <p:iterate type="lt">
                                    <p:tmPct val="10000"/>
                                  </p:iterate>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nodeType="clickEffect">
                                  <p:stCondLst>
                                    <p:cond delay="0"/>
                                  </p:stCondLst>
                                  <p:iterate type="lt">
                                    <p:tmPct val="10000"/>
                                  </p:iterate>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437147" y="479134"/>
            <a:ext cx="11754853" cy="818685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CCFF33"/>
                </a:solidFill>
                <a:effectLst/>
                <a:uLnTx/>
                <a:uFillTx/>
                <a:latin typeface="Calibri" panose="020F0502020204030204"/>
                <a:ea typeface="+mn-ea"/>
                <a:cs typeface="+mn-cs"/>
              </a:rPr>
              <a:t>H</a:t>
            </a:r>
            <a:r>
              <a:rPr kumimoji="0" lang="en-US" sz="5400" b="1" i="0" u="none" strike="noStrike" kern="1200" cap="none" spc="0" normalizeH="0" baseline="0" noProof="0" dirty="0">
                <a:ln>
                  <a:noFill/>
                </a:ln>
                <a:solidFill>
                  <a:srgbClr val="CCFF33"/>
                </a:solidFill>
                <a:effectLst/>
                <a:uLnTx/>
                <a:uFillTx/>
                <a:latin typeface="Calibri" panose="020F0502020204030204"/>
                <a:ea typeface="+mn-ea"/>
                <a:cs typeface="+mn-cs"/>
              </a:rPr>
              <a:t>. </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It would speak "great words" of blasphemy "against the most High [God</a:t>
            </a:r>
            <a:r>
              <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sng" strike="noStrike" kern="1200" cap="none" spc="0" normalizeH="0" baseline="0" noProof="0" dirty="0" smtClean="0">
                <a:ln>
                  <a:noFill/>
                </a:ln>
                <a:solidFill>
                  <a:srgbClr val="C00000"/>
                </a:solidFill>
                <a:effectLst/>
                <a:uLnTx/>
                <a:uFillTx/>
                <a:latin typeface="Calibri" panose="020F0502020204030204"/>
                <a:ea typeface="+mn-ea"/>
                <a:cs typeface="+mn-cs"/>
              </a:rPr>
              <a:t>Blasphemy </a:t>
            </a:r>
            <a:r>
              <a:rPr kumimoji="0" lang="en-US" sz="4400" b="1" i="0" u="sng" strike="noStrike" kern="1200" cap="none" spc="0" normalizeH="0" baseline="0" noProof="0" dirty="0">
                <a:ln>
                  <a:noFill/>
                </a:ln>
                <a:solidFill>
                  <a:srgbClr val="C00000"/>
                </a:solidFill>
                <a:effectLst/>
                <a:uLnTx/>
                <a:uFillTx/>
                <a:latin typeface="Calibri" panose="020F0502020204030204"/>
                <a:ea typeface="+mn-ea"/>
                <a:cs typeface="+mn-cs"/>
              </a:rPr>
              <a:t>has two definitions in Scripture:</a:t>
            </a:r>
            <a:br>
              <a:rPr kumimoji="0" lang="en-US" sz="4400" b="1" i="0" u="sng" strike="noStrike" kern="1200" cap="none" spc="0" normalizeH="0" baseline="0" noProof="0" dirty="0">
                <a:ln>
                  <a:noFill/>
                </a:ln>
                <a:solidFill>
                  <a:srgbClr val="C00000"/>
                </a:solidFill>
                <a:effectLst/>
                <a:uLnTx/>
                <a:uFillTx/>
                <a:latin typeface="Calibri" panose="020F0502020204030204"/>
                <a:ea typeface="+mn-ea"/>
                <a:cs typeface="+mn-cs"/>
              </a:rPr>
            </a:br>
            <a:endParaRPr kumimoji="0" lang="en-US" sz="4400" b="1" i="0" u="sng" strike="noStrike" kern="1200" cap="none" spc="0" normalizeH="0" baseline="0" noProof="0" dirty="0" smtClean="0">
              <a:ln>
                <a:noFill/>
              </a:ln>
              <a:solidFill>
                <a:srgbClr val="C0000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rPr>
              <a:t>1</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 Claiming to forgive sins (</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hlinkClick r:id="rId3"/>
              </a:rPr>
              <a:t>Luke 5:21</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a:t>
            </a:r>
            <a:b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br>
            <a:endPar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srgbClr val="CCFF33"/>
                </a:solidFill>
                <a:effectLst/>
                <a:uLnTx/>
                <a:uFillTx/>
                <a:latin typeface="Calibri" panose="020F0502020204030204"/>
                <a:ea typeface="+mn-ea"/>
                <a:cs typeface="+mn-cs"/>
              </a:rPr>
              <a:t>2</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 Claiming to be God (</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hlinkClick r:id="rId4"/>
              </a:rPr>
              <a:t>John 10:33</a:t>
            </a: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a:t>
            </a:r>
            <a:b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b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
            </a:r>
            <a:b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b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Does this point fit the papacy? Yes! </a:t>
            </a:r>
            <a:b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br>
            <a: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t/>
            </a:r>
            <a:br>
              <a:rPr kumimoji="0" lang="en-US" sz="4400" b="1" i="0" u="none" strike="noStrike" kern="1200" cap="none" spc="0" normalizeH="0" baseline="0" noProof="0" dirty="0">
                <a:ln>
                  <a:noFill/>
                </a:ln>
                <a:solidFill>
                  <a:srgbClr val="CCFF33"/>
                </a:solidFill>
                <a:effectLst/>
                <a:uLnTx/>
                <a:uFillTx/>
                <a:latin typeface="Calibri" panose="020F0502020204030204"/>
                <a:ea typeface="+mn-ea"/>
                <a:cs typeface="+mn-cs"/>
              </a:rPr>
            </a:b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
            </a:r>
            <a:b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5285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nodeType="clickEffect">
                                  <p:stCondLst>
                                    <p:cond delay="0"/>
                                  </p:stCondLst>
                                  <p:iterate type="lt">
                                    <p:tmPct val="10000"/>
                                  </p:iterate>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nodeType="clickEffect">
                                  <p:stCondLst>
                                    <p:cond delay="0"/>
                                  </p:stCondLst>
                                  <p:iterate type="lt">
                                    <p:tmPct val="10000"/>
                                  </p:iterate>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nodeType="clickEffect">
                                  <p:stCondLst>
                                    <p:cond delay="0"/>
                                  </p:stCondLst>
                                  <p:iterate type="lt">
                                    <p:tmPct val="10000"/>
                                  </p:iterate>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437148" y="394692"/>
            <a:ext cx="11754852" cy="646330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CCFF33"/>
                </a:solidFill>
                <a:effectLst/>
                <a:uLnTx/>
                <a:uFillTx/>
                <a:latin typeface="Calibri" panose="020F0502020204030204"/>
                <a:ea typeface="+mn-ea"/>
                <a:cs typeface="+mn-cs"/>
              </a:rPr>
              <a:t>Let's first look at the evidence for it claiming to forgive sins: "Does the Priest truly forgive the sins, or does he only declare that they are remitted? The Priest does really and truly forgive the sins in virtue of the power given to him by Christ."</a:t>
            </a:r>
            <a:br>
              <a:rPr kumimoji="0" lang="en-US" sz="5400" b="1" i="0" u="none" strike="noStrike" kern="1200" cap="none" spc="0" normalizeH="0" baseline="0" noProof="0" dirty="0">
                <a:ln>
                  <a:noFill/>
                </a:ln>
                <a:solidFill>
                  <a:srgbClr val="CCFF33"/>
                </a:solidFill>
                <a:effectLst/>
                <a:uLnTx/>
                <a:uFillTx/>
                <a:latin typeface="Calibri" panose="020F0502020204030204"/>
                <a:ea typeface="+mn-ea"/>
                <a:cs typeface="+mn-cs"/>
              </a:rPr>
            </a:br>
            <a:endPar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699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433137" y="271444"/>
            <a:ext cx="11670632" cy="674030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smtClean="0">
                <a:ln>
                  <a:noFill/>
                </a:ln>
                <a:solidFill>
                  <a:srgbClr val="FFFF00"/>
                </a:solidFill>
                <a:effectLst/>
                <a:uLnTx/>
                <a:uFillTx/>
                <a:latin typeface="Calibri" panose="020F0502020204030204"/>
                <a:ea typeface="+mn-ea"/>
                <a:cs typeface="+mn-cs"/>
              </a:rPr>
              <a:t>It would "think to change times and laws." </a:t>
            </a:r>
            <a:br>
              <a:rPr kumimoji="0" lang="en-US" sz="4400" b="1" i="0" u="none" strike="noStrike" kern="1200" cap="none" spc="0" normalizeH="0" baseline="0" noProof="0" dirty="0" smtClean="0">
                <a:ln>
                  <a:noFill/>
                </a:ln>
                <a:solidFill>
                  <a:srgbClr val="FFFF00"/>
                </a:solidFill>
                <a:effectLst/>
                <a:uLnTx/>
                <a:uFillTx/>
                <a:latin typeface="Calibri" panose="020F0502020204030204"/>
                <a:ea typeface="+mn-ea"/>
                <a:cs typeface="+mn-cs"/>
              </a:rPr>
            </a:br>
            <a:r>
              <a:rPr kumimoji="0" lang="en-US" sz="4400" b="1" i="0" u="none" strike="noStrike" kern="1200" cap="none" spc="0" normalizeH="0" baseline="0" noProof="0" dirty="0" smtClean="0">
                <a:ln>
                  <a:noFill/>
                </a:ln>
                <a:solidFill>
                  <a:srgbClr val="FFFF00"/>
                </a:solidFill>
                <a:effectLst/>
                <a:uLnTx/>
                <a:uFillTx/>
                <a:latin typeface="Calibri" panose="020F0502020204030204"/>
                <a:ea typeface="+mn-ea"/>
                <a:cs typeface="+mn-cs"/>
              </a:rPr>
              <a:t>In a future Study Guide we will deal with the "times" of this point. It is a major topic and needs separate consideration. But what about changing the "laws"? </a:t>
            </a:r>
            <a:r>
              <a:rPr kumimoji="0" lang="en-US" sz="4400" b="1" i="1" u="none" strike="noStrike" kern="1200" cap="none" spc="0" normalizeH="0" baseline="0" noProof="0" dirty="0" smtClean="0">
                <a:ln>
                  <a:noFill/>
                </a:ln>
                <a:solidFill>
                  <a:srgbClr val="FFFF00"/>
                </a:solidFill>
                <a:effectLst/>
                <a:uLnTx/>
                <a:uFillTx/>
                <a:latin typeface="Calibri" panose="020F0502020204030204"/>
                <a:ea typeface="+mn-ea"/>
                <a:cs typeface="+mn-cs"/>
              </a:rPr>
              <a:t>The Amplified Bible</a:t>
            </a:r>
            <a:r>
              <a:rPr kumimoji="0" lang="en-US" sz="4400" b="1" i="0" u="none" strike="noStrike" kern="1200" cap="none" spc="0" normalizeH="0" baseline="0" noProof="0" dirty="0" smtClean="0">
                <a:ln>
                  <a:noFill/>
                </a:ln>
                <a:solidFill>
                  <a:srgbClr val="FFFF00"/>
                </a:solidFill>
                <a:effectLst/>
                <a:uLnTx/>
                <a:uFillTx/>
                <a:latin typeface="Calibri" panose="020F0502020204030204"/>
                <a:ea typeface="+mn-ea"/>
                <a:cs typeface="+mn-cs"/>
              </a:rPr>
              <a:t> translates "laws" as "the law." The reference is to changing God's law. Of course, no one can really change it, but has the papacy attempted to do so? The answer is "yes."</a:t>
            </a:r>
            <a: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t/>
            </a:r>
            <a:br>
              <a:rPr kumimoji="0" lang="en-US" sz="1800" b="0" i="0" u="none" strike="noStrike" kern="1200" cap="none" spc="0" normalizeH="0" baseline="0" noProof="0" dirty="0">
                <a:ln>
                  <a:noFill/>
                </a:ln>
                <a:solidFill>
                  <a:srgbClr val="FFFF00"/>
                </a:solidFill>
                <a:effectLst/>
                <a:uLnTx/>
                <a:uFillTx/>
                <a:latin typeface="Calibri" panose="020F0502020204030204"/>
                <a:ea typeface="+mn-ea"/>
                <a:cs typeface="+mn-cs"/>
              </a:rPr>
            </a:b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r>
            <a:b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440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328863" y="355665"/>
            <a:ext cx="11863137" cy="674030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FF00"/>
                </a:solidFill>
                <a:effectLst/>
                <a:uLnTx/>
                <a:uFillTx/>
                <a:latin typeface="Calibri" panose="020F0502020204030204"/>
                <a:ea typeface="+mn-ea"/>
                <a:cs typeface="+mn-cs"/>
              </a:rPr>
              <a:t>In its catechisms, the papacy has omitted the second commandment against veneration of images and has shortened the fourth commandment from 94 words to eight and divided the tenth commandment into two commandments. (Check this for yourself. Compare the Ten Commandments in any Catholic catechism with God's list of the commandments in </a:t>
            </a:r>
            <a:r>
              <a:rPr kumimoji="0" lang="en-US" sz="4400" b="1" i="0" u="none" strike="noStrike" kern="1200" cap="none" spc="0" normalizeH="0" baseline="0" noProof="0" dirty="0">
                <a:ln>
                  <a:noFill/>
                </a:ln>
                <a:solidFill>
                  <a:srgbClr val="FFFF00"/>
                </a:solidFill>
                <a:effectLst/>
                <a:uLnTx/>
                <a:uFillTx/>
                <a:latin typeface="Calibri" panose="020F0502020204030204"/>
                <a:ea typeface="+mn-ea"/>
                <a:cs typeface="+mn-cs"/>
                <a:hlinkClick r:id="rId3"/>
              </a:rPr>
              <a:t>Exodus 20:3-17</a:t>
            </a:r>
            <a:r>
              <a:rPr kumimoji="0" lang="en-US" sz="4400" b="1" i="0" u="none" strike="noStrike" kern="1200" cap="none" spc="0" normalizeH="0" baseline="0" noProof="0" dirty="0">
                <a:ln>
                  <a:noFill/>
                </a:ln>
                <a:solidFill>
                  <a:srgbClr val="FFFF00"/>
                </a:solidFill>
                <a:effectLst/>
                <a:uLnTx/>
                <a:uFillTx/>
                <a:latin typeface="Calibri" panose="020F0502020204030204"/>
                <a:ea typeface="+mn-ea"/>
                <a:cs typeface="+mn-cs"/>
              </a:rPr>
              <a:t>.)</a:t>
            </a:r>
            <a:br>
              <a:rPr kumimoji="0" lang="en-US" sz="4400" b="1" i="0" u="none" strike="noStrike" kern="1200" cap="none" spc="0" normalizeH="0" baseline="0" noProof="0" dirty="0">
                <a:ln>
                  <a:noFill/>
                </a:ln>
                <a:solidFill>
                  <a:srgbClr val="FFFF00"/>
                </a:solidFill>
                <a:effectLst/>
                <a:uLnTx/>
                <a:uFillTx/>
                <a:latin typeface="Calibri" panose="020F0502020204030204"/>
                <a:ea typeface="+mn-ea"/>
                <a:cs typeface="+mn-cs"/>
              </a:rPr>
            </a:b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r>
            <a:b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6333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Rectangle 1"/>
          <p:cNvSpPr/>
          <p:nvPr/>
        </p:nvSpPr>
        <p:spPr>
          <a:xfrm>
            <a:off x="108284" y="117693"/>
            <a:ext cx="12083716" cy="59093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FF00"/>
                </a:solidFill>
                <a:effectLst/>
                <a:uLnTx/>
                <a:uFillTx/>
                <a:latin typeface="Calibri" panose="020F0502020204030204"/>
                <a:ea typeface="+mn-ea"/>
                <a:cs typeface="+mn-cs"/>
              </a:rPr>
              <a:t>There is no doubt that the little horn power of Daniel chapter 7 (the Antichrist) is the papacy. No other organization could possibly fit these nine points. And incidentally, this is no new teaching. Every Reformer, without exception, spoke of the papacy as Antichrist. </a:t>
            </a:r>
            <a:r>
              <a:rPr kumimoji="0" lang="en-US" sz="5400" b="1" i="1" u="none" strike="noStrike" kern="1200" cap="none" spc="0" normalizeH="0" baseline="30000" noProof="0" dirty="0">
                <a:ln>
                  <a:noFill/>
                </a:ln>
                <a:solidFill>
                  <a:srgbClr val="FFFF00"/>
                </a:solidFill>
                <a:effectLst/>
                <a:uLnTx/>
                <a:uFillTx/>
                <a:latin typeface="Calibri" panose="020F0502020204030204"/>
                <a:ea typeface="+mn-ea"/>
                <a:cs typeface="+mn-cs"/>
              </a:rPr>
              <a:t>8</a:t>
            </a:r>
            <a:endParaRPr kumimoji="0" lang="en-US" sz="5400" b="1" i="0" u="none" strike="noStrike" kern="1200" cap="none" spc="0" normalizeH="0" baseline="0" noProof="0" dirty="0">
              <a:ln>
                <a:noFill/>
              </a:ln>
              <a:solidFill>
                <a:srgbClr val="FFFF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597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879</Words>
  <Application>Microsoft Office PowerPoint</Application>
  <PresentationFormat>Widescreen</PresentationFormat>
  <Paragraphs>87</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Carlos sepulveda</dc:creator>
  <cp:lastModifiedBy>Carlos sepulveda</cp:lastModifiedBy>
  <cp:revision>1</cp:revision>
  <dcterms:created xsi:type="dcterms:W3CDTF">2015-12-18T03:46:23Z</dcterms:created>
  <dcterms:modified xsi:type="dcterms:W3CDTF">2015-12-18T03:47:17Z</dcterms:modified>
</cp:coreProperties>
</file>