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8"/>
  </p:notesMasterIdLst>
  <p:handoutMasterIdLst>
    <p:handoutMasterId r:id="rId59"/>
  </p:handoutMasterIdLst>
  <p:sldIdLst>
    <p:sldId id="256" r:id="rId3"/>
    <p:sldId id="261" r:id="rId4"/>
    <p:sldId id="262" r:id="rId5"/>
    <p:sldId id="312" r:id="rId6"/>
    <p:sldId id="272" r:id="rId7"/>
    <p:sldId id="313" r:id="rId8"/>
    <p:sldId id="315" r:id="rId9"/>
    <p:sldId id="314" r:id="rId10"/>
    <p:sldId id="469" r:id="rId11"/>
    <p:sldId id="344" r:id="rId12"/>
    <p:sldId id="476" r:id="rId13"/>
    <p:sldId id="475" r:id="rId14"/>
    <p:sldId id="477" r:id="rId15"/>
    <p:sldId id="325" r:id="rId16"/>
    <p:sldId id="304" r:id="rId17"/>
    <p:sldId id="268" r:id="rId18"/>
    <p:sldId id="265" r:id="rId19"/>
    <p:sldId id="269" r:id="rId20"/>
    <p:sldId id="371" r:id="rId21"/>
    <p:sldId id="323" r:id="rId22"/>
    <p:sldId id="324" r:id="rId23"/>
    <p:sldId id="355" r:id="rId24"/>
    <p:sldId id="326" r:id="rId25"/>
    <p:sldId id="351" r:id="rId26"/>
    <p:sldId id="340" r:id="rId27"/>
    <p:sldId id="341" r:id="rId28"/>
    <p:sldId id="356" r:id="rId29"/>
    <p:sldId id="352" r:id="rId30"/>
    <p:sldId id="349" r:id="rId31"/>
    <p:sldId id="347" r:id="rId32"/>
    <p:sldId id="348" r:id="rId33"/>
    <p:sldId id="373" r:id="rId34"/>
    <p:sldId id="374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8" r:id="rId45"/>
    <p:sldId id="342" r:id="rId46"/>
    <p:sldId id="345" r:id="rId47"/>
    <p:sldId id="343" r:id="rId48"/>
    <p:sldId id="465" r:id="rId49"/>
    <p:sldId id="353" r:id="rId50"/>
    <p:sldId id="470" r:id="rId51"/>
    <p:sldId id="472" r:id="rId52"/>
    <p:sldId id="471" r:id="rId53"/>
    <p:sldId id="473" r:id="rId54"/>
    <p:sldId id="474" r:id="rId55"/>
    <p:sldId id="346" r:id="rId56"/>
    <p:sldId id="35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706C"/>
    <a:srgbClr val="D4D6DA"/>
    <a:srgbClr val="29475C"/>
    <a:srgbClr val="262262"/>
    <a:srgbClr val="DDCFB1"/>
    <a:srgbClr val="EFE2BF"/>
    <a:srgbClr val="D83F3A"/>
    <a:srgbClr val="D83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81"/>
    <p:restoredTop sz="95872"/>
  </p:normalViewPr>
  <p:slideViewPr>
    <p:cSldViewPr>
      <p:cViewPr varScale="1">
        <p:scale>
          <a:sx n="115" d="100"/>
          <a:sy n="115" d="100"/>
        </p:scale>
        <p:origin x="17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20185-1C3E-E541-9090-CC7E9081FBE6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967DB-C886-C44F-91BB-CF750F735093}">
      <dgm:prSet phldrT="[Text]"/>
      <dgm:spPr/>
      <dgm:t>
        <a:bodyPr/>
        <a:lstStyle/>
        <a:p>
          <a:r>
            <a:rPr lang="en-US" dirty="0"/>
            <a:t>Obstruction</a:t>
          </a:r>
        </a:p>
      </dgm:t>
    </dgm:pt>
    <dgm:pt modelId="{F4A5EBAF-184C-9A4C-87DE-983AC12DEB4C}" type="parTrans" cxnId="{BF360A9B-BD5A-8E43-823E-98F31D552AC3}">
      <dgm:prSet/>
      <dgm:spPr/>
      <dgm:t>
        <a:bodyPr/>
        <a:lstStyle/>
        <a:p>
          <a:endParaRPr lang="en-US"/>
        </a:p>
      </dgm:t>
    </dgm:pt>
    <dgm:pt modelId="{7605783F-3F2E-2741-8A5A-FF6ADFB6B16F}" type="sibTrans" cxnId="{BF360A9B-BD5A-8E43-823E-98F31D552AC3}">
      <dgm:prSet/>
      <dgm:spPr/>
      <dgm:t>
        <a:bodyPr/>
        <a:lstStyle/>
        <a:p>
          <a:endParaRPr lang="en-US"/>
        </a:p>
      </dgm:t>
    </dgm:pt>
    <dgm:pt modelId="{BB8495BA-80EB-794C-9895-0E8D78B6672A}">
      <dgm:prSet phldrT="[Text]"/>
      <dgm:spPr/>
      <dgm:t>
        <a:bodyPr/>
        <a:lstStyle/>
        <a:p>
          <a:r>
            <a:rPr lang="en-US" dirty="0"/>
            <a:t>CPAP</a:t>
          </a:r>
        </a:p>
      </dgm:t>
    </dgm:pt>
    <dgm:pt modelId="{F12D3632-89D5-904F-A133-F7A920A8E886}" type="parTrans" cxnId="{BE250D29-9A1F-B947-B2CB-6D943E1E85E4}">
      <dgm:prSet/>
      <dgm:spPr/>
      <dgm:t>
        <a:bodyPr/>
        <a:lstStyle/>
        <a:p>
          <a:endParaRPr lang="en-US"/>
        </a:p>
      </dgm:t>
    </dgm:pt>
    <dgm:pt modelId="{03FAFCDF-C599-A545-8FCC-90AD793741C6}" type="sibTrans" cxnId="{BE250D29-9A1F-B947-B2CB-6D943E1E85E4}">
      <dgm:prSet/>
      <dgm:spPr/>
      <dgm:t>
        <a:bodyPr/>
        <a:lstStyle/>
        <a:p>
          <a:endParaRPr lang="en-US"/>
        </a:p>
      </dgm:t>
    </dgm:pt>
    <dgm:pt modelId="{30CBFDA3-9E4F-E84C-8DD8-46BCA15F8E4B}">
      <dgm:prSet phldrT="[Text]"/>
      <dgm:spPr/>
      <dgm:t>
        <a:bodyPr/>
        <a:lstStyle/>
        <a:p>
          <a:r>
            <a:rPr lang="en-US" dirty="0"/>
            <a:t>Hypoventilation</a:t>
          </a:r>
        </a:p>
      </dgm:t>
    </dgm:pt>
    <dgm:pt modelId="{F781B04D-A362-AA41-A04F-873628F14C6D}" type="parTrans" cxnId="{E3C88B25-5934-9A4C-A397-2D158BDD7481}">
      <dgm:prSet/>
      <dgm:spPr/>
      <dgm:t>
        <a:bodyPr/>
        <a:lstStyle/>
        <a:p>
          <a:endParaRPr lang="en-US"/>
        </a:p>
      </dgm:t>
    </dgm:pt>
    <dgm:pt modelId="{35E7B197-7D53-8D4D-AE5F-B9D577DB29EC}" type="sibTrans" cxnId="{E3C88B25-5934-9A4C-A397-2D158BDD7481}">
      <dgm:prSet/>
      <dgm:spPr/>
      <dgm:t>
        <a:bodyPr/>
        <a:lstStyle/>
        <a:p>
          <a:endParaRPr lang="en-US"/>
        </a:p>
      </dgm:t>
    </dgm:pt>
    <dgm:pt modelId="{55F2E0DC-55C8-6C4D-A3A9-8D9E93A3C3AF}">
      <dgm:prSet phldrT="[Text]"/>
      <dgm:spPr/>
      <dgm:t>
        <a:bodyPr/>
        <a:lstStyle/>
        <a:p>
          <a:r>
            <a:rPr lang="en-US" dirty="0"/>
            <a:t>BPAP +/-respiratory control</a:t>
          </a:r>
        </a:p>
      </dgm:t>
    </dgm:pt>
    <dgm:pt modelId="{FF455643-4AAB-5149-AC80-1EAC9F568EA4}" type="parTrans" cxnId="{079B60ED-AF10-4446-95E3-DB052A8D62C7}">
      <dgm:prSet/>
      <dgm:spPr/>
      <dgm:t>
        <a:bodyPr/>
        <a:lstStyle/>
        <a:p>
          <a:endParaRPr lang="en-US"/>
        </a:p>
      </dgm:t>
    </dgm:pt>
    <dgm:pt modelId="{C473C448-BCD6-9242-AD04-B649761828E7}" type="sibTrans" cxnId="{079B60ED-AF10-4446-95E3-DB052A8D62C7}">
      <dgm:prSet/>
      <dgm:spPr/>
      <dgm:t>
        <a:bodyPr/>
        <a:lstStyle/>
        <a:p>
          <a:endParaRPr lang="en-US"/>
        </a:p>
      </dgm:t>
    </dgm:pt>
    <dgm:pt modelId="{9545C1F8-DF48-E04D-AF5F-9FC3654FEE8F}">
      <dgm:prSet phldrT="[Text]"/>
      <dgm:spPr/>
      <dgm:t>
        <a:bodyPr/>
        <a:lstStyle/>
        <a:p>
          <a:r>
            <a:rPr lang="en-US" dirty="0"/>
            <a:t>Hypoxia</a:t>
          </a:r>
        </a:p>
      </dgm:t>
    </dgm:pt>
    <dgm:pt modelId="{35A64150-F572-A54B-A45F-E0E418197DD2}" type="parTrans" cxnId="{46740A52-C558-5C40-9CC0-C33EEE6745F6}">
      <dgm:prSet/>
      <dgm:spPr/>
      <dgm:t>
        <a:bodyPr/>
        <a:lstStyle/>
        <a:p>
          <a:endParaRPr lang="en-US"/>
        </a:p>
      </dgm:t>
    </dgm:pt>
    <dgm:pt modelId="{6E10A59A-7539-7944-91FA-3FBAB2FC3D25}" type="sibTrans" cxnId="{46740A52-C558-5C40-9CC0-C33EEE6745F6}">
      <dgm:prSet/>
      <dgm:spPr/>
      <dgm:t>
        <a:bodyPr/>
        <a:lstStyle/>
        <a:p>
          <a:endParaRPr lang="en-US"/>
        </a:p>
      </dgm:t>
    </dgm:pt>
    <dgm:pt modelId="{01CF2A7E-AB49-9D4B-B531-0149AE4E8774}">
      <dgm:prSet phldrT="[Text]"/>
      <dgm:spPr/>
      <dgm:t>
        <a:bodyPr/>
        <a:lstStyle/>
        <a:p>
          <a:r>
            <a:rPr lang="en-US" dirty="0"/>
            <a:t>BPAP- w/ hypoventilation</a:t>
          </a:r>
        </a:p>
      </dgm:t>
    </dgm:pt>
    <dgm:pt modelId="{ADE52939-6414-C643-8B32-94C023573C32}" type="parTrans" cxnId="{BC7BE618-D7CB-4348-8F8D-ECBCB0ACFCCF}">
      <dgm:prSet/>
      <dgm:spPr/>
      <dgm:t>
        <a:bodyPr/>
        <a:lstStyle/>
        <a:p>
          <a:endParaRPr lang="en-US"/>
        </a:p>
      </dgm:t>
    </dgm:pt>
    <dgm:pt modelId="{024BC5D4-3D6F-694C-98AE-DB315C609D21}" type="sibTrans" cxnId="{BC7BE618-D7CB-4348-8F8D-ECBCB0ACFCCF}">
      <dgm:prSet/>
      <dgm:spPr/>
      <dgm:t>
        <a:bodyPr/>
        <a:lstStyle/>
        <a:p>
          <a:endParaRPr lang="en-US"/>
        </a:p>
      </dgm:t>
    </dgm:pt>
    <dgm:pt modelId="{E2CA5149-FFEE-0048-96E0-909808DCBD00}">
      <dgm:prSet/>
      <dgm:spPr/>
      <dgm:t>
        <a:bodyPr/>
        <a:lstStyle/>
        <a:p>
          <a:r>
            <a:rPr lang="en-US" dirty="0"/>
            <a:t>Periodic Centrals</a:t>
          </a:r>
        </a:p>
      </dgm:t>
    </dgm:pt>
    <dgm:pt modelId="{8DF49F82-3C5E-8342-B434-396138B73080}" type="parTrans" cxnId="{09B1A6D0-65AA-6943-8C25-8013EC201243}">
      <dgm:prSet/>
      <dgm:spPr/>
      <dgm:t>
        <a:bodyPr/>
        <a:lstStyle/>
        <a:p>
          <a:endParaRPr lang="en-US"/>
        </a:p>
      </dgm:t>
    </dgm:pt>
    <dgm:pt modelId="{2E6D48EA-56AF-2C45-9A9C-A382E66873CC}" type="sibTrans" cxnId="{09B1A6D0-65AA-6943-8C25-8013EC201243}">
      <dgm:prSet/>
      <dgm:spPr/>
      <dgm:t>
        <a:bodyPr/>
        <a:lstStyle/>
        <a:p>
          <a:endParaRPr lang="en-US"/>
        </a:p>
      </dgm:t>
    </dgm:pt>
    <dgm:pt modelId="{B963EAEB-8D28-8D4B-A949-1FD652F8974E}">
      <dgm:prSet/>
      <dgm:spPr/>
      <dgm:t>
        <a:bodyPr/>
        <a:lstStyle/>
        <a:p>
          <a:r>
            <a:rPr lang="en-US" dirty="0"/>
            <a:t>SV – w/o </a:t>
          </a:r>
          <a:r>
            <a:rPr lang="en-US" dirty="0" err="1"/>
            <a:t>hypovent</a:t>
          </a:r>
          <a:endParaRPr lang="en-US" dirty="0"/>
        </a:p>
      </dgm:t>
    </dgm:pt>
    <dgm:pt modelId="{CDE0D661-9907-5A4A-8B46-E2BDD2B1784D}" type="parTrans" cxnId="{53912DDE-0D2D-F84C-9290-701838C08F2C}">
      <dgm:prSet/>
      <dgm:spPr/>
      <dgm:t>
        <a:bodyPr/>
        <a:lstStyle/>
        <a:p>
          <a:endParaRPr lang="en-US"/>
        </a:p>
      </dgm:t>
    </dgm:pt>
    <dgm:pt modelId="{CFE68C64-51E6-6247-9B12-8B454B6371D9}" type="sibTrans" cxnId="{53912DDE-0D2D-F84C-9290-701838C08F2C}">
      <dgm:prSet/>
      <dgm:spPr/>
      <dgm:t>
        <a:bodyPr/>
        <a:lstStyle/>
        <a:p>
          <a:endParaRPr lang="en-US"/>
        </a:p>
      </dgm:t>
    </dgm:pt>
    <dgm:pt modelId="{01EB4AA3-3A7E-1448-B235-FD2832082663}">
      <dgm:prSet/>
      <dgm:spPr/>
      <dgm:t>
        <a:bodyPr/>
        <a:lstStyle/>
        <a:p>
          <a:r>
            <a:rPr lang="en-US" dirty="0"/>
            <a:t>VAPS- w </a:t>
          </a:r>
          <a:r>
            <a:rPr lang="en-US" dirty="0" err="1"/>
            <a:t>hypovent</a:t>
          </a:r>
          <a:endParaRPr lang="en-US" dirty="0"/>
        </a:p>
      </dgm:t>
    </dgm:pt>
    <dgm:pt modelId="{53C2D106-D743-9F4F-BD57-A2F2CB7BA26C}" type="parTrans" cxnId="{13F16193-CBAA-434C-B2C0-43C2C69AC17A}">
      <dgm:prSet/>
      <dgm:spPr/>
      <dgm:t>
        <a:bodyPr/>
        <a:lstStyle/>
        <a:p>
          <a:endParaRPr lang="en-US"/>
        </a:p>
      </dgm:t>
    </dgm:pt>
    <dgm:pt modelId="{28365E60-7A72-F945-8223-6C16D66E8D50}" type="sibTrans" cxnId="{13F16193-CBAA-434C-B2C0-43C2C69AC17A}">
      <dgm:prSet/>
      <dgm:spPr/>
      <dgm:t>
        <a:bodyPr/>
        <a:lstStyle/>
        <a:p>
          <a:endParaRPr lang="en-US"/>
        </a:p>
      </dgm:t>
    </dgm:pt>
    <dgm:pt modelId="{EB71C7C3-1647-6A40-A626-1067A9401D4F}">
      <dgm:prSet phldrT="[Text]"/>
      <dgm:spPr/>
      <dgm:t>
        <a:bodyPr/>
        <a:lstStyle/>
        <a:p>
          <a:r>
            <a:rPr lang="en-US" dirty="0"/>
            <a:t>O2- w/o  hypoventilation</a:t>
          </a:r>
        </a:p>
      </dgm:t>
    </dgm:pt>
    <dgm:pt modelId="{88744EB2-9362-7245-BFCE-F376E949E65A}" type="parTrans" cxnId="{FB5B999D-1E02-734A-9D9B-441995F8A911}">
      <dgm:prSet/>
      <dgm:spPr/>
      <dgm:t>
        <a:bodyPr/>
        <a:lstStyle/>
        <a:p>
          <a:endParaRPr lang="en-US"/>
        </a:p>
      </dgm:t>
    </dgm:pt>
    <dgm:pt modelId="{25CE8555-90C1-344F-8F82-91BDBCEDB571}" type="sibTrans" cxnId="{FB5B999D-1E02-734A-9D9B-441995F8A911}">
      <dgm:prSet/>
      <dgm:spPr/>
      <dgm:t>
        <a:bodyPr/>
        <a:lstStyle/>
        <a:p>
          <a:endParaRPr lang="en-US"/>
        </a:p>
      </dgm:t>
    </dgm:pt>
    <dgm:pt modelId="{A9BD1A3A-51F8-8D47-85D2-FCD9530CF538}">
      <dgm:prSet phldrT="[Text]"/>
      <dgm:spPr/>
      <dgm:t>
        <a:bodyPr/>
        <a:lstStyle/>
        <a:p>
          <a:r>
            <a:rPr lang="en-US" dirty="0"/>
            <a:t>VAPS</a:t>
          </a:r>
        </a:p>
      </dgm:t>
    </dgm:pt>
    <dgm:pt modelId="{8889FFC1-5CCF-2B49-ADFE-236A5E63176D}" type="parTrans" cxnId="{A21411A9-7E1C-FB4E-AFF9-B858B2CD187F}">
      <dgm:prSet/>
      <dgm:spPr/>
      <dgm:t>
        <a:bodyPr/>
        <a:lstStyle/>
        <a:p>
          <a:endParaRPr lang="en-US"/>
        </a:p>
      </dgm:t>
    </dgm:pt>
    <dgm:pt modelId="{5D484AEE-C3A2-8F43-BB08-136006F23FE9}" type="sibTrans" cxnId="{A21411A9-7E1C-FB4E-AFF9-B858B2CD187F}">
      <dgm:prSet/>
      <dgm:spPr/>
      <dgm:t>
        <a:bodyPr/>
        <a:lstStyle/>
        <a:p>
          <a:endParaRPr lang="en-US"/>
        </a:p>
      </dgm:t>
    </dgm:pt>
    <dgm:pt modelId="{C7AED49C-7227-324D-864D-FFCF256EFDF6}" type="pres">
      <dgm:prSet presAssocID="{44720185-1C3E-E541-9090-CC7E9081FBE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BEC7BC5-5F2A-DA44-B4E8-D0AD2E2EE582}" type="pres">
      <dgm:prSet presAssocID="{2EF967DB-C886-C44F-91BB-CF750F735093}" presName="composite" presStyleCnt="0"/>
      <dgm:spPr/>
    </dgm:pt>
    <dgm:pt modelId="{0D94A73E-C400-994F-97C8-D55B9A695BF4}" type="pres">
      <dgm:prSet presAssocID="{2EF967DB-C886-C44F-91BB-CF750F735093}" presName="bentUpArrow1" presStyleLbl="alignImgPlace1" presStyleIdx="0" presStyleCnt="3" custScaleX="80040" custScaleY="88312" custLinFactNeighborX="-68480" custLinFactNeighborY="-1438"/>
      <dgm:spPr/>
    </dgm:pt>
    <dgm:pt modelId="{8158BB68-C179-6C42-B9D1-3EDD988B1F15}" type="pres">
      <dgm:prSet presAssocID="{2EF967DB-C886-C44F-91BB-CF750F735093}" presName="ParentText" presStyleLbl="node1" presStyleIdx="0" presStyleCnt="4" custScaleX="169049" custLinFactNeighborX="-34954" custLinFactNeighborY="-2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BF9F3-FEA1-A242-AB0F-F90E7DCCB593}" type="pres">
      <dgm:prSet presAssocID="{2EF967DB-C886-C44F-91BB-CF750F735093}" presName="ChildText" presStyleLbl="revTx" presStyleIdx="0" presStyleCnt="4" custLinFactNeighborX="71137" custLinFactNeighborY="4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E95A7-2C10-CF46-A8C4-76485782FCDF}" type="pres">
      <dgm:prSet presAssocID="{7605783F-3F2E-2741-8A5A-FF6ADFB6B16F}" presName="sibTrans" presStyleCnt="0"/>
      <dgm:spPr/>
    </dgm:pt>
    <dgm:pt modelId="{6003B851-6D4D-224B-9C86-B3617E42666C}" type="pres">
      <dgm:prSet presAssocID="{30CBFDA3-9E4F-E84C-8DD8-46BCA15F8E4B}" presName="composite" presStyleCnt="0"/>
      <dgm:spPr/>
    </dgm:pt>
    <dgm:pt modelId="{46BEFD54-F1CC-B948-B752-C5D585C1AC22}" type="pres">
      <dgm:prSet presAssocID="{30CBFDA3-9E4F-E84C-8DD8-46BCA15F8E4B}" presName="bentUpArrow1" presStyleLbl="alignImgPlace1" presStyleIdx="1" presStyleCnt="3" custScaleX="82132" custScaleY="90919" custLinFactX="-26607" custLinFactNeighborX="-100000" custLinFactNeighborY="6026"/>
      <dgm:spPr/>
    </dgm:pt>
    <dgm:pt modelId="{487DB0CF-A15B-414A-837F-8887E1B7A894}" type="pres">
      <dgm:prSet presAssocID="{30CBFDA3-9E4F-E84C-8DD8-46BCA15F8E4B}" presName="ParentText" presStyleLbl="node1" presStyleIdx="1" presStyleCnt="4" custScaleX="192323" custLinFactNeighborX="-36363" custLinFactNeighborY="22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65396-C988-714F-9714-113E58B16B65}" type="pres">
      <dgm:prSet presAssocID="{30CBFDA3-9E4F-E84C-8DD8-46BCA15F8E4B}" presName="ChildText" presStyleLbl="revTx" presStyleIdx="1" presStyleCnt="4" custScaleX="314544" custLinFactX="48814" custLinFactNeighborX="100000" custLinFactNeighborY="9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4F842-246F-A04D-9D05-138E07B38D5D}" type="pres">
      <dgm:prSet presAssocID="{35E7B197-7D53-8D4D-AE5F-B9D577DB29EC}" presName="sibTrans" presStyleCnt="0"/>
      <dgm:spPr/>
    </dgm:pt>
    <dgm:pt modelId="{B6A0B9DD-C04E-AD44-A23B-11AC749005FF}" type="pres">
      <dgm:prSet presAssocID="{9545C1F8-DF48-E04D-AF5F-9FC3654FEE8F}" presName="composite" presStyleCnt="0"/>
      <dgm:spPr/>
    </dgm:pt>
    <dgm:pt modelId="{B160CF75-6B24-4442-8AAD-8B6B502A330A}" type="pres">
      <dgm:prSet presAssocID="{9545C1F8-DF48-E04D-AF5F-9FC3654FEE8F}" presName="bentUpArrow1" presStyleLbl="alignImgPlace1" presStyleIdx="2" presStyleCnt="3" custScaleX="68457" custScaleY="83822" custLinFactX="-36662" custLinFactNeighborX="-100000" custLinFactNeighborY="9728"/>
      <dgm:spPr/>
    </dgm:pt>
    <dgm:pt modelId="{E8D307A2-384C-184A-94CE-4A45B4B6D004}" type="pres">
      <dgm:prSet presAssocID="{9545C1F8-DF48-E04D-AF5F-9FC3654FEE8F}" presName="ParentText" presStyleLbl="node1" presStyleIdx="2" presStyleCnt="4" custScaleX="144223" custLinFactNeighborX="-65411" custLinFactNeighborY="63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060A7-6BFB-4541-9930-57B068C0BBD2}" type="pres">
      <dgm:prSet presAssocID="{9545C1F8-DF48-E04D-AF5F-9FC3654FEE8F}" presName="ChildText" presStyleLbl="revTx" presStyleIdx="2" presStyleCnt="4" custScaleX="308304" custLinFactNeighborX="97535" custLinFactNeighborY="5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FBD5C-70A6-A744-B0A9-ED6B73366703}" type="pres">
      <dgm:prSet presAssocID="{6E10A59A-7539-7944-91FA-3FBAB2FC3D25}" presName="sibTrans" presStyleCnt="0"/>
      <dgm:spPr/>
    </dgm:pt>
    <dgm:pt modelId="{B2521F15-DDF5-A243-A23E-2B869DE2686E}" type="pres">
      <dgm:prSet presAssocID="{E2CA5149-FFEE-0048-96E0-909808DCBD00}" presName="composite" presStyleCnt="0"/>
      <dgm:spPr/>
    </dgm:pt>
    <dgm:pt modelId="{162452AF-36A4-1140-86FE-FD8EACC8D7FD}" type="pres">
      <dgm:prSet presAssocID="{E2CA5149-FFEE-0048-96E0-909808DCBD00}" presName="ParentText" presStyleLbl="node1" presStyleIdx="3" presStyleCnt="4" custScaleX="200569" custLinFactNeighborX="-97169" custLinFactNeighborY="96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AAB9D-6DB6-3145-8F86-68797579BAAA}" type="pres">
      <dgm:prSet presAssocID="{E2CA5149-FFEE-0048-96E0-909808DCBD00}" presName="FinalChildText" presStyleLbl="revTx" presStyleIdx="3" presStyleCnt="4" custScaleX="210568" custLinFactNeighborX="-4469" custLinFactNeighborY="175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36BE25-2C02-5A44-B3D3-8B747F837C55}" type="presOf" srcId="{9545C1F8-DF48-E04D-AF5F-9FC3654FEE8F}" destId="{E8D307A2-384C-184A-94CE-4A45B4B6D004}" srcOrd="0" destOrd="0" presId="urn:microsoft.com/office/officeart/2005/8/layout/StepDownProcess"/>
    <dgm:cxn modelId="{44895988-00EE-3A4F-B67E-C864F40702F2}" type="presOf" srcId="{B963EAEB-8D28-8D4B-A949-1FD652F8974E}" destId="{CB4AAB9D-6DB6-3145-8F86-68797579BAAA}" srcOrd="0" destOrd="0" presId="urn:microsoft.com/office/officeart/2005/8/layout/StepDownProcess"/>
    <dgm:cxn modelId="{53912DDE-0D2D-F84C-9290-701838C08F2C}" srcId="{E2CA5149-FFEE-0048-96E0-909808DCBD00}" destId="{B963EAEB-8D28-8D4B-A949-1FD652F8974E}" srcOrd="0" destOrd="0" parTransId="{CDE0D661-9907-5A4A-8B46-E2BDD2B1784D}" sibTransId="{CFE68C64-51E6-6247-9B12-8B454B6371D9}"/>
    <dgm:cxn modelId="{8FCDE131-06A7-204A-9761-AB12DAD45E78}" type="presOf" srcId="{30CBFDA3-9E4F-E84C-8DD8-46BCA15F8E4B}" destId="{487DB0CF-A15B-414A-837F-8887E1B7A894}" srcOrd="0" destOrd="0" presId="urn:microsoft.com/office/officeart/2005/8/layout/StepDownProcess"/>
    <dgm:cxn modelId="{079B60ED-AF10-4446-95E3-DB052A8D62C7}" srcId="{30CBFDA3-9E4F-E84C-8DD8-46BCA15F8E4B}" destId="{55F2E0DC-55C8-6C4D-A3A9-8D9E93A3C3AF}" srcOrd="0" destOrd="0" parTransId="{FF455643-4AAB-5149-AC80-1EAC9F568EA4}" sibTransId="{C473C448-BCD6-9242-AD04-B649761828E7}"/>
    <dgm:cxn modelId="{46740A52-C558-5C40-9CC0-C33EEE6745F6}" srcId="{44720185-1C3E-E541-9090-CC7E9081FBE6}" destId="{9545C1F8-DF48-E04D-AF5F-9FC3654FEE8F}" srcOrd="2" destOrd="0" parTransId="{35A64150-F572-A54B-A45F-E0E418197DD2}" sibTransId="{6E10A59A-7539-7944-91FA-3FBAB2FC3D25}"/>
    <dgm:cxn modelId="{5589F448-9900-D940-AED1-8647CC30C629}" type="presOf" srcId="{01CF2A7E-AB49-9D4B-B531-0149AE4E8774}" destId="{76C060A7-6BFB-4541-9930-57B068C0BBD2}" srcOrd="0" destOrd="0" presId="urn:microsoft.com/office/officeart/2005/8/layout/StepDownProcess"/>
    <dgm:cxn modelId="{71502D54-98E8-B640-A2E4-AF9363019879}" type="presOf" srcId="{44720185-1C3E-E541-9090-CC7E9081FBE6}" destId="{C7AED49C-7227-324D-864D-FFCF256EFDF6}" srcOrd="0" destOrd="0" presId="urn:microsoft.com/office/officeart/2005/8/layout/StepDownProcess"/>
    <dgm:cxn modelId="{32F617CD-0E4A-6F44-A7D9-777FA68ABB96}" type="presOf" srcId="{01EB4AA3-3A7E-1448-B235-FD2832082663}" destId="{CB4AAB9D-6DB6-3145-8F86-68797579BAAA}" srcOrd="0" destOrd="1" presId="urn:microsoft.com/office/officeart/2005/8/layout/StepDownProcess"/>
    <dgm:cxn modelId="{AC5F17C2-7E86-3343-8435-C97DD36EB64B}" type="presOf" srcId="{2EF967DB-C886-C44F-91BB-CF750F735093}" destId="{8158BB68-C179-6C42-B9D1-3EDD988B1F15}" srcOrd="0" destOrd="0" presId="urn:microsoft.com/office/officeart/2005/8/layout/StepDownProcess"/>
    <dgm:cxn modelId="{FB5B999D-1E02-734A-9D9B-441995F8A911}" srcId="{9545C1F8-DF48-E04D-AF5F-9FC3654FEE8F}" destId="{EB71C7C3-1647-6A40-A626-1067A9401D4F}" srcOrd="1" destOrd="0" parTransId="{88744EB2-9362-7245-BFCE-F376E949E65A}" sibTransId="{25CE8555-90C1-344F-8F82-91BDBCEDB571}"/>
    <dgm:cxn modelId="{6CD2E394-41A2-E943-BE2B-641E98A928FE}" type="presOf" srcId="{E2CA5149-FFEE-0048-96E0-909808DCBD00}" destId="{162452AF-36A4-1140-86FE-FD8EACC8D7FD}" srcOrd="0" destOrd="0" presId="urn:microsoft.com/office/officeart/2005/8/layout/StepDownProcess"/>
    <dgm:cxn modelId="{BC7BE618-D7CB-4348-8F8D-ECBCB0ACFCCF}" srcId="{9545C1F8-DF48-E04D-AF5F-9FC3654FEE8F}" destId="{01CF2A7E-AB49-9D4B-B531-0149AE4E8774}" srcOrd="0" destOrd="0" parTransId="{ADE52939-6414-C643-8B32-94C023573C32}" sibTransId="{024BC5D4-3D6F-694C-98AE-DB315C609D21}"/>
    <dgm:cxn modelId="{C632C853-6142-AB43-AEDF-CE180DA67BD2}" type="presOf" srcId="{A9BD1A3A-51F8-8D47-85D2-FCD9530CF538}" destId="{24E65396-C988-714F-9714-113E58B16B65}" srcOrd="0" destOrd="1" presId="urn:microsoft.com/office/officeart/2005/8/layout/StepDownProcess"/>
    <dgm:cxn modelId="{BE250D29-9A1F-B947-B2CB-6D943E1E85E4}" srcId="{2EF967DB-C886-C44F-91BB-CF750F735093}" destId="{BB8495BA-80EB-794C-9895-0E8D78B6672A}" srcOrd="0" destOrd="0" parTransId="{F12D3632-89D5-904F-A133-F7A920A8E886}" sibTransId="{03FAFCDF-C599-A545-8FCC-90AD793741C6}"/>
    <dgm:cxn modelId="{C56F0B90-2859-6E49-A287-13C03E93E5DC}" type="presOf" srcId="{BB8495BA-80EB-794C-9895-0E8D78B6672A}" destId="{E9BBF9F3-FEA1-A242-AB0F-F90E7DCCB593}" srcOrd="0" destOrd="0" presId="urn:microsoft.com/office/officeart/2005/8/layout/StepDownProcess"/>
    <dgm:cxn modelId="{BF360A9B-BD5A-8E43-823E-98F31D552AC3}" srcId="{44720185-1C3E-E541-9090-CC7E9081FBE6}" destId="{2EF967DB-C886-C44F-91BB-CF750F735093}" srcOrd="0" destOrd="0" parTransId="{F4A5EBAF-184C-9A4C-87DE-983AC12DEB4C}" sibTransId="{7605783F-3F2E-2741-8A5A-FF6ADFB6B16F}"/>
    <dgm:cxn modelId="{E3C88B25-5934-9A4C-A397-2D158BDD7481}" srcId="{44720185-1C3E-E541-9090-CC7E9081FBE6}" destId="{30CBFDA3-9E4F-E84C-8DD8-46BCA15F8E4B}" srcOrd="1" destOrd="0" parTransId="{F781B04D-A362-AA41-A04F-873628F14C6D}" sibTransId="{35E7B197-7D53-8D4D-AE5F-B9D577DB29EC}"/>
    <dgm:cxn modelId="{13F16193-CBAA-434C-B2C0-43C2C69AC17A}" srcId="{E2CA5149-FFEE-0048-96E0-909808DCBD00}" destId="{01EB4AA3-3A7E-1448-B235-FD2832082663}" srcOrd="1" destOrd="0" parTransId="{53C2D106-D743-9F4F-BD57-A2F2CB7BA26C}" sibTransId="{28365E60-7A72-F945-8223-6C16D66E8D50}"/>
    <dgm:cxn modelId="{694AA052-02D4-B941-9731-0738AC05F28B}" type="presOf" srcId="{55F2E0DC-55C8-6C4D-A3A9-8D9E93A3C3AF}" destId="{24E65396-C988-714F-9714-113E58B16B65}" srcOrd="0" destOrd="0" presId="urn:microsoft.com/office/officeart/2005/8/layout/StepDownProcess"/>
    <dgm:cxn modelId="{A21411A9-7E1C-FB4E-AFF9-B858B2CD187F}" srcId="{30CBFDA3-9E4F-E84C-8DD8-46BCA15F8E4B}" destId="{A9BD1A3A-51F8-8D47-85D2-FCD9530CF538}" srcOrd="1" destOrd="0" parTransId="{8889FFC1-5CCF-2B49-ADFE-236A5E63176D}" sibTransId="{5D484AEE-C3A2-8F43-BB08-136006F23FE9}"/>
    <dgm:cxn modelId="{4855D767-19D7-A14B-B22D-6C175993D934}" type="presOf" srcId="{EB71C7C3-1647-6A40-A626-1067A9401D4F}" destId="{76C060A7-6BFB-4541-9930-57B068C0BBD2}" srcOrd="0" destOrd="1" presId="urn:microsoft.com/office/officeart/2005/8/layout/StepDownProcess"/>
    <dgm:cxn modelId="{09B1A6D0-65AA-6943-8C25-8013EC201243}" srcId="{44720185-1C3E-E541-9090-CC7E9081FBE6}" destId="{E2CA5149-FFEE-0048-96E0-909808DCBD00}" srcOrd="3" destOrd="0" parTransId="{8DF49F82-3C5E-8342-B434-396138B73080}" sibTransId="{2E6D48EA-56AF-2C45-9A9C-A382E66873CC}"/>
    <dgm:cxn modelId="{AA494970-882B-4B44-B743-917B9AC237D3}" type="presParOf" srcId="{C7AED49C-7227-324D-864D-FFCF256EFDF6}" destId="{2BEC7BC5-5F2A-DA44-B4E8-D0AD2E2EE582}" srcOrd="0" destOrd="0" presId="urn:microsoft.com/office/officeart/2005/8/layout/StepDownProcess"/>
    <dgm:cxn modelId="{C5836BB2-796D-7747-94D2-E1D1A6326E94}" type="presParOf" srcId="{2BEC7BC5-5F2A-DA44-B4E8-D0AD2E2EE582}" destId="{0D94A73E-C400-994F-97C8-D55B9A695BF4}" srcOrd="0" destOrd="0" presId="urn:microsoft.com/office/officeart/2005/8/layout/StepDownProcess"/>
    <dgm:cxn modelId="{724C33B1-302F-FD47-BE70-73F812DE4EF0}" type="presParOf" srcId="{2BEC7BC5-5F2A-DA44-B4E8-D0AD2E2EE582}" destId="{8158BB68-C179-6C42-B9D1-3EDD988B1F15}" srcOrd="1" destOrd="0" presId="urn:microsoft.com/office/officeart/2005/8/layout/StepDownProcess"/>
    <dgm:cxn modelId="{51CC763E-10AF-1D47-8DFE-91780ACA5E34}" type="presParOf" srcId="{2BEC7BC5-5F2A-DA44-B4E8-D0AD2E2EE582}" destId="{E9BBF9F3-FEA1-A242-AB0F-F90E7DCCB593}" srcOrd="2" destOrd="0" presId="urn:microsoft.com/office/officeart/2005/8/layout/StepDownProcess"/>
    <dgm:cxn modelId="{60E68DFA-2776-EA4F-95C3-98A54A45A5BB}" type="presParOf" srcId="{C7AED49C-7227-324D-864D-FFCF256EFDF6}" destId="{EA5E95A7-2C10-CF46-A8C4-76485782FCDF}" srcOrd="1" destOrd="0" presId="urn:microsoft.com/office/officeart/2005/8/layout/StepDownProcess"/>
    <dgm:cxn modelId="{6F1DC51B-0B79-524D-812D-7E5AB370AF5B}" type="presParOf" srcId="{C7AED49C-7227-324D-864D-FFCF256EFDF6}" destId="{6003B851-6D4D-224B-9C86-B3617E42666C}" srcOrd="2" destOrd="0" presId="urn:microsoft.com/office/officeart/2005/8/layout/StepDownProcess"/>
    <dgm:cxn modelId="{1146147D-120C-C242-BC49-B4DDDE49245A}" type="presParOf" srcId="{6003B851-6D4D-224B-9C86-B3617E42666C}" destId="{46BEFD54-F1CC-B948-B752-C5D585C1AC22}" srcOrd="0" destOrd="0" presId="urn:microsoft.com/office/officeart/2005/8/layout/StepDownProcess"/>
    <dgm:cxn modelId="{B11D4F4B-3F4A-0848-BB23-A518C9E62103}" type="presParOf" srcId="{6003B851-6D4D-224B-9C86-B3617E42666C}" destId="{487DB0CF-A15B-414A-837F-8887E1B7A894}" srcOrd="1" destOrd="0" presId="urn:microsoft.com/office/officeart/2005/8/layout/StepDownProcess"/>
    <dgm:cxn modelId="{D229A377-E8B3-5347-B170-0EFA374273E5}" type="presParOf" srcId="{6003B851-6D4D-224B-9C86-B3617E42666C}" destId="{24E65396-C988-714F-9714-113E58B16B65}" srcOrd="2" destOrd="0" presId="urn:microsoft.com/office/officeart/2005/8/layout/StepDownProcess"/>
    <dgm:cxn modelId="{86AE6C42-F4EB-5D40-A1D6-F6D9F58EEACA}" type="presParOf" srcId="{C7AED49C-7227-324D-864D-FFCF256EFDF6}" destId="{FFD4F842-246F-A04D-9D05-138E07B38D5D}" srcOrd="3" destOrd="0" presId="urn:microsoft.com/office/officeart/2005/8/layout/StepDownProcess"/>
    <dgm:cxn modelId="{10E5FC63-DEE6-0B40-82EB-BF8E7B2CB2A6}" type="presParOf" srcId="{C7AED49C-7227-324D-864D-FFCF256EFDF6}" destId="{B6A0B9DD-C04E-AD44-A23B-11AC749005FF}" srcOrd="4" destOrd="0" presId="urn:microsoft.com/office/officeart/2005/8/layout/StepDownProcess"/>
    <dgm:cxn modelId="{AFB0BF4A-D431-D542-904E-FEAD0C7DD4BE}" type="presParOf" srcId="{B6A0B9DD-C04E-AD44-A23B-11AC749005FF}" destId="{B160CF75-6B24-4442-8AAD-8B6B502A330A}" srcOrd="0" destOrd="0" presId="urn:microsoft.com/office/officeart/2005/8/layout/StepDownProcess"/>
    <dgm:cxn modelId="{7E12DEFF-73AC-124C-B6C7-D2268444D2D1}" type="presParOf" srcId="{B6A0B9DD-C04E-AD44-A23B-11AC749005FF}" destId="{E8D307A2-384C-184A-94CE-4A45B4B6D004}" srcOrd="1" destOrd="0" presId="urn:microsoft.com/office/officeart/2005/8/layout/StepDownProcess"/>
    <dgm:cxn modelId="{0F6425D2-0D01-5446-8E8C-148C92BE3620}" type="presParOf" srcId="{B6A0B9DD-C04E-AD44-A23B-11AC749005FF}" destId="{76C060A7-6BFB-4541-9930-57B068C0BBD2}" srcOrd="2" destOrd="0" presId="urn:microsoft.com/office/officeart/2005/8/layout/StepDownProcess"/>
    <dgm:cxn modelId="{F8618677-C370-3D47-8044-A48FFA4C8C05}" type="presParOf" srcId="{C7AED49C-7227-324D-864D-FFCF256EFDF6}" destId="{2EAFBD5C-70A6-A744-B0A9-ED6B73366703}" srcOrd="5" destOrd="0" presId="urn:microsoft.com/office/officeart/2005/8/layout/StepDownProcess"/>
    <dgm:cxn modelId="{D783AF4B-79E8-AF45-8B6B-C134DD63A761}" type="presParOf" srcId="{C7AED49C-7227-324D-864D-FFCF256EFDF6}" destId="{B2521F15-DDF5-A243-A23E-2B869DE2686E}" srcOrd="6" destOrd="0" presId="urn:microsoft.com/office/officeart/2005/8/layout/StepDownProcess"/>
    <dgm:cxn modelId="{12B799F4-70EF-B549-AC92-2131552B96FB}" type="presParOf" srcId="{B2521F15-DDF5-A243-A23E-2B869DE2686E}" destId="{162452AF-36A4-1140-86FE-FD8EACC8D7FD}" srcOrd="0" destOrd="0" presId="urn:microsoft.com/office/officeart/2005/8/layout/StepDownProcess"/>
    <dgm:cxn modelId="{CAD0536C-F68E-1C45-A848-D81EB83A4A6C}" type="presParOf" srcId="{B2521F15-DDF5-A243-A23E-2B869DE2686E}" destId="{CB4AAB9D-6DB6-3145-8F86-68797579BAA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4A73E-C400-994F-97C8-D55B9A695BF4}">
      <dsp:nvSpPr>
        <dsp:cNvPr id="0" name=""/>
        <dsp:cNvSpPr/>
      </dsp:nvSpPr>
      <dsp:spPr>
        <a:xfrm rot="5400000">
          <a:off x="118454" y="1273337"/>
          <a:ext cx="807272" cy="8329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8BB68-C179-6C42-B9D1-3EDD988B1F15}">
      <dsp:nvSpPr>
        <dsp:cNvPr id="0" name=""/>
        <dsp:cNvSpPr/>
      </dsp:nvSpPr>
      <dsp:spPr>
        <a:xfrm>
          <a:off x="0" y="141744"/>
          <a:ext cx="2601377" cy="10771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Obstruction</a:t>
          </a:r>
        </a:p>
      </dsp:txBody>
      <dsp:txXfrm>
        <a:off x="52591" y="194335"/>
        <a:ext cx="2496195" cy="971949"/>
      </dsp:txXfrm>
    </dsp:sp>
    <dsp:sp modelId="{E9BBF9F3-FEA1-A242-AB0F-F90E7DCCB593}">
      <dsp:nvSpPr>
        <dsp:cNvPr id="0" name=""/>
        <dsp:cNvSpPr/>
      </dsp:nvSpPr>
      <dsp:spPr>
        <a:xfrm>
          <a:off x="2870506" y="308845"/>
          <a:ext cx="1119198" cy="87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CPAP</a:t>
          </a:r>
        </a:p>
      </dsp:txBody>
      <dsp:txXfrm>
        <a:off x="2870506" y="308845"/>
        <a:ext cx="1119198" cy="870584"/>
      </dsp:txXfrm>
    </dsp:sp>
    <dsp:sp modelId="{46BEFD54-F1CC-B948-B752-C5D585C1AC22}">
      <dsp:nvSpPr>
        <dsp:cNvPr id="0" name=""/>
        <dsp:cNvSpPr/>
      </dsp:nvSpPr>
      <dsp:spPr>
        <a:xfrm rot="5400000">
          <a:off x="1211558" y="2487234"/>
          <a:ext cx="831103" cy="8547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DB0CF-A15B-414A-837F-8887E1B7A894}">
      <dsp:nvSpPr>
        <dsp:cNvPr id="0" name=""/>
        <dsp:cNvSpPr/>
      </dsp:nvSpPr>
      <dsp:spPr>
        <a:xfrm>
          <a:off x="975538" y="1350505"/>
          <a:ext cx="2959524" cy="10771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Hypoventilation</a:t>
          </a:r>
        </a:p>
      </dsp:txBody>
      <dsp:txXfrm>
        <a:off x="1028129" y="1403096"/>
        <a:ext cx="2854342" cy="971949"/>
      </dsp:txXfrm>
    </dsp:sp>
    <dsp:sp modelId="{24E65396-C988-714F-9714-113E58B16B65}">
      <dsp:nvSpPr>
        <dsp:cNvPr id="0" name=""/>
        <dsp:cNvSpPr/>
      </dsp:nvSpPr>
      <dsp:spPr>
        <a:xfrm>
          <a:off x="4249218" y="1508622"/>
          <a:ext cx="3520371" cy="87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BPAP +/-respiratory control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VAPS</a:t>
          </a:r>
        </a:p>
      </dsp:txBody>
      <dsp:txXfrm>
        <a:off x="4249218" y="1508622"/>
        <a:ext cx="3520371" cy="870584"/>
      </dsp:txXfrm>
    </dsp:sp>
    <dsp:sp modelId="{B160CF75-6B24-4442-8AAD-8B6B502A330A}">
      <dsp:nvSpPr>
        <dsp:cNvPr id="0" name=""/>
        <dsp:cNvSpPr/>
      </dsp:nvSpPr>
      <dsp:spPr>
        <a:xfrm rot="5400000">
          <a:off x="2300130" y="3760700"/>
          <a:ext cx="766228" cy="7124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307A2-384C-184A-94CE-4A45B4B6D004}">
      <dsp:nvSpPr>
        <dsp:cNvPr id="0" name=""/>
        <dsp:cNvSpPr/>
      </dsp:nvSpPr>
      <dsp:spPr>
        <a:xfrm>
          <a:off x="2059403" y="2562210"/>
          <a:ext cx="2219347" cy="10771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Hypoxia</a:t>
          </a:r>
        </a:p>
      </dsp:txBody>
      <dsp:txXfrm>
        <a:off x="2111994" y="2614801"/>
        <a:ext cx="2114165" cy="971949"/>
      </dsp:txXfrm>
    </dsp:sp>
    <dsp:sp modelId="{76C060A7-6BFB-4541-9930-57B068C0BBD2}">
      <dsp:nvSpPr>
        <dsp:cNvPr id="0" name=""/>
        <dsp:cNvSpPr/>
      </dsp:nvSpPr>
      <dsp:spPr>
        <a:xfrm>
          <a:off x="4870999" y="2647526"/>
          <a:ext cx="3450533" cy="87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BPAP- w/ hypoventilation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O2- w/o  hypoventilation</a:t>
          </a:r>
        </a:p>
      </dsp:txBody>
      <dsp:txXfrm>
        <a:off x="4870999" y="2647526"/>
        <a:ext cx="3450533" cy="870584"/>
      </dsp:txXfrm>
    </dsp:sp>
    <dsp:sp modelId="{162452AF-36A4-1140-86FE-FD8EACC8D7FD}">
      <dsp:nvSpPr>
        <dsp:cNvPr id="0" name=""/>
        <dsp:cNvSpPr/>
      </dsp:nvSpPr>
      <dsp:spPr>
        <a:xfrm>
          <a:off x="3101567" y="3733797"/>
          <a:ext cx="3086416" cy="10771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Periodic Centrals</a:t>
          </a:r>
        </a:p>
      </dsp:txBody>
      <dsp:txXfrm>
        <a:off x="3154158" y="3786388"/>
        <a:ext cx="2981234" cy="971949"/>
      </dsp:txXfrm>
    </dsp:sp>
    <dsp:sp modelId="{CB4AAB9D-6DB6-3145-8F86-68797579BAAA}">
      <dsp:nvSpPr>
        <dsp:cNvPr id="0" name=""/>
        <dsp:cNvSpPr/>
      </dsp:nvSpPr>
      <dsp:spPr>
        <a:xfrm>
          <a:off x="6240702" y="3886199"/>
          <a:ext cx="2356673" cy="87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SV – w/o </a:t>
          </a:r>
          <a:r>
            <a:rPr lang="en-US" sz="2000" kern="1200" dirty="0" err="1"/>
            <a:t>hypovent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VAPS- w </a:t>
          </a:r>
          <a:r>
            <a:rPr lang="en-US" sz="2000" kern="1200" dirty="0" err="1"/>
            <a:t>hypovent</a:t>
          </a:r>
          <a:endParaRPr lang="en-US" sz="2000" kern="1200" dirty="0"/>
        </a:p>
      </dsp:txBody>
      <dsp:txXfrm>
        <a:off x="6240702" y="3886199"/>
        <a:ext cx="2356673" cy="870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200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Associated Professional Sleep Societies,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EAA07-72B6-412E-B9D0-46235F1A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2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C72C1-10D0-FB4F-8ACD-95F5C008EAD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A0F32-BE44-6C47-8D5A-E42626639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8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C32B615-D388-0A47-AB1B-30D9D2BE4FF2}" type="slidenum">
              <a:rPr lang="en-US" altLang="x-none" sz="1200"/>
              <a:pPr eaLnBrk="1" hangingPunct="1"/>
              <a:t>5</a:t>
            </a:fld>
            <a:endParaRPr lang="en-US" altLang="x-none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4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Broken</a:t>
            </a:r>
            <a:r>
              <a:rPr lang="en-US" baseline="0" dirty="0"/>
              <a:t> alveolar attachments, abnormal epithelium, excess mucus, hypertrophy of </a:t>
            </a:r>
            <a:r>
              <a:rPr lang="en-US" baseline="0" dirty="0" err="1"/>
              <a:t>submucocal</a:t>
            </a:r>
            <a:r>
              <a:rPr lang="en-US" baseline="0" dirty="0"/>
              <a:t> glands- airway doesn’t stay open  on expiration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1CF04-2CD6-2140-829B-8C96F840E7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8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1CF04-2CD6-2140-829B-8C96F840E7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6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5E644-BAD7-8B47-B9CA-FDBBB7CB80D3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2886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1CF04-2CD6-2140-829B-8C96F840E7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4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947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947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6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0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5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7840666" y="6527007"/>
            <a:ext cx="831159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527007"/>
            <a:ext cx="480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6800" y="6527007"/>
            <a:ext cx="45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866F83-9792-AF4C-A018-A9DF59E3517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6636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4762" y="3776507"/>
            <a:ext cx="9153526" cy="3081497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/>
          <p:cNvGrpSpPr/>
          <p:nvPr/>
        </p:nvGrpSpPr>
        <p:grpSpPr>
          <a:xfrm>
            <a:off x="-4763" y="3733800"/>
            <a:ext cx="9153526" cy="76200"/>
            <a:chOff x="-4763" y="3352801"/>
            <a:chExt cx="9153526" cy="304799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3352801"/>
              <a:ext cx="9144000" cy="30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534150" y="3352801"/>
              <a:ext cx="1306513" cy="304799"/>
            </a:xfrm>
            <a:prstGeom prst="rect">
              <a:avLst/>
            </a:prstGeom>
            <a:solidFill>
              <a:srgbClr val="40B4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7840663" y="3352801"/>
              <a:ext cx="1308100" cy="304799"/>
            </a:xfrm>
            <a:prstGeom prst="rect">
              <a:avLst/>
            </a:prstGeom>
            <a:solidFill>
              <a:srgbClr val="B00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303338" y="3352801"/>
              <a:ext cx="1306513" cy="304799"/>
            </a:xfrm>
            <a:prstGeom prst="rect">
              <a:avLst/>
            </a:prstGeom>
            <a:solidFill>
              <a:srgbClr val="EF76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917950" y="3352801"/>
              <a:ext cx="1308100" cy="304799"/>
            </a:xfrm>
            <a:prstGeom prst="rect">
              <a:avLst/>
            </a:prstGeom>
            <a:solidFill>
              <a:srgbClr val="63A7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609850" y="3352801"/>
              <a:ext cx="1308100" cy="304799"/>
            </a:xfrm>
            <a:prstGeom prst="rect">
              <a:avLst/>
            </a:prstGeom>
            <a:solidFill>
              <a:srgbClr val="D510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226050" y="3352801"/>
              <a:ext cx="1308100" cy="304799"/>
            </a:xfrm>
            <a:prstGeom prst="rect">
              <a:avLst/>
            </a:prstGeom>
            <a:solidFill>
              <a:srgbClr val="FFC6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-4763" y="3352801"/>
              <a:ext cx="1308100" cy="304799"/>
            </a:xfrm>
            <a:prstGeom prst="rect">
              <a:avLst/>
            </a:prstGeom>
            <a:solidFill>
              <a:srgbClr val="002F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937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676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27007"/>
            <a:ext cx="76200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S:\BH M&amp;C Creative Services - Internal\``Logo Archive\``Active Logo Files\08 - PNG\Baystate_Health_UMASS_University_of_Massachusetts_Medical_School_Combined_bl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894" y="220133"/>
            <a:ext cx="401221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2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229600" cy="944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DD52-8FF2-224E-A369-93C574382C9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78DE-45DA-E947-87F9-5680FAA52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EF7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229600" cy="944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DD52-8FF2-224E-A369-93C574382C9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78DE-45DA-E947-87F9-5680FAA52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229600" cy="944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DD52-8FF2-224E-A369-93C574382C9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78DE-45DA-E947-87F9-5680FAA52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3A7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229600" cy="944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DD52-8FF2-224E-A369-93C574382C9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78DE-45DA-E947-87F9-5680FAA52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220200" cy="12192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229600" cy="944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DD52-8FF2-224E-A369-93C574382C9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78DE-45DA-E947-87F9-5680FAA52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40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229600" cy="944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DD52-8FF2-224E-A369-93C574382C9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78DE-45DA-E947-87F9-5680FAA52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3780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0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229600" cy="944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DD52-8FF2-224E-A369-93C574382C9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78DE-45DA-E947-87F9-5680FAA52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229600" cy="944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DD52-8FF2-224E-A369-93C574382C9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78DE-45DA-E947-87F9-5680FAA52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229600" cy="944563"/>
          </a:xfrm>
        </p:spPr>
        <p:txBody>
          <a:bodyPr/>
          <a:lstStyle>
            <a:lvl1pPr>
              <a:defRPr>
                <a:solidFill>
                  <a:srgbClr val="005C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DD52-8FF2-224E-A369-93C574382C9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78DE-45DA-E947-87F9-5680FAA52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7840666" y="6527007"/>
            <a:ext cx="831159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527007"/>
            <a:ext cx="480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6800" y="6527007"/>
            <a:ext cx="45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866F83-9792-AF4C-A018-A9DF59E3517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243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947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9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4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7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66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947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947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947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947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947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947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sz="1800"/>
          </a:p>
        </p:txBody>
      </p:sp>
      <p:grpSp>
        <p:nvGrpSpPr>
          <p:cNvPr id="1043" name="Group 1042"/>
          <p:cNvGrpSpPr/>
          <p:nvPr/>
        </p:nvGrpSpPr>
        <p:grpSpPr>
          <a:xfrm>
            <a:off x="-4763" y="6439223"/>
            <a:ext cx="9153526" cy="45719"/>
            <a:chOff x="-4763" y="6424613"/>
            <a:chExt cx="9153526" cy="60325"/>
          </a:xfrm>
        </p:grpSpPr>
        <p:sp>
          <p:nvSpPr>
            <p:cNvPr id="11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6424613"/>
              <a:ext cx="9144000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1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6534150" y="6424613"/>
              <a:ext cx="1306513" cy="60325"/>
            </a:xfrm>
            <a:prstGeom prst="rect">
              <a:avLst/>
            </a:prstGeom>
            <a:solidFill>
              <a:srgbClr val="40B4E5"/>
            </a:solidFill>
            <a:ln>
              <a:noFill/>
            </a:ln>
          </p:spPr>
          <p:txBody>
            <a:bodyPr vert="horz" wrap="square" lIns="91440" tIns="45720" rIns="91440" bIns="45720" numCol="1" anchor="b" anchorCtr="1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7840663" y="6424613"/>
              <a:ext cx="1308100" cy="60325"/>
            </a:xfrm>
            <a:prstGeom prst="rect">
              <a:avLst/>
            </a:prstGeom>
            <a:solidFill>
              <a:srgbClr val="B00060"/>
            </a:solidFill>
            <a:ln>
              <a:noFill/>
            </a:ln>
          </p:spPr>
          <p:txBody>
            <a:bodyPr vert="horz" wrap="square" lIns="91440" tIns="45720" rIns="91440" bIns="45720" numCol="1" anchor="b" anchorCtr="1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303338" y="6424613"/>
              <a:ext cx="1306513" cy="60325"/>
            </a:xfrm>
            <a:prstGeom prst="rect">
              <a:avLst/>
            </a:prstGeom>
            <a:solidFill>
              <a:srgbClr val="EF7622"/>
            </a:solidFill>
            <a:ln>
              <a:noFill/>
            </a:ln>
          </p:spPr>
          <p:txBody>
            <a:bodyPr vert="horz" wrap="square" lIns="91440" tIns="45720" rIns="91440" bIns="45720" numCol="1" anchor="b" anchorCtr="1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917950" y="6424613"/>
              <a:ext cx="1308100" cy="60325"/>
            </a:xfrm>
            <a:prstGeom prst="rect">
              <a:avLst/>
            </a:prstGeom>
            <a:solidFill>
              <a:srgbClr val="63A70A"/>
            </a:solidFill>
            <a:ln>
              <a:noFill/>
            </a:ln>
          </p:spPr>
          <p:txBody>
            <a:bodyPr vert="horz" wrap="square" lIns="91440" tIns="45720" rIns="91440" bIns="45720" numCol="1" anchor="b" anchorCtr="1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09850" y="6424613"/>
              <a:ext cx="1308100" cy="60325"/>
            </a:xfrm>
            <a:prstGeom prst="rect">
              <a:avLst/>
            </a:prstGeom>
            <a:solidFill>
              <a:srgbClr val="D51067"/>
            </a:solidFill>
            <a:ln>
              <a:noFill/>
            </a:ln>
          </p:spPr>
          <p:txBody>
            <a:bodyPr vert="horz" wrap="square" lIns="91440" tIns="45720" rIns="91440" bIns="45720" numCol="1" anchor="b" anchorCtr="1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226050" y="6424613"/>
              <a:ext cx="1308100" cy="60325"/>
            </a:xfrm>
            <a:prstGeom prst="rect">
              <a:avLst/>
            </a:prstGeom>
            <a:solidFill>
              <a:srgbClr val="FFC627"/>
            </a:solidFill>
            <a:ln>
              <a:noFill/>
            </a:ln>
          </p:spPr>
          <p:txBody>
            <a:bodyPr vert="horz" wrap="square" lIns="91440" tIns="45720" rIns="91440" bIns="45720" numCol="1" anchor="b" anchorCtr="1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-4763" y="6424613"/>
              <a:ext cx="1308100" cy="60325"/>
            </a:xfrm>
            <a:prstGeom prst="rect">
              <a:avLst/>
            </a:prstGeom>
            <a:solidFill>
              <a:srgbClr val="002F87"/>
            </a:solidFill>
            <a:ln>
              <a:noFill/>
            </a:ln>
          </p:spPr>
          <p:txBody>
            <a:bodyPr vert="horz" wrap="square" lIns="91440" tIns="45720" rIns="91440" bIns="45720" numCol="1" anchor="b" anchorCtr="1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40666" y="6527007"/>
            <a:ext cx="831159" cy="228600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D78BDD52-8FF2-224E-A369-93C574382C9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527007"/>
            <a:ext cx="4800600" cy="228600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27007"/>
            <a:ext cx="457200" cy="228600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799B78DE-45DA-E947-87F9-5680FAA5291E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:\BH M&amp;C Creative Services - Internal\``Logo Archive\``Active Logo Files\08 - PNG\Baystate_Health_UMASS_University_of_Massachusetts_Medical_School_Combined_wh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508847"/>
            <a:ext cx="133740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6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mailto:Karin.johnson@baystatehealth.org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1752600"/>
            <a:ext cx="6972300" cy="1470025"/>
          </a:xfrm>
        </p:spPr>
        <p:txBody>
          <a:bodyPr>
            <a:normAutofit/>
          </a:bodyPr>
          <a:lstStyle/>
          <a:p>
            <a:r>
              <a:rPr lang="en-US" dirty="0"/>
              <a:t>Advanced PAP Titrations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042568"/>
            <a:ext cx="7543800" cy="685800"/>
          </a:xfrm>
        </p:spPr>
        <p:txBody>
          <a:bodyPr>
            <a:noAutofit/>
          </a:bodyPr>
          <a:lstStyle/>
          <a:p>
            <a:r>
              <a:rPr lang="en-US" sz="2400" b="1" dirty="0"/>
              <a:t>Karin Johnson, MD</a:t>
            </a:r>
          </a:p>
          <a:p>
            <a:r>
              <a:rPr lang="en-US" sz="2400" b="1" dirty="0"/>
              <a:t>Vice Chair and Associate Professor, </a:t>
            </a:r>
          </a:p>
          <a:p>
            <a:r>
              <a:rPr lang="en-US" sz="2400" b="1" dirty="0"/>
              <a:t>Department of Neurology, UMMS- Baystate</a:t>
            </a:r>
          </a:p>
          <a:p>
            <a:r>
              <a:rPr lang="en-US" sz="2400" b="1" dirty="0"/>
              <a:t>Medical Director, Baystate Health Regional Sleep Program</a:t>
            </a:r>
          </a:p>
          <a:p>
            <a:r>
              <a:rPr lang="en-US" sz="2400" dirty="0"/>
              <a:t>@</a:t>
            </a:r>
            <a:r>
              <a:rPr lang="en-US" sz="2400" dirty="0" err="1"/>
              <a:t>drsleepykarin</a:t>
            </a:r>
            <a:endParaRPr lang="en-US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41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Titrating COPD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2"/>
            <a:ext cx="8610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Look for improvement in Tidal Volumes first and then reductions in CO2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Preventing dynamic hyperinflation</a:t>
            </a:r>
          </a:p>
          <a:p>
            <a:pPr lvl="1"/>
            <a:r>
              <a:rPr lang="en-US" sz="2000" dirty="0"/>
              <a:t>If worsening with increasing EPAP or PS then likely inducing hyperinflation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FC45D5-633A-6842-8FF0-5C698F849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57744"/>
              </p:ext>
            </p:extLst>
          </p:nvPr>
        </p:nvGraphicFramePr>
        <p:xfrm>
          <a:off x="1104900" y="2321558"/>
          <a:ext cx="74295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75">
                  <a:extLst>
                    <a:ext uri="{9D8B030D-6E8A-4147-A177-3AD203B41FA5}">
                      <a16:colId xmlns:a16="http://schemas.microsoft.com/office/drawing/2014/main" val="2368277066"/>
                    </a:ext>
                  </a:extLst>
                </a:gridCol>
                <a:gridCol w="2422663">
                  <a:extLst>
                    <a:ext uri="{9D8B030D-6E8A-4147-A177-3AD203B41FA5}">
                      <a16:colId xmlns:a16="http://schemas.microsoft.com/office/drawing/2014/main" val="3581758747"/>
                    </a:ext>
                  </a:extLst>
                </a:gridCol>
                <a:gridCol w="3149462">
                  <a:extLst>
                    <a:ext uri="{9D8B030D-6E8A-4147-A177-3AD203B41FA5}">
                      <a16:colId xmlns:a16="http://schemas.microsoft.com/office/drawing/2014/main" val="90588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Titration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Improved Physiology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Mechanism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5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Higher EPAP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AutoPEEP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Kept airways more open by offsetting </a:t>
                      </a:r>
                      <a:r>
                        <a:rPr lang="en-US" dirty="0" err="1"/>
                        <a:t>AutoPEEP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108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 IPAP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Airway Collapse</a:t>
                      </a:r>
                    </a:p>
                    <a:p>
                      <a:r>
                        <a:rPr lang="en-US" dirty="0"/>
                        <a:t>Work of Breathing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Prevent airway collapse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43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 Cycle</a:t>
                      </a:r>
                    </a:p>
                    <a:p>
                      <a:r>
                        <a:rPr lang="en-US" dirty="0"/>
                        <a:t>And/or</a:t>
                      </a:r>
                    </a:p>
                    <a:p>
                      <a:r>
                        <a:rPr lang="en-US" dirty="0"/>
                        <a:t>Shorter </a:t>
                      </a:r>
                      <a:r>
                        <a:rPr lang="en-US" dirty="0" err="1"/>
                        <a:t>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Decreased Elastic Recoil</a:t>
                      </a:r>
                    </a:p>
                    <a:p>
                      <a:r>
                        <a:rPr lang="en-US" dirty="0"/>
                        <a:t>Work of Breathing</a:t>
                      </a:r>
                    </a:p>
                    <a:p>
                      <a:r>
                        <a:rPr lang="en-US" dirty="0" err="1"/>
                        <a:t>AutoPEEP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 Inspiratory Flow</a:t>
                      </a:r>
                    </a:p>
                    <a:p>
                      <a:r>
                        <a:rPr lang="en-US" dirty="0"/>
                        <a:t>Prolong Exhalation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62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Slower 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Impaired exhalation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Prolong Exhalation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6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2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0E25-A828-AE43-8181-8A14375B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Hi-PPV in COPD</a:t>
            </a:r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76D8D1E-B2C2-5446-90E4-93786E3F8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81" y="2008830"/>
            <a:ext cx="5257800" cy="27137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8D836F-3A6D-134D-BA3A-8241B1EB9961}"/>
              </a:ext>
            </a:extLst>
          </p:cNvPr>
          <p:cNvSpPr txBox="1"/>
          <p:nvPr/>
        </p:nvSpPr>
        <p:spPr>
          <a:xfrm>
            <a:off x="6705600" y="6049704"/>
            <a:ext cx="270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Murphy JAMA 2017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39C519-2B55-194B-9933-6CB3E3DA1DAA}"/>
              </a:ext>
            </a:extLst>
          </p:cNvPr>
          <p:cNvSpPr txBox="1"/>
          <p:nvPr/>
        </p:nvSpPr>
        <p:spPr>
          <a:xfrm>
            <a:off x="533400" y="4556824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BiPAP ST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Ti</a:t>
            </a:r>
            <a:r>
              <a:rPr lang="en-US" sz="2000" dirty="0"/>
              <a:t> 0.8-1.5 RT 150-200 </a:t>
            </a:r>
            <a:r>
              <a:rPr lang="en-US" sz="2000" dirty="0" err="1"/>
              <a:t>ms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Started 18/4 RR 14-16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Mean IPAP 24 (22-26)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BPPV targeted to goal ↓PaCO2 3-7 mmHg and SpO2 &gt;88%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F9F7E-98A5-3444-9D1B-8EB513E044AA}"/>
              </a:ext>
            </a:extLst>
          </p:cNvPr>
          <p:cNvSpPr txBox="1"/>
          <p:nvPr/>
        </p:nvSpPr>
        <p:spPr>
          <a:xfrm>
            <a:off x="304800" y="1463506"/>
            <a:ext cx="4532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Patients with chronic COPD with frequent exacerbations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Severe COPD mean PaCO2 57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12-month risk of readmission or death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63% in O2 +Hi-PPV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80% in O2 alone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ARR 17% (NNT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34% reduction in acute exacerbation frequency</a:t>
            </a:r>
          </a:p>
        </p:txBody>
      </p:sp>
    </p:spTree>
    <p:extLst>
      <p:ext uri="{BB962C8B-B14F-4D97-AF65-F5344CB8AC3E}">
        <p14:creationId xmlns:p14="http://schemas.microsoft.com/office/powerpoint/2010/main" val="12524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7FB0-F7CF-E84D-A27C-6ABF070B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CO2 targets by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B68EF-3F7A-BB47-836E-F0F33F359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COPD: to reduce by 3-7 mmHg or 20% or &lt;48 mmHg (Murphy 2017)</a:t>
            </a:r>
          </a:p>
          <a:p>
            <a:endParaRPr lang="en-US" dirty="0"/>
          </a:p>
          <a:p>
            <a:r>
              <a:rPr lang="en-US" dirty="0"/>
              <a:t>Obesity Hypoventilation: to get tidal volume over 6-8 ml/kg (NIPPV task force)</a:t>
            </a:r>
          </a:p>
          <a:p>
            <a:endParaRPr lang="en-US" dirty="0"/>
          </a:p>
          <a:p>
            <a:r>
              <a:rPr lang="en-US" dirty="0"/>
              <a:t>Neuromuscular: aim to keep CO2 at wake levels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665D1-932D-E444-B330-5E1BCF5B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PAP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1DD0E-5AD8-1C42-BEC5-8BD01650D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C59E40B3-D3BA-9743-B59E-BE18109AEF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093442"/>
              </p:ext>
            </p:extLst>
          </p:nvPr>
        </p:nvGraphicFramePr>
        <p:xfrm>
          <a:off x="381000" y="1600202"/>
          <a:ext cx="853266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589">
                <a:tc>
                  <a:txBody>
                    <a:bodyPr/>
                    <a:lstStyle/>
                    <a:p>
                      <a:r>
                        <a:rPr lang="en-US" sz="2400" dirty="0"/>
                        <a:t>Mode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BPAP 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Constant EPAP,</a:t>
                      </a:r>
                      <a:r>
                        <a:rPr lang="en-US" sz="2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IPAP, PS all night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Backup rate ensures</a:t>
                      </a:r>
                      <a:r>
                        <a:rPr lang="en-US" sz="2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breath within time period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Control inspiratory/expiratory lengths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/>
                        <a:t>SV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Fixed or auto EPAP</a:t>
                      </a:r>
                      <a:r>
                        <a:rPr lang="en-US" sz="2400" baseline="0" dirty="0"/>
                        <a:t> in response to obstruction</a:t>
                      </a:r>
                    </a:p>
                    <a:p>
                      <a:r>
                        <a:rPr lang="en-US" sz="2400" baseline="0" dirty="0"/>
                        <a:t>Variable IPAP/PS targeting recent volumes or ventilation</a:t>
                      </a:r>
                    </a:p>
                    <a:p>
                      <a:r>
                        <a:rPr lang="en-US" sz="2400" baseline="0" dirty="0"/>
                        <a:t>Backup rate and inspiratory/expiratory control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/>
                        <a:t>VAPS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Fixed or </a:t>
                      </a:r>
                      <a:r>
                        <a:rPr lang="en-US" sz="2400" dirty="0" err="1"/>
                        <a:t>autoEPAP</a:t>
                      </a:r>
                      <a:r>
                        <a:rPr lang="en-US" sz="2400" dirty="0"/>
                        <a:t> in response</a:t>
                      </a:r>
                      <a:r>
                        <a:rPr lang="en-US" sz="2400" baseline="0" dirty="0"/>
                        <a:t> to obstruction</a:t>
                      </a:r>
                    </a:p>
                    <a:p>
                      <a:r>
                        <a:rPr lang="en-US" sz="2400" baseline="0" dirty="0"/>
                        <a:t>Variable IPAP/PS targeting set goal volume or ventilation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Backup rate and inspiratory/expiratory control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1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72" y="152400"/>
            <a:ext cx="7886700" cy="994172"/>
          </a:xfrm>
        </p:spPr>
        <p:txBody>
          <a:bodyPr/>
          <a:lstStyle/>
          <a:p>
            <a:r>
              <a:rPr lang="en-US" dirty="0"/>
              <a:t>Problem with CPAP/BPAP/BPAP 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906" y="1559728"/>
            <a:ext cx="4210664" cy="3263504"/>
          </a:xfrm>
        </p:spPr>
        <p:txBody>
          <a:bodyPr>
            <a:normAutofit/>
          </a:bodyPr>
          <a:lstStyle/>
          <a:p>
            <a:r>
              <a:rPr lang="en-US" sz="2400" dirty="0"/>
              <a:t>Breathing patterns/ ventilation that change throughout the night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237392" y="4650842"/>
            <a:ext cx="3587658" cy="953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iangle 5"/>
          <p:cNvSpPr/>
          <p:nvPr/>
        </p:nvSpPr>
        <p:spPr>
          <a:xfrm>
            <a:off x="6518623" y="5216065"/>
            <a:ext cx="763229" cy="5862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4783990" y="3960086"/>
            <a:ext cx="1554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enough pressure to ventilate in REM and supine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7071" y="2783354"/>
            <a:ext cx="2419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 high pressures in NREM or </a:t>
            </a:r>
            <a:r>
              <a:rPr lang="en-US"/>
              <a:t>lateral position inducing </a:t>
            </a:r>
            <a:endParaRPr lang="en-US" dirty="0"/>
          </a:p>
          <a:p>
            <a:pPr marL="257175" indent="-257175">
              <a:buAutoNum type="arabicPeriod"/>
            </a:pPr>
            <a:r>
              <a:rPr lang="en-US" dirty="0"/>
              <a:t>Central events </a:t>
            </a:r>
          </a:p>
          <a:p>
            <a:pPr marL="257175" indent="-257175">
              <a:buAutoNum type="arabicPeriod"/>
            </a:pPr>
            <a:r>
              <a:rPr lang="en-US" dirty="0"/>
              <a:t>PAP intolerance</a:t>
            </a:r>
          </a:p>
          <a:p>
            <a:pPr marL="257175" indent="-257175">
              <a:buAutoNum type="arabicPeriod"/>
            </a:pPr>
            <a:r>
              <a:rPr lang="en-US" dirty="0"/>
              <a:t>Mask leak</a:t>
            </a:r>
          </a:p>
          <a:p>
            <a:pPr marL="257175" indent="-257175">
              <a:buAutoNum type="arabicPeriod"/>
            </a:pPr>
            <a:r>
              <a:rPr lang="en-US" dirty="0"/>
              <a:t>Hyperinflation in COPD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4956" y="1664446"/>
            <a:ext cx="4090834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Breathing patterns that change breath to breath</a:t>
            </a:r>
          </a:p>
          <a:p>
            <a:pPr lvl="1"/>
            <a:r>
              <a:rPr lang="en-US" sz="1800" dirty="0"/>
              <a:t>Periodic breathing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2432" y="4688151"/>
            <a:ext cx="3587658" cy="953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12"/>
          <p:cNvSpPr/>
          <p:nvPr/>
        </p:nvSpPr>
        <p:spPr>
          <a:xfrm>
            <a:off x="1983425" y="5216066"/>
            <a:ext cx="763229" cy="5862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2406261" y="2983731"/>
            <a:ext cx="2082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 high pressure drops CO</a:t>
            </a:r>
            <a:r>
              <a:rPr lang="en-US" baseline="-25000" dirty="0"/>
              <a:t>2</a:t>
            </a:r>
            <a:r>
              <a:rPr lang="en-US" dirty="0"/>
              <a:t> levels and increases breathing instability triggering periodic breathing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466" y="4111918"/>
            <a:ext cx="1554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enough pressure to prevent obstruction</a:t>
            </a:r>
          </a:p>
        </p:txBody>
      </p:sp>
    </p:spTree>
    <p:extLst>
      <p:ext uri="{BB962C8B-B14F-4D97-AF65-F5344CB8AC3E}">
        <p14:creationId xmlns:p14="http://schemas.microsoft.com/office/powerpoint/2010/main" val="13307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75235" y="4792407"/>
            <a:ext cx="118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BPAP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4819383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BPAP 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Longer central apneas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Flow is backup rate kicking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instability/arousals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1: Watch for BPAP ST lengthening Rhythmic Central apneas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1213" r="38816" b="8081"/>
          <a:stretch/>
        </p:blipFill>
        <p:spPr bwMode="auto">
          <a:xfrm>
            <a:off x="526852" y="2393737"/>
            <a:ext cx="3886200" cy="230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7529" r="19644" b="7023"/>
          <a:stretch/>
        </p:blipFill>
        <p:spPr bwMode="auto">
          <a:xfrm>
            <a:off x="4557876" y="2393737"/>
            <a:ext cx="4500630" cy="230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7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592" y="152400"/>
            <a:ext cx="8542445" cy="994172"/>
          </a:xfrm>
        </p:spPr>
        <p:txBody>
          <a:bodyPr>
            <a:normAutofit fontScale="90000"/>
          </a:bodyPr>
          <a:lstStyle/>
          <a:p>
            <a:r>
              <a:rPr lang="en-US" altLang="x-none" dirty="0"/>
              <a:t>Tip 2: Watch for Oxygen Banding Pattern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r="79683" b="56006"/>
          <a:stretch/>
        </p:blipFill>
        <p:spPr bwMode="auto">
          <a:xfrm>
            <a:off x="4470589" y="4191000"/>
            <a:ext cx="4297448" cy="156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1" r="62510" b="52982"/>
          <a:stretch/>
        </p:blipFill>
        <p:spPr>
          <a:xfrm>
            <a:off x="351910" y="5257800"/>
            <a:ext cx="345797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10779" r="62511" b="75737"/>
          <a:stretch/>
        </p:blipFill>
        <p:spPr>
          <a:xfrm>
            <a:off x="351910" y="4191000"/>
            <a:ext cx="3457970" cy="905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38" y="1512838"/>
            <a:ext cx="4167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2400" dirty="0"/>
              <a:t>Sign of periodic breathing</a:t>
            </a:r>
          </a:p>
          <a:p>
            <a:pPr marL="671513" lvl="1" indent="-214313">
              <a:buFont typeface="Arial" charset="0"/>
              <a:buChar char="•"/>
            </a:pPr>
            <a:r>
              <a:rPr lang="en-US" sz="2400" dirty="0"/>
              <a:t>Rhythmic desaturations to similar degree </a:t>
            </a:r>
          </a:p>
          <a:p>
            <a:pPr marL="671513" lvl="1" indent="-214313">
              <a:buFont typeface="Arial" charset="0"/>
              <a:buChar char="•"/>
            </a:pPr>
            <a:r>
              <a:rPr lang="en-US" sz="2400" dirty="0"/>
              <a:t>Rarely below 80%</a:t>
            </a:r>
          </a:p>
          <a:p>
            <a:pPr marL="671513" lvl="1" indent="-214313">
              <a:buFont typeface="Arial" charset="0"/>
              <a:buChar char="•"/>
            </a:pPr>
            <a:r>
              <a:rPr lang="en-US" sz="2400" dirty="0"/>
              <a:t>Improves in REM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t="51699" b="34475"/>
          <a:stretch/>
        </p:blipFill>
        <p:spPr bwMode="auto">
          <a:xfrm>
            <a:off x="4824245" y="2344706"/>
            <a:ext cx="3708734" cy="7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94172"/>
          </a:xfrm>
        </p:spPr>
        <p:txBody>
          <a:bodyPr/>
          <a:lstStyle/>
          <a:p>
            <a:r>
              <a:rPr lang="en-US" dirty="0"/>
              <a:t>Tip 3: Score Central Hypopneas</a:t>
            </a:r>
          </a:p>
        </p:txBody>
      </p:sp>
      <p:pic>
        <p:nvPicPr>
          <p:cNvPr id="4" name="Content Placeholder 3" descr="COMPLEX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6876" y="2031632"/>
            <a:ext cx="5691110" cy="3263504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8995" y="2125267"/>
            <a:ext cx="3391193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z="2100" dirty="0"/>
              <a:t>30% reduction in pressure transducer for 10 seconds with arousal or 3% O</a:t>
            </a:r>
            <a:r>
              <a:rPr lang="en-US" altLang="x-none" sz="2100" baseline="-25000" dirty="0"/>
              <a:t>2</a:t>
            </a:r>
            <a:r>
              <a:rPr lang="en-US" altLang="x-none" sz="2100" dirty="0"/>
              <a:t> </a:t>
            </a:r>
            <a:r>
              <a:rPr lang="en-US" altLang="x-none" sz="2100" dirty="0" err="1"/>
              <a:t>desat</a:t>
            </a:r>
            <a:r>
              <a:rPr lang="en-US" altLang="x-none" sz="2100" dirty="0"/>
              <a:t> AND NO</a:t>
            </a:r>
          </a:p>
          <a:p>
            <a:pPr lvl="1"/>
            <a:r>
              <a:rPr lang="en-US" altLang="x-none" sz="1800" dirty="0"/>
              <a:t>Snoring OR</a:t>
            </a:r>
          </a:p>
          <a:p>
            <a:pPr lvl="1"/>
            <a:r>
              <a:rPr lang="en-US" altLang="x-none" sz="1800" dirty="0"/>
              <a:t>Flow limitation OR</a:t>
            </a:r>
          </a:p>
          <a:p>
            <a:pPr lvl="1"/>
            <a:r>
              <a:rPr lang="en-US" altLang="x-none" sz="1800" dirty="0"/>
              <a:t>Paradoxical breathing</a:t>
            </a:r>
          </a:p>
        </p:txBody>
      </p:sp>
    </p:spTree>
    <p:extLst>
      <p:ext uri="{BB962C8B-B14F-4D97-AF65-F5344CB8AC3E}">
        <p14:creationId xmlns:p14="http://schemas.microsoft.com/office/powerpoint/2010/main" val="20141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4901"/>
            <a:ext cx="7886700" cy="994172"/>
          </a:xfrm>
        </p:spPr>
        <p:txBody>
          <a:bodyPr/>
          <a:lstStyle/>
          <a:p>
            <a:r>
              <a:rPr lang="en-US" dirty="0"/>
              <a:t>Tip 4: Watch for Mixed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36" y="1695254"/>
            <a:ext cx="4131441" cy="43245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dirty="0"/>
              <a:t>Decreased drive often causes airway collapse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dirty="0"/>
              <a:t>BPAP may can squaring of flow signal 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dirty="0"/>
              <a:t>Think central physiology even if a little snoring and flow limitation if</a:t>
            </a:r>
          </a:p>
          <a:p>
            <a:pPr lvl="1">
              <a:lnSpc>
                <a:spcPct val="120000"/>
              </a:lnSpc>
              <a:spcBef>
                <a:spcPts val="450"/>
              </a:spcBef>
            </a:pPr>
            <a:r>
              <a:rPr lang="en-US" sz="1600" dirty="0"/>
              <a:t>Worse NREM/Better REM</a:t>
            </a:r>
          </a:p>
          <a:p>
            <a:pPr lvl="1">
              <a:lnSpc>
                <a:spcPct val="120000"/>
              </a:lnSpc>
              <a:spcBef>
                <a:spcPts val="450"/>
              </a:spcBef>
            </a:pPr>
            <a:r>
              <a:rPr lang="en-US" sz="1600" dirty="0"/>
              <a:t>Symmetric periodic waxing and waning of both flow and effort</a:t>
            </a:r>
          </a:p>
          <a:p>
            <a:pPr lvl="1">
              <a:lnSpc>
                <a:spcPct val="120000"/>
              </a:lnSpc>
              <a:spcBef>
                <a:spcPts val="450"/>
              </a:spcBef>
            </a:pPr>
            <a:r>
              <a:rPr lang="en-US" sz="1600" dirty="0"/>
              <a:t>Worsening with increasing PAP pressures</a:t>
            </a:r>
          </a:p>
          <a:p>
            <a:pPr lvl="1">
              <a:lnSpc>
                <a:spcPct val="120000"/>
              </a:lnSpc>
              <a:spcBef>
                <a:spcPts val="450"/>
              </a:spcBef>
            </a:pPr>
            <a:r>
              <a:rPr lang="en-US" sz="1600" dirty="0"/>
              <a:t>Arousals at height of respiratory effort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5" r="22249" b="5211"/>
          <a:stretch/>
        </p:blipFill>
        <p:spPr bwMode="auto">
          <a:xfrm>
            <a:off x="4323177" y="1545730"/>
            <a:ext cx="4629085" cy="197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6" b="23758"/>
          <a:stretch/>
        </p:blipFill>
        <p:spPr bwMode="auto">
          <a:xfrm>
            <a:off x="4323176" y="3857527"/>
            <a:ext cx="4629085" cy="174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12" y="14882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Tip 5: Recognize Different Types of Central 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52" y="2125268"/>
            <a:ext cx="4431248" cy="37421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Rhythmic</a:t>
            </a:r>
          </a:p>
          <a:p>
            <a:pPr lvl="1"/>
            <a:r>
              <a:rPr lang="en-US" dirty="0"/>
              <a:t>High loop gain, driven by CO</a:t>
            </a:r>
            <a:r>
              <a:rPr lang="en-US" baseline="-25000" dirty="0"/>
              <a:t>2</a:t>
            </a:r>
            <a:r>
              <a:rPr lang="en-US" dirty="0"/>
              <a:t> fluctuations</a:t>
            </a:r>
          </a:p>
          <a:p>
            <a:pPr lvl="1"/>
            <a:r>
              <a:rPr lang="en-US" dirty="0"/>
              <a:t>Backup rate can worsen</a:t>
            </a:r>
          </a:p>
          <a:p>
            <a:endParaRPr lang="en-US" dirty="0"/>
          </a:p>
          <a:p>
            <a:r>
              <a:rPr lang="en-US" dirty="0"/>
              <a:t>Irregular</a:t>
            </a:r>
          </a:p>
          <a:p>
            <a:pPr lvl="1"/>
            <a:r>
              <a:rPr lang="en-US" dirty="0"/>
              <a:t>Driven by central breathing suppression (narcotics)</a:t>
            </a:r>
          </a:p>
          <a:p>
            <a:pPr lvl="1"/>
            <a:r>
              <a:rPr lang="en-US" dirty="0"/>
              <a:t>Neuromuscular</a:t>
            </a:r>
          </a:p>
          <a:p>
            <a:pPr lvl="1"/>
            <a:r>
              <a:rPr lang="en-US" dirty="0"/>
              <a:t>Backup rate can help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" b="4117"/>
          <a:stretch/>
        </p:blipFill>
        <p:spPr>
          <a:xfrm>
            <a:off x="4993063" y="4201596"/>
            <a:ext cx="3781586" cy="18182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63" y="2125268"/>
            <a:ext cx="3789761" cy="157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5480" y="1539875"/>
            <a:ext cx="4800600" cy="3394075"/>
          </a:xfrm>
        </p:spPr>
        <p:txBody>
          <a:bodyPr>
            <a:no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No Disclosures</a:t>
            </a:r>
          </a:p>
          <a:p>
            <a:endParaRPr lang="en-US" sz="2400" dirty="0"/>
          </a:p>
          <a:p>
            <a:r>
              <a:rPr lang="en-US" sz="2800" dirty="0"/>
              <a:t>I will be comparing protocols/functionality of different PAP devices from specific manufacturers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0"/>
            <a:ext cx="3677708" cy="2647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66316" y="6019800"/>
            <a:ext cx="3269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www.petpoisonhelpline.com</a:t>
            </a:r>
            <a:r>
              <a:rPr lang="en-US" sz="1000" dirty="0"/>
              <a:t>/poison/beta-blockers/</a:t>
            </a:r>
          </a:p>
        </p:txBody>
      </p:sp>
    </p:spTree>
    <p:extLst>
      <p:ext uri="{BB962C8B-B14F-4D97-AF65-F5344CB8AC3E}">
        <p14:creationId xmlns:p14="http://schemas.microsoft.com/office/powerpoint/2010/main" val="3726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48828"/>
            <a:ext cx="8324225" cy="994172"/>
          </a:xfrm>
        </p:spPr>
        <p:txBody>
          <a:bodyPr>
            <a:normAutofit/>
          </a:bodyPr>
          <a:lstStyle/>
          <a:p>
            <a:r>
              <a:rPr lang="en-US" dirty="0" err="1"/>
              <a:t>Servoventilation</a:t>
            </a:r>
            <a:r>
              <a:rPr lang="en-US" dirty="0"/>
              <a:t> (SV)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81670"/>
              </p:ext>
            </p:extLst>
          </p:nvPr>
        </p:nvGraphicFramePr>
        <p:xfrm>
          <a:off x="421729" y="1600200"/>
          <a:ext cx="8421563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2000" dirty="0"/>
                        <a:t>Pressure Profile</a:t>
                      </a:r>
                    </a:p>
                  </a:txBody>
                  <a:tcPr marL="64601" marR="64601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Goal</a:t>
                      </a:r>
                    </a:p>
                  </a:txBody>
                  <a:tcPr marL="64601" marR="64601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Uses/ Cautions</a:t>
                      </a:r>
                    </a:p>
                  </a:txBody>
                  <a:tcPr marL="64601" marR="64601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940"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0" dirty="0"/>
                        <a:t>Fixed or auto EPAP</a:t>
                      </a:r>
                      <a:r>
                        <a:rPr lang="en-US" sz="2000" b="0" baseline="0" dirty="0"/>
                        <a:t> in response to obstruction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0" baseline="0" dirty="0"/>
                        <a:t>Variable IPAP/PS targeting </a:t>
                      </a:r>
                      <a:r>
                        <a:rPr lang="en-US" sz="2000" b="1" baseline="0" dirty="0"/>
                        <a:t>recent volumes or ventilation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0" baseline="0" dirty="0"/>
                        <a:t>Backup rate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0" baseline="0" dirty="0"/>
                        <a:t>+/- Inspiratory/expiratory control</a:t>
                      </a:r>
                      <a:endParaRPr lang="en-US" sz="2000" b="0" dirty="0"/>
                    </a:p>
                  </a:txBody>
                  <a:tcPr marL="64601" marR="64601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0" dirty="0"/>
                        <a:t>Stabilize breath by breath variation</a:t>
                      </a:r>
                    </a:p>
                  </a:txBody>
                  <a:tcPr marL="64601" marR="64601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0" dirty="0"/>
                        <a:t>Periodic breathing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0" dirty="0"/>
                        <a:t>Cheyne Stokes Respiration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0" dirty="0"/>
                        <a:t>Treatment</a:t>
                      </a:r>
                      <a:r>
                        <a:rPr lang="en-US" sz="2000" b="0" baseline="0" dirty="0"/>
                        <a:t> induced central sleep apnea</a:t>
                      </a:r>
                      <a:endParaRPr lang="en-US" sz="2000" b="0" dirty="0"/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0" dirty="0"/>
                        <a:t>Can worsen</a:t>
                      </a:r>
                      <a:r>
                        <a:rPr lang="en-US" sz="2000" b="0" baseline="0" dirty="0"/>
                        <a:t> hypoventilation</a:t>
                      </a:r>
                      <a:endParaRPr lang="en-US" sz="2000" b="0" dirty="0"/>
                    </a:p>
                  </a:txBody>
                  <a:tcPr marL="64601" marR="64601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8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68" y="3817386"/>
            <a:ext cx="2850835" cy="2120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512" y="3863294"/>
            <a:ext cx="3050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Respironics</a:t>
            </a:r>
            <a:r>
              <a:rPr lang="en-US" dirty="0"/>
              <a:t> </a:t>
            </a:r>
            <a:r>
              <a:rPr lang="en-US" dirty="0" err="1"/>
              <a:t>BiPAP</a:t>
            </a:r>
            <a:r>
              <a:rPr lang="en-US" dirty="0"/>
              <a:t> </a:t>
            </a:r>
            <a:r>
              <a:rPr lang="en-US" dirty="0" err="1"/>
              <a:t>AutoSV</a:t>
            </a:r>
            <a:endParaRPr lang="en-US" dirty="0"/>
          </a:p>
          <a:p>
            <a:pPr marL="214313" indent="-214313">
              <a:buFont typeface="Arial" charset="0"/>
              <a:buChar char="•"/>
            </a:pPr>
            <a:r>
              <a:rPr lang="en-US" dirty="0"/>
              <a:t>Targets 90-95% recent tidal volume 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/>
              <a:t>Mid-inspiration adjustment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/>
              <a:t>EPAP adjustment for sustained periodic breathing or OSA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738" y="1519738"/>
            <a:ext cx="3299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ResMed</a:t>
            </a:r>
            <a:r>
              <a:rPr lang="en-US" dirty="0"/>
              <a:t> ASV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/>
              <a:t>Targets 90% recent minute ventilation 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/>
              <a:t>Adjusts PS every 1/50</a:t>
            </a:r>
            <a:r>
              <a:rPr lang="en-US" baseline="30000" dirty="0"/>
              <a:t>th</a:t>
            </a:r>
            <a:r>
              <a:rPr lang="en-US" dirty="0"/>
              <a:t> seconds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 err="1"/>
              <a:t>AutoASV</a:t>
            </a:r>
            <a:r>
              <a:rPr lang="en-US" dirty="0"/>
              <a:t> adjusts EPAP for OSA</a:t>
            </a:r>
          </a:p>
        </p:txBody>
      </p:sp>
      <p:pic>
        <p:nvPicPr>
          <p:cNvPr id="8" name="Picture 7" descr="autosv adjustment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2304" y="2903992"/>
            <a:ext cx="1000766" cy="291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78082" y="5281075"/>
            <a:ext cx="20228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50"/>
              <a:t>Hill Patent 2008/ 0000475</a:t>
            </a:r>
            <a:endParaRPr lang="en-US" altLang="en-US" sz="135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098006" y="1541538"/>
            <a:ext cx="3826675" cy="1433727"/>
            <a:chOff x="191278" y="2693964"/>
            <a:chExt cx="5102233" cy="191163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395379" y="3053443"/>
              <a:ext cx="5878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1983208" y="2694061"/>
              <a:ext cx="571500" cy="980176"/>
            </a:xfrm>
            <a:custGeom>
              <a:avLst/>
              <a:gdLst>
                <a:gd name="connsiteX0" fmla="*/ 0 w 571500"/>
                <a:gd name="connsiteY0" fmla="*/ 359382 h 980176"/>
                <a:gd name="connsiteX1" fmla="*/ 48985 w 571500"/>
                <a:gd name="connsiteY1" fmla="*/ 636968 h 980176"/>
                <a:gd name="connsiteX2" fmla="*/ 114300 w 571500"/>
                <a:gd name="connsiteY2" fmla="*/ 147110 h 980176"/>
                <a:gd name="connsiteX3" fmla="*/ 163285 w 571500"/>
                <a:gd name="connsiteY3" fmla="*/ 767596 h 980176"/>
                <a:gd name="connsiteX4" fmla="*/ 212271 w 571500"/>
                <a:gd name="connsiteY4" fmla="*/ 81796 h 980176"/>
                <a:gd name="connsiteX5" fmla="*/ 261257 w 571500"/>
                <a:gd name="connsiteY5" fmla="*/ 898225 h 980176"/>
                <a:gd name="connsiteX6" fmla="*/ 310243 w 571500"/>
                <a:gd name="connsiteY6" fmla="*/ 153 h 980176"/>
                <a:gd name="connsiteX7" fmla="*/ 342900 w 571500"/>
                <a:gd name="connsiteY7" fmla="*/ 979868 h 980176"/>
                <a:gd name="connsiteX8" fmla="*/ 408214 w 571500"/>
                <a:gd name="connsiteY8" fmla="*/ 114453 h 980176"/>
                <a:gd name="connsiteX9" fmla="*/ 457200 w 571500"/>
                <a:gd name="connsiteY9" fmla="*/ 881896 h 980176"/>
                <a:gd name="connsiteX10" fmla="*/ 506185 w 571500"/>
                <a:gd name="connsiteY10" fmla="*/ 261410 h 980176"/>
                <a:gd name="connsiteX11" fmla="*/ 538843 w 571500"/>
                <a:gd name="connsiteY11" fmla="*/ 734939 h 980176"/>
                <a:gd name="connsiteX12" fmla="*/ 571500 w 571500"/>
                <a:gd name="connsiteY12" fmla="*/ 375710 h 98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500" h="980176">
                  <a:moveTo>
                    <a:pt x="0" y="359382"/>
                  </a:moveTo>
                  <a:cubicBezTo>
                    <a:pt x="14967" y="515864"/>
                    <a:pt x="29935" y="672346"/>
                    <a:pt x="48985" y="636968"/>
                  </a:cubicBezTo>
                  <a:cubicBezTo>
                    <a:pt x="68035" y="601590"/>
                    <a:pt x="95250" y="125339"/>
                    <a:pt x="114300" y="147110"/>
                  </a:cubicBezTo>
                  <a:cubicBezTo>
                    <a:pt x="133350" y="168881"/>
                    <a:pt x="146957" y="778482"/>
                    <a:pt x="163285" y="767596"/>
                  </a:cubicBezTo>
                  <a:cubicBezTo>
                    <a:pt x="179613" y="756710"/>
                    <a:pt x="195942" y="60025"/>
                    <a:pt x="212271" y="81796"/>
                  </a:cubicBezTo>
                  <a:cubicBezTo>
                    <a:pt x="228600" y="103567"/>
                    <a:pt x="244928" y="911832"/>
                    <a:pt x="261257" y="898225"/>
                  </a:cubicBezTo>
                  <a:cubicBezTo>
                    <a:pt x="277586" y="884618"/>
                    <a:pt x="296636" y="-13454"/>
                    <a:pt x="310243" y="153"/>
                  </a:cubicBezTo>
                  <a:cubicBezTo>
                    <a:pt x="323850" y="13760"/>
                    <a:pt x="326572" y="960818"/>
                    <a:pt x="342900" y="979868"/>
                  </a:cubicBezTo>
                  <a:cubicBezTo>
                    <a:pt x="359228" y="998918"/>
                    <a:pt x="389164" y="130782"/>
                    <a:pt x="408214" y="114453"/>
                  </a:cubicBezTo>
                  <a:cubicBezTo>
                    <a:pt x="427264" y="98124"/>
                    <a:pt x="440872" y="857403"/>
                    <a:pt x="457200" y="881896"/>
                  </a:cubicBezTo>
                  <a:cubicBezTo>
                    <a:pt x="473528" y="906389"/>
                    <a:pt x="492578" y="285903"/>
                    <a:pt x="506185" y="261410"/>
                  </a:cubicBezTo>
                  <a:cubicBezTo>
                    <a:pt x="519792" y="236917"/>
                    <a:pt x="527957" y="715889"/>
                    <a:pt x="538843" y="734939"/>
                  </a:cubicBezTo>
                  <a:cubicBezTo>
                    <a:pt x="549729" y="753989"/>
                    <a:pt x="571500" y="375710"/>
                    <a:pt x="571500" y="3757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554708" y="3069772"/>
              <a:ext cx="5878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3142537" y="2694061"/>
              <a:ext cx="571500" cy="980176"/>
            </a:xfrm>
            <a:custGeom>
              <a:avLst/>
              <a:gdLst>
                <a:gd name="connsiteX0" fmla="*/ 0 w 571500"/>
                <a:gd name="connsiteY0" fmla="*/ 359382 h 980176"/>
                <a:gd name="connsiteX1" fmla="*/ 48985 w 571500"/>
                <a:gd name="connsiteY1" fmla="*/ 636968 h 980176"/>
                <a:gd name="connsiteX2" fmla="*/ 114300 w 571500"/>
                <a:gd name="connsiteY2" fmla="*/ 147110 h 980176"/>
                <a:gd name="connsiteX3" fmla="*/ 163285 w 571500"/>
                <a:gd name="connsiteY3" fmla="*/ 767596 h 980176"/>
                <a:gd name="connsiteX4" fmla="*/ 212271 w 571500"/>
                <a:gd name="connsiteY4" fmla="*/ 81796 h 980176"/>
                <a:gd name="connsiteX5" fmla="*/ 261257 w 571500"/>
                <a:gd name="connsiteY5" fmla="*/ 898225 h 980176"/>
                <a:gd name="connsiteX6" fmla="*/ 310243 w 571500"/>
                <a:gd name="connsiteY6" fmla="*/ 153 h 980176"/>
                <a:gd name="connsiteX7" fmla="*/ 342900 w 571500"/>
                <a:gd name="connsiteY7" fmla="*/ 979868 h 980176"/>
                <a:gd name="connsiteX8" fmla="*/ 408214 w 571500"/>
                <a:gd name="connsiteY8" fmla="*/ 114453 h 980176"/>
                <a:gd name="connsiteX9" fmla="*/ 457200 w 571500"/>
                <a:gd name="connsiteY9" fmla="*/ 881896 h 980176"/>
                <a:gd name="connsiteX10" fmla="*/ 506185 w 571500"/>
                <a:gd name="connsiteY10" fmla="*/ 261410 h 980176"/>
                <a:gd name="connsiteX11" fmla="*/ 538843 w 571500"/>
                <a:gd name="connsiteY11" fmla="*/ 734939 h 980176"/>
                <a:gd name="connsiteX12" fmla="*/ 571500 w 571500"/>
                <a:gd name="connsiteY12" fmla="*/ 375710 h 98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500" h="980176">
                  <a:moveTo>
                    <a:pt x="0" y="359382"/>
                  </a:moveTo>
                  <a:cubicBezTo>
                    <a:pt x="14967" y="515864"/>
                    <a:pt x="29935" y="672346"/>
                    <a:pt x="48985" y="636968"/>
                  </a:cubicBezTo>
                  <a:cubicBezTo>
                    <a:pt x="68035" y="601590"/>
                    <a:pt x="95250" y="125339"/>
                    <a:pt x="114300" y="147110"/>
                  </a:cubicBezTo>
                  <a:cubicBezTo>
                    <a:pt x="133350" y="168881"/>
                    <a:pt x="146957" y="778482"/>
                    <a:pt x="163285" y="767596"/>
                  </a:cubicBezTo>
                  <a:cubicBezTo>
                    <a:pt x="179613" y="756710"/>
                    <a:pt x="195942" y="60025"/>
                    <a:pt x="212271" y="81796"/>
                  </a:cubicBezTo>
                  <a:cubicBezTo>
                    <a:pt x="228600" y="103567"/>
                    <a:pt x="244928" y="911832"/>
                    <a:pt x="261257" y="898225"/>
                  </a:cubicBezTo>
                  <a:cubicBezTo>
                    <a:pt x="277586" y="884618"/>
                    <a:pt x="296636" y="-13454"/>
                    <a:pt x="310243" y="153"/>
                  </a:cubicBezTo>
                  <a:cubicBezTo>
                    <a:pt x="323850" y="13760"/>
                    <a:pt x="326572" y="960818"/>
                    <a:pt x="342900" y="979868"/>
                  </a:cubicBezTo>
                  <a:cubicBezTo>
                    <a:pt x="359228" y="998918"/>
                    <a:pt x="389164" y="130782"/>
                    <a:pt x="408214" y="114453"/>
                  </a:cubicBezTo>
                  <a:cubicBezTo>
                    <a:pt x="427264" y="98124"/>
                    <a:pt x="440872" y="857403"/>
                    <a:pt x="457200" y="881896"/>
                  </a:cubicBezTo>
                  <a:cubicBezTo>
                    <a:pt x="473528" y="906389"/>
                    <a:pt x="492578" y="285903"/>
                    <a:pt x="506185" y="261410"/>
                  </a:cubicBezTo>
                  <a:cubicBezTo>
                    <a:pt x="519792" y="236917"/>
                    <a:pt x="527957" y="715889"/>
                    <a:pt x="538843" y="734939"/>
                  </a:cubicBezTo>
                  <a:cubicBezTo>
                    <a:pt x="549729" y="753989"/>
                    <a:pt x="571500" y="375710"/>
                    <a:pt x="571500" y="3757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08155" y="2693964"/>
              <a:ext cx="1061357" cy="882243"/>
            </a:xfrm>
            <a:custGeom>
              <a:avLst/>
              <a:gdLst>
                <a:gd name="connsiteX0" fmla="*/ 0 w 1061357"/>
                <a:gd name="connsiteY0" fmla="*/ 375807 h 882243"/>
                <a:gd name="connsiteX1" fmla="*/ 16328 w 1061357"/>
                <a:gd name="connsiteY1" fmla="*/ 212522 h 882243"/>
                <a:gd name="connsiteX2" fmla="*/ 48986 w 1061357"/>
                <a:gd name="connsiteY2" fmla="*/ 604407 h 882243"/>
                <a:gd name="connsiteX3" fmla="*/ 97971 w 1061357"/>
                <a:gd name="connsiteY3" fmla="*/ 196193 h 882243"/>
                <a:gd name="connsiteX4" fmla="*/ 146957 w 1061357"/>
                <a:gd name="connsiteY4" fmla="*/ 588079 h 882243"/>
                <a:gd name="connsiteX5" fmla="*/ 212271 w 1061357"/>
                <a:gd name="connsiteY5" fmla="*/ 196193 h 882243"/>
                <a:gd name="connsiteX6" fmla="*/ 244928 w 1061357"/>
                <a:gd name="connsiteY6" fmla="*/ 604407 h 882243"/>
                <a:gd name="connsiteX7" fmla="*/ 310243 w 1061357"/>
                <a:gd name="connsiteY7" fmla="*/ 212522 h 882243"/>
                <a:gd name="connsiteX8" fmla="*/ 359228 w 1061357"/>
                <a:gd name="connsiteY8" fmla="*/ 604407 h 882243"/>
                <a:gd name="connsiteX9" fmla="*/ 391886 w 1061357"/>
                <a:gd name="connsiteY9" fmla="*/ 130879 h 882243"/>
                <a:gd name="connsiteX10" fmla="*/ 440871 w 1061357"/>
                <a:gd name="connsiteY10" fmla="*/ 702379 h 882243"/>
                <a:gd name="connsiteX11" fmla="*/ 489857 w 1061357"/>
                <a:gd name="connsiteY11" fmla="*/ 81893 h 882243"/>
                <a:gd name="connsiteX12" fmla="*/ 522514 w 1061357"/>
                <a:gd name="connsiteY12" fmla="*/ 784022 h 882243"/>
                <a:gd name="connsiteX13" fmla="*/ 555171 w 1061357"/>
                <a:gd name="connsiteY13" fmla="*/ 250 h 882243"/>
                <a:gd name="connsiteX14" fmla="*/ 604157 w 1061357"/>
                <a:gd name="connsiteY14" fmla="*/ 881993 h 882243"/>
                <a:gd name="connsiteX15" fmla="*/ 636814 w 1061357"/>
                <a:gd name="connsiteY15" fmla="*/ 98222 h 882243"/>
                <a:gd name="connsiteX16" fmla="*/ 685800 w 1061357"/>
                <a:gd name="connsiteY16" fmla="*/ 800350 h 882243"/>
                <a:gd name="connsiteX17" fmla="*/ 718457 w 1061357"/>
                <a:gd name="connsiteY17" fmla="*/ 245179 h 882243"/>
                <a:gd name="connsiteX18" fmla="*/ 767443 w 1061357"/>
                <a:gd name="connsiteY18" fmla="*/ 604407 h 882243"/>
                <a:gd name="connsiteX19" fmla="*/ 800100 w 1061357"/>
                <a:gd name="connsiteY19" fmla="*/ 261507 h 882243"/>
                <a:gd name="connsiteX20" fmla="*/ 849086 w 1061357"/>
                <a:gd name="connsiteY20" fmla="*/ 604407 h 882243"/>
                <a:gd name="connsiteX21" fmla="*/ 898071 w 1061357"/>
                <a:gd name="connsiteY21" fmla="*/ 261507 h 882243"/>
                <a:gd name="connsiteX22" fmla="*/ 963386 w 1061357"/>
                <a:gd name="connsiteY22" fmla="*/ 620736 h 882243"/>
                <a:gd name="connsiteX23" fmla="*/ 996043 w 1061357"/>
                <a:gd name="connsiteY23" fmla="*/ 261507 h 882243"/>
                <a:gd name="connsiteX24" fmla="*/ 1061357 w 1061357"/>
                <a:gd name="connsiteY24" fmla="*/ 441122 h 88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1357" h="882243">
                  <a:moveTo>
                    <a:pt x="0" y="375807"/>
                  </a:moveTo>
                  <a:cubicBezTo>
                    <a:pt x="4082" y="275114"/>
                    <a:pt x="8164" y="174422"/>
                    <a:pt x="16328" y="212522"/>
                  </a:cubicBezTo>
                  <a:cubicBezTo>
                    <a:pt x="24492" y="250622"/>
                    <a:pt x="35379" y="607128"/>
                    <a:pt x="48986" y="604407"/>
                  </a:cubicBezTo>
                  <a:cubicBezTo>
                    <a:pt x="62593" y="601686"/>
                    <a:pt x="81643" y="198914"/>
                    <a:pt x="97971" y="196193"/>
                  </a:cubicBezTo>
                  <a:cubicBezTo>
                    <a:pt x="114300" y="193472"/>
                    <a:pt x="127907" y="588079"/>
                    <a:pt x="146957" y="588079"/>
                  </a:cubicBezTo>
                  <a:cubicBezTo>
                    <a:pt x="166007" y="588079"/>
                    <a:pt x="195943" y="193472"/>
                    <a:pt x="212271" y="196193"/>
                  </a:cubicBezTo>
                  <a:cubicBezTo>
                    <a:pt x="228600" y="198914"/>
                    <a:pt x="228599" y="601686"/>
                    <a:pt x="244928" y="604407"/>
                  </a:cubicBezTo>
                  <a:cubicBezTo>
                    <a:pt x="261257" y="607129"/>
                    <a:pt x="291193" y="212522"/>
                    <a:pt x="310243" y="212522"/>
                  </a:cubicBezTo>
                  <a:cubicBezTo>
                    <a:pt x="329293" y="212522"/>
                    <a:pt x="345621" y="618014"/>
                    <a:pt x="359228" y="604407"/>
                  </a:cubicBezTo>
                  <a:cubicBezTo>
                    <a:pt x="372835" y="590800"/>
                    <a:pt x="378279" y="114550"/>
                    <a:pt x="391886" y="130879"/>
                  </a:cubicBezTo>
                  <a:cubicBezTo>
                    <a:pt x="405493" y="147208"/>
                    <a:pt x="424543" y="710543"/>
                    <a:pt x="440871" y="702379"/>
                  </a:cubicBezTo>
                  <a:cubicBezTo>
                    <a:pt x="457200" y="694215"/>
                    <a:pt x="476250" y="68286"/>
                    <a:pt x="489857" y="81893"/>
                  </a:cubicBezTo>
                  <a:cubicBezTo>
                    <a:pt x="503464" y="95500"/>
                    <a:pt x="511628" y="797629"/>
                    <a:pt x="522514" y="784022"/>
                  </a:cubicBezTo>
                  <a:cubicBezTo>
                    <a:pt x="533400" y="770415"/>
                    <a:pt x="541564" y="-16078"/>
                    <a:pt x="555171" y="250"/>
                  </a:cubicBezTo>
                  <a:cubicBezTo>
                    <a:pt x="568778" y="16578"/>
                    <a:pt x="590550" y="865664"/>
                    <a:pt x="604157" y="881993"/>
                  </a:cubicBezTo>
                  <a:cubicBezTo>
                    <a:pt x="617764" y="898322"/>
                    <a:pt x="623207" y="111829"/>
                    <a:pt x="636814" y="98222"/>
                  </a:cubicBezTo>
                  <a:cubicBezTo>
                    <a:pt x="650421" y="84615"/>
                    <a:pt x="672193" y="775857"/>
                    <a:pt x="685800" y="800350"/>
                  </a:cubicBezTo>
                  <a:cubicBezTo>
                    <a:pt x="699407" y="824843"/>
                    <a:pt x="704850" y="277836"/>
                    <a:pt x="718457" y="245179"/>
                  </a:cubicBezTo>
                  <a:cubicBezTo>
                    <a:pt x="732064" y="212522"/>
                    <a:pt x="753836" y="601686"/>
                    <a:pt x="767443" y="604407"/>
                  </a:cubicBezTo>
                  <a:cubicBezTo>
                    <a:pt x="781050" y="607128"/>
                    <a:pt x="786493" y="261507"/>
                    <a:pt x="800100" y="261507"/>
                  </a:cubicBezTo>
                  <a:cubicBezTo>
                    <a:pt x="813707" y="261507"/>
                    <a:pt x="832758" y="604407"/>
                    <a:pt x="849086" y="604407"/>
                  </a:cubicBezTo>
                  <a:cubicBezTo>
                    <a:pt x="865414" y="604407"/>
                    <a:pt x="879021" y="258785"/>
                    <a:pt x="898071" y="261507"/>
                  </a:cubicBezTo>
                  <a:cubicBezTo>
                    <a:pt x="917121" y="264228"/>
                    <a:pt x="947057" y="620736"/>
                    <a:pt x="963386" y="620736"/>
                  </a:cubicBezTo>
                  <a:cubicBezTo>
                    <a:pt x="979715" y="620736"/>
                    <a:pt x="979715" y="291443"/>
                    <a:pt x="996043" y="261507"/>
                  </a:cubicBezTo>
                  <a:cubicBezTo>
                    <a:pt x="1012371" y="231571"/>
                    <a:pt x="1061357" y="441122"/>
                    <a:pt x="1061357" y="44112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190037" y="3747447"/>
              <a:ext cx="1632858" cy="458044"/>
            </a:xfrm>
            <a:custGeom>
              <a:avLst/>
              <a:gdLst>
                <a:gd name="connsiteX0" fmla="*/ 0 w 1632858"/>
                <a:gd name="connsiteY0" fmla="*/ 391886 h 458044"/>
                <a:gd name="connsiteX1" fmla="*/ 65315 w 1632858"/>
                <a:gd name="connsiteY1" fmla="*/ 261257 h 458044"/>
                <a:gd name="connsiteX2" fmla="*/ 114300 w 1632858"/>
                <a:gd name="connsiteY2" fmla="*/ 391886 h 458044"/>
                <a:gd name="connsiteX3" fmla="*/ 179615 w 1632858"/>
                <a:gd name="connsiteY3" fmla="*/ 277586 h 458044"/>
                <a:gd name="connsiteX4" fmla="*/ 244929 w 1632858"/>
                <a:gd name="connsiteY4" fmla="*/ 408214 h 458044"/>
                <a:gd name="connsiteX5" fmla="*/ 261258 w 1632858"/>
                <a:gd name="connsiteY5" fmla="*/ 277586 h 458044"/>
                <a:gd name="connsiteX6" fmla="*/ 359229 w 1632858"/>
                <a:gd name="connsiteY6" fmla="*/ 408214 h 458044"/>
                <a:gd name="connsiteX7" fmla="*/ 391886 w 1632858"/>
                <a:gd name="connsiteY7" fmla="*/ 293914 h 458044"/>
                <a:gd name="connsiteX8" fmla="*/ 473529 w 1632858"/>
                <a:gd name="connsiteY8" fmla="*/ 408214 h 458044"/>
                <a:gd name="connsiteX9" fmla="*/ 473529 w 1632858"/>
                <a:gd name="connsiteY9" fmla="*/ 212272 h 458044"/>
                <a:gd name="connsiteX10" fmla="*/ 571500 w 1632858"/>
                <a:gd name="connsiteY10" fmla="*/ 424543 h 458044"/>
                <a:gd name="connsiteX11" fmla="*/ 587829 w 1632858"/>
                <a:gd name="connsiteY11" fmla="*/ 114300 h 458044"/>
                <a:gd name="connsiteX12" fmla="*/ 669472 w 1632858"/>
                <a:gd name="connsiteY12" fmla="*/ 440872 h 458044"/>
                <a:gd name="connsiteX13" fmla="*/ 685800 w 1632858"/>
                <a:gd name="connsiteY13" fmla="*/ 0 h 458044"/>
                <a:gd name="connsiteX14" fmla="*/ 767443 w 1632858"/>
                <a:gd name="connsiteY14" fmla="*/ 440872 h 458044"/>
                <a:gd name="connsiteX15" fmla="*/ 816429 w 1632858"/>
                <a:gd name="connsiteY15" fmla="*/ 146957 h 458044"/>
                <a:gd name="connsiteX16" fmla="*/ 898072 w 1632858"/>
                <a:gd name="connsiteY16" fmla="*/ 457200 h 458044"/>
                <a:gd name="connsiteX17" fmla="*/ 914400 w 1632858"/>
                <a:gd name="connsiteY17" fmla="*/ 244929 h 458044"/>
                <a:gd name="connsiteX18" fmla="*/ 963386 w 1632858"/>
                <a:gd name="connsiteY18" fmla="*/ 440872 h 458044"/>
                <a:gd name="connsiteX19" fmla="*/ 1012372 w 1632858"/>
                <a:gd name="connsiteY19" fmla="*/ 326572 h 458044"/>
                <a:gd name="connsiteX20" fmla="*/ 1094015 w 1632858"/>
                <a:gd name="connsiteY20" fmla="*/ 440872 h 458044"/>
                <a:gd name="connsiteX21" fmla="*/ 1126672 w 1632858"/>
                <a:gd name="connsiteY21" fmla="*/ 326572 h 458044"/>
                <a:gd name="connsiteX22" fmla="*/ 1208315 w 1632858"/>
                <a:gd name="connsiteY22" fmla="*/ 440872 h 458044"/>
                <a:gd name="connsiteX23" fmla="*/ 1224643 w 1632858"/>
                <a:gd name="connsiteY23" fmla="*/ 326572 h 458044"/>
                <a:gd name="connsiteX24" fmla="*/ 1289958 w 1632858"/>
                <a:gd name="connsiteY24" fmla="*/ 440872 h 458044"/>
                <a:gd name="connsiteX25" fmla="*/ 1306286 w 1632858"/>
                <a:gd name="connsiteY25" fmla="*/ 244929 h 458044"/>
                <a:gd name="connsiteX26" fmla="*/ 1387929 w 1632858"/>
                <a:gd name="connsiteY26" fmla="*/ 440872 h 458044"/>
                <a:gd name="connsiteX27" fmla="*/ 1420586 w 1632858"/>
                <a:gd name="connsiteY27" fmla="*/ 261257 h 458044"/>
                <a:gd name="connsiteX28" fmla="*/ 1518558 w 1632858"/>
                <a:gd name="connsiteY28" fmla="*/ 457200 h 458044"/>
                <a:gd name="connsiteX29" fmla="*/ 1534886 w 1632858"/>
                <a:gd name="connsiteY29" fmla="*/ 261257 h 458044"/>
                <a:gd name="connsiteX30" fmla="*/ 1632858 w 1632858"/>
                <a:gd name="connsiteY30" fmla="*/ 457200 h 45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32858" h="458044">
                  <a:moveTo>
                    <a:pt x="0" y="391886"/>
                  </a:moveTo>
                  <a:cubicBezTo>
                    <a:pt x="23132" y="326571"/>
                    <a:pt x="46265" y="261257"/>
                    <a:pt x="65315" y="261257"/>
                  </a:cubicBezTo>
                  <a:cubicBezTo>
                    <a:pt x="84365" y="261257"/>
                    <a:pt x="95250" y="389164"/>
                    <a:pt x="114300" y="391886"/>
                  </a:cubicBezTo>
                  <a:cubicBezTo>
                    <a:pt x="133350" y="394608"/>
                    <a:pt x="157844" y="274865"/>
                    <a:pt x="179615" y="277586"/>
                  </a:cubicBezTo>
                  <a:cubicBezTo>
                    <a:pt x="201387" y="280307"/>
                    <a:pt x="231322" y="408214"/>
                    <a:pt x="244929" y="408214"/>
                  </a:cubicBezTo>
                  <a:cubicBezTo>
                    <a:pt x="258536" y="408214"/>
                    <a:pt x="242208" y="277586"/>
                    <a:pt x="261258" y="277586"/>
                  </a:cubicBezTo>
                  <a:cubicBezTo>
                    <a:pt x="280308" y="277586"/>
                    <a:pt x="337458" y="405493"/>
                    <a:pt x="359229" y="408214"/>
                  </a:cubicBezTo>
                  <a:cubicBezTo>
                    <a:pt x="381000" y="410935"/>
                    <a:pt x="372836" y="293914"/>
                    <a:pt x="391886" y="293914"/>
                  </a:cubicBezTo>
                  <a:cubicBezTo>
                    <a:pt x="410936" y="293914"/>
                    <a:pt x="459922" y="421821"/>
                    <a:pt x="473529" y="408214"/>
                  </a:cubicBezTo>
                  <a:cubicBezTo>
                    <a:pt x="487136" y="394607"/>
                    <a:pt x="457201" y="209550"/>
                    <a:pt x="473529" y="212272"/>
                  </a:cubicBezTo>
                  <a:cubicBezTo>
                    <a:pt x="489858" y="214993"/>
                    <a:pt x="552450" y="440872"/>
                    <a:pt x="571500" y="424543"/>
                  </a:cubicBezTo>
                  <a:cubicBezTo>
                    <a:pt x="590550" y="408214"/>
                    <a:pt x="571500" y="111578"/>
                    <a:pt x="587829" y="114300"/>
                  </a:cubicBezTo>
                  <a:cubicBezTo>
                    <a:pt x="604158" y="117021"/>
                    <a:pt x="653144" y="459922"/>
                    <a:pt x="669472" y="440872"/>
                  </a:cubicBezTo>
                  <a:cubicBezTo>
                    <a:pt x="685800" y="421822"/>
                    <a:pt x="669472" y="0"/>
                    <a:pt x="685800" y="0"/>
                  </a:cubicBezTo>
                  <a:cubicBezTo>
                    <a:pt x="702128" y="0"/>
                    <a:pt x="745672" y="416379"/>
                    <a:pt x="767443" y="440872"/>
                  </a:cubicBezTo>
                  <a:cubicBezTo>
                    <a:pt x="789214" y="465365"/>
                    <a:pt x="794658" y="144236"/>
                    <a:pt x="816429" y="146957"/>
                  </a:cubicBezTo>
                  <a:cubicBezTo>
                    <a:pt x="838201" y="149678"/>
                    <a:pt x="881744" y="440871"/>
                    <a:pt x="898072" y="457200"/>
                  </a:cubicBezTo>
                  <a:cubicBezTo>
                    <a:pt x="914400" y="473529"/>
                    <a:pt x="903514" y="247650"/>
                    <a:pt x="914400" y="244929"/>
                  </a:cubicBezTo>
                  <a:cubicBezTo>
                    <a:pt x="925286" y="242208"/>
                    <a:pt x="947057" y="427265"/>
                    <a:pt x="963386" y="440872"/>
                  </a:cubicBezTo>
                  <a:cubicBezTo>
                    <a:pt x="979715" y="454479"/>
                    <a:pt x="990601" y="326572"/>
                    <a:pt x="1012372" y="326572"/>
                  </a:cubicBezTo>
                  <a:cubicBezTo>
                    <a:pt x="1034143" y="326572"/>
                    <a:pt x="1074965" y="440872"/>
                    <a:pt x="1094015" y="440872"/>
                  </a:cubicBezTo>
                  <a:cubicBezTo>
                    <a:pt x="1113065" y="440872"/>
                    <a:pt x="1107622" y="326572"/>
                    <a:pt x="1126672" y="326572"/>
                  </a:cubicBezTo>
                  <a:cubicBezTo>
                    <a:pt x="1145722" y="326572"/>
                    <a:pt x="1191987" y="440872"/>
                    <a:pt x="1208315" y="440872"/>
                  </a:cubicBezTo>
                  <a:cubicBezTo>
                    <a:pt x="1224643" y="440872"/>
                    <a:pt x="1211036" y="326572"/>
                    <a:pt x="1224643" y="326572"/>
                  </a:cubicBezTo>
                  <a:cubicBezTo>
                    <a:pt x="1238250" y="326572"/>
                    <a:pt x="1276351" y="454479"/>
                    <a:pt x="1289958" y="440872"/>
                  </a:cubicBezTo>
                  <a:cubicBezTo>
                    <a:pt x="1303565" y="427265"/>
                    <a:pt x="1289958" y="244929"/>
                    <a:pt x="1306286" y="244929"/>
                  </a:cubicBezTo>
                  <a:cubicBezTo>
                    <a:pt x="1322614" y="244929"/>
                    <a:pt x="1368879" y="438151"/>
                    <a:pt x="1387929" y="440872"/>
                  </a:cubicBezTo>
                  <a:cubicBezTo>
                    <a:pt x="1406979" y="443593"/>
                    <a:pt x="1398815" y="258536"/>
                    <a:pt x="1420586" y="261257"/>
                  </a:cubicBezTo>
                  <a:cubicBezTo>
                    <a:pt x="1442358" y="263978"/>
                    <a:pt x="1499508" y="457200"/>
                    <a:pt x="1518558" y="457200"/>
                  </a:cubicBezTo>
                  <a:cubicBezTo>
                    <a:pt x="1537608" y="457200"/>
                    <a:pt x="1515836" y="261257"/>
                    <a:pt x="1534886" y="261257"/>
                  </a:cubicBezTo>
                  <a:cubicBezTo>
                    <a:pt x="1553936" y="261257"/>
                    <a:pt x="1632858" y="457200"/>
                    <a:pt x="1632858" y="4572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32" y="2693964"/>
              <a:ext cx="84315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/>
                <a:t>Apnea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54411" y="4205490"/>
              <a:ext cx="174122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ASV turned on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1278" y="2838203"/>
              <a:ext cx="104675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Patient Flow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8615" y="3928491"/>
              <a:ext cx="14369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/>
                <a:t>ASV pressure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770997" y="2956948"/>
              <a:ext cx="522514" cy="381866"/>
            </a:xfrm>
            <a:custGeom>
              <a:avLst/>
              <a:gdLst>
                <a:gd name="connsiteX0" fmla="*/ 0 w 522514"/>
                <a:gd name="connsiteY0" fmla="*/ 178138 h 381866"/>
                <a:gd name="connsiteX1" fmla="*/ 35626 w 522514"/>
                <a:gd name="connsiteY1" fmla="*/ 356268 h 381866"/>
                <a:gd name="connsiteX2" fmla="*/ 59377 w 522514"/>
                <a:gd name="connsiteY2" fmla="*/ 8 h 381866"/>
                <a:gd name="connsiteX3" fmla="*/ 142504 w 522514"/>
                <a:gd name="connsiteY3" fmla="*/ 368143 h 381866"/>
                <a:gd name="connsiteX4" fmla="*/ 166255 w 522514"/>
                <a:gd name="connsiteY4" fmla="*/ 11883 h 381866"/>
                <a:gd name="connsiteX5" fmla="*/ 261257 w 522514"/>
                <a:gd name="connsiteY5" fmla="*/ 380018 h 381866"/>
                <a:gd name="connsiteX6" fmla="*/ 285008 w 522514"/>
                <a:gd name="connsiteY6" fmla="*/ 11883 h 381866"/>
                <a:gd name="connsiteX7" fmla="*/ 380011 w 522514"/>
                <a:gd name="connsiteY7" fmla="*/ 368143 h 381866"/>
                <a:gd name="connsiteX8" fmla="*/ 403761 w 522514"/>
                <a:gd name="connsiteY8" fmla="*/ 8 h 381866"/>
                <a:gd name="connsiteX9" fmla="*/ 498764 w 522514"/>
                <a:gd name="connsiteY9" fmla="*/ 380018 h 381866"/>
                <a:gd name="connsiteX10" fmla="*/ 522514 w 522514"/>
                <a:gd name="connsiteY10" fmla="*/ 154387 h 38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514" h="381866">
                  <a:moveTo>
                    <a:pt x="0" y="178138"/>
                  </a:moveTo>
                  <a:cubicBezTo>
                    <a:pt x="12865" y="282047"/>
                    <a:pt x="25730" y="385956"/>
                    <a:pt x="35626" y="356268"/>
                  </a:cubicBezTo>
                  <a:cubicBezTo>
                    <a:pt x="45522" y="326580"/>
                    <a:pt x="41564" y="-1971"/>
                    <a:pt x="59377" y="8"/>
                  </a:cubicBezTo>
                  <a:cubicBezTo>
                    <a:pt x="77190" y="1987"/>
                    <a:pt x="124691" y="366164"/>
                    <a:pt x="142504" y="368143"/>
                  </a:cubicBezTo>
                  <a:cubicBezTo>
                    <a:pt x="160317" y="370122"/>
                    <a:pt x="146463" y="9904"/>
                    <a:pt x="166255" y="11883"/>
                  </a:cubicBezTo>
                  <a:cubicBezTo>
                    <a:pt x="186047" y="13862"/>
                    <a:pt x="241465" y="380018"/>
                    <a:pt x="261257" y="380018"/>
                  </a:cubicBezTo>
                  <a:cubicBezTo>
                    <a:pt x="281049" y="380018"/>
                    <a:pt x="265216" y="13862"/>
                    <a:pt x="285008" y="11883"/>
                  </a:cubicBezTo>
                  <a:cubicBezTo>
                    <a:pt x="304800" y="9904"/>
                    <a:pt x="360219" y="370122"/>
                    <a:pt x="380011" y="368143"/>
                  </a:cubicBezTo>
                  <a:cubicBezTo>
                    <a:pt x="399803" y="366164"/>
                    <a:pt x="383969" y="-1971"/>
                    <a:pt x="403761" y="8"/>
                  </a:cubicBezTo>
                  <a:cubicBezTo>
                    <a:pt x="423553" y="1987"/>
                    <a:pt x="478972" y="354288"/>
                    <a:pt x="498764" y="380018"/>
                  </a:cubicBezTo>
                  <a:cubicBezTo>
                    <a:pt x="518556" y="405748"/>
                    <a:pt x="522514" y="154387"/>
                    <a:pt x="522514" y="1543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822135" y="4025603"/>
              <a:ext cx="441631" cy="202028"/>
            </a:xfrm>
            <a:custGeom>
              <a:avLst/>
              <a:gdLst>
                <a:gd name="connsiteX0" fmla="*/ 2244 w 441631"/>
                <a:gd name="connsiteY0" fmla="*/ 166387 h 202028"/>
                <a:gd name="connsiteX1" fmla="*/ 14120 w 441631"/>
                <a:gd name="connsiteY1" fmla="*/ 132 h 202028"/>
                <a:gd name="connsiteX2" fmla="*/ 109122 w 441631"/>
                <a:gd name="connsiteY2" fmla="*/ 190137 h 202028"/>
                <a:gd name="connsiteX3" fmla="*/ 144748 w 441631"/>
                <a:gd name="connsiteY3" fmla="*/ 132 h 202028"/>
                <a:gd name="connsiteX4" fmla="*/ 227876 w 441631"/>
                <a:gd name="connsiteY4" fmla="*/ 202013 h 202028"/>
                <a:gd name="connsiteX5" fmla="*/ 263502 w 441631"/>
                <a:gd name="connsiteY5" fmla="*/ 132 h 202028"/>
                <a:gd name="connsiteX6" fmla="*/ 334754 w 441631"/>
                <a:gd name="connsiteY6" fmla="*/ 202013 h 202028"/>
                <a:gd name="connsiteX7" fmla="*/ 370380 w 441631"/>
                <a:gd name="connsiteY7" fmla="*/ 12007 h 202028"/>
                <a:gd name="connsiteX8" fmla="*/ 441631 w 441631"/>
                <a:gd name="connsiteY8" fmla="*/ 202013 h 20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631" h="202028">
                  <a:moveTo>
                    <a:pt x="2244" y="166387"/>
                  </a:moveTo>
                  <a:cubicBezTo>
                    <a:pt x="-725" y="81280"/>
                    <a:pt x="-3693" y="-3826"/>
                    <a:pt x="14120" y="132"/>
                  </a:cubicBezTo>
                  <a:cubicBezTo>
                    <a:pt x="31933" y="4090"/>
                    <a:pt x="87351" y="190137"/>
                    <a:pt x="109122" y="190137"/>
                  </a:cubicBezTo>
                  <a:cubicBezTo>
                    <a:pt x="130893" y="190137"/>
                    <a:pt x="124956" y="-1847"/>
                    <a:pt x="144748" y="132"/>
                  </a:cubicBezTo>
                  <a:cubicBezTo>
                    <a:pt x="164540" y="2111"/>
                    <a:pt x="208084" y="202013"/>
                    <a:pt x="227876" y="202013"/>
                  </a:cubicBezTo>
                  <a:cubicBezTo>
                    <a:pt x="247668" y="202013"/>
                    <a:pt x="245689" y="132"/>
                    <a:pt x="263502" y="132"/>
                  </a:cubicBezTo>
                  <a:cubicBezTo>
                    <a:pt x="281315" y="132"/>
                    <a:pt x="316941" y="200034"/>
                    <a:pt x="334754" y="202013"/>
                  </a:cubicBezTo>
                  <a:cubicBezTo>
                    <a:pt x="352567" y="203992"/>
                    <a:pt x="352567" y="12007"/>
                    <a:pt x="370380" y="12007"/>
                  </a:cubicBezTo>
                  <a:cubicBezTo>
                    <a:pt x="388193" y="12007"/>
                    <a:pt x="441631" y="202013"/>
                    <a:pt x="441631" y="2020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228600" y="148828"/>
            <a:ext cx="8324225" cy="994172"/>
          </a:xfrm>
        </p:spPr>
        <p:txBody>
          <a:bodyPr>
            <a:normAutofit/>
          </a:bodyPr>
          <a:lstStyle/>
          <a:p>
            <a:r>
              <a:rPr lang="en-US" dirty="0" err="1"/>
              <a:t>Servoventilation</a:t>
            </a:r>
            <a:r>
              <a:rPr lang="en-US" dirty="0"/>
              <a:t> (SV)</a:t>
            </a:r>
          </a:p>
        </p:txBody>
      </p:sp>
    </p:spTree>
    <p:extLst>
      <p:ext uri="{BB962C8B-B14F-4D97-AF65-F5344CB8AC3E}">
        <p14:creationId xmlns:p14="http://schemas.microsoft.com/office/powerpoint/2010/main" val="8962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Titrating ASV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Typically start EEP 4-5 unless severe obstruction</a:t>
            </a:r>
          </a:p>
          <a:p>
            <a:r>
              <a:rPr lang="en-US" dirty="0"/>
              <a:t>Slowly increase EEP for events or instability</a:t>
            </a:r>
          </a:p>
          <a:p>
            <a:r>
              <a:rPr lang="en-US" dirty="0"/>
              <a:t>Generally keep PS min at 3 and PS max at 15</a:t>
            </a:r>
          </a:p>
          <a:p>
            <a:pPr lvl="1"/>
            <a:r>
              <a:rPr lang="en-US" dirty="0"/>
              <a:t>If difficulty tolerating pressure decrease PS max to 10</a:t>
            </a:r>
          </a:p>
          <a:p>
            <a:pPr lvl="1"/>
            <a:r>
              <a:rPr lang="en-US" dirty="0"/>
              <a:t>If can’t eliminate centrals can try PS min of 0</a:t>
            </a:r>
          </a:p>
          <a:p>
            <a:r>
              <a:rPr lang="en-US" dirty="0"/>
              <a:t>Make sure NO mask leak</a:t>
            </a:r>
          </a:p>
          <a:p>
            <a:r>
              <a:rPr lang="en-US" dirty="0"/>
              <a:t>If hypoventilation switch to VAPS</a:t>
            </a:r>
          </a:p>
          <a:p>
            <a:r>
              <a:rPr lang="en-US" dirty="0"/>
              <a:t>If ASV doesn’t work try </a:t>
            </a:r>
            <a:r>
              <a:rPr lang="en-US" dirty="0" err="1"/>
              <a:t>AutoSV</a:t>
            </a:r>
            <a:r>
              <a:rPr lang="en-US" dirty="0"/>
              <a:t> and vice versa</a:t>
            </a:r>
          </a:p>
        </p:txBody>
      </p:sp>
    </p:spTree>
    <p:extLst>
      <p:ext uri="{BB962C8B-B14F-4D97-AF65-F5344CB8AC3E}">
        <p14:creationId xmlns:p14="http://schemas.microsoft.com/office/powerpoint/2010/main" val="16322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Volume Assured Pressure Support (VAPS)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698160"/>
              </p:ext>
            </p:extLst>
          </p:nvPr>
        </p:nvGraphicFramePr>
        <p:xfrm>
          <a:off x="433145" y="1828800"/>
          <a:ext cx="832985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714">
                <a:tc>
                  <a:txBody>
                    <a:bodyPr/>
                    <a:lstStyle/>
                    <a:p>
                      <a:r>
                        <a:rPr lang="en-US" sz="2000" dirty="0"/>
                        <a:t>Pressure Profile</a:t>
                      </a:r>
                    </a:p>
                  </a:txBody>
                  <a:tcPr marL="64592" marR="64592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Goal</a:t>
                      </a:r>
                    </a:p>
                  </a:txBody>
                  <a:tcPr marL="64592" marR="64592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Uses/ Cautions</a:t>
                      </a:r>
                    </a:p>
                  </a:txBody>
                  <a:tcPr marL="64592" marR="64592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686"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0" dirty="0"/>
                        <a:t>Fixed or </a:t>
                      </a:r>
                      <a:r>
                        <a:rPr lang="en-US" sz="2000" b="0" dirty="0" err="1"/>
                        <a:t>autoEPAP</a:t>
                      </a:r>
                      <a:r>
                        <a:rPr lang="en-US" sz="2000" b="0" dirty="0"/>
                        <a:t> in response</a:t>
                      </a:r>
                      <a:r>
                        <a:rPr lang="en-US" sz="2000" b="0" baseline="0" dirty="0"/>
                        <a:t> to obstruction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0" baseline="0" dirty="0"/>
                        <a:t>Variable IPAP/PS targeting </a:t>
                      </a:r>
                      <a:r>
                        <a:rPr lang="en-US" sz="2000" b="1" baseline="0" dirty="0"/>
                        <a:t>set goal volume or ventilation</a:t>
                      </a:r>
                    </a:p>
                    <a:p>
                      <a:pPr marL="342900" marR="0" indent="-34290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b="0" baseline="0" dirty="0"/>
                        <a:t>Backup rate </a:t>
                      </a:r>
                    </a:p>
                    <a:p>
                      <a:pPr marL="342900" marR="0" indent="-34290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b="0" baseline="0" dirty="0"/>
                        <a:t>Inspiratory/expiratory control</a:t>
                      </a:r>
                      <a:endParaRPr lang="en-US" sz="2000" b="0" dirty="0"/>
                    </a:p>
                  </a:txBody>
                  <a:tcPr marL="64592" marR="64592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0" baseline="0" dirty="0"/>
                        <a:t>Stabilize breath by breath variation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0" baseline="0" dirty="0"/>
                        <a:t>Ensure stable ventilation throughout entire night</a:t>
                      </a:r>
                      <a:endParaRPr lang="en-US" sz="2000" b="0" dirty="0"/>
                    </a:p>
                  </a:txBody>
                  <a:tcPr marL="64592" marR="64592"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b="0" dirty="0"/>
                        <a:t>Combination of periodic breathing and hypoventilation</a:t>
                      </a:r>
                    </a:p>
                    <a:p>
                      <a:pPr marL="342900" marR="0" indent="-34290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b="0" dirty="0"/>
                        <a:t>Supine</a:t>
                      </a:r>
                      <a:r>
                        <a:rPr lang="en-US" sz="2000" b="0" baseline="0" dirty="0"/>
                        <a:t> or REM dominant disease</a:t>
                      </a:r>
                      <a:endParaRPr lang="en-US" sz="2000" b="0" dirty="0"/>
                    </a:p>
                    <a:p>
                      <a:pPr marL="342900" marR="0" indent="-34290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2000" b="0" dirty="0"/>
                    </a:p>
                    <a:p>
                      <a:pPr marL="342900" marR="0" indent="-34290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b="0" dirty="0"/>
                        <a:t>Hypoventilation</a:t>
                      </a:r>
                    </a:p>
                    <a:p>
                      <a:pPr marL="342900" marR="0" indent="-34290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b="0" dirty="0"/>
                        <a:t>Neuromuscular</a:t>
                      </a:r>
                    </a:p>
                  </a:txBody>
                  <a:tcPr marL="64592" marR="64592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3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 err="1"/>
              <a:t>iVAPS</a:t>
            </a:r>
            <a:r>
              <a:rPr lang="en-US" dirty="0"/>
              <a:t> vs AVAPS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48941"/>
              </p:ext>
            </p:extLst>
          </p:nvPr>
        </p:nvGraphicFramePr>
        <p:xfrm>
          <a:off x="233082" y="1447800"/>
          <a:ext cx="8677836" cy="433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8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iVAPS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AVAPS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EPAP Adjustment</a:t>
                      </a:r>
                      <a:endParaRPr lang="en-US" sz="2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Fixed EPAP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AutoEPAP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 (Astral)</a:t>
                      </a:r>
                      <a:endParaRPr lang="en-US" sz="2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SystemOne</a:t>
                      </a:r>
                      <a:r>
                        <a:rPr lang="en-US" sz="2000" baseline="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AVAPS- fixed EPAP</a:t>
                      </a:r>
                      <a:endParaRPr lang="en-US" sz="2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Trilogy</a:t>
                      </a:r>
                      <a:r>
                        <a:rPr lang="en-US" sz="2000" baseline="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AVAPS- AE- set </a:t>
                      </a:r>
                      <a:r>
                        <a:rPr lang="en-US" sz="2000" dirty="0" err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EPAPmin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 and max with </a:t>
                      </a:r>
                      <a:r>
                        <a:rPr lang="en-US" sz="2000" dirty="0" err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REMstar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AutoCPAP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-like protocol</a:t>
                      </a:r>
                      <a:endParaRPr lang="en-US" sz="2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PS Adjustment</a:t>
                      </a:r>
                      <a:endParaRPr lang="en-US" sz="2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PS adjustments are made every 1/50</a:t>
                      </a:r>
                      <a:r>
                        <a:rPr lang="en-US" sz="2000" baseline="30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th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 sec throughout inspiration to achieve goal alveolar ventilation with smooth transition.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Determines average PS provided over prior 2 min to achieve volume. 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If target volume differs from average recent ventilation (6 breaths), PS for next breath is changed at rate of 1/min if recent stable breathing and 0.5/min if unstable breathing. </a:t>
                      </a:r>
                      <a:endParaRPr lang="en-US" sz="2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(AE mode allows maximum rate of pressure change from 1-5/min).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7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545"/>
            <a:ext cx="9029700" cy="1114425"/>
          </a:xfrm>
        </p:spPr>
        <p:txBody>
          <a:bodyPr>
            <a:noAutofit/>
          </a:bodyPr>
          <a:lstStyle/>
          <a:p>
            <a:r>
              <a:rPr lang="en-US" sz="3000"/>
              <a:t>Minute </a:t>
            </a:r>
            <a:r>
              <a:rPr lang="en-US" sz="3000" dirty="0"/>
              <a:t>ventilation, alveolar ventilation and </a:t>
            </a:r>
            <a:r>
              <a:rPr lang="en-US" sz="3000"/>
              <a:t>tidal volume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25" y="1524000"/>
            <a:ext cx="5562321" cy="3521618"/>
          </a:xfrm>
        </p:spPr>
        <p:txBody>
          <a:bodyPr>
            <a:noAutofit/>
          </a:bodyPr>
          <a:lstStyle/>
          <a:p>
            <a:r>
              <a:rPr lang="en-US" sz="2400" dirty="0"/>
              <a:t>Tidal volume (BiPAP </a:t>
            </a:r>
            <a:r>
              <a:rPr lang="en-US" sz="2400" dirty="0" err="1"/>
              <a:t>AutoSV</a:t>
            </a:r>
            <a:r>
              <a:rPr lang="en-US" sz="2400" dirty="0"/>
              <a:t> and AVAPS)</a:t>
            </a:r>
            <a:r>
              <a:rPr lang="en-US" sz="1400" dirty="0"/>
              <a:t> </a:t>
            </a:r>
          </a:p>
          <a:p>
            <a:pPr lvl="1"/>
            <a:r>
              <a:rPr lang="en-US" sz="2000" dirty="0"/>
              <a:t>Volume to lung and anatomical dead space</a:t>
            </a:r>
          </a:p>
          <a:p>
            <a:pPr lvl="1"/>
            <a:r>
              <a:rPr lang="en-US" sz="2000" dirty="0"/>
              <a:t>If ↑ respiratory rate, alveolar ventilation ↑ </a:t>
            </a:r>
          </a:p>
          <a:p>
            <a:r>
              <a:rPr lang="en-US" sz="2400" dirty="0"/>
              <a:t>Minute Ventilation (ASV target) </a:t>
            </a:r>
          </a:p>
          <a:p>
            <a:pPr lvl="1"/>
            <a:r>
              <a:rPr lang="en-US" sz="2000" dirty="0"/>
              <a:t>Respiratory rate X tidal volume</a:t>
            </a:r>
          </a:p>
          <a:p>
            <a:pPr lvl="1"/>
            <a:r>
              <a:rPr lang="en-US" sz="2000" dirty="0"/>
              <a:t>If ↑ respiratory rate, alveolar ventilation ↓</a:t>
            </a:r>
          </a:p>
          <a:p>
            <a:r>
              <a:rPr lang="en-US" sz="2400" dirty="0"/>
              <a:t>Alveolar ventilation (</a:t>
            </a:r>
            <a:r>
              <a:rPr lang="en-US" sz="2400" dirty="0" err="1"/>
              <a:t>iVAPS</a:t>
            </a:r>
            <a:r>
              <a:rPr lang="en-US" sz="2400" dirty="0"/>
              <a:t> target)</a:t>
            </a:r>
          </a:p>
          <a:p>
            <a:pPr lvl="1"/>
            <a:r>
              <a:rPr lang="en-US" sz="2000" dirty="0"/>
              <a:t>Minute ventilation – dead space ventilation</a:t>
            </a:r>
          </a:p>
          <a:p>
            <a:pPr lvl="1"/>
            <a:r>
              <a:rPr lang="en-US" sz="2000" dirty="0"/>
              <a:t>If ↑ respiratory rate, then TV ↓ and alveolar ventilation is constant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87" y="2418755"/>
            <a:ext cx="2922359" cy="233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937" y="204175"/>
            <a:ext cx="7200900" cy="1114425"/>
          </a:xfrm>
        </p:spPr>
        <p:txBody>
          <a:bodyPr>
            <a:normAutofit fontScale="90000"/>
          </a:bodyPr>
          <a:lstStyle/>
          <a:p>
            <a:r>
              <a:rPr lang="en-US"/>
              <a:t>AVAPS-AE </a:t>
            </a:r>
            <a:r>
              <a:rPr lang="en-US" dirty="0"/>
              <a:t>and </a:t>
            </a:r>
            <a:r>
              <a:rPr lang="en-US" dirty="0" err="1"/>
              <a:t>iVAPS</a:t>
            </a:r>
            <a:r>
              <a:rPr lang="en-US" dirty="0"/>
              <a:t> backup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61" y="1872507"/>
            <a:ext cx="5398478" cy="3263504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AVAPS-AE backup rate</a:t>
            </a:r>
          </a:p>
          <a:p>
            <a:pPr lvl="1"/>
            <a:r>
              <a:rPr lang="en-US" sz="2100" dirty="0"/>
              <a:t>Fixed or </a:t>
            </a:r>
            <a:r>
              <a:rPr lang="en-US" sz="2100" dirty="0" err="1"/>
              <a:t>Autoset</a:t>
            </a:r>
            <a:r>
              <a:rPr lang="en-US" sz="2100" dirty="0"/>
              <a:t> which is 2 breaths per min below average rate of recent 6 spontaneous breaths </a:t>
            </a:r>
          </a:p>
          <a:p>
            <a:r>
              <a:rPr lang="en-US" sz="2700" dirty="0" err="1"/>
              <a:t>iVAPS</a:t>
            </a:r>
            <a:r>
              <a:rPr lang="en-US" sz="2700" dirty="0"/>
              <a:t> patient rate</a:t>
            </a:r>
          </a:p>
          <a:p>
            <a:pPr lvl="1"/>
            <a:r>
              <a:rPr lang="en-US" sz="2100" dirty="0"/>
              <a:t>Patient rate drops to 2/3</a:t>
            </a:r>
            <a:r>
              <a:rPr lang="en-US" sz="2100" baseline="30000" dirty="0"/>
              <a:t>rd</a:t>
            </a:r>
            <a:r>
              <a:rPr lang="en-US" sz="2100" dirty="0"/>
              <a:t> of set rate during spontaneous breathing and increases to set rate during period of apnea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82" y="2204931"/>
            <a:ext cx="3368962" cy="2415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2562" y="5278855"/>
            <a:ext cx="15159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From </a:t>
            </a:r>
            <a:r>
              <a:rPr lang="en-US" sz="1350" dirty="0" err="1"/>
              <a:t>resmed.com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39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Titrating VAPS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53450" cy="4953000"/>
          </a:xfrm>
        </p:spPr>
        <p:txBody>
          <a:bodyPr>
            <a:normAutofit/>
          </a:bodyPr>
          <a:lstStyle/>
          <a:p>
            <a:r>
              <a:rPr lang="en-US" sz="2000" dirty="0"/>
              <a:t>Start with EPAP at pressure preventing very severe obstructive events although lower may work </a:t>
            </a:r>
          </a:p>
          <a:p>
            <a:r>
              <a:rPr lang="en-US" sz="2000" dirty="0"/>
              <a:t>Start TV/ </a:t>
            </a:r>
            <a:r>
              <a:rPr lang="en-US" sz="2000" dirty="0" err="1"/>
              <a:t>TVa</a:t>
            </a:r>
            <a:r>
              <a:rPr lang="en-US" sz="2000" dirty="0"/>
              <a:t> per body weight chart</a:t>
            </a:r>
          </a:p>
          <a:p>
            <a:r>
              <a:rPr lang="en-US" sz="2000" dirty="0"/>
              <a:t>Start PS min 4 and </a:t>
            </a:r>
            <a:r>
              <a:rPr lang="en-US" sz="2000" dirty="0" err="1"/>
              <a:t>PSmax</a:t>
            </a:r>
            <a:r>
              <a:rPr lang="en-US" sz="2000" dirty="0"/>
              <a:t> of 15-20</a:t>
            </a:r>
          </a:p>
          <a:p>
            <a:r>
              <a:rPr lang="en-US" sz="2000" dirty="0"/>
              <a:t>Start RR/Patient Rate at respiratory rate</a:t>
            </a:r>
          </a:p>
          <a:p>
            <a:endParaRPr lang="en-US" sz="2000" dirty="0"/>
          </a:p>
          <a:p>
            <a:r>
              <a:rPr lang="en-US" sz="2000" dirty="0"/>
              <a:t>COPD has more dead space ventilation so expect to use higher </a:t>
            </a:r>
            <a:r>
              <a:rPr lang="en-US" sz="2000" dirty="0" err="1"/>
              <a:t>Tva</a:t>
            </a:r>
            <a:r>
              <a:rPr lang="en-US" sz="2000" dirty="0"/>
              <a:t>/TV</a:t>
            </a:r>
          </a:p>
          <a:p>
            <a:r>
              <a:rPr lang="en-US" sz="2000" dirty="0"/>
              <a:t>Start normal but try adding in ventilatory control settings in appropriate patients- </a:t>
            </a:r>
            <a:r>
              <a:rPr lang="en-US" sz="2000" dirty="0" err="1"/>
              <a:t>ie</a:t>
            </a:r>
            <a:r>
              <a:rPr lang="en-US" sz="2000" dirty="0"/>
              <a:t>, COPD, neuromuscular</a:t>
            </a:r>
          </a:p>
          <a:p>
            <a:r>
              <a:rPr lang="en-US" sz="2000" dirty="0"/>
              <a:t>Don’t just keep increasing EPAP and </a:t>
            </a:r>
            <a:r>
              <a:rPr lang="en-US" sz="2000" dirty="0" err="1"/>
              <a:t>Tva</a:t>
            </a:r>
            <a:r>
              <a:rPr lang="en-US" sz="2000" dirty="0"/>
              <a:t>/TV</a:t>
            </a:r>
          </a:p>
          <a:p>
            <a:r>
              <a:rPr lang="en-US" sz="2000" dirty="0"/>
              <a:t>Record tidal volumes and PS min and max achieved by patient throughout titration</a:t>
            </a:r>
          </a:p>
          <a:p>
            <a:r>
              <a:rPr lang="en-US" sz="2000" dirty="0"/>
              <a:t>Watch for setting increases that lead to lower patient TV for a given setting change</a:t>
            </a:r>
          </a:p>
        </p:txBody>
      </p:sp>
    </p:spTree>
    <p:extLst>
      <p:ext uri="{BB962C8B-B14F-4D97-AF65-F5344CB8AC3E}">
        <p14:creationId xmlns:p14="http://schemas.microsoft.com/office/powerpoint/2010/main" val="42682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6: Follow Tidal Volumes and IPAP max values when titrating </a:t>
            </a:r>
            <a:r>
              <a:rPr lang="en-US" dirty="0" err="1"/>
              <a:t>iVAPS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9" y="2215226"/>
            <a:ext cx="4884053" cy="3263504"/>
          </a:xfrm>
        </p:spPr>
      </p:pic>
      <p:sp>
        <p:nvSpPr>
          <p:cNvPr id="7" name="TextBox 6"/>
          <p:cNvSpPr txBox="1"/>
          <p:nvPr/>
        </p:nvSpPr>
        <p:spPr>
          <a:xfrm>
            <a:off x="6295869" y="2743200"/>
            <a:ext cx="2383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IPAP Max is maxed out for further increases of </a:t>
            </a:r>
            <a:r>
              <a:rPr lang="en-US" dirty="0" err="1"/>
              <a:t>TVa</a:t>
            </a:r>
            <a:r>
              <a:rPr lang="en-US" dirty="0"/>
              <a:t> at this point not significantly changing TV or lowering CO</a:t>
            </a:r>
            <a:r>
              <a:rPr lang="en-US" baseline="-25000" dirty="0"/>
              <a:t>2</a:t>
            </a:r>
          </a:p>
          <a:p>
            <a:endParaRPr lang="en-US" dirty="0"/>
          </a:p>
          <a:p>
            <a:r>
              <a:rPr lang="en-US" dirty="0"/>
              <a:t>If increase patient rate, can increase ventilation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84426" y="3345458"/>
            <a:ext cx="1611443" cy="3147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4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86" y="1765901"/>
            <a:ext cx="4743881" cy="180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038" y="2005592"/>
            <a:ext cx="3300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BPAP 16/9  in REM</a:t>
            </a:r>
          </a:p>
          <a:p>
            <a:r>
              <a:rPr lang="en-US" sz="2000" dirty="0"/>
              <a:t>Stable Breathing</a:t>
            </a:r>
          </a:p>
          <a:p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 Sat: 84% </a:t>
            </a:r>
          </a:p>
          <a:p>
            <a:r>
              <a:rPr lang="en-US" sz="2000" dirty="0"/>
              <a:t>TCCO2: 56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86" y="4064579"/>
            <a:ext cx="4743881" cy="180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644" y="3958506"/>
            <a:ext cx="3568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BPAP 17/9 in NREM</a:t>
            </a:r>
          </a:p>
          <a:p>
            <a:r>
              <a:rPr lang="en-US" sz="2000" dirty="0"/>
              <a:t>Treatment induced centrals </a:t>
            </a:r>
          </a:p>
          <a:p>
            <a:r>
              <a:rPr lang="en-US" sz="2000" dirty="0"/>
              <a:t>O2 Sat: 92%</a:t>
            </a:r>
          </a:p>
          <a:p>
            <a:r>
              <a:rPr lang="en-US" sz="2000" dirty="0"/>
              <a:t>TCCO2: 51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7027" y="199597"/>
            <a:ext cx="8348039" cy="9941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Case 1: Hypoventilation/Hypoxia with Treatment emergent centrals on BPAP</a:t>
            </a:r>
          </a:p>
        </p:txBody>
      </p:sp>
    </p:spTree>
    <p:extLst>
      <p:ext uri="{BB962C8B-B14F-4D97-AF65-F5344CB8AC3E}">
        <p14:creationId xmlns:p14="http://schemas.microsoft.com/office/powerpoint/2010/main" val="21400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491836" y="1828800"/>
            <a:ext cx="8229600" cy="3394075"/>
          </a:xfrm>
        </p:spPr>
        <p:txBody>
          <a:bodyPr>
            <a:normAutofit/>
          </a:bodyPr>
          <a:lstStyle/>
          <a:p>
            <a:r>
              <a:rPr lang="en-US" dirty="0"/>
              <a:t>How Advanced PAP works</a:t>
            </a:r>
          </a:p>
          <a:p>
            <a:r>
              <a:rPr lang="en-US" dirty="0"/>
              <a:t>Titration Tips</a:t>
            </a:r>
          </a:p>
          <a:p>
            <a:r>
              <a:rPr lang="en-US" dirty="0"/>
              <a:t>Insurance Criteria</a:t>
            </a:r>
          </a:p>
          <a:p>
            <a:r>
              <a:rPr lang="en-US" dirty="0"/>
              <a:t>Titration Case</a:t>
            </a:r>
          </a:p>
        </p:txBody>
      </p:sp>
    </p:spTree>
    <p:extLst>
      <p:ext uri="{BB962C8B-B14F-4D97-AF65-F5344CB8AC3E}">
        <p14:creationId xmlns:p14="http://schemas.microsoft.com/office/powerpoint/2010/main" val="15937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884145"/>
          </a:xfrm>
        </p:spPr>
        <p:txBody>
          <a:bodyPr>
            <a:normAutofit fontScale="90000"/>
          </a:bodyPr>
          <a:lstStyle/>
          <a:p>
            <a:r>
              <a:rPr lang="en-US" dirty="0"/>
              <a:t>Case 1: ASV treats treatment emergent centrals</a:t>
            </a:r>
          </a:p>
        </p:txBody>
      </p:sp>
      <p:pic>
        <p:nvPicPr>
          <p:cNvPr id="1024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32" y="1555270"/>
            <a:ext cx="5128466" cy="194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704" y="2015241"/>
            <a:ext cx="320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ASV EEP 7: </a:t>
            </a:r>
          </a:p>
          <a:p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saturations improved to 93%</a:t>
            </a:r>
          </a:p>
          <a:p>
            <a:r>
              <a:rPr lang="en-US" dirty="0"/>
              <a:t>Breathing most stable  in NREM</a:t>
            </a:r>
          </a:p>
          <a:p>
            <a:r>
              <a:rPr lang="en-US" dirty="0"/>
              <a:t>TCCO2 still 50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32" y="3749827"/>
            <a:ext cx="4970577" cy="188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705" y="3864519"/>
            <a:ext cx="2720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ASV EEP 8: </a:t>
            </a:r>
          </a:p>
          <a:p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saturations drop in REM to 88-89%</a:t>
            </a:r>
          </a:p>
          <a:p>
            <a:r>
              <a:rPr lang="en-US" dirty="0"/>
              <a:t>TCCO2 increases to 53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5700030"/>
            <a:ext cx="4098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400" dirty="0"/>
              <a:t>…</a:t>
            </a:r>
            <a:r>
              <a:rPr lang="en-US" sz="2400" dirty="0"/>
              <a:t>.but worsens hypoventilation </a:t>
            </a:r>
          </a:p>
        </p:txBody>
      </p:sp>
    </p:spTree>
    <p:extLst>
      <p:ext uri="{BB962C8B-B14F-4D97-AF65-F5344CB8AC3E}">
        <p14:creationId xmlns:p14="http://schemas.microsoft.com/office/powerpoint/2010/main" val="111085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97" y="228600"/>
            <a:ext cx="8229600" cy="944563"/>
          </a:xfrm>
        </p:spPr>
        <p:txBody>
          <a:bodyPr>
            <a:normAutofit fontScale="90000"/>
          </a:bodyPr>
          <a:lstStyle/>
          <a:p>
            <a:r>
              <a:rPr lang="en-US" dirty="0"/>
              <a:t>Case 1: </a:t>
            </a:r>
            <a:r>
              <a:rPr lang="en-US" dirty="0" err="1"/>
              <a:t>iVAPS</a:t>
            </a:r>
            <a:r>
              <a:rPr lang="en-US" dirty="0"/>
              <a:t> improves centrals and hypoventilation</a:t>
            </a:r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7" y="2125267"/>
            <a:ext cx="8714375" cy="331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5548" y="5562600"/>
            <a:ext cx="2552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iVAPS</a:t>
            </a:r>
            <a:r>
              <a:rPr lang="en-US" dirty="0"/>
              <a:t> EPAP 9 </a:t>
            </a:r>
            <a:r>
              <a:rPr lang="en-US" dirty="0" err="1"/>
              <a:t>TVa</a:t>
            </a:r>
            <a:r>
              <a:rPr lang="en-US" dirty="0"/>
              <a:t> 6 PR 20</a:t>
            </a:r>
          </a:p>
        </p:txBody>
      </p:sp>
    </p:spTree>
    <p:extLst>
      <p:ext uri="{BB962C8B-B14F-4D97-AF65-F5344CB8AC3E}">
        <p14:creationId xmlns:p14="http://schemas.microsoft.com/office/powerpoint/2010/main" val="11022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F516-E6E1-A941-A148-9EF9BB0A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44563"/>
          </a:xfrm>
        </p:spPr>
        <p:txBody>
          <a:bodyPr>
            <a:normAutofit/>
          </a:bodyPr>
          <a:lstStyle/>
          <a:p>
            <a:r>
              <a:rPr lang="en-US" dirty="0"/>
              <a:t>RAD Criteria for SV/VAPS/BPAP 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611B7-825F-784C-87D5-0CFD2206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2"/>
            <a:ext cx="8991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b="1" dirty="0"/>
              <a:t>To qualify for an E0471 Respiratory Assist Device (RAD)- BiPAP ST, ASV, </a:t>
            </a:r>
            <a:r>
              <a:rPr lang="en-US" b="1" dirty="0" err="1"/>
              <a:t>iVAPS</a:t>
            </a:r>
            <a:r>
              <a:rPr lang="en-US" b="1" dirty="0"/>
              <a:t>, AVAPS</a:t>
            </a:r>
            <a:endParaRPr lang="en-US" dirty="0"/>
          </a:p>
          <a:p>
            <a:pPr marL="457188" lvl="1" indent="0">
              <a:buNone/>
            </a:pPr>
            <a:r>
              <a:rPr lang="en-US" dirty="0"/>
              <a:t>1. Central sleep apnea at baseline with CAHI &gt;5 with OAHI &lt; 5</a:t>
            </a:r>
          </a:p>
          <a:p>
            <a:pPr marL="457188" lvl="1" indent="0">
              <a:buNone/>
            </a:pPr>
            <a:r>
              <a:rPr lang="en-US" dirty="0"/>
              <a:t>2. Treatment emergent centrals with CAHI &gt; 5 with OAHI &lt; 5 on BiPAP (If get centrals on CPAP, also get them on BiPAP before switching to backup rate machine)</a:t>
            </a:r>
          </a:p>
          <a:p>
            <a:pPr lvl="2"/>
            <a:r>
              <a:rPr lang="en-US" dirty="0"/>
              <a:t>This must be present on at least 1 BiPAP pressure  without higher pressures with either OAHI &gt; 5 or higher pressures with overall AHI &lt;5</a:t>
            </a:r>
          </a:p>
          <a:p>
            <a:pPr marL="457188" lvl="1" indent="0">
              <a:buNone/>
            </a:pPr>
            <a:r>
              <a:rPr lang="en-US" dirty="0"/>
              <a:t>3. Hypoventilation Criteria on BiPAP- Requires ABG on BiPAP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FF27B-D798-5E40-B8D8-FA8000D5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Ventilator Criteria For VAPS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68C52-EE3B-2B46-A69B-D1ACD18B3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To qualify for ventilator (Astral or Trilogy with </a:t>
            </a:r>
            <a:r>
              <a:rPr lang="en-US" b="1" dirty="0" err="1"/>
              <a:t>iVAPS</a:t>
            </a:r>
            <a:r>
              <a:rPr lang="en-US" b="1" dirty="0"/>
              <a:t>/AVAPS or BiPAP settings)</a:t>
            </a:r>
            <a:endParaRPr lang="en-US" dirty="0"/>
          </a:p>
          <a:p>
            <a:pPr lvl="1"/>
            <a:r>
              <a:rPr lang="en-US" sz="3400" dirty="0"/>
              <a:t>Medical documentation of chronic respiratory failure </a:t>
            </a:r>
          </a:p>
          <a:p>
            <a:pPr lvl="1"/>
            <a:r>
              <a:rPr lang="en-US" sz="3400" dirty="0"/>
              <a:t>ABG with PCO2 &gt; 52 if COPD or obesity hypoventilation or PCO2&gt;45 or MIP &lt; 60 if Neuromuscular </a:t>
            </a:r>
          </a:p>
          <a:p>
            <a:pPr lvl="1"/>
            <a:r>
              <a:rPr lang="en-US" sz="3400" dirty="0"/>
              <a:t>In this case do not need to meet either central criteria or 5 minutes below 88% on oxygen criteria</a:t>
            </a:r>
          </a:p>
          <a:p>
            <a:endParaRPr lang="en-US" dirty="0"/>
          </a:p>
          <a:p>
            <a:r>
              <a:rPr lang="en-US" dirty="0"/>
              <a:t>Expensive monthly rental fee</a:t>
            </a:r>
          </a:p>
          <a:p>
            <a:r>
              <a:rPr lang="en-US" dirty="0"/>
              <a:t>Must have persistent chronic respiratory failure to stay on</a:t>
            </a:r>
          </a:p>
          <a:p>
            <a:r>
              <a:rPr lang="en-US" dirty="0"/>
              <a:t>No compliance requirements to keep the machine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87630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Case 2:  OSA/Hypoventilation/Hypoxia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47800"/>
            <a:ext cx="4686298" cy="4896117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69 </a:t>
            </a:r>
            <a:r>
              <a:rPr lang="en-US" sz="2000" dirty="0" err="1"/>
              <a:t>yo</a:t>
            </a:r>
            <a:r>
              <a:rPr lang="en-US" sz="2000" dirty="0"/>
              <a:t> male with DM, HTN, Morbid obesity (BMI 49), CAD s/p triple </a:t>
            </a:r>
            <a:r>
              <a:rPr lang="en-US" sz="2000" dirty="0" err="1"/>
              <a:t>bipass</a:t>
            </a:r>
            <a:r>
              <a:rPr lang="en-US" sz="2000" dirty="0"/>
              <a:t> admitted for CHF exacerbation in 2013</a:t>
            </a:r>
          </a:p>
          <a:p>
            <a:r>
              <a:rPr lang="en-US" sz="2000" dirty="0"/>
              <a:t>In 2005, dx with severe OSA and hypoventilation and didn’t tolerate CPAP 6</a:t>
            </a:r>
          </a:p>
          <a:p>
            <a:endParaRPr lang="en-US" sz="2000" dirty="0"/>
          </a:p>
          <a:p>
            <a:r>
              <a:rPr lang="en-US" sz="2000" dirty="0"/>
              <a:t>Split Study </a:t>
            </a:r>
          </a:p>
          <a:p>
            <a:r>
              <a:rPr lang="en-US" sz="2000" dirty="0"/>
              <a:t>Baseline on 4 L oxygen</a:t>
            </a:r>
          </a:p>
          <a:p>
            <a:pPr lvl="1"/>
            <a:r>
              <a:rPr lang="en-US" sz="1800" dirty="0"/>
              <a:t>AHI 37 </a:t>
            </a:r>
          </a:p>
          <a:p>
            <a:pPr lvl="1"/>
            <a:r>
              <a:rPr lang="en-US" sz="1800" dirty="0"/>
              <a:t>Lowest O</a:t>
            </a:r>
            <a:r>
              <a:rPr lang="en-US" sz="1800" baseline="-25000" dirty="0"/>
              <a:t>2</a:t>
            </a:r>
            <a:r>
              <a:rPr lang="en-US" sz="1800" dirty="0"/>
              <a:t> sat 77% </a:t>
            </a:r>
          </a:p>
          <a:p>
            <a:pPr lvl="1"/>
            <a:r>
              <a:rPr lang="en-US" sz="1800" dirty="0"/>
              <a:t>Average ETCO</a:t>
            </a:r>
            <a:r>
              <a:rPr lang="en-US" sz="1800" baseline="-25000" dirty="0"/>
              <a:t>2</a:t>
            </a:r>
            <a:r>
              <a:rPr lang="en-US" sz="1800" dirty="0"/>
              <a:t> 52 </a:t>
            </a:r>
          </a:p>
          <a:p>
            <a:pPr lvl="1"/>
            <a:r>
              <a:rPr lang="en-US" sz="1800" dirty="0"/>
              <a:t>Peak ETCO</a:t>
            </a:r>
            <a:r>
              <a:rPr lang="en-US" sz="1800" baseline="-25000" dirty="0"/>
              <a:t>2</a:t>
            </a:r>
            <a:r>
              <a:rPr lang="en-US" sz="1800" dirty="0"/>
              <a:t> 89</a:t>
            </a:r>
          </a:p>
          <a:p>
            <a:r>
              <a:rPr lang="en-US" sz="2000" dirty="0"/>
              <a:t>Titration </a:t>
            </a:r>
          </a:p>
          <a:p>
            <a:pPr lvl="1"/>
            <a:r>
              <a:rPr lang="en-US" sz="1800" dirty="0"/>
              <a:t>Lowest O</a:t>
            </a:r>
            <a:r>
              <a:rPr lang="en-US" sz="1800" baseline="-25000" dirty="0"/>
              <a:t>2</a:t>
            </a:r>
            <a:r>
              <a:rPr lang="en-US" sz="1800" dirty="0"/>
              <a:t> sat 70%</a:t>
            </a:r>
          </a:p>
          <a:p>
            <a:pPr lvl="1"/>
            <a:r>
              <a:rPr lang="en-US" sz="1800" dirty="0"/>
              <a:t>Peak ETCO</a:t>
            </a:r>
            <a:r>
              <a:rPr lang="en-US" sz="1800" baseline="-25000" dirty="0"/>
              <a:t>2</a:t>
            </a:r>
            <a:r>
              <a:rPr lang="en-US" sz="1800" dirty="0"/>
              <a:t> 99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37036"/>
            <a:ext cx="3804793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8"/>
          <a:stretch/>
        </p:blipFill>
        <p:spPr bwMode="auto">
          <a:xfrm>
            <a:off x="4876799" y="5223041"/>
            <a:ext cx="3804793" cy="52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9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PSG on 4 liters oxygen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93256" cy="336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5237C2-B559-9846-BD86-A0E7998D45B0}"/>
              </a:ext>
            </a:extLst>
          </p:cNvPr>
          <p:cNvSpPr txBox="1"/>
          <p:nvPr/>
        </p:nvSpPr>
        <p:spPr>
          <a:xfrm>
            <a:off x="593544" y="5257800"/>
            <a:ext cx="794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about the CO2 levels?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80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7: Check ETCO</a:t>
            </a:r>
            <a:r>
              <a:rPr lang="en-US" baseline="-25000" dirty="0"/>
              <a:t>2</a:t>
            </a:r>
            <a:r>
              <a:rPr lang="en-US" dirty="0"/>
              <a:t> waveform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6954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ETCO</a:t>
            </a:r>
            <a:r>
              <a:rPr lang="en-US" sz="2400" baseline="-25000" dirty="0"/>
              <a:t>2</a:t>
            </a:r>
            <a:r>
              <a:rPr lang="en-US" sz="2400" dirty="0"/>
              <a:t> correlates poorly with ABG in specific patient populations </a:t>
            </a:r>
          </a:p>
          <a:p>
            <a:pPr lvl="1"/>
            <a:r>
              <a:rPr lang="en-US" sz="2000" dirty="0"/>
              <a:t>COPD</a:t>
            </a:r>
          </a:p>
          <a:p>
            <a:pPr lvl="1"/>
            <a:r>
              <a:rPr lang="en-US" sz="2000" dirty="0"/>
              <a:t>Small lung volumes </a:t>
            </a:r>
          </a:p>
          <a:p>
            <a:pPr lvl="1"/>
            <a:r>
              <a:rPr lang="en-US" sz="2000" dirty="0"/>
              <a:t>Obesity </a:t>
            </a:r>
          </a:p>
          <a:p>
            <a:pPr lvl="1"/>
            <a:r>
              <a:rPr lang="en-US" sz="2000" dirty="0"/>
              <a:t>Acute respiratory illnesses</a:t>
            </a:r>
          </a:p>
          <a:p>
            <a:endParaRPr lang="en-US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86698"/>
            <a:ext cx="4276793" cy="24415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US" altLang="x-none" sz="1800" dirty="0"/>
              <a:t>ETCO</a:t>
            </a:r>
            <a:r>
              <a:rPr lang="en-US" altLang="x-none" sz="1800" baseline="-25000" dirty="0"/>
              <a:t>2</a:t>
            </a:r>
            <a:r>
              <a:rPr lang="en-US" altLang="x-none" sz="1800" dirty="0"/>
              <a:t> signal can be affected by</a:t>
            </a:r>
          </a:p>
          <a:p>
            <a:pPr lvl="1">
              <a:lnSpc>
                <a:spcPct val="7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x-none" sz="1800" dirty="0"/>
              <a:t>Apnea: no airflow to the sensor</a:t>
            </a:r>
          </a:p>
          <a:p>
            <a:pPr lvl="1">
              <a:lnSpc>
                <a:spcPct val="7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x-none" sz="1800" dirty="0" err="1"/>
              <a:t>Hypnopnea</a:t>
            </a:r>
            <a:r>
              <a:rPr lang="en-US" altLang="x-none" sz="1800" dirty="0"/>
              <a:t>:  if don’t reach end expiration </a:t>
            </a:r>
          </a:p>
          <a:p>
            <a:pPr lvl="1">
              <a:lnSpc>
                <a:spcPct val="7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x-none" sz="1800" dirty="0"/>
              <a:t>Reduced tidal volume: don’t reach end expiration</a:t>
            </a:r>
          </a:p>
          <a:p>
            <a:pPr lvl="1">
              <a:lnSpc>
                <a:spcPct val="7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x-none" sz="1800" dirty="0"/>
              <a:t>Obstruction:  due to air trapping/lack of equilibration</a:t>
            </a:r>
          </a:p>
          <a:p>
            <a:pPr lvl="1">
              <a:lnSpc>
                <a:spcPct val="7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x-none" sz="1800" dirty="0"/>
              <a:t>Mask leak: loss of signal</a:t>
            </a:r>
          </a:p>
          <a:p>
            <a:pPr lvl="1">
              <a:lnSpc>
                <a:spcPct val="7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x-none" sz="1800" dirty="0"/>
              <a:t>High PAP flow: diluting signal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1" b="9503"/>
          <a:stretch/>
        </p:blipFill>
        <p:spPr bwMode="auto">
          <a:xfrm>
            <a:off x="236008" y="4480429"/>
            <a:ext cx="8671985" cy="5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7940" y="5791383"/>
            <a:ext cx="76400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-webkit-standard" charset="0"/>
              </a:rPr>
              <a:t>Noninvasive monitoring of CO2 during polysomnography: a review of the recent literature Christopher A. </a:t>
            </a:r>
            <a:r>
              <a:rPr lang="en-US" sz="1350" dirty="0" err="1">
                <a:solidFill>
                  <a:srgbClr val="000000"/>
                </a:solidFill>
                <a:latin typeface="-webkit-standard" charset="0"/>
              </a:rPr>
              <a:t>Gerdung</a:t>
            </a:r>
            <a:r>
              <a:rPr lang="en-US" sz="1350" dirty="0">
                <a:solidFill>
                  <a:srgbClr val="000000"/>
                </a:solidFill>
                <a:latin typeface="-webkit-standard" charset="0"/>
              </a:rPr>
              <a:t>, </a:t>
            </a:r>
            <a:r>
              <a:rPr lang="en-US" sz="1350" dirty="0" err="1">
                <a:solidFill>
                  <a:srgbClr val="000000"/>
                </a:solidFill>
                <a:latin typeface="-webkit-standard" charset="0"/>
              </a:rPr>
              <a:t>Adetayo</a:t>
            </a:r>
            <a:r>
              <a:rPr lang="en-US" sz="1350" dirty="0">
                <a:solidFill>
                  <a:srgbClr val="000000"/>
                </a:solidFill>
                <a:latin typeface="-webkit-standard" charset="0"/>
              </a:rPr>
              <a:t> </a:t>
            </a:r>
            <a:r>
              <a:rPr lang="en-US" sz="1350" dirty="0" err="1">
                <a:solidFill>
                  <a:srgbClr val="000000"/>
                </a:solidFill>
                <a:latin typeface="-webkit-standard" charset="0"/>
              </a:rPr>
              <a:t>Adeleye</a:t>
            </a:r>
            <a:r>
              <a:rPr lang="en-US" sz="1350" dirty="0">
                <a:solidFill>
                  <a:srgbClr val="000000"/>
                </a:solidFill>
                <a:latin typeface="-webkit-standard" charset="0"/>
              </a:rPr>
              <a:t>, and Valerie G. Kirk </a:t>
            </a:r>
            <a:r>
              <a:rPr lang="en-US" sz="1350" dirty="0" err="1">
                <a:solidFill>
                  <a:srgbClr val="000000"/>
                </a:solidFill>
                <a:latin typeface="-webkit-standard" charset="0"/>
              </a:rPr>
              <a:t>Curr</a:t>
            </a:r>
            <a:r>
              <a:rPr lang="en-US" sz="1350" dirty="0">
                <a:solidFill>
                  <a:srgbClr val="000000"/>
                </a:solidFill>
                <a:latin typeface="-webkit-standard" charset="0"/>
              </a:rPr>
              <a:t> </a:t>
            </a:r>
            <a:r>
              <a:rPr lang="en-US" sz="1350" dirty="0" err="1">
                <a:solidFill>
                  <a:srgbClr val="000000"/>
                </a:solidFill>
                <a:latin typeface="-webkit-standard" charset="0"/>
              </a:rPr>
              <a:t>Opin</a:t>
            </a:r>
            <a:r>
              <a:rPr lang="en-US" sz="1350" dirty="0">
                <a:solidFill>
                  <a:srgbClr val="000000"/>
                </a:solidFill>
                <a:latin typeface="-webkit-standard" charset="0"/>
              </a:rPr>
              <a:t> </a:t>
            </a:r>
            <a:r>
              <a:rPr lang="en-US" sz="1350" dirty="0" err="1">
                <a:solidFill>
                  <a:srgbClr val="000000"/>
                </a:solidFill>
                <a:latin typeface="-webkit-standard" charset="0"/>
              </a:rPr>
              <a:t>Pulm</a:t>
            </a:r>
            <a:r>
              <a:rPr lang="en-US" sz="1350" dirty="0">
                <a:solidFill>
                  <a:srgbClr val="000000"/>
                </a:solidFill>
                <a:latin typeface="-webkit-standard" charset="0"/>
              </a:rPr>
              <a:t> Med 2016, 22:527–534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068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BPAP 16/6 with 4 L O</a:t>
            </a:r>
            <a:r>
              <a:rPr lang="en-US" baseline="-25000" dirty="0"/>
              <a:t>2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7" y="2057780"/>
            <a:ext cx="7416427" cy="308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064D4E-B294-6049-B3AD-8A367B41507F}"/>
              </a:ext>
            </a:extLst>
          </p:cNvPr>
          <p:cNvSpPr txBox="1"/>
          <p:nvPr/>
        </p:nvSpPr>
        <p:spPr>
          <a:xfrm>
            <a:off x="863787" y="5334000"/>
            <a:ext cx="7670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are saturations in 70s on BiPAP with 4L oxygen, when they were in 90s with 4L oxygen?</a:t>
            </a:r>
          </a:p>
        </p:txBody>
      </p:sp>
    </p:spTree>
    <p:extLst>
      <p:ext uri="{BB962C8B-B14F-4D97-AF65-F5344CB8AC3E}">
        <p14:creationId xmlns:p14="http://schemas.microsoft.com/office/powerpoint/2010/main" val="17394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9794"/>
            <a:ext cx="8849032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Tip 8: Be aware of oxygen dilution</a:t>
            </a:r>
            <a:br>
              <a:rPr lang="en-US" dirty="0"/>
            </a:br>
            <a:r>
              <a:rPr lang="en-US" dirty="0"/>
              <a:t> with PAP 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0"/>
          <a:stretch/>
        </p:blipFill>
        <p:spPr>
          <a:xfrm>
            <a:off x="5187127" y="3940672"/>
            <a:ext cx="2880397" cy="1624962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228600" y="2047787"/>
            <a:ext cx="4038600" cy="339447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Oxygen flow diluted by room air flow (21% FiO</a:t>
            </a:r>
            <a:r>
              <a:rPr lang="en-US" sz="2400" baseline="-25000" dirty="0"/>
              <a:t>2</a:t>
            </a:r>
            <a:r>
              <a:rPr lang="en-US" sz="2400" dirty="0"/>
              <a:t>) from the machine</a:t>
            </a:r>
          </a:p>
          <a:p>
            <a:r>
              <a:rPr lang="en-US" sz="2400" dirty="0"/>
              <a:t>Higher pressure, more O</a:t>
            </a:r>
            <a:r>
              <a:rPr lang="en-US" sz="2400" baseline="-25000" dirty="0"/>
              <a:t>2</a:t>
            </a:r>
            <a:r>
              <a:rPr lang="en-US" sz="2400" dirty="0"/>
              <a:t> flow needed for same FiO</a:t>
            </a:r>
            <a:r>
              <a:rPr lang="en-US" sz="2400" baseline="-25000" dirty="0"/>
              <a:t>2</a:t>
            </a:r>
          </a:p>
          <a:p>
            <a:endParaRPr lang="en-US" sz="2400" dirty="0"/>
          </a:p>
          <a:p>
            <a:r>
              <a:rPr lang="en-US" sz="2400" dirty="0"/>
              <a:t>If the patient is on daytime O</a:t>
            </a:r>
            <a:r>
              <a:rPr lang="en-US" sz="2400" baseline="-25000" dirty="0"/>
              <a:t>2</a:t>
            </a:r>
            <a:r>
              <a:rPr lang="en-US" sz="2400" dirty="0"/>
              <a:t>, make sure they are switching to the appropriate (higher) level with PAP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9" b="33073"/>
          <a:stretch/>
        </p:blipFill>
        <p:spPr bwMode="auto">
          <a:xfrm>
            <a:off x="4298378" y="2659355"/>
            <a:ext cx="4454229" cy="40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13"/>
          <a:stretch/>
        </p:blipFill>
        <p:spPr bwMode="auto">
          <a:xfrm>
            <a:off x="4298379" y="2047787"/>
            <a:ext cx="4425950" cy="59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9"/>
          <a:stretch/>
        </p:blipFill>
        <p:spPr bwMode="auto">
          <a:xfrm>
            <a:off x="4298378" y="3148256"/>
            <a:ext cx="4454229" cy="64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083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49" y="64182"/>
            <a:ext cx="7983180" cy="994172"/>
          </a:xfrm>
        </p:spPr>
        <p:txBody>
          <a:bodyPr>
            <a:normAutofit/>
          </a:bodyPr>
          <a:lstStyle/>
          <a:p>
            <a:r>
              <a:rPr lang="en-US" dirty="0"/>
              <a:t>Case 2: BPAP ST 20/14 RR14 4 L O</a:t>
            </a:r>
            <a:r>
              <a:rPr lang="en-US" baseline="-25000" dirty="0"/>
              <a:t>2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1" y="2125268"/>
            <a:ext cx="6172200" cy="256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876800"/>
            <a:ext cx="498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Tip: BPAP can cause squared airflow pattern that can be confused for obstruction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4492" r="-1" b="87785"/>
          <a:stretch/>
        </p:blipFill>
        <p:spPr bwMode="auto">
          <a:xfrm>
            <a:off x="6724536" y="3235675"/>
            <a:ext cx="2013995" cy="7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0" t="58353" b="37484"/>
          <a:stretch/>
        </p:blipFill>
        <p:spPr bwMode="auto">
          <a:xfrm>
            <a:off x="6718701" y="4000162"/>
            <a:ext cx="2019830" cy="50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36404" y="4651427"/>
            <a:ext cx="27844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Overall: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/>
              <a:t>Treatment emergent centrals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/>
              <a:t>Prolonged centrals with </a:t>
            </a:r>
            <a:r>
              <a:rPr lang="en-US" sz="1600" dirty="0" err="1"/>
              <a:t>BiPAP</a:t>
            </a:r>
            <a:r>
              <a:rPr lang="en-US" sz="1600" dirty="0"/>
              <a:t> ST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/>
              <a:t>Persistent Hypoxia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/>
              <a:t>Persistent Hypoventilation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5" t="57983" r="27473" b="33521"/>
          <a:stretch/>
        </p:blipFill>
        <p:spPr bwMode="auto">
          <a:xfrm>
            <a:off x="6512707" y="2259291"/>
            <a:ext cx="2537273" cy="7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6" t="3300" r="27650" b="84913"/>
          <a:stretch/>
        </p:blipFill>
        <p:spPr bwMode="auto">
          <a:xfrm>
            <a:off x="6512707" y="1219200"/>
            <a:ext cx="2537274" cy="104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46381" y="2817829"/>
            <a:ext cx="29276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/>
              <a:t>REM hypoventilation with BPAP</a:t>
            </a:r>
            <a:endParaRPr lang="en-US" sz="1500" baseline="-25000" dirty="0"/>
          </a:p>
        </p:txBody>
      </p:sp>
    </p:spTree>
    <p:extLst>
      <p:ext uri="{BB962C8B-B14F-4D97-AF65-F5344CB8AC3E}">
        <p14:creationId xmlns:p14="http://schemas.microsoft.com/office/powerpoint/2010/main" val="139432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909" y="381000"/>
            <a:ext cx="8229600" cy="857250"/>
          </a:xfrm>
        </p:spPr>
        <p:txBody>
          <a:bodyPr/>
          <a:lstStyle/>
          <a:p>
            <a:r>
              <a:rPr lang="en-US" dirty="0"/>
              <a:t>Advanced PAP Settings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8961159"/>
              </p:ext>
            </p:extLst>
          </p:nvPr>
        </p:nvGraphicFramePr>
        <p:xfrm>
          <a:off x="458930" y="1238250"/>
          <a:ext cx="845646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589">
                <a:tc>
                  <a:txBody>
                    <a:bodyPr/>
                    <a:lstStyle/>
                    <a:p>
                      <a:r>
                        <a:rPr lang="en-US" sz="2400" dirty="0"/>
                        <a:t>Mode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/>
                        <a:t>BPAP 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Constant EPAP,</a:t>
                      </a:r>
                      <a:r>
                        <a:rPr lang="en-US" sz="2400" baseline="0" dirty="0"/>
                        <a:t> IPAP, PS all night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Backup rate ensures</a:t>
                      </a:r>
                      <a:r>
                        <a:rPr lang="en-US" sz="2400" baseline="0" dirty="0"/>
                        <a:t> breath within time period</a:t>
                      </a:r>
                    </a:p>
                    <a:p>
                      <a:r>
                        <a:rPr lang="en-US" sz="2400" baseline="0" dirty="0"/>
                        <a:t>Control inspiratory/expiratory lengths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/>
                        <a:t>SV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Fixed or auto EPAP</a:t>
                      </a:r>
                      <a:r>
                        <a:rPr lang="en-US" sz="2400" baseline="0" dirty="0"/>
                        <a:t> in response to obstruction</a:t>
                      </a:r>
                    </a:p>
                    <a:p>
                      <a:r>
                        <a:rPr lang="en-US" sz="2400" baseline="0" dirty="0"/>
                        <a:t>Variable IPAP/PS targeting recent volumes or ventilation</a:t>
                      </a:r>
                    </a:p>
                    <a:p>
                      <a:r>
                        <a:rPr lang="en-US" sz="2400" baseline="0" dirty="0"/>
                        <a:t>Backup rate and inspiratory/expiratory control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/>
                        <a:t>VAPS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Fixed or </a:t>
                      </a:r>
                      <a:r>
                        <a:rPr lang="en-US" sz="2400" dirty="0" err="1"/>
                        <a:t>autoEPAP</a:t>
                      </a:r>
                      <a:r>
                        <a:rPr lang="en-US" sz="2400" dirty="0"/>
                        <a:t> in response</a:t>
                      </a:r>
                      <a:r>
                        <a:rPr lang="en-US" sz="2400" baseline="0" dirty="0"/>
                        <a:t> to obstruction</a:t>
                      </a:r>
                    </a:p>
                    <a:p>
                      <a:r>
                        <a:rPr lang="en-US" sz="2400" baseline="0" dirty="0"/>
                        <a:t>Variable IPAP/PS targeting set goal volume or ventilation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Backup rate and inspiratory/expiratory control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3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day AVAPS titration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Next day comes back for AVAPS titration</a:t>
            </a:r>
          </a:p>
          <a:p>
            <a:pPr lvl="2"/>
            <a:r>
              <a:rPr lang="en-US" dirty="0"/>
              <a:t>AVAPS with EPAP of 14, IPAP min of 18, IPAP max of 30, TV of 550 and 4 liters of oxygen and backup rate of 14 with a heated humidifier.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" b="12621"/>
          <a:stretch/>
        </p:blipFill>
        <p:spPr bwMode="auto">
          <a:xfrm>
            <a:off x="475635" y="4058857"/>
            <a:ext cx="8436729" cy="8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408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22238"/>
            <a:ext cx="8662871" cy="944563"/>
          </a:xfrm>
        </p:spPr>
        <p:txBody>
          <a:bodyPr>
            <a:noAutofit/>
          </a:bodyPr>
          <a:lstStyle/>
          <a:p>
            <a:r>
              <a:rPr lang="en-US" sz="2800" dirty="0"/>
              <a:t>Case 2: AVAPS EPAP 14 min TV 550  </a:t>
            </a:r>
            <a:br>
              <a:rPr lang="en-US" sz="2800" dirty="0"/>
            </a:br>
            <a:r>
              <a:rPr lang="en-US" sz="2800" dirty="0" err="1"/>
              <a:t>IPAPmin</a:t>
            </a:r>
            <a:r>
              <a:rPr lang="en-US" sz="2800" dirty="0"/>
              <a:t> 18 </a:t>
            </a:r>
            <a:r>
              <a:rPr lang="en-US" sz="2800" dirty="0" err="1"/>
              <a:t>IPAPmax</a:t>
            </a:r>
            <a:r>
              <a:rPr lang="en-US" sz="2800" dirty="0"/>
              <a:t> 30 rate 10 O</a:t>
            </a:r>
            <a:r>
              <a:rPr lang="en-US" sz="2800" baseline="-25000" dirty="0"/>
              <a:t>2</a:t>
            </a:r>
            <a:r>
              <a:rPr lang="en-US" sz="2800" dirty="0"/>
              <a:t> 4L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4" y="2403670"/>
            <a:ext cx="6485603" cy="269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6" r="1792" b="12621"/>
          <a:stretch/>
        </p:blipFill>
        <p:spPr bwMode="auto">
          <a:xfrm>
            <a:off x="6897922" y="3191506"/>
            <a:ext cx="2069749" cy="112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97922" y="4315486"/>
            <a:ext cx="1758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Persistent central events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/>
              <a:t>Oxygen Banding in NREM</a:t>
            </a:r>
          </a:p>
        </p:txBody>
      </p:sp>
    </p:spTree>
    <p:extLst>
      <p:ext uri="{BB962C8B-B14F-4D97-AF65-F5344CB8AC3E}">
        <p14:creationId xmlns:p14="http://schemas.microsoft.com/office/powerpoint/2010/main" val="2121122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2: AVAPS EPAP 14 min TV 550  </a:t>
            </a:r>
            <a:r>
              <a:rPr lang="en-US" dirty="0" err="1"/>
              <a:t>IPAPmin</a:t>
            </a:r>
            <a:r>
              <a:rPr lang="en-US" dirty="0"/>
              <a:t> 18 </a:t>
            </a:r>
            <a:r>
              <a:rPr lang="en-US" dirty="0" err="1"/>
              <a:t>IPAPmax</a:t>
            </a:r>
            <a:r>
              <a:rPr lang="en-US" dirty="0"/>
              <a:t> 30 rate 10 O</a:t>
            </a:r>
            <a:r>
              <a:rPr lang="en-US" baseline="-25000" dirty="0"/>
              <a:t>2</a:t>
            </a:r>
            <a:r>
              <a:rPr lang="en-US" dirty="0"/>
              <a:t> 4L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7" y="2436854"/>
            <a:ext cx="6172200" cy="256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6" r="1792" b="12621"/>
          <a:stretch/>
        </p:blipFill>
        <p:spPr bwMode="auto">
          <a:xfrm>
            <a:off x="6809433" y="2838685"/>
            <a:ext cx="2069749" cy="112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25264" y="4275190"/>
            <a:ext cx="2245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Persistent Hypoventilation </a:t>
            </a:r>
            <a:r>
              <a:rPr lang="en-US"/>
              <a:t>worse in REM </a:t>
            </a:r>
          </a:p>
        </p:txBody>
      </p:sp>
    </p:spTree>
    <p:extLst>
      <p:ext uri="{BB962C8B-B14F-4D97-AF65-F5344CB8AC3E}">
        <p14:creationId xmlns:p14="http://schemas.microsoft.com/office/powerpoint/2010/main" val="1477199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AVAPS </a:t>
            </a:r>
            <a:r>
              <a:rPr lang="en-US" dirty="0" err="1"/>
              <a:t>Followup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4"/>
          <a:stretch/>
        </p:blipFill>
        <p:spPr bwMode="auto">
          <a:xfrm>
            <a:off x="6008692" y="1417639"/>
            <a:ext cx="2306794" cy="411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52"/>
          <a:stretch/>
        </p:blipFill>
        <p:spPr bwMode="auto">
          <a:xfrm>
            <a:off x="1981911" y="3351646"/>
            <a:ext cx="1075841" cy="15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3" t="21832"/>
          <a:stretch/>
        </p:blipFill>
        <p:spPr bwMode="auto">
          <a:xfrm>
            <a:off x="914400" y="4894881"/>
            <a:ext cx="4572000" cy="112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E0E391-71EA-6543-8629-F0F65B100576}"/>
              </a:ext>
            </a:extLst>
          </p:cNvPr>
          <p:cNvSpPr/>
          <p:nvPr/>
        </p:nvSpPr>
        <p:spPr>
          <a:xfrm>
            <a:off x="607597" y="13429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AVAPS 4 L O2 nightly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“Fights with it all night”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Sleeps 4-5 hours on machine with awakenings after about 2 hours then has to take it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Difficulty falling asleep and staying asleep, daytime fatigue, </a:t>
            </a:r>
            <a:r>
              <a:rPr lang="en-US" dirty="0" err="1"/>
              <a:t>nocturia</a:t>
            </a: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58E0BB3-94F0-1241-8EEE-32DCECBDD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8"/>
          <a:stretch/>
        </p:blipFill>
        <p:spPr bwMode="auto">
          <a:xfrm>
            <a:off x="3057752" y="3353382"/>
            <a:ext cx="822038" cy="15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6957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83" y="152400"/>
            <a:ext cx="8229600" cy="944563"/>
          </a:xfrm>
        </p:spPr>
        <p:txBody>
          <a:bodyPr>
            <a:normAutofit fontScale="90000"/>
          </a:bodyPr>
          <a:lstStyle/>
          <a:p>
            <a:r>
              <a:rPr lang="en-US" dirty="0"/>
              <a:t>Case 2: </a:t>
            </a:r>
            <a:r>
              <a:rPr lang="en-US" dirty="0" err="1"/>
              <a:t>iVAPS</a:t>
            </a:r>
            <a:r>
              <a:rPr lang="en-US" dirty="0"/>
              <a:t> EPAP 10 </a:t>
            </a:r>
            <a:r>
              <a:rPr lang="en-US" dirty="0" err="1"/>
              <a:t>TVa</a:t>
            </a:r>
            <a:r>
              <a:rPr lang="en-US" dirty="0"/>
              <a:t> 5.6 PR 12 </a:t>
            </a:r>
            <a:br>
              <a:rPr lang="en-US" dirty="0"/>
            </a:br>
            <a:r>
              <a:rPr lang="en-US" dirty="0"/>
              <a:t>with 2 liter O</a:t>
            </a:r>
            <a:r>
              <a:rPr lang="en-US" baseline="-25000" dirty="0"/>
              <a:t>2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7" y="1481081"/>
            <a:ext cx="8606431" cy="358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1EFEA2A-9006-F740-B763-9AB26016F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" b="14583"/>
          <a:stretch/>
        </p:blipFill>
        <p:spPr bwMode="auto">
          <a:xfrm>
            <a:off x="139777" y="5360129"/>
            <a:ext cx="8434806" cy="66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84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Sleep Clinic 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Recommend </a:t>
            </a:r>
            <a:r>
              <a:rPr lang="en-US" dirty="0" err="1"/>
              <a:t>iVAPS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EPAP of 9 </a:t>
            </a:r>
            <a:r>
              <a:rPr lang="en-US" dirty="0" err="1"/>
              <a:t>qnd</a:t>
            </a:r>
            <a:r>
              <a:rPr lang="en-US" dirty="0"/>
              <a:t> </a:t>
            </a:r>
            <a:r>
              <a:rPr lang="en-US" dirty="0" err="1"/>
              <a:t>TVa</a:t>
            </a:r>
            <a:r>
              <a:rPr lang="en-US" dirty="0"/>
              <a:t> of 5.6 </a:t>
            </a:r>
          </a:p>
          <a:p>
            <a:pPr lvl="1"/>
            <a:r>
              <a:rPr lang="en-US" dirty="0"/>
              <a:t>PS min of 4 and PS max of 20 </a:t>
            </a:r>
          </a:p>
          <a:p>
            <a:pPr lvl="1"/>
            <a:r>
              <a:rPr lang="en-US" dirty="0"/>
              <a:t>Patient Rate of 14 </a:t>
            </a:r>
          </a:p>
          <a:p>
            <a:pPr lvl="1"/>
            <a:r>
              <a:rPr lang="en-US" dirty="0" err="1"/>
              <a:t>Ti</a:t>
            </a:r>
            <a:r>
              <a:rPr lang="en-US" dirty="0"/>
              <a:t> min 0.3, </a:t>
            </a:r>
            <a:r>
              <a:rPr lang="en-US" dirty="0" err="1"/>
              <a:t>Ti</a:t>
            </a:r>
            <a:r>
              <a:rPr lang="en-US" dirty="0"/>
              <a:t> max 2, High Cycle</a:t>
            </a:r>
          </a:p>
          <a:p>
            <a:pPr lvl="1"/>
            <a:r>
              <a:rPr lang="en-US" dirty="0"/>
              <a:t>2 liters oxygen</a:t>
            </a:r>
            <a:endParaRPr lang="en-US" b="1" dirty="0"/>
          </a:p>
          <a:p>
            <a:r>
              <a:rPr lang="en-US" dirty="0"/>
              <a:t>Took over 1 month to get approval to switch to </a:t>
            </a:r>
            <a:r>
              <a:rPr lang="en-US" dirty="0" err="1"/>
              <a:t>iVAPS</a:t>
            </a:r>
            <a:endParaRPr lang="en-US" dirty="0"/>
          </a:p>
          <a:p>
            <a:r>
              <a:rPr lang="en-US" dirty="0"/>
              <a:t>“Great sleep on </a:t>
            </a:r>
            <a:r>
              <a:rPr lang="en-US" dirty="0" err="1"/>
              <a:t>iVAPS</a:t>
            </a:r>
            <a:r>
              <a:rPr lang="en-US" dirty="0"/>
              <a:t>”, ESS 5-&gt; 0, sleeping 9:30-5 AM</a:t>
            </a:r>
          </a:p>
          <a:p>
            <a:r>
              <a:rPr lang="en-US" dirty="0"/>
              <a:t>Average use 6h57 min, 26/30 days over 4 hours, </a:t>
            </a:r>
          </a:p>
          <a:p>
            <a:r>
              <a:rPr lang="en-US" dirty="0"/>
              <a:t>Residual AHI 2.3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26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9: Fixing hypoventilation helps hypoxia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2125268"/>
            <a:ext cx="8361731" cy="94128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Alveolar Gas Equation </a:t>
            </a:r>
          </a:p>
          <a:p>
            <a:pPr lvl="1"/>
            <a:r>
              <a:rPr lang="en-US" sz="1800" dirty="0"/>
              <a:t>PAO</a:t>
            </a:r>
            <a:r>
              <a:rPr lang="en-US" sz="1800" baseline="-25000" dirty="0"/>
              <a:t>2</a:t>
            </a:r>
            <a:r>
              <a:rPr lang="en-US" sz="1800" dirty="0"/>
              <a:t> = FiO</a:t>
            </a:r>
            <a:r>
              <a:rPr lang="en-US" sz="1800" baseline="-25000" dirty="0"/>
              <a:t>2</a:t>
            </a:r>
            <a:r>
              <a:rPr lang="en-US" sz="1800" dirty="0"/>
              <a:t>(Barometric Pressure  – PH</a:t>
            </a:r>
            <a:r>
              <a:rPr lang="en-US" sz="1800" baseline="-25000" dirty="0"/>
              <a:t>2</a:t>
            </a:r>
            <a:r>
              <a:rPr lang="en-US" sz="1800" dirty="0"/>
              <a:t>O) – PACO</a:t>
            </a:r>
            <a:r>
              <a:rPr lang="en-US" sz="1800" baseline="-25000" dirty="0"/>
              <a:t>2</a:t>
            </a:r>
            <a:r>
              <a:rPr lang="en-US" sz="1800" dirty="0"/>
              <a:t>/Respiratory Quotient 				   760		    47	                              0.8</a:t>
            </a:r>
          </a:p>
          <a:p>
            <a:pPr lvl="1"/>
            <a:endParaRPr lang="en-US" sz="1800" dirty="0"/>
          </a:p>
          <a:p>
            <a:pPr lvl="1"/>
            <a:endParaRPr lang="en-US" sz="2100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0" y="3066553"/>
            <a:ext cx="7398932" cy="22029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The more space CO</a:t>
            </a:r>
            <a:r>
              <a:rPr lang="en-US" sz="1800" baseline="-25000" dirty="0"/>
              <a:t>2</a:t>
            </a:r>
            <a:r>
              <a:rPr lang="en-US" sz="1800" dirty="0"/>
              <a:t> takes up the less space for O</a:t>
            </a:r>
            <a:r>
              <a:rPr lang="en-US" sz="1800" baseline="-25000" dirty="0"/>
              <a:t>2</a:t>
            </a:r>
            <a:r>
              <a:rPr lang="en-US" sz="1800" dirty="0"/>
              <a:t> in the </a:t>
            </a:r>
            <a:r>
              <a:rPr lang="en-US" sz="1800" dirty="0" err="1"/>
              <a:t>alveola</a:t>
            </a:r>
            <a:endParaRPr lang="en-US" sz="1800" dirty="0"/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PAO</a:t>
            </a:r>
            <a:r>
              <a:rPr lang="en-US" sz="1800" baseline="-25000" dirty="0"/>
              <a:t>2 </a:t>
            </a:r>
            <a:r>
              <a:rPr lang="en-US" sz="1800" dirty="0"/>
              <a:t>= 0.21 (760 -47) </a:t>
            </a:r>
            <a:r>
              <a:rPr lang="mr-IN" sz="1800" dirty="0"/>
              <a:t>–</a:t>
            </a:r>
            <a:r>
              <a:rPr lang="en-US" sz="1800" dirty="0"/>
              <a:t> </a:t>
            </a:r>
            <a:r>
              <a:rPr lang="en-US" sz="1800" b="1" dirty="0"/>
              <a:t>40</a:t>
            </a:r>
            <a:r>
              <a:rPr lang="en-US" sz="1800" dirty="0"/>
              <a:t>/0.8 = </a:t>
            </a:r>
            <a:r>
              <a:rPr lang="en-US" sz="1800" b="1" dirty="0"/>
              <a:t>99 mm Hg  ~ &gt; 95% SaO</a:t>
            </a:r>
            <a:r>
              <a:rPr lang="en-US" sz="1800" b="1" baseline="-25000" dirty="0"/>
              <a:t>2</a:t>
            </a:r>
          </a:p>
          <a:p>
            <a:pPr lvl="2"/>
            <a:endParaRPr lang="en-US" sz="1800" b="1" dirty="0"/>
          </a:p>
          <a:p>
            <a:pPr lvl="2"/>
            <a:r>
              <a:rPr lang="en-US" sz="1800" dirty="0"/>
              <a:t>PAO</a:t>
            </a:r>
            <a:r>
              <a:rPr lang="en-US" sz="1800" baseline="-25000" dirty="0"/>
              <a:t>2</a:t>
            </a:r>
            <a:r>
              <a:rPr lang="en-US" sz="1800" dirty="0"/>
              <a:t> = 0.21 (760 -47) </a:t>
            </a:r>
            <a:r>
              <a:rPr lang="mr-IN" sz="1800" dirty="0"/>
              <a:t>–</a:t>
            </a:r>
            <a:r>
              <a:rPr lang="en-US" sz="1800" dirty="0"/>
              <a:t> </a:t>
            </a:r>
            <a:r>
              <a:rPr lang="en-US" sz="1800" b="1" dirty="0"/>
              <a:t>60</a:t>
            </a:r>
            <a:r>
              <a:rPr lang="en-US" sz="1800" dirty="0"/>
              <a:t>/0.8 = </a:t>
            </a:r>
            <a:r>
              <a:rPr lang="en-US" sz="1800" b="1" dirty="0"/>
              <a:t>74 mmHg ~ 92% SaO</a:t>
            </a:r>
            <a:r>
              <a:rPr lang="en-US" sz="1800" b="1" baseline="-25000" dirty="0"/>
              <a:t>2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PAO</a:t>
            </a:r>
            <a:r>
              <a:rPr lang="en-US" sz="1800" baseline="-25000" dirty="0"/>
              <a:t>2</a:t>
            </a:r>
            <a:r>
              <a:rPr lang="en-US" sz="1800" dirty="0"/>
              <a:t> = 0.21 (760 – 47) – </a:t>
            </a:r>
            <a:r>
              <a:rPr lang="en-US" sz="1800" b="1" dirty="0"/>
              <a:t>80</a:t>
            </a:r>
            <a:r>
              <a:rPr lang="en-US" sz="1800" dirty="0"/>
              <a:t>/0.8 = </a:t>
            </a:r>
            <a:r>
              <a:rPr lang="en-US" sz="1800" b="1" dirty="0"/>
              <a:t>49 mmHg ~ 80% SaO</a:t>
            </a:r>
            <a:r>
              <a:rPr lang="en-US" sz="1800" b="1" baseline="-25000" dirty="0"/>
              <a:t>2</a:t>
            </a:r>
          </a:p>
          <a:p>
            <a:pPr lvl="2"/>
            <a:endParaRPr lang="en-US" sz="1800" b="1" dirty="0"/>
          </a:p>
          <a:p>
            <a:endParaRPr lang="en-US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525" t="10708"/>
          <a:stretch/>
        </p:blipFill>
        <p:spPr>
          <a:xfrm>
            <a:off x="6608838" y="3546770"/>
            <a:ext cx="2352231" cy="1686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8837" y="5269504"/>
            <a:ext cx="23522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Image from Becker </a:t>
            </a:r>
            <a:r>
              <a:rPr lang="en-US" sz="1350" dirty="0"/>
              <a:t>Anesthesia Progress 2009</a:t>
            </a:r>
          </a:p>
        </p:txBody>
      </p:sp>
    </p:spTree>
    <p:extLst>
      <p:ext uri="{BB962C8B-B14F-4D97-AF65-F5344CB8AC3E}">
        <p14:creationId xmlns:p14="http://schemas.microsoft.com/office/powerpoint/2010/main" val="1403311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 titration elements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6136" y="1834637"/>
          <a:ext cx="7928265" cy="387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310">
                <a:tc>
                  <a:txBody>
                    <a:bodyPr/>
                    <a:lstStyle/>
                    <a:p>
                      <a:r>
                        <a:rPr lang="en-US" sz="1800" dirty="0"/>
                        <a:t>Element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Exacerbating Factors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88">
                <a:tc>
                  <a:txBody>
                    <a:bodyPr/>
                    <a:lstStyle/>
                    <a:p>
                      <a:r>
                        <a:rPr lang="en-US" sz="1800" dirty="0"/>
                        <a:t>Obstruction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Worse</a:t>
                      </a:r>
                      <a:r>
                        <a:rPr lang="en-US" sz="1800" baseline="0" dirty="0"/>
                        <a:t> REM, Supine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151">
                <a:tc>
                  <a:txBody>
                    <a:bodyPr/>
                    <a:lstStyle/>
                    <a:p>
                      <a:r>
                        <a:rPr lang="en-US" sz="1800" dirty="0"/>
                        <a:t>Hypoventilation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Worse REM/ Supine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en-US" sz="1800" dirty="0"/>
                        <a:t>Periodic breathing (PB)/Cheyne</a:t>
                      </a:r>
                      <a:r>
                        <a:rPr lang="en-US" sz="1800" baseline="0" dirty="0"/>
                        <a:t> Stokes respiration (CSR)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Worse NREM/Supine</a:t>
                      </a:r>
                    </a:p>
                    <a:p>
                      <a:r>
                        <a:rPr lang="en-US" sz="1800" dirty="0"/>
                        <a:t>Worse</a:t>
                      </a:r>
                      <a:r>
                        <a:rPr lang="en-US" sz="1800" baseline="0" dirty="0"/>
                        <a:t> higher pressures</a:t>
                      </a:r>
                    </a:p>
                    <a:p>
                      <a:r>
                        <a:rPr lang="en-US" sz="1800" baseline="0" dirty="0"/>
                        <a:t>Worse hypoxia/hypoventilation</a:t>
                      </a:r>
                    </a:p>
                    <a:p>
                      <a:r>
                        <a:rPr lang="en-US" sz="1800" baseline="0" dirty="0"/>
                        <a:t>Worse backup rate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/>
                        <a:t>Irregular</a:t>
                      </a:r>
                      <a:r>
                        <a:rPr lang="en-US" sz="1800" baseline="0" dirty="0"/>
                        <a:t> centrals (narcotic)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Narcotic effect</a:t>
                      </a:r>
                      <a:r>
                        <a:rPr lang="en-US" sz="1800" baseline="0" dirty="0"/>
                        <a:t> could be worse at start of night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54">
                <a:tc>
                  <a:txBody>
                    <a:bodyPr/>
                    <a:lstStyle/>
                    <a:p>
                      <a:r>
                        <a:rPr lang="en-US" sz="1800" dirty="0"/>
                        <a:t>Insufficient</a:t>
                      </a:r>
                      <a:r>
                        <a:rPr lang="en-US" sz="1800" baseline="0" dirty="0"/>
                        <a:t> effort (Neuro)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Worse REM/Supine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853">
                <a:tc>
                  <a:txBody>
                    <a:bodyPr/>
                    <a:lstStyle/>
                    <a:p>
                      <a:r>
                        <a:rPr lang="en-US" sz="1800" dirty="0"/>
                        <a:t>Baseline Hypoxia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Worse</a:t>
                      </a:r>
                      <a:r>
                        <a:rPr lang="en-US" sz="1800" baseline="0" dirty="0"/>
                        <a:t> REM/Supine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769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B878-561C-604F-BD60-A3F0DDF9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Titration hierarchy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03B923-D7AF-8A48-899B-54398C3DE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272872"/>
              </p:ext>
            </p:extLst>
          </p:nvPr>
        </p:nvGraphicFramePr>
        <p:xfrm>
          <a:off x="263768" y="1447800"/>
          <a:ext cx="8651631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428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1" y="239542"/>
            <a:ext cx="7886700" cy="994172"/>
          </a:xfrm>
        </p:spPr>
        <p:txBody>
          <a:bodyPr/>
          <a:lstStyle/>
          <a:p>
            <a:r>
              <a:rPr lang="en-US" dirty="0"/>
              <a:t>Obesity Hypoventilation Titration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2791" y="1969777"/>
            <a:ext cx="625929" cy="3000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OSA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9284" y="1946986"/>
            <a:ext cx="1857718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Hypoventilation only</a:t>
            </a:r>
          </a:p>
          <a:p>
            <a:pPr algn="ctr"/>
            <a:r>
              <a:rPr lang="en-US" sz="1350" dirty="0"/>
              <a:t>No OSA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6131" y="2472034"/>
            <a:ext cx="130911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CPAP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931" y="2824395"/>
            <a:ext cx="141272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Central events or Persistent ↑CO</a:t>
            </a:r>
            <a:r>
              <a:rPr lang="en-US" sz="1350" baseline="-25000" dirty="0"/>
              <a:t>2</a:t>
            </a:r>
            <a:r>
              <a:rPr lang="en-US" sz="1350" dirty="0"/>
              <a:t> or Persistent ↓O</a:t>
            </a:r>
            <a:r>
              <a:rPr lang="en-US" sz="1350" baseline="-25000" dirty="0"/>
              <a:t>2</a:t>
            </a:r>
          </a:p>
          <a:p>
            <a:r>
              <a:rPr lang="en-US" sz="135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9606" y="3578733"/>
            <a:ext cx="3218365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BiPAP +/- respiratory control settings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0948" y="3917890"/>
            <a:ext cx="17549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Central criteria or ↑CO</a:t>
            </a:r>
            <a:r>
              <a:rPr lang="en-US" sz="1350" baseline="-25000" dirty="0"/>
              <a:t>2</a:t>
            </a:r>
            <a:r>
              <a:rPr lang="en-US" sz="1350" dirty="0"/>
              <a:t> on max BiPAP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828929" y="3962623"/>
            <a:ext cx="0" cy="456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14163" y="4468891"/>
            <a:ext cx="560615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VAPS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828929" y="4804576"/>
            <a:ext cx="0" cy="209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347476" y="5064303"/>
            <a:ext cx="893990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VAPS + O</a:t>
            </a:r>
            <a:r>
              <a:rPr lang="en-US" sz="1350" baseline="-25000" dirty="0"/>
              <a:t>2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3415097" y="2431450"/>
            <a:ext cx="16320" cy="1146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99471" y="5093715"/>
            <a:ext cx="1208315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err="1"/>
              <a:t>BiPAP</a:t>
            </a:r>
            <a:r>
              <a:rPr lang="en-US" sz="1350" dirty="0"/>
              <a:t> ST +/- O</a:t>
            </a:r>
            <a:r>
              <a:rPr lang="en-US" sz="1350" baseline="-25000" dirty="0"/>
              <a:t>2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1306011" y="2296374"/>
            <a:ext cx="1" cy="156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48" idx="3"/>
          </p:cNvCxnSpPr>
          <p:nvPr/>
        </p:nvCxnSpPr>
        <p:spPr>
          <a:xfrm>
            <a:off x="3241466" y="5214344"/>
            <a:ext cx="2234860" cy="94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962616" y="4202895"/>
            <a:ext cx="22410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Suboptimal response </a:t>
            </a:r>
            <a:r>
              <a:rPr lang="en-US" sz="1350"/>
              <a:t>to everything </a:t>
            </a:r>
            <a:r>
              <a:rPr lang="en-US" sz="1350" dirty="0"/>
              <a:t>including </a:t>
            </a:r>
            <a:r>
              <a:rPr lang="en-US" sz="1350"/>
              <a:t>lateral positioning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129108" y="2277547"/>
            <a:ext cx="26753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500" dirty="0" err="1"/>
              <a:t>BiPAP</a:t>
            </a:r>
            <a:r>
              <a:rPr lang="en-US" sz="1500" dirty="0"/>
              <a:t>/</a:t>
            </a:r>
            <a:r>
              <a:rPr lang="en-US" sz="1500" dirty="0" err="1"/>
              <a:t>BiPAP</a:t>
            </a:r>
            <a:r>
              <a:rPr lang="en-US" sz="1500" dirty="0"/>
              <a:t> ST/VAPS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500" dirty="0"/>
              <a:t>Long </a:t>
            </a:r>
            <a:r>
              <a:rPr lang="en-US" sz="1500" dirty="0" err="1"/>
              <a:t>Ti</a:t>
            </a:r>
            <a:r>
              <a:rPr lang="en-US" sz="1500" dirty="0"/>
              <a:t> 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500" dirty="0"/>
              <a:t>Short rise time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dirty="0"/>
              <a:t>May need large pressure support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dirty="0"/>
              <a:t>Many need increased backup rate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460337" y="4762426"/>
            <a:ext cx="13341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Persistent ↓O</a:t>
            </a:r>
            <a:r>
              <a:rPr lang="en-US" sz="1350" baseline="-25000" dirty="0"/>
              <a:t>2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1973652" y="2764831"/>
            <a:ext cx="0" cy="813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074778" y="4688815"/>
            <a:ext cx="2401549" cy="462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71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338" y="609600"/>
            <a:ext cx="83058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dirty="0"/>
              <a:t>Inspiration Expiration </a:t>
            </a:r>
            <a:r>
              <a:rPr lang="en-US" dirty="0"/>
              <a:t>D</a:t>
            </a:r>
            <a:r>
              <a:rPr kumimoji="0" lang="en-US" dirty="0"/>
              <a:t>ecision </a:t>
            </a:r>
            <a:r>
              <a:rPr lang="en-US" dirty="0"/>
              <a:t>C</a:t>
            </a:r>
            <a:r>
              <a:rPr kumimoji="0" lang="en-US" dirty="0"/>
              <a:t>ircuitry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292" y="3467169"/>
            <a:ext cx="4528708" cy="26253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altLang="x-none" sz="2000" dirty="0"/>
              <a:t>Inline sensor measuring flow or pressure drop across a restriction in the air delivery tube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endParaRPr lang="en-US" altLang="x-none" sz="2000" dirty="0"/>
          </a:p>
          <a:p>
            <a:pPr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altLang="x-none" sz="2000" dirty="0"/>
              <a:t>Start of exhalation: Flow into lungs = 0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altLang="x-none" sz="2000" dirty="0"/>
              <a:t>Inhalation- Flow(t) &gt; average flow rate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altLang="x-none" sz="2000" dirty="0"/>
              <a:t>Exhalation- Flow(t) &lt; average flow rate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15794"/>
            <a:ext cx="2821781" cy="141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50321" y="5827059"/>
            <a:ext cx="2914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a typeface="ＭＳ Ｐゴシック" charset="0"/>
              </a:rPr>
              <a:t>Sanders, US Patent 5,433,193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E37A7A6-EB5A-8B49-AC3B-466220323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33" y="1438904"/>
            <a:ext cx="2965267" cy="1790162"/>
          </a:xfr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188CE76-78A1-BC43-B5C4-C1874D25B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083719"/>
              </p:ext>
            </p:extLst>
          </p:nvPr>
        </p:nvGraphicFramePr>
        <p:xfrm>
          <a:off x="4679770" y="3301236"/>
          <a:ext cx="4464229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126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0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Flow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Rate of change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Fuzzy Phase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Zero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Increasing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Start Inspiration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0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Small positive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Increasing slowly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Early Inspiration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0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Large positive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Steady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Peak Inspiration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Small positive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Decreasing slowly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Late Inspiration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0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Zero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Decreasing fast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Start Expiration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Small Negative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Decreasing slowly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Early Expiration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Large Negative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Steady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Peak Expiration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Small Negative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Increasing slowly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Late Expiration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0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Zero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Steady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Expiratory phase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538A443-0339-D44F-B9D3-7ABAD4612A97}"/>
              </a:ext>
            </a:extLst>
          </p:cNvPr>
          <p:cNvSpPr txBox="1"/>
          <p:nvPr/>
        </p:nvSpPr>
        <p:spPr>
          <a:xfrm>
            <a:off x="4800601" y="5827059"/>
            <a:ext cx="380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Berthon Jones, US Patent 8857430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3197215" y="1716501"/>
            <a:ext cx="1392422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Baseline CSA only</a:t>
            </a:r>
          </a:p>
          <a:p>
            <a:r>
              <a:rPr lang="en-US" sz="1350" dirty="0"/>
              <a:t>Normal O2</a:t>
            </a:r>
          </a:p>
          <a:p>
            <a:r>
              <a:rPr lang="en-US" sz="1350" dirty="0"/>
              <a:t>+/- ↑CO</a:t>
            </a:r>
            <a:r>
              <a:rPr lang="en-US" sz="1350" baseline="-25000" dirty="0"/>
              <a:t>2</a:t>
            </a:r>
            <a:r>
              <a:rPr lang="en-US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46" y="14797"/>
            <a:ext cx="8015420" cy="994172"/>
          </a:xfrm>
        </p:spPr>
        <p:txBody>
          <a:bodyPr/>
          <a:lstStyle/>
          <a:p>
            <a:r>
              <a:rPr lang="en-US" dirty="0"/>
              <a:t>CHF Titration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082" y="1909346"/>
            <a:ext cx="1054988" cy="71558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OSA +/- ↓O</a:t>
            </a:r>
            <a:r>
              <a:rPr lang="en-US" sz="1350" baseline="-25000" dirty="0"/>
              <a:t>2</a:t>
            </a:r>
          </a:p>
          <a:p>
            <a:r>
              <a:rPr lang="en-US" sz="1350" dirty="0"/>
              <a:t> +/- ↑CO</a:t>
            </a:r>
            <a:r>
              <a:rPr lang="en-US" sz="1350" baseline="-25000" dirty="0"/>
              <a:t>2</a:t>
            </a:r>
            <a:r>
              <a:rPr lang="en-US" sz="135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1221" y="1895059"/>
            <a:ext cx="996396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/>
              <a:t>Hypoxia  normal CO</a:t>
            </a:r>
            <a:r>
              <a:rPr lang="en-US" sz="1350" baseline="-25000"/>
              <a:t>2</a:t>
            </a:r>
            <a:r>
              <a:rPr lang="en-US" sz="1350"/>
              <a:t> </a:t>
            </a:r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779957" y="1918862"/>
            <a:ext cx="1312516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Hypoventilation +/- ↓O</a:t>
            </a:r>
            <a:r>
              <a:rPr lang="en-US" sz="1350" baseline="-250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235" y="2820514"/>
            <a:ext cx="207917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CPAP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5132" y="3207502"/>
            <a:ext cx="134547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BiPAP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1872421" y="3112312"/>
            <a:ext cx="1132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Central criteria w/ </a:t>
            </a:r>
            <a:r>
              <a:rPr lang="en-US" sz="1350" dirty="0" err="1"/>
              <a:t>nl</a:t>
            </a:r>
            <a:r>
              <a:rPr lang="en-US" sz="1350" dirty="0"/>
              <a:t> CO</a:t>
            </a:r>
            <a:r>
              <a:rPr lang="en-US" sz="1350" baseline="-25000" dirty="0"/>
              <a:t>2</a:t>
            </a:r>
            <a:r>
              <a:rPr lang="en-US" sz="1350" dirty="0"/>
              <a:t> but primarily CSA at baseline in patients with EF &lt; 30%</a:t>
            </a:r>
          </a:p>
          <a:p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7402820" y="2832122"/>
            <a:ext cx="709040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Oxygen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42820" y="2616318"/>
            <a:ext cx="1" cy="156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36860" y="2403037"/>
            <a:ext cx="4604" cy="743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90566" y="3112312"/>
            <a:ext cx="8778" cy="1495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11473" y="3862060"/>
            <a:ext cx="129812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err="1"/>
              <a:t>BiPAP</a:t>
            </a:r>
            <a:r>
              <a:rPr lang="en-US" sz="1350" dirty="0"/>
              <a:t> + O</a:t>
            </a:r>
            <a:r>
              <a:rPr lang="en-US" sz="1350" baseline="-25000" dirty="0"/>
              <a:t>2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335439" y="3479613"/>
            <a:ext cx="29698" cy="33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97328" y="4607642"/>
            <a:ext cx="788610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VAPS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827982" y="4879762"/>
            <a:ext cx="5091" cy="280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22821" y="5169432"/>
            <a:ext cx="893990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VAPS + O</a:t>
            </a:r>
            <a:r>
              <a:rPr lang="en-US" sz="1350" baseline="-25000" dirty="0"/>
              <a:t>2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467581" y="2643402"/>
            <a:ext cx="57486" cy="159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3186807" y="3502924"/>
            <a:ext cx="1620164" cy="1102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47146" y="3908365"/>
            <a:ext cx="8762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Central criteria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678513" y="5235874"/>
            <a:ext cx="1208315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err="1"/>
              <a:t>BiPAP</a:t>
            </a:r>
            <a:r>
              <a:rPr lang="en-US" sz="1350" dirty="0"/>
              <a:t> ST +/- O</a:t>
            </a:r>
            <a:r>
              <a:rPr lang="en-US" sz="1350" baseline="-25000" dirty="0"/>
              <a:t>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3188" y="2778251"/>
            <a:ext cx="1196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Persistent ↓O</a:t>
            </a:r>
            <a:r>
              <a:rPr lang="en-US" sz="1350" baseline="-25000" dirty="0"/>
              <a:t>2</a:t>
            </a:r>
          </a:p>
        </p:txBody>
      </p:sp>
      <p:cxnSp>
        <p:nvCxnSpPr>
          <p:cNvPr id="80" name="Straight Arrow Connector 79"/>
          <p:cNvCxnSpPr>
            <a:stCxn id="4" idx="2"/>
          </p:cNvCxnSpPr>
          <p:nvPr/>
        </p:nvCxnSpPr>
        <p:spPr>
          <a:xfrm>
            <a:off x="940576" y="2624927"/>
            <a:ext cx="960613" cy="156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1305608" y="3041862"/>
            <a:ext cx="373146" cy="33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66287" y="3268906"/>
            <a:ext cx="91158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CPAP + O</a:t>
            </a:r>
            <a:r>
              <a:rPr lang="en-US" sz="1350" baseline="-25000" dirty="0"/>
              <a:t>2</a:t>
            </a:r>
          </a:p>
        </p:txBody>
      </p:sp>
      <p:cxnSp>
        <p:nvCxnSpPr>
          <p:cNvPr id="94" name="Straight Arrow Connector 93"/>
          <p:cNvCxnSpPr>
            <a:stCxn id="89" idx="3"/>
            <a:endCxn id="69" idx="1"/>
          </p:cNvCxnSpPr>
          <p:nvPr/>
        </p:nvCxnSpPr>
        <p:spPr>
          <a:xfrm>
            <a:off x="6915150" y="5209550"/>
            <a:ext cx="763363" cy="28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959162" y="4322375"/>
            <a:ext cx="1696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Suboptimal response to everything else including </a:t>
            </a:r>
            <a:r>
              <a:rPr lang="en-US" sz="1350"/>
              <a:t>lateral positioning</a:t>
            </a:r>
          </a:p>
        </p:txBody>
      </p:sp>
      <p:cxnSp>
        <p:nvCxnSpPr>
          <p:cNvPr id="104" name="Straight Arrow Connector 103"/>
          <p:cNvCxnSpPr>
            <a:cxnSpLocks/>
            <a:stCxn id="39" idx="2"/>
          </p:cNvCxnSpPr>
          <p:nvPr/>
        </p:nvCxnSpPr>
        <p:spPr>
          <a:xfrm flipH="1">
            <a:off x="3241419" y="2639831"/>
            <a:ext cx="652007" cy="15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360128" y="3561836"/>
            <a:ext cx="13454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Persistent ↓O</a:t>
            </a:r>
            <a:r>
              <a:rPr lang="en-US" sz="1350" baseline="-25000" dirty="0"/>
              <a:t>2</a:t>
            </a:r>
          </a:p>
          <a:p>
            <a:endParaRPr lang="en-US" sz="1350" dirty="0"/>
          </a:p>
        </p:txBody>
      </p:sp>
      <p:sp>
        <p:nvSpPr>
          <p:cNvPr id="108" name="TextBox 107"/>
          <p:cNvSpPr txBox="1"/>
          <p:nvPr/>
        </p:nvSpPr>
        <p:spPr>
          <a:xfrm>
            <a:off x="2877469" y="4895125"/>
            <a:ext cx="13340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Persistent ↓O</a:t>
            </a:r>
            <a:r>
              <a:rPr lang="en-US" sz="1350" baseline="-25000" dirty="0"/>
              <a:t>2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1305609" y="3102376"/>
            <a:ext cx="539074" cy="1205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515435" y="3545906"/>
            <a:ext cx="14133" cy="763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63062" y="3548569"/>
            <a:ext cx="10213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Central criteria</a:t>
            </a:r>
          </a:p>
          <a:p>
            <a:r>
              <a:rPr lang="en-US" sz="1350" dirty="0"/>
              <a:t>w/ </a:t>
            </a:r>
            <a:r>
              <a:rPr lang="en-US" sz="1350" dirty="0" err="1"/>
              <a:t>Nl</a:t>
            </a:r>
            <a:r>
              <a:rPr lang="en-US" sz="1350" dirty="0"/>
              <a:t> CO</a:t>
            </a:r>
            <a:r>
              <a:rPr lang="en-US" sz="1350" baseline="-25000" dirty="0"/>
              <a:t>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33437" y="4307800"/>
            <a:ext cx="1350614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SV if normal CO</a:t>
            </a:r>
            <a:r>
              <a:rPr lang="en-US" sz="1350" baseline="-25000" dirty="0"/>
              <a:t>2 </a:t>
            </a:r>
            <a:r>
              <a:rPr lang="en-US" sz="1350" dirty="0"/>
              <a:t>and not primarily CSA at baseline in patients with  EF &lt; 30%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2055" y="1904133"/>
            <a:ext cx="1525379" cy="71558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Mixed CSA + OSA +/- ↓O</a:t>
            </a:r>
            <a:r>
              <a:rPr lang="en-US" sz="1350" baseline="-25000" dirty="0"/>
              <a:t>2</a:t>
            </a:r>
            <a:r>
              <a:rPr lang="en-US" sz="1350" dirty="0"/>
              <a:t> </a:t>
            </a:r>
          </a:p>
          <a:p>
            <a:r>
              <a:rPr lang="en-US" sz="1350" dirty="0"/>
              <a:t>+/- ↑CO</a:t>
            </a:r>
            <a:r>
              <a:rPr lang="en-US" sz="1350" baseline="-25000" dirty="0"/>
              <a:t>2</a:t>
            </a:r>
            <a:r>
              <a:rPr lang="en-US" sz="1350" dirty="0"/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94441" y="1903770"/>
            <a:ext cx="1567581" cy="71558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Baseline CSA only</a:t>
            </a:r>
          </a:p>
          <a:p>
            <a:r>
              <a:rPr lang="en-US" sz="1350" dirty="0"/>
              <a:t>With ↓O</a:t>
            </a:r>
            <a:r>
              <a:rPr lang="en-US" sz="1350" baseline="-25000" dirty="0"/>
              <a:t>2</a:t>
            </a:r>
          </a:p>
          <a:p>
            <a:r>
              <a:rPr lang="en-US" sz="1350" dirty="0"/>
              <a:t>Normal CO</a:t>
            </a:r>
            <a:r>
              <a:rPr lang="en-US" sz="1350" baseline="-25000" dirty="0"/>
              <a:t>2</a:t>
            </a:r>
          </a:p>
        </p:txBody>
      </p:sp>
      <p:cxnSp>
        <p:nvCxnSpPr>
          <p:cNvPr id="47" name="Straight Arrow Connector 46"/>
          <p:cNvCxnSpPr>
            <a:stCxn id="5" idx="2"/>
          </p:cNvCxnSpPr>
          <p:nvPr/>
        </p:nvCxnSpPr>
        <p:spPr>
          <a:xfrm flipH="1">
            <a:off x="7821221" y="2402890"/>
            <a:ext cx="498198" cy="37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13" idx="1"/>
          </p:cNvCxnSpPr>
          <p:nvPr/>
        </p:nvCxnSpPr>
        <p:spPr>
          <a:xfrm>
            <a:off x="3810147" y="3063002"/>
            <a:ext cx="824985" cy="294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117434" y="3177069"/>
            <a:ext cx="14617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Persistent ↑CO</a:t>
            </a:r>
            <a:r>
              <a:rPr lang="en-US" sz="1350" baseline="-25000" dirty="0"/>
              <a:t>2 </a:t>
            </a:r>
            <a:r>
              <a:rPr lang="en-US" sz="1350" dirty="0"/>
              <a:t>+/- central criteria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3782407" y="2945008"/>
            <a:ext cx="3620413" cy="11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98367" y="2673812"/>
            <a:ext cx="13305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Persistent CSA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1502347" y="4746143"/>
            <a:ext cx="876685" cy="6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90244" y="4753050"/>
            <a:ext cx="10494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Persistent Centrals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55870" y="4851759"/>
            <a:ext cx="1859280" cy="715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CPAP or SV with end expiratory rebreathing space  +/- O</a:t>
            </a:r>
            <a:r>
              <a:rPr lang="en-US" sz="1350" baseline="-25000" dirty="0"/>
              <a:t>2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3204234" y="4772499"/>
            <a:ext cx="1807239" cy="177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420223" y="5222622"/>
            <a:ext cx="1591250" cy="116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721885" y="4562964"/>
            <a:ext cx="235429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Persistent Centrals with </a:t>
            </a:r>
            <a:r>
              <a:rPr lang="en-US" sz="1350" dirty="0" err="1"/>
              <a:t>nl</a:t>
            </a:r>
            <a:r>
              <a:rPr lang="en-US" sz="1350" dirty="0"/>
              <a:t> CO</a:t>
            </a:r>
            <a:r>
              <a:rPr lang="en-US" sz="1350" baseline="-25000" dirty="0"/>
              <a:t>2</a:t>
            </a:r>
            <a:r>
              <a:rPr lang="en-US" sz="1350" dirty="0"/>
              <a:t> </a:t>
            </a:r>
          </a:p>
        </p:txBody>
      </p:sp>
      <p:cxnSp>
        <p:nvCxnSpPr>
          <p:cNvPr id="102" name="Elbow Connector 101"/>
          <p:cNvCxnSpPr/>
          <p:nvPr/>
        </p:nvCxnSpPr>
        <p:spPr>
          <a:xfrm>
            <a:off x="1502347" y="5282474"/>
            <a:ext cx="3509126" cy="233207"/>
          </a:xfrm>
          <a:prstGeom prst="bentConnector3">
            <a:avLst>
              <a:gd name="adj1" fmla="val 239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915150" y="1282687"/>
            <a:ext cx="22983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*Vary to meet insurance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1605723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32" y="161008"/>
            <a:ext cx="6394156" cy="994172"/>
          </a:xfrm>
        </p:spPr>
        <p:txBody>
          <a:bodyPr/>
          <a:lstStyle/>
          <a:p>
            <a:r>
              <a:rPr lang="en-US" dirty="0"/>
              <a:t>COPD Titration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743" y="1958047"/>
            <a:ext cx="1714500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OSA +/- hypoxia and </a:t>
            </a:r>
            <a:r>
              <a:rPr lang="en-US" sz="1350"/>
              <a:t>+/- hypoventilation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4658" y="1946743"/>
            <a:ext cx="1404257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Hypoxia without hypoventilation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9285" y="1958047"/>
            <a:ext cx="1436915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Hypoventilation +/- Hypoxia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0578" y="2696893"/>
            <a:ext cx="207917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CPAP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4863" y="2996172"/>
            <a:ext cx="14127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Persistent ↑CO</a:t>
            </a:r>
            <a:r>
              <a:rPr lang="en-US" sz="1350" baseline="-25000" dirty="0"/>
              <a:t>2 </a:t>
            </a:r>
            <a:r>
              <a:rPr lang="en-US" sz="1350" dirty="0"/>
              <a:t>+/- central criteria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3957" y="3448312"/>
            <a:ext cx="2030186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BiPAP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1866570" y="3781604"/>
            <a:ext cx="15608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Central criteria or ↑CO</a:t>
            </a:r>
            <a:r>
              <a:rPr lang="en-US" sz="1350" baseline="-25000" dirty="0"/>
              <a:t>2</a:t>
            </a:r>
            <a:r>
              <a:rPr lang="en-US" sz="1350" dirty="0"/>
              <a:t> on max BiPAP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65416" y="2698124"/>
            <a:ext cx="709040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Oxygen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214011" y="2509559"/>
            <a:ext cx="1" cy="156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19009" y="2966751"/>
            <a:ext cx="10940" cy="460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90661" y="3742017"/>
            <a:ext cx="1555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Persistent ↓O</a:t>
            </a:r>
            <a:r>
              <a:rPr lang="en-US" sz="1350" baseline="-25000" dirty="0"/>
              <a:t>2</a:t>
            </a:r>
          </a:p>
          <a:p>
            <a:r>
              <a:rPr lang="en-US" sz="1350" dirty="0"/>
              <a:t>w/ normal CO</a:t>
            </a:r>
            <a:r>
              <a:rPr lang="en-US" sz="1350" baseline="-25000" dirty="0"/>
              <a:t>2</a:t>
            </a:r>
            <a:endParaRPr lang="en-US" sz="135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337584" y="3725312"/>
            <a:ext cx="93417" cy="639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41421" y="4232588"/>
            <a:ext cx="1652230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err="1"/>
              <a:t>BiPAP</a:t>
            </a:r>
            <a:r>
              <a:rPr lang="en-US" sz="1350" dirty="0"/>
              <a:t> + O</a:t>
            </a:r>
            <a:r>
              <a:rPr lang="en-US" sz="1350" baseline="-25000" dirty="0"/>
              <a:t>2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545264" y="3735012"/>
            <a:ext cx="59395" cy="486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39874" y="4364752"/>
            <a:ext cx="118885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VAPS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770991" y="4686517"/>
            <a:ext cx="7166" cy="502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11879" y="5190124"/>
            <a:ext cx="893990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VAPS + O</a:t>
            </a:r>
            <a:r>
              <a:rPr lang="en-US" sz="1350" baseline="-25000" dirty="0"/>
              <a:t>2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774386" y="2996171"/>
            <a:ext cx="25943" cy="1247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954161" y="4456830"/>
            <a:ext cx="1368614" cy="727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725356" y="4691125"/>
            <a:ext cx="9958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Central criteria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632736" y="5530427"/>
            <a:ext cx="1208315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err="1"/>
              <a:t>BiPAP</a:t>
            </a:r>
            <a:r>
              <a:rPr lang="en-US" sz="1350" dirty="0"/>
              <a:t> ST + O</a:t>
            </a:r>
            <a:r>
              <a:rPr lang="en-US" sz="1350" baseline="-25000" dirty="0"/>
              <a:t>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8194" y="2663482"/>
            <a:ext cx="1196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Persistent ↓O</a:t>
            </a:r>
            <a:r>
              <a:rPr lang="en-US" sz="1350" baseline="-25000" dirty="0"/>
              <a:t>2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1682526" y="2508873"/>
            <a:ext cx="1" cy="156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1075732" y="2900113"/>
            <a:ext cx="373146" cy="33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64150" y="3171313"/>
            <a:ext cx="91158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CPAP + O</a:t>
            </a:r>
            <a:r>
              <a:rPr lang="en-US" sz="1350" baseline="-25000" dirty="0"/>
              <a:t>2</a:t>
            </a:r>
          </a:p>
        </p:txBody>
      </p:sp>
      <p:cxnSp>
        <p:nvCxnSpPr>
          <p:cNvPr id="94" name="Straight Arrow Connector 93"/>
          <p:cNvCxnSpPr>
            <a:cxnSpLocks/>
            <a:stCxn id="48" idx="3"/>
            <a:endCxn id="69" idx="1"/>
          </p:cNvCxnSpPr>
          <p:nvPr/>
        </p:nvCxnSpPr>
        <p:spPr>
          <a:xfrm>
            <a:off x="3005869" y="5340165"/>
            <a:ext cx="4626867" cy="340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161920" y="5632556"/>
            <a:ext cx="2880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Suboptimal response to everything else including lateral positioning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5676569" y="2438331"/>
            <a:ext cx="1" cy="156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211481" y="1946702"/>
            <a:ext cx="267534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500" dirty="0" err="1"/>
              <a:t>BiPAP</a:t>
            </a:r>
            <a:r>
              <a:rPr lang="en-US" sz="1500" dirty="0"/>
              <a:t>/</a:t>
            </a:r>
            <a:r>
              <a:rPr lang="en-US" sz="1500" dirty="0" err="1"/>
              <a:t>BiPAP</a:t>
            </a:r>
            <a:r>
              <a:rPr lang="en-US" sz="1500" dirty="0"/>
              <a:t> ST/VAPS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500" dirty="0"/>
              <a:t>short </a:t>
            </a:r>
            <a:r>
              <a:rPr lang="en-US" sz="1500" dirty="0" err="1"/>
              <a:t>Ti</a:t>
            </a:r>
            <a:r>
              <a:rPr lang="en-US" sz="1500" dirty="0"/>
              <a:t> 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500" dirty="0"/>
              <a:t>high cycle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500" dirty="0"/>
              <a:t>short rise time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dirty="0"/>
              <a:t>Watch for EPAP or pressure support that start making CO</a:t>
            </a:r>
            <a:r>
              <a:rPr lang="en-US" sz="1500" baseline="-25000" dirty="0"/>
              <a:t>2</a:t>
            </a:r>
            <a:r>
              <a:rPr lang="en-US" sz="1500" dirty="0"/>
              <a:t> rise more or lower TV as sign of worsening hyperinflation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dirty="0"/>
              <a:t>Increase patient rate if hypoventilation despite recorded IPAP during titration at </a:t>
            </a:r>
            <a:r>
              <a:rPr lang="en-US" sz="1500" dirty="0" err="1"/>
              <a:t>PSmax</a:t>
            </a:r>
            <a:endParaRPr lang="en-US" sz="15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622993" y="4784917"/>
            <a:ext cx="1207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Persistent ↓O</a:t>
            </a:r>
            <a:r>
              <a:rPr lang="en-US" sz="1350" baseline="-25000" dirty="0"/>
              <a:t>2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892971" y="2973892"/>
            <a:ext cx="823793" cy="1345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3637" y="3448313"/>
            <a:ext cx="46370" cy="870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64150" y="3554497"/>
            <a:ext cx="1254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Central criteria</a:t>
            </a:r>
          </a:p>
          <a:p>
            <a:r>
              <a:rPr lang="en-US" sz="1350" dirty="0"/>
              <a:t>Normal CO</a:t>
            </a:r>
            <a:r>
              <a:rPr lang="en-US" sz="1350" baseline="-25000" dirty="0"/>
              <a:t>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66768" y="4307640"/>
            <a:ext cx="40786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/>
              <a:t>SV</a:t>
            </a:r>
            <a:endParaRPr lang="en-US" sz="1350" dirty="0"/>
          </a:p>
        </p:txBody>
      </p:sp>
      <p:sp>
        <p:nvSpPr>
          <p:cNvPr id="120" name="TextBox 119"/>
          <p:cNvSpPr txBox="1"/>
          <p:nvPr/>
        </p:nvSpPr>
        <p:spPr>
          <a:xfrm>
            <a:off x="6217939" y="1375390"/>
            <a:ext cx="26753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*Vary to meet insurance qualifications</a:t>
            </a:r>
          </a:p>
        </p:txBody>
      </p:sp>
      <p:cxnSp>
        <p:nvCxnSpPr>
          <p:cNvPr id="128" name="Straight Arrow Connector 127"/>
          <p:cNvCxnSpPr>
            <a:stCxn id="118" idx="3"/>
            <a:endCxn id="44" idx="1"/>
          </p:cNvCxnSpPr>
          <p:nvPr/>
        </p:nvCxnSpPr>
        <p:spPr>
          <a:xfrm>
            <a:off x="974630" y="4457681"/>
            <a:ext cx="1365244" cy="5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955788" y="4201769"/>
            <a:ext cx="929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Persistent centrals</a:t>
            </a:r>
          </a:p>
        </p:txBody>
      </p:sp>
    </p:spTree>
    <p:extLst>
      <p:ext uri="{BB962C8B-B14F-4D97-AF65-F5344CB8AC3E}">
        <p14:creationId xmlns:p14="http://schemas.microsoft.com/office/powerpoint/2010/main" val="32382901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B80D-0E18-B64C-AA37-03F500DA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Titration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29A8-D6DC-5341-B6B9-E36299D1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Beware of snore artifact and BPAP “squaring” leading to </a:t>
            </a:r>
            <a:r>
              <a:rPr lang="en-US" dirty="0" err="1"/>
              <a:t>overtitration</a:t>
            </a:r>
            <a:r>
              <a:rPr lang="en-US" dirty="0"/>
              <a:t> and missing central physiology</a:t>
            </a:r>
          </a:p>
          <a:p>
            <a:r>
              <a:rPr lang="en-US" dirty="0"/>
              <a:t>O2 may be able to be reduced once treat hypoventilation</a:t>
            </a:r>
          </a:p>
          <a:p>
            <a:r>
              <a:rPr lang="en-US" dirty="0"/>
              <a:t>VAPS and SV often need lower EPAP than BPAP</a:t>
            </a:r>
          </a:p>
          <a:p>
            <a:r>
              <a:rPr lang="en-US" dirty="0"/>
              <a:t>If one SV or VAPS device doesn’t work, try another</a:t>
            </a:r>
          </a:p>
          <a:p>
            <a:r>
              <a:rPr lang="en-US" dirty="0"/>
              <a:t>Higher pressures are not always better, but some evidence that COPD may require high PS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250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4A48-849D-FC4F-B159-44F8BFF7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Qualification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F49C-5239-B440-8E3F-5E67BB34A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Score central hypopneas to qualify for BPAP with backup (BPAP ST, SV, VAPS)</a:t>
            </a:r>
          </a:p>
          <a:p>
            <a:r>
              <a:rPr lang="en-US" dirty="0"/>
              <a:t>If VAPS best for controlling hypoventilation, but doesn’t qualify, consider if meets ventilator criteria</a:t>
            </a:r>
          </a:p>
          <a:p>
            <a:r>
              <a:rPr lang="en-US" dirty="0"/>
              <a:t>Almost impossible to switch from one Backup rate machine to other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649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Titration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876800"/>
          </a:xfrm>
        </p:spPr>
        <p:txBody>
          <a:bodyPr>
            <a:noAutofit/>
          </a:bodyPr>
          <a:lstStyle/>
          <a:p>
            <a:r>
              <a:rPr lang="en-US" sz="2800" dirty="0"/>
              <a:t>Tech’s goal should be to show setting options in different stages and positions </a:t>
            </a:r>
          </a:p>
          <a:p>
            <a:r>
              <a:rPr lang="en-US" sz="2800" dirty="0"/>
              <a:t>MD may need to extrapolate optimal setting and follow adherence data residual AHI, oximetry and ABG to adjust after set-up</a:t>
            </a:r>
          </a:p>
          <a:p>
            <a:r>
              <a:rPr lang="en-US" sz="2800" dirty="0"/>
              <a:t>Think about the underlying physiology interacts with PAP</a:t>
            </a:r>
          </a:p>
          <a:p>
            <a:r>
              <a:rPr lang="en-US" sz="2800" dirty="0"/>
              <a:t>You may not be able to fix everything</a:t>
            </a:r>
          </a:p>
          <a:p>
            <a:r>
              <a:rPr lang="en-US" sz="2800" dirty="0"/>
              <a:t>Some patients can never be fixed in supine position</a:t>
            </a:r>
          </a:p>
        </p:txBody>
      </p:sp>
    </p:spTree>
    <p:extLst>
      <p:ext uri="{BB962C8B-B14F-4D97-AF65-F5344CB8AC3E}">
        <p14:creationId xmlns:p14="http://schemas.microsoft.com/office/powerpoint/2010/main" val="1451634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luck titrating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hlinkClick r:id="rId2"/>
              </a:rPr>
              <a:t>Karin.johnson@baystatehealth.org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drsleepykarin</a:t>
            </a:r>
            <a:endParaRPr lang="en-US" dirty="0"/>
          </a:p>
          <a:p>
            <a:r>
              <a:rPr lang="en-US" dirty="0"/>
              <a:t>For more information regarding how PAP modes work</a:t>
            </a:r>
          </a:p>
          <a:p>
            <a:pPr lvl="1"/>
            <a:r>
              <a:rPr lang="en-US" dirty="0"/>
              <a:t>Johnson &amp; Johnson Treatment of sleep disordered breathing with positive airway pressure devices: technology update. Medical Devices: Evidence and Research 2015:8: 425-437.</a:t>
            </a:r>
          </a:p>
        </p:txBody>
      </p:sp>
    </p:spTree>
    <p:extLst>
      <p:ext uri="{BB962C8B-B14F-4D97-AF65-F5344CB8AC3E}">
        <p14:creationId xmlns:p14="http://schemas.microsoft.com/office/powerpoint/2010/main" val="44729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Respiratory Control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449" y="1448630"/>
            <a:ext cx="6067283" cy="2686050"/>
          </a:xfrm>
        </p:spPr>
        <p:txBody>
          <a:bodyPr>
            <a:noAutofit/>
          </a:bodyPr>
          <a:lstStyle/>
          <a:p>
            <a:r>
              <a:rPr lang="en-US" sz="2400" dirty="0"/>
              <a:t>Tigger sensitivity</a:t>
            </a:r>
          </a:p>
          <a:p>
            <a:pPr lvl="1"/>
            <a:r>
              <a:rPr lang="en-US" sz="1800" dirty="0"/>
              <a:t>inspiratory flow above which EPAP -&gt; IPAP </a:t>
            </a:r>
          </a:p>
          <a:p>
            <a:r>
              <a:rPr lang="en-US" sz="2400" dirty="0"/>
              <a:t>Cycle sensitivity</a:t>
            </a:r>
          </a:p>
          <a:p>
            <a:pPr lvl="1"/>
            <a:r>
              <a:rPr lang="en-US" sz="1800" dirty="0"/>
              <a:t>inspiratory flow below which IPAP -&gt; EPAP </a:t>
            </a:r>
          </a:p>
          <a:p>
            <a:r>
              <a:rPr lang="en-US" sz="2400" dirty="0"/>
              <a:t>Rise time</a:t>
            </a:r>
          </a:p>
          <a:p>
            <a:pPr lvl="1"/>
            <a:r>
              <a:rPr lang="en-US" sz="1800" dirty="0"/>
              <a:t>length of time to transition from EPAP to IPAP</a:t>
            </a:r>
          </a:p>
          <a:p>
            <a:r>
              <a:rPr lang="en-US" sz="2400" dirty="0"/>
              <a:t>Inspiratory Time</a:t>
            </a:r>
          </a:p>
          <a:p>
            <a:pPr lvl="1"/>
            <a:r>
              <a:rPr lang="en-US" sz="1800" dirty="0"/>
              <a:t>Time spent in inspiration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7428" r="28142" b="76376"/>
          <a:stretch/>
        </p:blipFill>
        <p:spPr>
          <a:xfrm>
            <a:off x="5036125" y="4516509"/>
            <a:ext cx="3924300" cy="1420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2951" y="4024673"/>
            <a:ext cx="4105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t="6478" r="59490" b="77083"/>
          <a:stretch/>
        </p:blipFill>
        <p:spPr>
          <a:xfrm>
            <a:off x="517814" y="4516509"/>
            <a:ext cx="1745673" cy="130925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22917" r="54554" b="60675"/>
          <a:stretch/>
        </p:blipFill>
        <p:spPr>
          <a:xfrm>
            <a:off x="2464378" y="4600136"/>
            <a:ext cx="2088573" cy="1236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83" y="1876425"/>
            <a:ext cx="2588342" cy="23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Respiratory Control Settings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091034"/>
              </p:ext>
            </p:extLst>
          </p:nvPr>
        </p:nvGraphicFramePr>
        <p:xfrm>
          <a:off x="647501" y="1846918"/>
          <a:ext cx="8123904" cy="2360394"/>
        </p:xfrm>
        <a:graphic>
          <a:graphicData uri="http://schemas.openxmlformats.org/drawingml/2006/table">
            <a:tbl>
              <a:tblPr firstRow="1" firstCol="1" bandRow="1"/>
              <a:tblGrid>
                <a:gridCol w="121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2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9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Setting</a:t>
                      </a:r>
                      <a:endParaRPr lang="en-US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Normal</a:t>
                      </a:r>
                      <a:endParaRPr lang="en-US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COPD</a:t>
                      </a:r>
                      <a:endParaRPr lang="en-US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Obesity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Hypoventilation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Restrictive/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Neuromuscular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Ti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0.3 sec-2.0 sec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0.3-1.0 sec</a:t>
                      </a:r>
                      <a:endParaRPr lang="en-US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0.8-2.0 sec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0.8-1.5 sec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Rise Time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300 ms</a:t>
                      </a:r>
                      <a:endParaRPr lang="en-US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150 ms</a:t>
                      </a:r>
                      <a:endParaRPr lang="en-US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150-300 </a:t>
                      </a:r>
                      <a:r>
                        <a:rPr lang="en-US" sz="1800" dirty="0" err="1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ms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300 </a:t>
                      </a:r>
                      <a:r>
                        <a:rPr lang="en-US" sz="1800" dirty="0" err="1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ms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Trigger </a:t>
                      </a:r>
                      <a:endParaRPr lang="en-US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Medium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Medium</a:t>
                      </a:r>
                      <a:endParaRPr lang="en-US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Medium-High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High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Cycle 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Medium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High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Low-Medium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charset="0"/>
                          <a:ea typeface="ＭＳ 明朝" charset="-128"/>
                          <a:cs typeface="Times New Roman" charset="0"/>
                        </a:rPr>
                        <a:t>Low</a:t>
                      </a:r>
                      <a:endParaRPr lang="en-US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27620" y="4502681"/>
            <a:ext cx="6512092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latin typeface="Arial" charset="0"/>
              </a:rPr>
              <a:t>COPD - Chronic obstructive pulmonary disease; sec - second; </a:t>
            </a:r>
            <a:r>
              <a:rPr lang="en-US" altLang="en-US" sz="1350" dirty="0" err="1">
                <a:latin typeface="Arial" charset="0"/>
              </a:rPr>
              <a:t>Ti</a:t>
            </a:r>
            <a:r>
              <a:rPr lang="en-US" altLang="en-US" sz="1350" dirty="0">
                <a:latin typeface="Arial" charset="0"/>
              </a:rPr>
              <a:t> - inspiration time Adapted from </a:t>
            </a:r>
            <a:r>
              <a:rPr lang="en-US" altLang="en-US" sz="1350" dirty="0" err="1">
                <a:latin typeface="Arial" charset="0"/>
              </a:rPr>
              <a:t>ResMed</a:t>
            </a:r>
            <a:r>
              <a:rPr lang="en-US" altLang="en-US" sz="1350" dirty="0">
                <a:latin typeface="Arial" charset="0"/>
              </a:rPr>
              <a:t> Sleep Lab Titration 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4DAD4-C316-C945-8DD5-FBCEEAECE51B}"/>
              </a:ext>
            </a:extLst>
          </p:cNvPr>
          <p:cNvSpPr txBox="1"/>
          <p:nvPr/>
        </p:nvSpPr>
        <p:spPr>
          <a:xfrm>
            <a:off x="626837" y="5516842"/>
            <a:ext cx="7913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 with normal settings then add to see if helps comfort or breathing metrics</a:t>
            </a:r>
          </a:p>
        </p:txBody>
      </p:sp>
    </p:spTree>
    <p:extLst>
      <p:ext uri="{BB962C8B-B14F-4D97-AF65-F5344CB8AC3E}">
        <p14:creationId xmlns:p14="http://schemas.microsoft.com/office/powerpoint/2010/main" val="9372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BPAP 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5085197" cy="3505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Respironics</a:t>
            </a:r>
          </a:p>
          <a:p>
            <a:pPr lvl="1"/>
            <a:r>
              <a:rPr lang="en-US" dirty="0"/>
              <a:t>Spontaneous breaths are not affected by </a:t>
            </a:r>
            <a:r>
              <a:rPr lang="en-US" dirty="0" err="1"/>
              <a:t>Ti</a:t>
            </a:r>
            <a:r>
              <a:rPr lang="en-US" dirty="0"/>
              <a:t> settings</a:t>
            </a:r>
          </a:p>
          <a:p>
            <a:endParaRPr lang="en-US" dirty="0"/>
          </a:p>
          <a:p>
            <a:r>
              <a:rPr lang="en-US" dirty="0" err="1"/>
              <a:t>Resmed</a:t>
            </a:r>
            <a:endParaRPr lang="en-US" dirty="0"/>
          </a:p>
          <a:p>
            <a:pPr lvl="1"/>
            <a:r>
              <a:rPr lang="en-US" dirty="0"/>
              <a:t>Spontaneous breaths are affected by </a:t>
            </a:r>
            <a:r>
              <a:rPr lang="en-US" dirty="0" err="1"/>
              <a:t>Ti</a:t>
            </a:r>
            <a:r>
              <a:rPr lang="en-US" dirty="0"/>
              <a:t> settings</a:t>
            </a:r>
          </a:p>
          <a:p>
            <a:pPr lvl="1"/>
            <a:r>
              <a:rPr lang="en-US" dirty="0"/>
              <a:t>Can use respiratory control settings on both BPAP and BPAP ST</a:t>
            </a:r>
          </a:p>
        </p:txBody>
      </p:sp>
    </p:spTree>
    <p:extLst>
      <p:ext uri="{BB962C8B-B14F-4D97-AF65-F5344CB8AC3E}">
        <p14:creationId xmlns:p14="http://schemas.microsoft.com/office/powerpoint/2010/main" val="14891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74" y="15560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Physiology affecting COPD Titrations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59" y="1446615"/>
            <a:ext cx="4650078" cy="4942974"/>
          </a:xfrm>
        </p:spPr>
        <p:txBody>
          <a:bodyPr>
            <a:normAutofit/>
          </a:bodyPr>
          <a:lstStyle/>
          <a:p>
            <a:r>
              <a:rPr lang="en-US" sz="2400" dirty="0" err="1"/>
              <a:t>AutoPEEP</a:t>
            </a:r>
            <a:r>
              <a:rPr lang="en-US" sz="2400" dirty="0"/>
              <a:t> and Dynamic Hyperinflation</a:t>
            </a:r>
          </a:p>
          <a:p>
            <a:pPr lvl="1"/>
            <a:r>
              <a:rPr lang="en-US" sz="2000" dirty="0"/>
              <a:t>Narrowed bronchiole and decreased elastic recoil</a:t>
            </a:r>
          </a:p>
          <a:p>
            <a:pPr lvl="2"/>
            <a:r>
              <a:rPr lang="en-US" sz="1600" dirty="0"/>
              <a:t>Slower flow in and out of lung </a:t>
            </a:r>
          </a:p>
          <a:p>
            <a:pPr lvl="2"/>
            <a:r>
              <a:rPr lang="en-US" sz="1600" dirty="0"/>
              <a:t>More collapse on expiration when positive pressure</a:t>
            </a:r>
          </a:p>
          <a:p>
            <a:pPr lvl="1"/>
            <a:r>
              <a:rPr lang="en-US" sz="2000" dirty="0"/>
              <a:t>More compliant alveoli</a:t>
            </a:r>
          </a:p>
          <a:p>
            <a:pPr lvl="2"/>
            <a:r>
              <a:rPr lang="en-US" sz="1600" dirty="0"/>
              <a:t>Inspiratory flow remains higher longer especially when on </a:t>
            </a:r>
            <a:r>
              <a:rPr lang="en-US" sz="1600" dirty="0" err="1"/>
              <a:t>BiPAP</a:t>
            </a:r>
            <a:endParaRPr lang="en-US" sz="1600" dirty="0"/>
          </a:p>
          <a:p>
            <a:pPr lvl="2"/>
            <a:r>
              <a:rPr lang="en-US" sz="1600" dirty="0"/>
              <a:t>May require active exhalation when on </a:t>
            </a:r>
            <a:r>
              <a:rPr lang="en-US" sz="1600" dirty="0" err="1"/>
              <a:t>BiPAP</a:t>
            </a:r>
            <a:r>
              <a:rPr lang="en-US" sz="1600" dirty="0"/>
              <a:t> to cycle</a:t>
            </a:r>
          </a:p>
          <a:p>
            <a:r>
              <a:rPr lang="en-US" sz="2400" dirty="0"/>
              <a:t>More dead space</a:t>
            </a:r>
          </a:p>
          <a:p>
            <a:pPr lvl="1"/>
            <a:r>
              <a:rPr lang="en-US" sz="2000" dirty="0"/>
              <a:t>Higher minute ventilation to clear CO</a:t>
            </a:r>
            <a:r>
              <a:rPr lang="en-US" sz="2000" baseline="-25000" dirty="0"/>
              <a:t>2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CDD20A-7A77-D64F-870C-B4942C818E51}"/>
              </a:ext>
            </a:extLst>
          </p:cNvPr>
          <p:cNvGrpSpPr/>
          <p:nvPr/>
        </p:nvGrpSpPr>
        <p:grpSpPr>
          <a:xfrm>
            <a:off x="5079669" y="1446614"/>
            <a:ext cx="3225614" cy="1578247"/>
            <a:chOff x="5012260" y="1911738"/>
            <a:chExt cx="3225614" cy="15782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243893" y="2493289"/>
              <a:ext cx="7088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243893" y="2663747"/>
              <a:ext cx="7088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5952750" y="2175101"/>
              <a:ext cx="758776" cy="875018"/>
            </a:xfrm>
            <a:custGeom>
              <a:avLst/>
              <a:gdLst>
                <a:gd name="connsiteX0" fmla="*/ 0 w 1447800"/>
                <a:gd name="connsiteY0" fmla="*/ 533400 h 1466850"/>
                <a:gd name="connsiteX1" fmla="*/ 57150 w 1447800"/>
                <a:gd name="connsiteY1" fmla="*/ 285750 h 1466850"/>
                <a:gd name="connsiteX2" fmla="*/ 95250 w 1447800"/>
                <a:gd name="connsiteY2" fmla="*/ 228600 h 1466850"/>
                <a:gd name="connsiteX3" fmla="*/ 266700 w 1447800"/>
                <a:gd name="connsiteY3" fmla="*/ 133350 h 1466850"/>
                <a:gd name="connsiteX4" fmla="*/ 495300 w 1447800"/>
                <a:gd name="connsiteY4" fmla="*/ 19050 h 1466850"/>
                <a:gd name="connsiteX5" fmla="*/ 552450 w 1447800"/>
                <a:gd name="connsiteY5" fmla="*/ 0 h 1466850"/>
                <a:gd name="connsiteX6" fmla="*/ 723900 w 1447800"/>
                <a:gd name="connsiteY6" fmla="*/ 19050 h 1466850"/>
                <a:gd name="connsiteX7" fmla="*/ 914400 w 1447800"/>
                <a:gd name="connsiteY7" fmla="*/ 76200 h 1466850"/>
                <a:gd name="connsiteX8" fmla="*/ 971550 w 1447800"/>
                <a:gd name="connsiteY8" fmla="*/ 95250 h 1466850"/>
                <a:gd name="connsiteX9" fmla="*/ 1028700 w 1447800"/>
                <a:gd name="connsiteY9" fmla="*/ 133350 h 1466850"/>
                <a:gd name="connsiteX10" fmla="*/ 1085850 w 1447800"/>
                <a:gd name="connsiteY10" fmla="*/ 152400 h 1466850"/>
                <a:gd name="connsiteX11" fmla="*/ 1200150 w 1447800"/>
                <a:gd name="connsiteY11" fmla="*/ 247650 h 1466850"/>
                <a:gd name="connsiteX12" fmla="*/ 1276350 w 1447800"/>
                <a:gd name="connsiteY12" fmla="*/ 361950 h 1466850"/>
                <a:gd name="connsiteX13" fmla="*/ 1295400 w 1447800"/>
                <a:gd name="connsiteY13" fmla="*/ 419100 h 1466850"/>
                <a:gd name="connsiteX14" fmla="*/ 1371600 w 1447800"/>
                <a:gd name="connsiteY14" fmla="*/ 533400 h 1466850"/>
                <a:gd name="connsiteX15" fmla="*/ 1409700 w 1447800"/>
                <a:gd name="connsiteY15" fmla="*/ 590550 h 1466850"/>
                <a:gd name="connsiteX16" fmla="*/ 1447800 w 1447800"/>
                <a:gd name="connsiteY16" fmla="*/ 647700 h 1466850"/>
                <a:gd name="connsiteX17" fmla="*/ 1428750 w 1447800"/>
                <a:gd name="connsiteY17" fmla="*/ 1085850 h 1466850"/>
                <a:gd name="connsiteX18" fmla="*/ 1390650 w 1447800"/>
                <a:gd name="connsiteY18" fmla="*/ 1200150 h 1466850"/>
                <a:gd name="connsiteX19" fmla="*/ 1314450 w 1447800"/>
                <a:gd name="connsiteY19" fmla="*/ 1314450 h 1466850"/>
                <a:gd name="connsiteX20" fmla="*/ 1257300 w 1447800"/>
                <a:gd name="connsiteY20" fmla="*/ 1333500 h 1466850"/>
                <a:gd name="connsiteX21" fmla="*/ 1200150 w 1447800"/>
                <a:gd name="connsiteY21" fmla="*/ 1371600 h 1466850"/>
                <a:gd name="connsiteX22" fmla="*/ 1085850 w 1447800"/>
                <a:gd name="connsiteY22" fmla="*/ 1409700 h 1466850"/>
                <a:gd name="connsiteX23" fmla="*/ 971550 w 1447800"/>
                <a:gd name="connsiteY23" fmla="*/ 1466850 h 1466850"/>
                <a:gd name="connsiteX24" fmla="*/ 457200 w 1447800"/>
                <a:gd name="connsiteY24" fmla="*/ 1428750 h 1466850"/>
                <a:gd name="connsiteX25" fmla="*/ 285750 w 1447800"/>
                <a:gd name="connsiteY25" fmla="*/ 1371600 h 1466850"/>
                <a:gd name="connsiteX26" fmla="*/ 228600 w 1447800"/>
                <a:gd name="connsiteY26" fmla="*/ 1352550 h 1466850"/>
                <a:gd name="connsiteX27" fmla="*/ 190500 w 1447800"/>
                <a:gd name="connsiteY27" fmla="*/ 1295400 h 1466850"/>
                <a:gd name="connsiteX28" fmla="*/ 133350 w 1447800"/>
                <a:gd name="connsiteY28" fmla="*/ 1257300 h 1466850"/>
                <a:gd name="connsiteX29" fmla="*/ 95250 w 1447800"/>
                <a:gd name="connsiteY29" fmla="*/ 1143000 h 1466850"/>
                <a:gd name="connsiteX30" fmla="*/ 76200 w 1447800"/>
                <a:gd name="connsiteY30" fmla="*/ 1085850 h 1466850"/>
                <a:gd name="connsiteX31" fmla="*/ 57150 w 1447800"/>
                <a:gd name="connsiteY31" fmla="*/ 1028700 h 1466850"/>
                <a:gd name="connsiteX32" fmla="*/ 38100 w 1447800"/>
                <a:gd name="connsiteY32" fmla="*/ 914400 h 1466850"/>
                <a:gd name="connsiteX33" fmla="*/ 19050 w 1447800"/>
                <a:gd name="connsiteY33" fmla="*/ 80010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7800" h="1466850">
                  <a:moveTo>
                    <a:pt x="0" y="533400"/>
                  </a:moveTo>
                  <a:cubicBezTo>
                    <a:pt x="8783" y="471921"/>
                    <a:pt x="19114" y="342803"/>
                    <a:pt x="57150" y="285750"/>
                  </a:cubicBezTo>
                  <a:cubicBezTo>
                    <a:pt x="69850" y="266700"/>
                    <a:pt x="78020" y="243677"/>
                    <a:pt x="95250" y="228600"/>
                  </a:cubicBezTo>
                  <a:cubicBezTo>
                    <a:pt x="300388" y="49104"/>
                    <a:pt x="133601" y="207294"/>
                    <a:pt x="266700" y="133350"/>
                  </a:cubicBezTo>
                  <a:cubicBezTo>
                    <a:pt x="488274" y="10253"/>
                    <a:pt x="272782" y="93223"/>
                    <a:pt x="495300" y="19050"/>
                  </a:cubicBezTo>
                  <a:lnTo>
                    <a:pt x="552450" y="0"/>
                  </a:lnTo>
                  <a:cubicBezTo>
                    <a:pt x="609600" y="6350"/>
                    <a:pt x="667067" y="10306"/>
                    <a:pt x="723900" y="19050"/>
                  </a:cubicBezTo>
                  <a:cubicBezTo>
                    <a:pt x="777368" y="27276"/>
                    <a:pt x="869896" y="61365"/>
                    <a:pt x="914400" y="76200"/>
                  </a:cubicBezTo>
                  <a:cubicBezTo>
                    <a:pt x="933450" y="82550"/>
                    <a:pt x="954842" y="84111"/>
                    <a:pt x="971550" y="95250"/>
                  </a:cubicBezTo>
                  <a:cubicBezTo>
                    <a:pt x="990600" y="107950"/>
                    <a:pt x="1008222" y="123111"/>
                    <a:pt x="1028700" y="133350"/>
                  </a:cubicBezTo>
                  <a:cubicBezTo>
                    <a:pt x="1046661" y="142330"/>
                    <a:pt x="1067889" y="143420"/>
                    <a:pt x="1085850" y="152400"/>
                  </a:cubicBezTo>
                  <a:cubicBezTo>
                    <a:pt x="1138894" y="178922"/>
                    <a:pt x="1158019" y="205519"/>
                    <a:pt x="1200150" y="247650"/>
                  </a:cubicBezTo>
                  <a:cubicBezTo>
                    <a:pt x="1245446" y="383539"/>
                    <a:pt x="1181218" y="219252"/>
                    <a:pt x="1276350" y="361950"/>
                  </a:cubicBezTo>
                  <a:cubicBezTo>
                    <a:pt x="1287489" y="378658"/>
                    <a:pt x="1285648" y="401547"/>
                    <a:pt x="1295400" y="419100"/>
                  </a:cubicBezTo>
                  <a:cubicBezTo>
                    <a:pt x="1317638" y="459128"/>
                    <a:pt x="1346200" y="495300"/>
                    <a:pt x="1371600" y="533400"/>
                  </a:cubicBezTo>
                  <a:lnTo>
                    <a:pt x="1409700" y="590550"/>
                  </a:lnTo>
                  <a:lnTo>
                    <a:pt x="1447800" y="647700"/>
                  </a:lnTo>
                  <a:cubicBezTo>
                    <a:pt x="1441450" y="793750"/>
                    <a:pt x="1443793" y="940438"/>
                    <a:pt x="1428750" y="1085850"/>
                  </a:cubicBezTo>
                  <a:cubicBezTo>
                    <a:pt x="1424617" y="1125798"/>
                    <a:pt x="1403350" y="1162050"/>
                    <a:pt x="1390650" y="1200150"/>
                  </a:cubicBezTo>
                  <a:cubicBezTo>
                    <a:pt x="1370678" y="1260067"/>
                    <a:pt x="1375606" y="1273679"/>
                    <a:pt x="1314450" y="1314450"/>
                  </a:cubicBezTo>
                  <a:cubicBezTo>
                    <a:pt x="1297742" y="1325589"/>
                    <a:pt x="1275261" y="1324520"/>
                    <a:pt x="1257300" y="1333500"/>
                  </a:cubicBezTo>
                  <a:cubicBezTo>
                    <a:pt x="1236822" y="1343739"/>
                    <a:pt x="1221072" y="1362301"/>
                    <a:pt x="1200150" y="1371600"/>
                  </a:cubicBezTo>
                  <a:cubicBezTo>
                    <a:pt x="1163450" y="1387911"/>
                    <a:pt x="1119266" y="1387423"/>
                    <a:pt x="1085850" y="1409700"/>
                  </a:cubicBezTo>
                  <a:cubicBezTo>
                    <a:pt x="1011992" y="1458939"/>
                    <a:pt x="1050420" y="1440560"/>
                    <a:pt x="971550" y="1466850"/>
                  </a:cubicBezTo>
                  <a:cubicBezTo>
                    <a:pt x="744523" y="1456979"/>
                    <a:pt x="632727" y="1481408"/>
                    <a:pt x="457200" y="1428750"/>
                  </a:cubicBezTo>
                  <a:lnTo>
                    <a:pt x="285750" y="1371600"/>
                  </a:lnTo>
                  <a:lnTo>
                    <a:pt x="228600" y="1352550"/>
                  </a:lnTo>
                  <a:cubicBezTo>
                    <a:pt x="215900" y="1333500"/>
                    <a:pt x="206689" y="1311589"/>
                    <a:pt x="190500" y="1295400"/>
                  </a:cubicBezTo>
                  <a:cubicBezTo>
                    <a:pt x="174311" y="1279211"/>
                    <a:pt x="145484" y="1276715"/>
                    <a:pt x="133350" y="1257300"/>
                  </a:cubicBezTo>
                  <a:cubicBezTo>
                    <a:pt x="112065" y="1223244"/>
                    <a:pt x="107950" y="1181100"/>
                    <a:pt x="95250" y="1143000"/>
                  </a:cubicBezTo>
                  <a:lnTo>
                    <a:pt x="76200" y="1085850"/>
                  </a:lnTo>
                  <a:cubicBezTo>
                    <a:pt x="69850" y="1066800"/>
                    <a:pt x="60451" y="1048507"/>
                    <a:pt x="57150" y="1028700"/>
                  </a:cubicBezTo>
                  <a:cubicBezTo>
                    <a:pt x="50800" y="990600"/>
                    <a:pt x="45010" y="952403"/>
                    <a:pt x="38100" y="914400"/>
                  </a:cubicBezTo>
                  <a:cubicBezTo>
                    <a:pt x="17805" y="802776"/>
                    <a:pt x="19050" y="853519"/>
                    <a:pt x="19050" y="8001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473522" y="1970550"/>
              <a:ext cx="93047" cy="522738"/>
            </a:xfrm>
            <a:custGeom>
              <a:avLst/>
              <a:gdLst>
                <a:gd name="connsiteX0" fmla="*/ 177541 w 177541"/>
                <a:gd name="connsiteY0" fmla="*/ 0 h 876300"/>
                <a:gd name="connsiteX1" fmla="*/ 101341 w 177541"/>
                <a:gd name="connsiteY1" fmla="*/ 133350 h 876300"/>
                <a:gd name="connsiteX2" fmla="*/ 120391 w 177541"/>
                <a:gd name="connsiteY2" fmla="*/ 209550 h 876300"/>
                <a:gd name="connsiteX3" fmla="*/ 101341 w 177541"/>
                <a:gd name="connsiteY3" fmla="*/ 152400 h 876300"/>
                <a:gd name="connsiteX4" fmla="*/ 44191 w 177541"/>
                <a:gd name="connsiteY4" fmla="*/ 171450 h 876300"/>
                <a:gd name="connsiteX5" fmla="*/ 101341 w 177541"/>
                <a:gd name="connsiteY5" fmla="*/ 342900 h 876300"/>
                <a:gd name="connsiteX6" fmla="*/ 25141 w 177541"/>
                <a:gd name="connsiteY6" fmla="*/ 361950 h 876300"/>
                <a:gd name="connsiteX7" fmla="*/ 101341 w 177541"/>
                <a:gd name="connsiteY7" fmla="*/ 476250 h 876300"/>
                <a:gd name="connsiteX8" fmla="*/ 139441 w 177541"/>
                <a:gd name="connsiteY8" fmla="*/ 419100 h 876300"/>
                <a:gd name="connsiteX9" fmla="*/ 63241 w 177541"/>
                <a:gd name="connsiteY9" fmla="*/ 438150 h 876300"/>
                <a:gd name="connsiteX10" fmla="*/ 82291 w 177541"/>
                <a:gd name="connsiteY10" fmla="*/ 552450 h 876300"/>
                <a:gd name="connsiteX11" fmla="*/ 139441 w 177541"/>
                <a:gd name="connsiteY11" fmla="*/ 571500 h 876300"/>
                <a:gd name="connsiteX12" fmla="*/ 25141 w 177541"/>
                <a:gd name="connsiteY12" fmla="*/ 590550 h 876300"/>
                <a:gd name="connsiteX13" fmla="*/ 101341 w 177541"/>
                <a:gd name="connsiteY13" fmla="*/ 723900 h 876300"/>
                <a:gd name="connsiteX14" fmla="*/ 44191 w 177541"/>
                <a:gd name="connsiteY14" fmla="*/ 742950 h 876300"/>
                <a:gd name="connsiteX15" fmla="*/ 63241 w 177541"/>
                <a:gd name="connsiteY15" fmla="*/ 800100 h 876300"/>
                <a:gd name="connsiteX16" fmla="*/ 101341 w 177541"/>
                <a:gd name="connsiteY16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541" h="876300">
                  <a:moveTo>
                    <a:pt x="177541" y="0"/>
                  </a:moveTo>
                  <a:cubicBezTo>
                    <a:pt x="154338" y="30937"/>
                    <a:pt x="101341" y="84866"/>
                    <a:pt x="101341" y="133350"/>
                  </a:cubicBezTo>
                  <a:cubicBezTo>
                    <a:pt x="101341" y="159532"/>
                    <a:pt x="120391" y="183368"/>
                    <a:pt x="120391" y="209550"/>
                  </a:cubicBezTo>
                  <a:cubicBezTo>
                    <a:pt x="120391" y="229630"/>
                    <a:pt x="107691" y="171450"/>
                    <a:pt x="101341" y="152400"/>
                  </a:cubicBezTo>
                  <a:cubicBezTo>
                    <a:pt x="82291" y="158750"/>
                    <a:pt x="49708" y="152142"/>
                    <a:pt x="44191" y="171450"/>
                  </a:cubicBezTo>
                  <a:cubicBezTo>
                    <a:pt x="23658" y="243314"/>
                    <a:pt x="67509" y="292152"/>
                    <a:pt x="101341" y="342900"/>
                  </a:cubicBezTo>
                  <a:cubicBezTo>
                    <a:pt x="75941" y="349250"/>
                    <a:pt x="36850" y="338532"/>
                    <a:pt x="25141" y="361950"/>
                  </a:cubicBezTo>
                  <a:cubicBezTo>
                    <a:pt x="-20835" y="453902"/>
                    <a:pt x="56244" y="461218"/>
                    <a:pt x="101341" y="476250"/>
                  </a:cubicBezTo>
                  <a:cubicBezTo>
                    <a:pt x="114041" y="457200"/>
                    <a:pt x="155630" y="435289"/>
                    <a:pt x="139441" y="419100"/>
                  </a:cubicBezTo>
                  <a:cubicBezTo>
                    <a:pt x="120928" y="400587"/>
                    <a:pt x="73554" y="414085"/>
                    <a:pt x="63241" y="438150"/>
                  </a:cubicBezTo>
                  <a:cubicBezTo>
                    <a:pt x="48026" y="473652"/>
                    <a:pt x="63127" y="518914"/>
                    <a:pt x="82291" y="552450"/>
                  </a:cubicBezTo>
                  <a:cubicBezTo>
                    <a:pt x="92254" y="569885"/>
                    <a:pt x="120391" y="565150"/>
                    <a:pt x="139441" y="571500"/>
                  </a:cubicBezTo>
                  <a:cubicBezTo>
                    <a:pt x="101341" y="577850"/>
                    <a:pt x="47592" y="559119"/>
                    <a:pt x="25141" y="590550"/>
                  </a:cubicBezTo>
                  <a:cubicBezTo>
                    <a:pt x="-47930" y="692850"/>
                    <a:pt x="57155" y="709171"/>
                    <a:pt x="101341" y="723900"/>
                  </a:cubicBezTo>
                  <a:cubicBezTo>
                    <a:pt x="82291" y="730250"/>
                    <a:pt x="53171" y="724989"/>
                    <a:pt x="44191" y="742950"/>
                  </a:cubicBezTo>
                  <a:cubicBezTo>
                    <a:pt x="35211" y="760911"/>
                    <a:pt x="54261" y="782139"/>
                    <a:pt x="63241" y="800100"/>
                  </a:cubicBezTo>
                  <a:cubicBezTo>
                    <a:pt x="104863" y="883345"/>
                    <a:pt x="101341" y="828583"/>
                    <a:pt x="101341" y="8763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44097" y="1970551"/>
              <a:ext cx="93047" cy="522738"/>
            </a:xfrm>
            <a:custGeom>
              <a:avLst/>
              <a:gdLst>
                <a:gd name="connsiteX0" fmla="*/ 177541 w 177541"/>
                <a:gd name="connsiteY0" fmla="*/ 0 h 876300"/>
                <a:gd name="connsiteX1" fmla="*/ 101341 w 177541"/>
                <a:gd name="connsiteY1" fmla="*/ 133350 h 876300"/>
                <a:gd name="connsiteX2" fmla="*/ 120391 w 177541"/>
                <a:gd name="connsiteY2" fmla="*/ 209550 h 876300"/>
                <a:gd name="connsiteX3" fmla="*/ 101341 w 177541"/>
                <a:gd name="connsiteY3" fmla="*/ 152400 h 876300"/>
                <a:gd name="connsiteX4" fmla="*/ 44191 w 177541"/>
                <a:gd name="connsiteY4" fmla="*/ 171450 h 876300"/>
                <a:gd name="connsiteX5" fmla="*/ 101341 w 177541"/>
                <a:gd name="connsiteY5" fmla="*/ 342900 h 876300"/>
                <a:gd name="connsiteX6" fmla="*/ 25141 w 177541"/>
                <a:gd name="connsiteY6" fmla="*/ 361950 h 876300"/>
                <a:gd name="connsiteX7" fmla="*/ 101341 w 177541"/>
                <a:gd name="connsiteY7" fmla="*/ 476250 h 876300"/>
                <a:gd name="connsiteX8" fmla="*/ 139441 w 177541"/>
                <a:gd name="connsiteY8" fmla="*/ 419100 h 876300"/>
                <a:gd name="connsiteX9" fmla="*/ 63241 w 177541"/>
                <a:gd name="connsiteY9" fmla="*/ 438150 h 876300"/>
                <a:gd name="connsiteX10" fmla="*/ 82291 w 177541"/>
                <a:gd name="connsiteY10" fmla="*/ 552450 h 876300"/>
                <a:gd name="connsiteX11" fmla="*/ 139441 w 177541"/>
                <a:gd name="connsiteY11" fmla="*/ 571500 h 876300"/>
                <a:gd name="connsiteX12" fmla="*/ 25141 w 177541"/>
                <a:gd name="connsiteY12" fmla="*/ 590550 h 876300"/>
                <a:gd name="connsiteX13" fmla="*/ 101341 w 177541"/>
                <a:gd name="connsiteY13" fmla="*/ 723900 h 876300"/>
                <a:gd name="connsiteX14" fmla="*/ 44191 w 177541"/>
                <a:gd name="connsiteY14" fmla="*/ 742950 h 876300"/>
                <a:gd name="connsiteX15" fmla="*/ 63241 w 177541"/>
                <a:gd name="connsiteY15" fmla="*/ 800100 h 876300"/>
                <a:gd name="connsiteX16" fmla="*/ 101341 w 177541"/>
                <a:gd name="connsiteY16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541" h="876300">
                  <a:moveTo>
                    <a:pt x="177541" y="0"/>
                  </a:moveTo>
                  <a:cubicBezTo>
                    <a:pt x="154338" y="30937"/>
                    <a:pt x="101341" y="84866"/>
                    <a:pt x="101341" y="133350"/>
                  </a:cubicBezTo>
                  <a:cubicBezTo>
                    <a:pt x="101341" y="159532"/>
                    <a:pt x="120391" y="183368"/>
                    <a:pt x="120391" y="209550"/>
                  </a:cubicBezTo>
                  <a:cubicBezTo>
                    <a:pt x="120391" y="229630"/>
                    <a:pt x="107691" y="171450"/>
                    <a:pt x="101341" y="152400"/>
                  </a:cubicBezTo>
                  <a:cubicBezTo>
                    <a:pt x="82291" y="158750"/>
                    <a:pt x="49708" y="152142"/>
                    <a:pt x="44191" y="171450"/>
                  </a:cubicBezTo>
                  <a:cubicBezTo>
                    <a:pt x="23658" y="243314"/>
                    <a:pt x="67509" y="292152"/>
                    <a:pt x="101341" y="342900"/>
                  </a:cubicBezTo>
                  <a:cubicBezTo>
                    <a:pt x="75941" y="349250"/>
                    <a:pt x="36850" y="338532"/>
                    <a:pt x="25141" y="361950"/>
                  </a:cubicBezTo>
                  <a:cubicBezTo>
                    <a:pt x="-20835" y="453902"/>
                    <a:pt x="56244" y="461218"/>
                    <a:pt x="101341" y="476250"/>
                  </a:cubicBezTo>
                  <a:cubicBezTo>
                    <a:pt x="114041" y="457200"/>
                    <a:pt x="155630" y="435289"/>
                    <a:pt x="139441" y="419100"/>
                  </a:cubicBezTo>
                  <a:cubicBezTo>
                    <a:pt x="120928" y="400587"/>
                    <a:pt x="73554" y="414085"/>
                    <a:pt x="63241" y="438150"/>
                  </a:cubicBezTo>
                  <a:cubicBezTo>
                    <a:pt x="48026" y="473652"/>
                    <a:pt x="63127" y="518914"/>
                    <a:pt x="82291" y="552450"/>
                  </a:cubicBezTo>
                  <a:cubicBezTo>
                    <a:pt x="92254" y="569885"/>
                    <a:pt x="120391" y="565150"/>
                    <a:pt x="139441" y="571500"/>
                  </a:cubicBezTo>
                  <a:cubicBezTo>
                    <a:pt x="101341" y="577850"/>
                    <a:pt x="47592" y="559119"/>
                    <a:pt x="25141" y="590550"/>
                  </a:cubicBezTo>
                  <a:cubicBezTo>
                    <a:pt x="-47930" y="692850"/>
                    <a:pt x="57155" y="709171"/>
                    <a:pt x="101341" y="723900"/>
                  </a:cubicBezTo>
                  <a:cubicBezTo>
                    <a:pt x="82291" y="730250"/>
                    <a:pt x="53171" y="724989"/>
                    <a:pt x="44191" y="742950"/>
                  </a:cubicBezTo>
                  <a:cubicBezTo>
                    <a:pt x="35211" y="760911"/>
                    <a:pt x="54261" y="782139"/>
                    <a:pt x="63241" y="800100"/>
                  </a:cubicBezTo>
                  <a:cubicBezTo>
                    <a:pt x="104863" y="883345"/>
                    <a:pt x="101341" y="828583"/>
                    <a:pt x="101341" y="8763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672997" y="1970551"/>
              <a:ext cx="93047" cy="522738"/>
            </a:xfrm>
            <a:custGeom>
              <a:avLst/>
              <a:gdLst>
                <a:gd name="connsiteX0" fmla="*/ 177541 w 177541"/>
                <a:gd name="connsiteY0" fmla="*/ 0 h 876300"/>
                <a:gd name="connsiteX1" fmla="*/ 101341 w 177541"/>
                <a:gd name="connsiteY1" fmla="*/ 133350 h 876300"/>
                <a:gd name="connsiteX2" fmla="*/ 120391 w 177541"/>
                <a:gd name="connsiteY2" fmla="*/ 209550 h 876300"/>
                <a:gd name="connsiteX3" fmla="*/ 101341 w 177541"/>
                <a:gd name="connsiteY3" fmla="*/ 152400 h 876300"/>
                <a:gd name="connsiteX4" fmla="*/ 44191 w 177541"/>
                <a:gd name="connsiteY4" fmla="*/ 171450 h 876300"/>
                <a:gd name="connsiteX5" fmla="*/ 101341 w 177541"/>
                <a:gd name="connsiteY5" fmla="*/ 342900 h 876300"/>
                <a:gd name="connsiteX6" fmla="*/ 25141 w 177541"/>
                <a:gd name="connsiteY6" fmla="*/ 361950 h 876300"/>
                <a:gd name="connsiteX7" fmla="*/ 101341 w 177541"/>
                <a:gd name="connsiteY7" fmla="*/ 476250 h 876300"/>
                <a:gd name="connsiteX8" fmla="*/ 139441 w 177541"/>
                <a:gd name="connsiteY8" fmla="*/ 419100 h 876300"/>
                <a:gd name="connsiteX9" fmla="*/ 63241 w 177541"/>
                <a:gd name="connsiteY9" fmla="*/ 438150 h 876300"/>
                <a:gd name="connsiteX10" fmla="*/ 82291 w 177541"/>
                <a:gd name="connsiteY10" fmla="*/ 552450 h 876300"/>
                <a:gd name="connsiteX11" fmla="*/ 139441 w 177541"/>
                <a:gd name="connsiteY11" fmla="*/ 571500 h 876300"/>
                <a:gd name="connsiteX12" fmla="*/ 25141 w 177541"/>
                <a:gd name="connsiteY12" fmla="*/ 590550 h 876300"/>
                <a:gd name="connsiteX13" fmla="*/ 101341 w 177541"/>
                <a:gd name="connsiteY13" fmla="*/ 723900 h 876300"/>
                <a:gd name="connsiteX14" fmla="*/ 44191 w 177541"/>
                <a:gd name="connsiteY14" fmla="*/ 742950 h 876300"/>
                <a:gd name="connsiteX15" fmla="*/ 63241 w 177541"/>
                <a:gd name="connsiteY15" fmla="*/ 800100 h 876300"/>
                <a:gd name="connsiteX16" fmla="*/ 101341 w 177541"/>
                <a:gd name="connsiteY16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541" h="876300">
                  <a:moveTo>
                    <a:pt x="177541" y="0"/>
                  </a:moveTo>
                  <a:cubicBezTo>
                    <a:pt x="154338" y="30937"/>
                    <a:pt x="101341" y="84866"/>
                    <a:pt x="101341" y="133350"/>
                  </a:cubicBezTo>
                  <a:cubicBezTo>
                    <a:pt x="101341" y="159532"/>
                    <a:pt x="120391" y="183368"/>
                    <a:pt x="120391" y="209550"/>
                  </a:cubicBezTo>
                  <a:cubicBezTo>
                    <a:pt x="120391" y="229630"/>
                    <a:pt x="107691" y="171450"/>
                    <a:pt x="101341" y="152400"/>
                  </a:cubicBezTo>
                  <a:cubicBezTo>
                    <a:pt x="82291" y="158750"/>
                    <a:pt x="49708" y="152142"/>
                    <a:pt x="44191" y="171450"/>
                  </a:cubicBezTo>
                  <a:cubicBezTo>
                    <a:pt x="23658" y="243314"/>
                    <a:pt x="67509" y="292152"/>
                    <a:pt x="101341" y="342900"/>
                  </a:cubicBezTo>
                  <a:cubicBezTo>
                    <a:pt x="75941" y="349250"/>
                    <a:pt x="36850" y="338532"/>
                    <a:pt x="25141" y="361950"/>
                  </a:cubicBezTo>
                  <a:cubicBezTo>
                    <a:pt x="-20835" y="453902"/>
                    <a:pt x="56244" y="461218"/>
                    <a:pt x="101341" y="476250"/>
                  </a:cubicBezTo>
                  <a:cubicBezTo>
                    <a:pt x="114041" y="457200"/>
                    <a:pt x="155630" y="435289"/>
                    <a:pt x="139441" y="419100"/>
                  </a:cubicBezTo>
                  <a:cubicBezTo>
                    <a:pt x="120928" y="400587"/>
                    <a:pt x="73554" y="414085"/>
                    <a:pt x="63241" y="438150"/>
                  </a:cubicBezTo>
                  <a:cubicBezTo>
                    <a:pt x="48026" y="473652"/>
                    <a:pt x="63127" y="518914"/>
                    <a:pt x="82291" y="552450"/>
                  </a:cubicBezTo>
                  <a:cubicBezTo>
                    <a:pt x="92254" y="569885"/>
                    <a:pt x="120391" y="565150"/>
                    <a:pt x="139441" y="571500"/>
                  </a:cubicBezTo>
                  <a:cubicBezTo>
                    <a:pt x="101341" y="577850"/>
                    <a:pt x="47592" y="559119"/>
                    <a:pt x="25141" y="590550"/>
                  </a:cubicBezTo>
                  <a:cubicBezTo>
                    <a:pt x="-47930" y="692850"/>
                    <a:pt x="57155" y="709171"/>
                    <a:pt x="101341" y="723900"/>
                  </a:cubicBezTo>
                  <a:cubicBezTo>
                    <a:pt x="82291" y="730250"/>
                    <a:pt x="53171" y="724989"/>
                    <a:pt x="44191" y="742950"/>
                  </a:cubicBezTo>
                  <a:cubicBezTo>
                    <a:pt x="35211" y="760911"/>
                    <a:pt x="54261" y="782139"/>
                    <a:pt x="63241" y="800100"/>
                  </a:cubicBezTo>
                  <a:cubicBezTo>
                    <a:pt x="104863" y="883345"/>
                    <a:pt x="101341" y="828583"/>
                    <a:pt x="101341" y="8763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462928" y="2663746"/>
              <a:ext cx="79871" cy="522738"/>
            </a:xfrm>
            <a:custGeom>
              <a:avLst/>
              <a:gdLst>
                <a:gd name="connsiteX0" fmla="*/ 177541 w 177541"/>
                <a:gd name="connsiteY0" fmla="*/ 0 h 876300"/>
                <a:gd name="connsiteX1" fmla="*/ 101341 w 177541"/>
                <a:gd name="connsiteY1" fmla="*/ 133350 h 876300"/>
                <a:gd name="connsiteX2" fmla="*/ 120391 w 177541"/>
                <a:gd name="connsiteY2" fmla="*/ 209550 h 876300"/>
                <a:gd name="connsiteX3" fmla="*/ 101341 w 177541"/>
                <a:gd name="connsiteY3" fmla="*/ 152400 h 876300"/>
                <a:gd name="connsiteX4" fmla="*/ 44191 w 177541"/>
                <a:gd name="connsiteY4" fmla="*/ 171450 h 876300"/>
                <a:gd name="connsiteX5" fmla="*/ 101341 w 177541"/>
                <a:gd name="connsiteY5" fmla="*/ 342900 h 876300"/>
                <a:gd name="connsiteX6" fmla="*/ 25141 w 177541"/>
                <a:gd name="connsiteY6" fmla="*/ 361950 h 876300"/>
                <a:gd name="connsiteX7" fmla="*/ 101341 w 177541"/>
                <a:gd name="connsiteY7" fmla="*/ 476250 h 876300"/>
                <a:gd name="connsiteX8" fmla="*/ 139441 w 177541"/>
                <a:gd name="connsiteY8" fmla="*/ 419100 h 876300"/>
                <a:gd name="connsiteX9" fmla="*/ 63241 w 177541"/>
                <a:gd name="connsiteY9" fmla="*/ 438150 h 876300"/>
                <a:gd name="connsiteX10" fmla="*/ 82291 w 177541"/>
                <a:gd name="connsiteY10" fmla="*/ 552450 h 876300"/>
                <a:gd name="connsiteX11" fmla="*/ 139441 w 177541"/>
                <a:gd name="connsiteY11" fmla="*/ 571500 h 876300"/>
                <a:gd name="connsiteX12" fmla="*/ 25141 w 177541"/>
                <a:gd name="connsiteY12" fmla="*/ 590550 h 876300"/>
                <a:gd name="connsiteX13" fmla="*/ 101341 w 177541"/>
                <a:gd name="connsiteY13" fmla="*/ 723900 h 876300"/>
                <a:gd name="connsiteX14" fmla="*/ 44191 w 177541"/>
                <a:gd name="connsiteY14" fmla="*/ 742950 h 876300"/>
                <a:gd name="connsiteX15" fmla="*/ 63241 w 177541"/>
                <a:gd name="connsiteY15" fmla="*/ 800100 h 876300"/>
                <a:gd name="connsiteX16" fmla="*/ 101341 w 177541"/>
                <a:gd name="connsiteY16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541" h="876300">
                  <a:moveTo>
                    <a:pt x="177541" y="0"/>
                  </a:moveTo>
                  <a:cubicBezTo>
                    <a:pt x="154338" y="30937"/>
                    <a:pt x="101341" y="84866"/>
                    <a:pt x="101341" y="133350"/>
                  </a:cubicBezTo>
                  <a:cubicBezTo>
                    <a:pt x="101341" y="159532"/>
                    <a:pt x="120391" y="183368"/>
                    <a:pt x="120391" y="209550"/>
                  </a:cubicBezTo>
                  <a:cubicBezTo>
                    <a:pt x="120391" y="229630"/>
                    <a:pt x="107691" y="171450"/>
                    <a:pt x="101341" y="152400"/>
                  </a:cubicBezTo>
                  <a:cubicBezTo>
                    <a:pt x="82291" y="158750"/>
                    <a:pt x="49708" y="152142"/>
                    <a:pt x="44191" y="171450"/>
                  </a:cubicBezTo>
                  <a:cubicBezTo>
                    <a:pt x="23658" y="243314"/>
                    <a:pt x="67509" y="292152"/>
                    <a:pt x="101341" y="342900"/>
                  </a:cubicBezTo>
                  <a:cubicBezTo>
                    <a:pt x="75941" y="349250"/>
                    <a:pt x="36850" y="338532"/>
                    <a:pt x="25141" y="361950"/>
                  </a:cubicBezTo>
                  <a:cubicBezTo>
                    <a:pt x="-20835" y="453902"/>
                    <a:pt x="56244" y="461218"/>
                    <a:pt x="101341" y="476250"/>
                  </a:cubicBezTo>
                  <a:cubicBezTo>
                    <a:pt x="114041" y="457200"/>
                    <a:pt x="155630" y="435289"/>
                    <a:pt x="139441" y="419100"/>
                  </a:cubicBezTo>
                  <a:cubicBezTo>
                    <a:pt x="120928" y="400587"/>
                    <a:pt x="73554" y="414085"/>
                    <a:pt x="63241" y="438150"/>
                  </a:cubicBezTo>
                  <a:cubicBezTo>
                    <a:pt x="48026" y="473652"/>
                    <a:pt x="63127" y="518914"/>
                    <a:pt x="82291" y="552450"/>
                  </a:cubicBezTo>
                  <a:cubicBezTo>
                    <a:pt x="92254" y="569885"/>
                    <a:pt x="120391" y="565150"/>
                    <a:pt x="139441" y="571500"/>
                  </a:cubicBezTo>
                  <a:cubicBezTo>
                    <a:pt x="101341" y="577850"/>
                    <a:pt x="47592" y="559119"/>
                    <a:pt x="25141" y="590550"/>
                  </a:cubicBezTo>
                  <a:cubicBezTo>
                    <a:pt x="-47930" y="692850"/>
                    <a:pt x="57155" y="709171"/>
                    <a:pt x="101341" y="723900"/>
                  </a:cubicBezTo>
                  <a:cubicBezTo>
                    <a:pt x="82291" y="730250"/>
                    <a:pt x="53171" y="724989"/>
                    <a:pt x="44191" y="742950"/>
                  </a:cubicBezTo>
                  <a:cubicBezTo>
                    <a:pt x="35211" y="760911"/>
                    <a:pt x="54261" y="782139"/>
                    <a:pt x="63241" y="800100"/>
                  </a:cubicBezTo>
                  <a:cubicBezTo>
                    <a:pt x="104863" y="883345"/>
                    <a:pt x="101341" y="828583"/>
                    <a:pt x="101341" y="8763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34113" y="2663747"/>
              <a:ext cx="93047" cy="522738"/>
            </a:xfrm>
            <a:custGeom>
              <a:avLst/>
              <a:gdLst>
                <a:gd name="connsiteX0" fmla="*/ 177541 w 177541"/>
                <a:gd name="connsiteY0" fmla="*/ 0 h 876300"/>
                <a:gd name="connsiteX1" fmla="*/ 101341 w 177541"/>
                <a:gd name="connsiteY1" fmla="*/ 133350 h 876300"/>
                <a:gd name="connsiteX2" fmla="*/ 120391 w 177541"/>
                <a:gd name="connsiteY2" fmla="*/ 209550 h 876300"/>
                <a:gd name="connsiteX3" fmla="*/ 101341 w 177541"/>
                <a:gd name="connsiteY3" fmla="*/ 152400 h 876300"/>
                <a:gd name="connsiteX4" fmla="*/ 44191 w 177541"/>
                <a:gd name="connsiteY4" fmla="*/ 171450 h 876300"/>
                <a:gd name="connsiteX5" fmla="*/ 101341 w 177541"/>
                <a:gd name="connsiteY5" fmla="*/ 342900 h 876300"/>
                <a:gd name="connsiteX6" fmla="*/ 25141 w 177541"/>
                <a:gd name="connsiteY6" fmla="*/ 361950 h 876300"/>
                <a:gd name="connsiteX7" fmla="*/ 101341 w 177541"/>
                <a:gd name="connsiteY7" fmla="*/ 476250 h 876300"/>
                <a:gd name="connsiteX8" fmla="*/ 139441 w 177541"/>
                <a:gd name="connsiteY8" fmla="*/ 419100 h 876300"/>
                <a:gd name="connsiteX9" fmla="*/ 63241 w 177541"/>
                <a:gd name="connsiteY9" fmla="*/ 438150 h 876300"/>
                <a:gd name="connsiteX10" fmla="*/ 82291 w 177541"/>
                <a:gd name="connsiteY10" fmla="*/ 552450 h 876300"/>
                <a:gd name="connsiteX11" fmla="*/ 139441 w 177541"/>
                <a:gd name="connsiteY11" fmla="*/ 571500 h 876300"/>
                <a:gd name="connsiteX12" fmla="*/ 25141 w 177541"/>
                <a:gd name="connsiteY12" fmla="*/ 590550 h 876300"/>
                <a:gd name="connsiteX13" fmla="*/ 101341 w 177541"/>
                <a:gd name="connsiteY13" fmla="*/ 723900 h 876300"/>
                <a:gd name="connsiteX14" fmla="*/ 44191 w 177541"/>
                <a:gd name="connsiteY14" fmla="*/ 742950 h 876300"/>
                <a:gd name="connsiteX15" fmla="*/ 63241 w 177541"/>
                <a:gd name="connsiteY15" fmla="*/ 800100 h 876300"/>
                <a:gd name="connsiteX16" fmla="*/ 101341 w 177541"/>
                <a:gd name="connsiteY16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541" h="876300">
                  <a:moveTo>
                    <a:pt x="177541" y="0"/>
                  </a:moveTo>
                  <a:cubicBezTo>
                    <a:pt x="154338" y="30937"/>
                    <a:pt x="101341" y="84866"/>
                    <a:pt x="101341" y="133350"/>
                  </a:cubicBezTo>
                  <a:cubicBezTo>
                    <a:pt x="101341" y="159532"/>
                    <a:pt x="120391" y="183368"/>
                    <a:pt x="120391" y="209550"/>
                  </a:cubicBezTo>
                  <a:cubicBezTo>
                    <a:pt x="120391" y="229630"/>
                    <a:pt x="107691" y="171450"/>
                    <a:pt x="101341" y="152400"/>
                  </a:cubicBezTo>
                  <a:cubicBezTo>
                    <a:pt x="82291" y="158750"/>
                    <a:pt x="49708" y="152142"/>
                    <a:pt x="44191" y="171450"/>
                  </a:cubicBezTo>
                  <a:cubicBezTo>
                    <a:pt x="23658" y="243314"/>
                    <a:pt x="67509" y="292152"/>
                    <a:pt x="101341" y="342900"/>
                  </a:cubicBezTo>
                  <a:cubicBezTo>
                    <a:pt x="75941" y="349250"/>
                    <a:pt x="36850" y="338532"/>
                    <a:pt x="25141" y="361950"/>
                  </a:cubicBezTo>
                  <a:cubicBezTo>
                    <a:pt x="-20835" y="453902"/>
                    <a:pt x="56244" y="461218"/>
                    <a:pt x="101341" y="476250"/>
                  </a:cubicBezTo>
                  <a:cubicBezTo>
                    <a:pt x="114041" y="457200"/>
                    <a:pt x="155630" y="435289"/>
                    <a:pt x="139441" y="419100"/>
                  </a:cubicBezTo>
                  <a:cubicBezTo>
                    <a:pt x="120928" y="400587"/>
                    <a:pt x="73554" y="414085"/>
                    <a:pt x="63241" y="438150"/>
                  </a:cubicBezTo>
                  <a:cubicBezTo>
                    <a:pt x="48026" y="473652"/>
                    <a:pt x="63127" y="518914"/>
                    <a:pt x="82291" y="552450"/>
                  </a:cubicBezTo>
                  <a:cubicBezTo>
                    <a:pt x="92254" y="569885"/>
                    <a:pt x="120391" y="565150"/>
                    <a:pt x="139441" y="571500"/>
                  </a:cubicBezTo>
                  <a:cubicBezTo>
                    <a:pt x="101341" y="577850"/>
                    <a:pt x="47592" y="559119"/>
                    <a:pt x="25141" y="590550"/>
                  </a:cubicBezTo>
                  <a:cubicBezTo>
                    <a:pt x="-47930" y="692850"/>
                    <a:pt x="57155" y="709171"/>
                    <a:pt x="101341" y="723900"/>
                  </a:cubicBezTo>
                  <a:cubicBezTo>
                    <a:pt x="82291" y="730250"/>
                    <a:pt x="53171" y="724989"/>
                    <a:pt x="44191" y="742950"/>
                  </a:cubicBezTo>
                  <a:cubicBezTo>
                    <a:pt x="35211" y="760911"/>
                    <a:pt x="54261" y="782139"/>
                    <a:pt x="63241" y="800100"/>
                  </a:cubicBezTo>
                  <a:cubicBezTo>
                    <a:pt x="104863" y="883345"/>
                    <a:pt x="101341" y="828583"/>
                    <a:pt x="101341" y="8763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672997" y="2663747"/>
              <a:ext cx="93047" cy="522738"/>
            </a:xfrm>
            <a:custGeom>
              <a:avLst/>
              <a:gdLst>
                <a:gd name="connsiteX0" fmla="*/ 177541 w 177541"/>
                <a:gd name="connsiteY0" fmla="*/ 0 h 876300"/>
                <a:gd name="connsiteX1" fmla="*/ 101341 w 177541"/>
                <a:gd name="connsiteY1" fmla="*/ 133350 h 876300"/>
                <a:gd name="connsiteX2" fmla="*/ 120391 w 177541"/>
                <a:gd name="connsiteY2" fmla="*/ 209550 h 876300"/>
                <a:gd name="connsiteX3" fmla="*/ 101341 w 177541"/>
                <a:gd name="connsiteY3" fmla="*/ 152400 h 876300"/>
                <a:gd name="connsiteX4" fmla="*/ 44191 w 177541"/>
                <a:gd name="connsiteY4" fmla="*/ 171450 h 876300"/>
                <a:gd name="connsiteX5" fmla="*/ 101341 w 177541"/>
                <a:gd name="connsiteY5" fmla="*/ 342900 h 876300"/>
                <a:gd name="connsiteX6" fmla="*/ 25141 w 177541"/>
                <a:gd name="connsiteY6" fmla="*/ 361950 h 876300"/>
                <a:gd name="connsiteX7" fmla="*/ 101341 w 177541"/>
                <a:gd name="connsiteY7" fmla="*/ 476250 h 876300"/>
                <a:gd name="connsiteX8" fmla="*/ 139441 w 177541"/>
                <a:gd name="connsiteY8" fmla="*/ 419100 h 876300"/>
                <a:gd name="connsiteX9" fmla="*/ 63241 w 177541"/>
                <a:gd name="connsiteY9" fmla="*/ 438150 h 876300"/>
                <a:gd name="connsiteX10" fmla="*/ 82291 w 177541"/>
                <a:gd name="connsiteY10" fmla="*/ 552450 h 876300"/>
                <a:gd name="connsiteX11" fmla="*/ 139441 w 177541"/>
                <a:gd name="connsiteY11" fmla="*/ 571500 h 876300"/>
                <a:gd name="connsiteX12" fmla="*/ 25141 w 177541"/>
                <a:gd name="connsiteY12" fmla="*/ 590550 h 876300"/>
                <a:gd name="connsiteX13" fmla="*/ 101341 w 177541"/>
                <a:gd name="connsiteY13" fmla="*/ 723900 h 876300"/>
                <a:gd name="connsiteX14" fmla="*/ 44191 w 177541"/>
                <a:gd name="connsiteY14" fmla="*/ 742950 h 876300"/>
                <a:gd name="connsiteX15" fmla="*/ 63241 w 177541"/>
                <a:gd name="connsiteY15" fmla="*/ 800100 h 876300"/>
                <a:gd name="connsiteX16" fmla="*/ 101341 w 177541"/>
                <a:gd name="connsiteY16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541" h="876300">
                  <a:moveTo>
                    <a:pt x="177541" y="0"/>
                  </a:moveTo>
                  <a:cubicBezTo>
                    <a:pt x="154338" y="30937"/>
                    <a:pt x="101341" y="84866"/>
                    <a:pt x="101341" y="133350"/>
                  </a:cubicBezTo>
                  <a:cubicBezTo>
                    <a:pt x="101341" y="159532"/>
                    <a:pt x="120391" y="183368"/>
                    <a:pt x="120391" y="209550"/>
                  </a:cubicBezTo>
                  <a:cubicBezTo>
                    <a:pt x="120391" y="229630"/>
                    <a:pt x="107691" y="171450"/>
                    <a:pt x="101341" y="152400"/>
                  </a:cubicBezTo>
                  <a:cubicBezTo>
                    <a:pt x="82291" y="158750"/>
                    <a:pt x="49708" y="152142"/>
                    <a:pt x="44191" y="171450"/>
                  </a:cubicBezTo>
                  <a:cubicBezTo>
                    <a:pt x="23658" y="243314"/>
                    <a:pt x="67509" y="292152"/>
                    <a:pt x="101341" y="342900"/>
                  </a:cubicBezTo>
                  <a:cubicBezTo>
                    <a:pt x="75941" y="349250"/>
                    <a:pt x="36850" y="338532"/>
                    <a:pt x="25141" y="361950"/>
                  </a:cubicBezTo>
                  <a:cubicBezTo>
                    <a:pt x="-20835" y="453902"/>
                    <a:pt x="56244" y="461218"/>
                    <a:pt x="101341" y="476250"/>
                  </a:cubicBezTo>
                  <a:cubicBezTo>
                    <a:pt x="114041" y="457200"/>
                    <a:pt x="155630" y="435289"/>
                    <a:pt x="139441" y="419100"/>
                  </a:cubicBezTo>
                  <a:cubicBezTo>
                    <a:pt x="120928" y="400587"/>
                    <a:pt x="73554" y="414085"/>
                    <a:pt x="63241" y="438150"/>
                  </a:cubicBezTo>
                  <a:cubicBezTo>
                    <a:pt x="48026" y="473652"/>
                    <a:pt x="63127" y="518914"/>
                    <a:pt x="82291" y="552450"/>
                  </a:cubicBezTo>
                  <a:cubicBezTo>
                    <a:pt x="92254" y="569885"/>
                    <a:pt x="120391" y="565150"/>
                    <a:pt x="139441" y="571500"/>
                  </a:cubicBezTo>
                  <a:cubicBezTo>
                    <a:pt x="101341" y="577850"/>
                    <a:pt x="47592" y="559119"/>
                    <a:pt x="25141" y="590550"/>
                  </a:cubicBezTo>
                  <a:cubicBezTo>
                    <a:pt x="-47930" y="692850"/>
                    <a:pt x="57155" y="709171"/>
                    <a:pt x="101341" y="723900"/>
                  </a:cubicBezTo>
                  <a:cubicBezTo>
                    <a:pt x="82291" y="730250"/>
                    <a:pt x="53171" y="724989"/>
                    <a:pt x="44191" y="742950"/>
                  </a:cubicBezTo>
                  <a:cubicBezTo>
                    <a:pt x="35211" y="760911"/>
                    <a:pt x="54261" y="782139"/>
                    <a:pt x="63241" y="800100"/>
                  </a:cubicBezTo>
                  <a:cubicBezTo>
                    <a:pt x="104863" y="883345"/>
                    <a:pt x="101341" y="828583"/>
                    <a:pt x="101341" y="8763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6315566" y="2273112"/>
              <a:ext cx="119095" cy="1413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6315566" y="2829942"/>
              <a:ext cx="109415" cy="1903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419957" y="2663746"/>
              <a:ext cx="266169" cy="113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012260" y="3189903"/>
              <a:ext cx="308150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Airway supported by connective tissue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60132" y="2506549"/>
              <a:ext cx="137774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Elastic Recoil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92476" y="2083378"/>
              <a:ext cx="186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+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03029" y="1911738"/>
              <a:ext cx="186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+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5172954" y="2247231"/>
              <a:ext cx="3442" cy="1883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5854234" y="2219243"/>
              <a:ext cx="3442" cy="1883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5159744" y="2844626"/>
              <a:ext cx="6486" cy="1828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849732" y="2824517"/>
              <a:ext cx="2851" cy="193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5C0493-2BC7-0B48-B960-619586BC44AC}"/>
              </a:ext>
            </a:extLst>
          </p:cNvPr>
          <p:cNvGrpSpPr/>
          <p:nvPr/>
        </p:nvGrpSpPr>
        <p:grpSpPr>
          <a:xfrm>
            <a:off x="4899965" y="3754118"/>
            <a:ext cx="4093252" cy="2102849"/>
            <a:chOff x="4822647" y="3548529"/>
            <a:chExt cx="4093252" cy="2102849"/>
          </a:xfrm>
        </p:grpSpPr>
        <p:sp>
          <p:nvSpPr>
            <p:cNvPr id="26" name="TextBox 25"/>
            <p:cNvSpPr txBox="1"/>
            <p:nvPr/>
          </p:nvSpPr>
          <p:spPr>
            <a:xfrm>
              <a:off x="4822647" y="5143547"/>
              <a:ext cx="301466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Broken alveolar attachments = </a:t>
              </a:r>
            </a:p>
            <a:p>
              <a:r>
                <a:rPr lang="en-US" sz="1350" dirty="0"/>
                <a:t>Airway collapse worse on expiration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242A56-EA25-EB4B-A9A9-7AFDBD62E32C}"/>
                </a:ext>
              </a:extLst>
            </p:cNvPr>
            <p:cNvGrpSpPr/>
            <p:nvPr/>
          </p:nvGrpSpPr>
          <p:grpSpPr>
            <a:xfrm>
              <a:off x="4957045" y="3548529"/>
              <a:ext cx="3958854" cy="1512492"/>
              <a:chOff x="4957045" y="3548529"/>
              <a:chExt cx="3958854" cy="1512492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102319" y="3835099"/>
                <a:ext cx="93047" cy="522738"/>
              </a:xfrm>
              <a:custGeom>
                <a:avLst/>
                <a:gdLst>
                  <a:gd name="connsiteX0" fmla="*/ 177541 w 177541"/>
                  <a:gd name="connsiteY0" fmla="*/ 0 h 876300"/>
                  <a:gd name="connsiteX1" fmla="*/ 101341 w 177541"/>
                  <a:gd name="connsiteY1" fmla="*/ 133350 h 876300"/>
                  <a:gd name="connsiteX2" fmla="*/ 120391 w 177541"/>
                  <a:gd name="connsiteY2" fmla="*/ 209550 h 876300"/>
                  <a:gd name="connsiteX3" fmla="*/ 101341 w 177541"/>
                  <a:gd name="connsiteY3" fmla="*/ 152400 h 876300"/>
                  <a:gd name="connsiteX4" fmla="*/ 44191 w 177541"/>
                  <a:gd name="connsiteY4" fmla="*/ 171450 h 876300"/>
                  <a:gd name="connsiteX5" fmla="*/ 101341 w 177541"/>
                  <a:gd name="connsiteY5" fmla="*/ 342900 h 876300"/>
                  <a:gd name="connsiteX6" fmla="*/ 25141 w 177541"/>
                  <a:gd name="connsiteY6" fmla="*/ 361950 h 876300"/>
                  <a:gd name="connsiteX7" fmla="*/ 101341 w 177541"/>
                  <a:gd name="connsiteY7" fmla="*/ 476250 h 876300"/>
                  <a:gd name="connsiteX8" fmla="*/ 139441 w 177541"/>
                  <a:gd name="connsiteY8" fmla="*/ 419100 h 876300"/>
                  <a:gd name="connsiteX9" fmla="*/ 63241 w 177541"/>
                  <a:gd name="connsiteY9" fmla="*/ 438150 h 876300"/>
                  <a:gd name="connsiteX10" fmla="*/ 82291 w 177541"/>
                  <a:gd name="connsiteY10" fmla="*/ 552450 h 876300"/>
                  <a:gd name="connsiteX11" fmla="*/ 139441 w 177541"/>
                  <a:gd name="connsiteY11" fmla="*/ 571500 h 876300"/>
                  <a:gd name="connsiteX12" fmla="*/ 25141 w 177541"/>
                  <a:gd name="connsiteY12" fmla="*/ 590550 h 876300"/>
                  <a:gd name="connsiteX13" fmla="*/ 101341 w 177541"/>
                  <a:gd name="connsiteY13" fmla="*/ 723900 h 876300"/>
                  <a:gd name="connsiteX14" fmla="*/ 44191 w 177541"/>
                  <a:gd name="connsiteY14" fmla="*/ 742950 h 876300"/>
                  <a:gd name="connsiteX15" fmla="*/ 63241 w 177541"/>
                  <a:gd name="connsiteY15" fmla="*/ 800100 h 876300"/>
                  <a:gd name="connsiteX16" fmla="*/ 101341 w 177541"/>
                  <a:gd name="connsiteY16" fmla="*/ 876300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7541" h="876300">
                    <a:moveTo>
                      <a:pt x="177541" y="0"/>
                    </a:moveTo>
                    <a:cubicBezTo>
                      <a:pt x="154338" y="30937"/>
                      <a:pt x="101341" y="84866"/>
                      <a:pt x="101341" y="133350"/>
                    </a:cubicBezTo>
                    <a:cubicBezTo>
                      <a:pt x="101341" y="159532"/>
                      <a:pt x="120391" y="183368"/>
                      <a:pt x="120391" y="209550"/>
                    </a:cubicBezTo>
                    <a:cubicBezTo>
                      <a:pt x="120391" y="229630"/>
                      <a:pt x="107691" y="171450"/>
                      <a:pt x="101341" y="152400"/>
                    </a:cubicBezTo>
                    <a:cubicBezTo>
                      <a:pt x="82291" y="158750"/>
                      <a:pt x="49708" y="152142"/>
                      <a:pt x="44191" y="171450"/>
                    </a:cubicBezTo>
                    <a:cubicBezTo>
                      <a:pt x="23658" y="243314"/>
                      <a:pt x="67509" y="292152"/>
                      <a:pt x="101341" y="342900"/>
                    </a:cubicBezTo>
                    <a:cubicBezTo>
                      <a:pt x="75941" y="349250"/>
                      <a:pt x="36850" y="338532"/>
                      <a:pt x="25141" y="361950"/>
                    </a:cubicBezTo>
                    <a:cubicBezTo>
                      <a:pt x="-20835" y="453902"/>
                      <a:pt x="56244" y="461218"/>
                      <a:pt x="101341" y="476250"/>
                    </a:cubicBezTo>
                    <a:cubicBezTo>
                      <a:pt x="114041" y="457200"/>
                      <a:pt x="155630" y="435289"/>
                      <a:pt x="139441" y="419100"/>
                    </a:cubicBezTo>
                    <a:cubicBezTo>
                      <a:pt x="120928" y="400587"/>
                      <a:pt x="73554" y="414085"/>
                      <a:pt x="63241" y="438150"/>
                    </a:cubicBezTo>
                    <a:cubicBezTo>
                      <a:pt x="48026" y="473652"/>
                      <a:pt x="63127" y="518914"/>
                      <a:pt x="82291" y="552450"/>
                    </a:cubicBezTo>
                    <a:cubicBezTo>
                      <a:pt x="92254" y="569885"/>
                      <a:pt x="120391" y="565150"/>
                      <a:pt x="139441" y="571500"/>
                    </a:cubicBezTo>
                    <a:cubicBezTo>
                      <a:pt x="101341" y="577850"/>
                      <a:pt x="47592" y="559119"/>
                      <a:pt x="25141" y="590550"/>
                    </a:cubicBezTo>
                    <a:cubicBezTo>
                      <a:pt x="-47930" y="692850"/>
                      <a:pt x="57155" y="709171"/>
                      <a:pt x="101341" y="723900"/>
                    </a:cubicBezTo>
                    <a:cubicBezTo>
                      <a:pt x="82291" y="730250"/>
                      <a:pt x="53171" y="724989"/>
                      <a:pt x="44191" y="742950"/>
                    </a:cubicBezTo>
                    <a:cubicBezTo>
                      <a:pt x="35211" y="760911"/>
                      <a:pt x="54261" y="782139"/>
                      <a:pt x="63241" y="800100"/>
                    </a:cubicBezTo>
                    <a:cubicBezTo>
                      <a:pt x="104863" y="883345"/>
                      <a:pt x="101341" y="828583"/>
                      <a:pt x="101341" y="8763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361441" y="4174634"/>
                <a:ext cx="50175" cy="181822"/>
              </a:xfrm>
              <a:custGeom>
                <a:avLst/>
                <a:gdLst>
                  <a:gd name="connsiteX0" fmla="*/ 38587 w 95737"/>
                  <a:gd name="connsiteY0" fmla="*/ 0 h 304800"/>
                  <a:gd name="connsiteX1" fmla="*/ 487 w 95737"/>
                  <a:gd name="connsiteY1" fmla="*/ 76200 h 304800"/>
                  <a:gd name="connsiteX2" fmla="*/ 57637 w 95737"/>
                  <a:gd name="connsiteY2" fmla="*/ 114300 h 304800"/>
                  <a:gd name="connsiteX3" fmla="*/ 95737 w 95737"/>
                  <a:gd name="connsiteY3" fmla="*/ 171450 h 304800"/>
                  <a:gd name="connsiteX4" fmla="*/ 76687 w 95737"/>
                  <a:gd name="connsiteY4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37" h="304800">
                    <a:moveTo>
                      <a:pt x="38587" y="0"/>
                    </a:moveTo>
                    <a:cubicBezTo>
                      <a:pt x="25887" y="25400"/>
                      <a:pt x="-4182" y="48188"/>
                      <a:pt x="487" y="76200"/>
                    </a:cubicBezTo>
                    <a:cubicBezTo>
                      <a:pt x="4251" y="98784"/>
                      <a:pt x="41448" y="98111"/>
                      <a:pt x="57637" y="114300"/>
                    </a:cubicBezTo>
                    <a:cubicBezTo>
                      <a:pt x="73826" y="130489"/>
                      <a:pt x="83037" y="152400"/>
                      <a:pt x="95737" y="171450"/>
                    </a:cubicBezTo>
                    <a:cubicBezTo>
                      <a:pt x="68655" y="252697"/>
                      <a:pt x="76687" y="208520"/>
                      <a:pt x="76687" y="3048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409288" y="3833718"/>
                <a:ext cx="84452" cy="193186"/>
              </a:xfrm>
              <a:custGeom>
                <a:avLst/>
                <a:gdLst>
                  <a:gd name="connsiteX0" fmla="*/ 80643 w 161141"/>
                  <a:gd name="connsiteY0" fmla="*/ 0 h 323850"/>
                  <a:gd name="connsiteX1" fmla="*/ 156843 w 161141"/>
                  <a:gd name="connsiteY1" fmla="*/ 38100 h 323850"/>
                  <a:gd name="connsiteX2" fmla="*/ 23493 w 161141"/>
                  <a:gd name="connsiteY2" fmla="*/ 114300 h 323850"/>
                  <a:gd name="connsiteX3" fmla="*/ 80643 w 161141"/>
                  <a:gd name="connsiteY3" fmla="*/ 152400 h 323850"/>
                  <a:gd name="connsiteX4" fmla="*/ 42543 w 161141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141" h="323850">
                    <a:moveTo>
                      <a:pt x="80643" y="0"/>
                    </a:moveTo>
                    <a:cubicBezTo>
                      <a:pt x="106043" y="12700"/>
                      <a:pt x="179561" y="21061"/>
                      <a:pt x="156843" y="38100"/>
                    </a:cubicBezTo>
                    <a:cubicBezTo>
                      <a:pt x="116982" y="67996"/>
                      <a:pt x="-63703" y="5305"/>
                      <a:pt x="23493" y="114300"/>
                    </a:cubicBezTo>
                    <a:cubicBezTo>
                      <a:pt x="37796" y="132178"/>
                      <a:pt x="61593" y="139700"/>
                      <a:pt x="80643" y="152400"/>
                    </a:cubicBezTo>
                    <a:cubicBezTo>
                      <a:pt x="36519" y="284772"/>
                      <a:pt x="42543" y="226539"/>
                      <a:pt x="42543" y="32385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5152034" y="4571909"/>
                <a:ext cx="60045" cy="306824"/>
              </a:xfrm>
              <a:custGeom>
                <a:avLst/>
                <a:gdLst>
                  <a:gd name="connsiteX0" fmla="*/ 95250 w 114570"/>
                  <a:gd name="connsiteY0" fmla="*/ 0 h 514350"/>
                  <a:gd name="connsiteX1" fmla="*/ 38100 w 114570"/>
                  <a:gd name="connsiteY1" fmla="*/ 76200 h 514350"/>
                  <a:gd name="connsiteX2" fmla="*/ 38100 w 114570"/>
                  <a:gd name="connsiteY2" fmla="*/ 247650 h 514350"/>
                  <a:gd name="connsiteX3" fmla="*/ 95250 w 114570"/>
                  <a:gd name="connsiteY3" fmla="*/ 266700 h 514350"/>
                  <a:gd name="connsiteX4" fmla="*/ 57150 w 114570"/>
                  <a:gd name="connsiteY4" fmla="*/ 190500 h 514350"/>
                  <a:gd name="connsiteX5" fmla="*/ 0 w 114570"/>
                  <a:gd name="connsiteY5" fmla="*/ 304800 h 514350"/>
                  <a:gd name="connsiteX6" fmla="*/ 19050 w 114570"/>
                  <a:gd name="connsiteY6" fmla="*/ 361950 h 514350"/>
                  <a:gd name="connsiteX7" fmla="*/ 76200 w 114570"/>
                  <a:gd name="connsiteY7" fmla="*/ 400050 h 514350"/>
                  <a:gd name="connsiteX8" fmla="*/ 19050 w 114570"/>
                  <a:gd name="connsiteY8" fmla="*/ 419100 h 514350"/>
                  <a:gd name="connsiteX9" fmla="*/ 19050 w 114570"/>
                  <a:gd name="connsiteY9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570" h="514350">
                    <a:moveTo>
                      <a:pt x="95250" y="0"/>
                    </a:moveTo>
                    <a:cubicBezTo>
                      <a:pt x="76200" y="25400"/>
                      <a:pt x="53852" y="48633"/>
                      <a:pt x="38100" y="76200"/>
                    </a:cubicBezTo>
                    <a:cubicBezTo>
                      <a:pt x="9779" y="125761"/>
                      <a:pt x="10086" y="198626"/>
                      <a:pt x="38100" y="247650"/>
                    </a:cubicBezTo>
                    <a:cubicBezTo>
                      <a:pt x="48063" y="265085"/>
                      <a:pt x="76200" y="260350"/>
                      <a:pt x="95250" y="266700"/>
                    </a:cubicBezTo>
                    <a:cubicBezTo>
                      <a:pt x="99158" y="254977"/>
                      <a:pt x="154842" y="151423"/>
                      <a:pt x="57150" y="190500"/>
                    </a:cubicBezTo>
                    <a:cubicBezTo>
                      <a:pt x="28743" y="201863"/>
                      <a:pt x="8019" y="280742"/>
                      <a:pt x="0" y="304800"/>
                    </a:cubicBezTo>
                    <a:cubicBezTo>
                      <a:pt x="6350" y="323850"/>
                      <a:pt x="6506" y="346270"/>
                      <a:pt x="19050" y="361950"/>
                    </a:cubicBezTo>
                    <a:cubicBezTo>
                      <a:pt x="33353" y="379828"/>
                      <a:pt x="76200" y="377155"/>
                      <a:pt x="76200" y="400050"/>
                    </a:cubicBezTo>
                    <a:cubicBezTo>
                      <a:pt x="76200" y="420130"/>
                      <a:pt x="28030" y="401139"/>
                      <a:pt x="19050" y="419100"/>
                    </a:cubicBezTo>
                    <a:cubicBezTo>
                      <a:pt x="4851" y="447498"/>
                      <a:pt x="19050" y="482600"/>
                      <a:pt x="19050" y="51435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5163729" y="4957358"/>
                <a:ext cx="63273" cy="102275"/>
              </a:xfrm>
              <a:custGeom>
                <a:avLst/>
                <a:gdLst>
                  <a:gd name="connsiteX0" fmla="*/ 81970 w 120729"/>
                  <a:gd name="connsiteY0" fmla="*/ 0 h 171450"/>
                  <a:gd name="connsiteX1" fmla="*/ 62920 w 120729"/>
                  <a:gd name="connsiteY1" fmla="*/ 114300 h 171450"/>
                  <a:gd name="connsiteX2" fmla="*/ 120070 w 120729"/>
                  <a:gd name="connsiteY2" fmla="*/ 95250 h 171450"/>
                  <a:gd name="connsiteX3" fmla="*/ 81970 w 120729"/>
                  <a:gd name="connsiteY3" fmla="*/ 38100 h 171450"/>
                  <a:gd name="connsiteX4" fmla="*/ 5770 w 120729"/>
                  <a:gd name="connsiteY4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729" h="171450">
                    <a:moveTo>
                      <a:pt x="81970" y="0"/>
                    </a:moveTo>
                    <a:cubicBezTo>
                      <a:pt x="75620" y="38100"/>
                      <a:pt x="48575" y="78437"/>
                      <a:pt x="62920" y="114300"/>
                    </a:cubicBezTo>
                    <a:cubicBezTo>
                      <a:pt x="70378" y="132944"/>
                      <a:pt x="115200" y="114731"/>
                      <a:pt x="120070" y="95250"/>
                    </a:cubicBezTo>
                    <a:cubicBezTo>
                      <a:pt x="125623" y="73038"/>
                      <a:pt x="94670" y="57150"/>
                      <a:pt x="81970" y="38100"/>
                    </a:cubicBezTo>
                    <a:cubicBezTo>
                      <a:pt x="-31192" y="66391"/>
                      <a:pt x="5770" y="30968"/>
                      <a:pt x="5770" y="17145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5591326" y="4535974"/>
                <a:ext cx="39935" cy="147731"/>
              </a:xfrm>
              <a:custGeom>
                <a:avLst/>
                <a:gdLst>
                  <a:gd name="connsiteX0" fmla="*/ 76200 w 76200"/>
                  <a:gd name="connsiteY0" fmla="*/ 0 h 247650"/>
                  <a:gd name="connsiteX1" fmla="*/ 38100 w 76200"/>
                  <a:gd name="connsiteY1" fmla="*/ 95250 h 247650"/>
                  <a:gd name="connsiteX2" fmla="*/ 0 w 76200"/>
                  <a:gd name="connsiteY2" fmla="*/ 171450 h 247650"/>
                  <a:gd name="connsiteX3" fmla="*/ 57150 w 76200"/>
                  <a:gd name="connsiteY3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247650">
                    <a:moveTo>
                      <a:pt x="76200" y="0"/>
                    </a:moveTo>
                    <a:cubicBezTo>
                      <a:pt x="63500" y="31750"/>
                      <a:pt x="42341" y="61318"/>
                      <a:pt x="38100" y="95250"/>
                    </a:cubicBezTo>
                    <a:cubicBezTo>
                      <a:pt x="27057" y="183598"/>
                      <a:pt x="112643" y="133902"/>
                      <a:pt x="0" y="171450"/>
                    </a:cubicBezTo>
                    <a:cubicBezTo>
                      <a:pt x="43081" y="236072"/>
                      <a:pt x="21911" y="212411"/>
                      <a:pt x="57150" y="24765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498571" y="4798265"/>
                <a:ext cx="59903" cy="250005"/>
              </a:xfrm>
              <a:custGeom>
                <a:avLst/>
                <a:gdLst>
                  <a:gd name="connsiteX0" fmla="*/ 0 w 114300"/>
                  <a:gd name="connsiteY0" fmla="*/ 0 h 419100"/>
                  <a:gd name="connsiteX1" fmla="*/ 57150 w 114300"/>
                  <a:gd name="connsiteY1" fmla="*/ 152400 h 419100"/>
                  <a:gd name="connsiteX2" fmla="*/ 38100 w 114300"/>
                  <a:gd name="connsiteY2" fmla="*/ 209550 h 419100"/>
                  <a:gd name="connsiteX3" fmla="*/ 57150 w 114300"/>
                  <a:gd name="connsiteY3" fmla="*/ 304800 h 419100"/>
                  <a:gd name="connsiteX4" fmla="*/ 95250 w 114300"/>
                  <a:gd name="connsiteY4" fmla="*/ 361950 h 419100"/>
                  <a:gd name="connsiteX5" fmla="*/ 114300 w 114300"/>
                  <a:gd name="connsiteY5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419100">
                    <a:moveTo>
                      <a:pt x="0" y="0"/>
                    </a:moveTo>
                    <a:cubicBezTo>
                      <a:pt x="21676" y="43351"/>
                      <a:pt x="57150" y="100525"/>
                      <a:pt x="57150" y="152400"/>
                    </a:cubicBezTo>
                    <a:cubicBezTo>
                      <a:pt x="57150" y="172480"/>
                      <a:pt x="44450" y="190500"/>
                      <a:pt x="38100" y="209550"/>
                    </a:cubicBezTo>
                    <a:cubicBezTo>
                      <a:pt x="165100" y="294217"/>
                      <a:pt x="57150" y="194733"/>
                      <a:pt x="57150" y="304800"/>
                    </a:cubicBezTo>
                    <a:cubicBezTo>
                      <a:pt x="57150" y="327695"/>
                      <a:pt x="85011" y="341472"/>
                      <a:pt x="95250" y="361950"/>
                    </a:cubicBezTo>
                    <a:cubicBezTo>
                      <a:pt x="104230" y="379911"/>
                      <a:pt x="114300" y="419100"/>
                      <a:pt x="114300" y="4191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79182" y="4184678"/>
                <a:ext cx="203671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Decreased Elastic Recoil = Slower expiratory flow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>
                <a:off x="6251786" y="4102072"/>
                <a:ext cx="78192" cy="909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6351464" y="4407910"/>
                <a:ext cx="138039" cy="56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6208180" y="4691689"/>
                <a:ext cx="55565" cy="909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5641245" y="3548529"/>
                <a:ext cx="327465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Excess mucus, hypertrophy of submucosal glands, abnormal epithelium</a:t>
                </a: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4957045" y="4012467"/>
                <a:ext cx="1735431" cy="840532"/>
                <a:chOff x="6117021" y="961697"/>
                <a:chExt cx="2900855" cy="1497724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6117022" y="1560786"/>
                  <a:ext cx="1686910" cy="157655"/>
                </a:xfrm>
                <a:custGeom>
                  <a:avLst/>
                  <a:gdLst>
                    <a:gd name="connsiteX0" fmla="*/ 0 w 1686910"/>
                    <a:gd name="connsiteY0" fmla="*/ 141890 h 157655"/>
                    <a:gd name="connsiteX1" fmla="*/ 220717 w 1686910"/>
                    <a:gd name="connsiteY1" fmla="*/ 78828 h 157655"/>
                    <a:gd name="connsiteX2" fmla="*/ 268013 w 1686910"/>
                    <a:gd name="connsiteY2" fmla="*/ 110359 h 157655"/>
                    <a:gd name="connsiteX3" fmla="*/ 394138 w 1686910"/>
                    <a:gd name="connsiteY3" fmla="*/ 157655 h 157655"/>
                    <a:gd name="connsiteX4" fmla="*/ 488731 w 1686910"/>
                    <a:gd name="connsiteY4" fmla="*/ 141890 h 157655"/>
                    <a:gd name="connsiteX5" fmla="*/ 567558 w 1686910"/>
                    <a:gd name="connsiteY5" fmla="*/ 47297 h 157655"/>
                    <a:gd name="connsiteX6" fmla="*/ 725213 w 1686910"/>
                    <a:gd name="connsiteY6" fmla="*/ 63062 h 157655"/>
                    <a:gd name="connsiteX7" fmla="*/ 819807 w 1686910"/>
                    <a:gd name="connsiteY7" fmla="*/ 110359 h 157655"/>
                    <a:gd name="connsiteX8" fmla="*/ 882869 w 1686910"/>
                    <a:gd name="connsiteY8" fmla="*/ 126124 h 157655"/>
                    <a:gd name="connsiteX9" fmla="*/ 1119351 w 1686910"/>
                    <a:gd name="connsiteY9" fmla="*/ 78828 h 157655"/>
                    <a:gd name="connsiteX10" fmla="*/ 1166648 w 1686910"/>
                    <a:gd name="connsiteY10" fmla="*/ 63062 h 157655"/>
                    <a:gd name="connsiteX11" fmla="*/ 1213944 w 1686910"/>
                    <a:gd name="connsiteY11" fmla="*/ 47297 h 157655"/>
                    <a:gd name="connsiteX12" fmla="*/ 1245476 w 1686910"/>
                    <a:gd name="connsiteY12" fmla="*/ 78828 h 157655"/>
                    <a:gd name="connsiteX13" fmla="*/ 1418896 w 1686910"/>
                    <a:gd name="connsiteY13" fmla="*/ 94593 h 157655"/>
                    <a:gd name="connsiteX14" fmla="*/ 1481958 w 1686910"/>
                    <a:gd name="connsiteY14" fmla="*/ 31531 h 157655"/>
                    <a:gd name="connsiteX15" fmla="*/ 1529255 w 1686910"/>
                    <a:gd name="connsiteY15" fmla="*/ 0 h 157655"/>
                    <a:gd name="connsiteX16" fmla="*/ 1655379 w 1686910"/>
                    <a:gd name="connsiteY16" fmla="*/ 47297 h 157655"/>
                    <a:gd name="connsiteX17" fmla="*/ 1686910 w 1686910"/>
                    <a:gd name="connsiteY17" fmla="*/ 94593 h 157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686910" h="157655">
                      <a:moveTo>
                        <a:pt x="0" y="141890"/>
                      </a:moveTo>
                      <a:cubicBezTo>
                        <a:pt x="73572" y="120869"/>
                        <a:pt x="144725" y="87768"/>
                        <a:pt x="220717" y="78828"/>
                      </a:cubicBezTo>
                      <a:cubicBezTo>
                        <a:pt x="239535" y="76614"/>
                        <a:pt x="251562" y="100958"/>
                        <a:pt x="268013" y="110359"/>
                      </a:cubicBezTo>
                      <a:cubicBezTo>
                        <a:pt x="332134" y="147000"/>
                        <a:pt x="325167" y="140413"/>
                        <a:pt x="394138" y="157655"/>
                      </a:cubicBezTo>
                      <a:cubicBezTo>
                        <a:pt x="425669" y="152400"/>
                        <a:pt x="459520" y="154873"/>
                        <a:pt x="488731" y="141890"/>
                      </a:cubicBezTo>
                      <a:cubicBezTo>
                        <a:pt x="517479" y="129113"/>
                        <a:pt x="550808" y="72422"/>
                        <a:pt x="567558" y="47297"/>
                      </a:cubicBezTo>
                      <a:cubicBezTo>
                        <a:pt x="620110" y="52552"/>
                        <a:pt x="673013" y="55031"/>
                        <a:pt x="725213" y="63062"/>
                      </a:cubicBezTo>
                      <a:cubicBezTo>
                        <a:pt x="794301" y="73691"/>
                        <a:pt x="754332" y="82299"/>
                        <a:pt x="819807" y="110359"/>
                      </a:cubicBezTo>
                      <a:cubicBezTo>
                        <a:pt x="839723" y="118894"/>
                        <a:pt x="861848" y="120869"/>
                        <a:pt x="882869" y="126124"/>
                      </a:cubicBezTo>
                      <a:cubicBezTo>
                        <a:pt x="1057789" y="106689"/>
                        <a:pt x="979614" y="125407"/>
                        <a:pt x="1119351" y="78828"/>
                      </a:cubicBezTo>
                      <a:lnTo>
                        <a:pt x="1166648" y="63062"/>
                      </a:lnTo>
                      <a:lnTo>
                        <a:pt x="1213944" y="47297"/>
                      </a:lnTo>
                      <a:cubicBezTo>
                        <a:pt x="1224455" y="57807"/>
                        <a:pt x="1233869" y="69543"/>
                        <a:pt x="1245476" y="78828"/>
                      </a:cubicBezTo>
                      <a:cubicBezTo>
                        <a:pt x="1316127" y="135348"/>
                        <a:pt x="1300575" y="109384"/>
                        <a:pt x="1418896" y="94593"/>
                      </a:cubicBezTo>
                      <a:cubicBezTo>
                        <a:pt x="1522090" y="60197"/>
                        <a:pt x="1420807" y="107970"/>
                        <a:pt x="1481958" y="31531"/>
                      </a:cubicBezTo>
                      <a:cubicBezTo>
                        <a:pt x="1493795" y="16735"/>
                        <a:pt x="1513489" y="10510"/>
                        <a:pt x="1529255" y="0"/>
                      </a:cubicBezTo>
                      <a:cubicBezTo>
                        <a:pt x="1585654" y="11280"/>
                        <a:pt x="1614783" y="6702"/>
                        <a:pt x="1655379" y="47297"/>
                      </a:cubicBezTo>
                      <a:cubicBezTo>
                        <a:pt x="1668777" y="60695"/>
                        <a:pt x="1686910" y="94593"/>
                        <a:pt x="1686910" y="94593"/>
                      </a:cubicBezTo>
                    </a:path>
                  </a:pathLst>
                </a:cu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7753164" y="961697"/>
                  <a:ext cx="1264712" cy="1497724"/>
                </a:xfrm>
                <a:custGeom>
                  <a:avLst/>
                  <a:gdLst>
                    <a:gd name="connsiteX0" fmla="*/ 35002 w 1264712"/>
                    <a:gd name="connsiteY0" fmla="*/ 709448 h 1497724"/>
                    <a:gd name="connsiteX1" fmla="*/ 113829 w 1264712"/>
                    <a:gd name="connsiteY1" fmla="*/ 441434 h 1497724"/>
                    <a:gd name="connsiteX2" fmla="*/ 161126 w 1264712"/>
                    <a:gd name="connsiteY2" fmla="*/ 409903 h 1497724"/>
                    <a:gd name="connsiteX3" fmla="*/ 192657 w 1264712"/>
                    <a:gd name="connsiteY3" fmla="*/ 299544 h 1497724"/>
                    <a:gd name="connsiteX4" fmla="*/ 208422 w 1264712"/>
                    <a:gd name="connsiteY4" fmla="*/ 252248 h 1497724"/>
                    <a:gd name="connsiteX5" fmla="*/ 255719 w 1264712"/>
                    <a:gd name="connsiteY5" fmla="*/ 236482 h 1497724"/>
                    <a:gd name="connsiteX6" fmla="*/ 287250 w 1264712"/>
                    <a:gd name="connsiteY6" fmla="*/ 189186 h 1497724"/>
                    <a:gd name="connsiteX7" fmla="*/ 303015 w 1264712"/>
                    <a:gd name="connsiteY7" fmla="*/ 110358 h 1497724"/>
                    <a:gd name="connsiteX8" fmla="*/ 318781 w 1264712"/>
                    <a:gd name="connsiteY8" fmla="*/ 63062 h 1497724"/>
                    <a:gd name="connsiteX9" fmla="*/ 366077 w 1264712"/>
                    <a:gd name="connsiteY9" fmla="*/ 47296 h 1497724"/>
                    <a:gd name="connsiteX10" fmla="*/ 634091 w 1264712"/>
                    <a:gd name="connsiteY10" fmla="*/ 47296 h 1497724"/>
                    <a:gd name="connsiteX11" fmla="*/ 681388 w 1264712"/>
                    <a:gd name="connsiteY11" fmla="*/ 15765 h 1497724"/>
                    <a:gd name="connsiteX12" fmla="*/ 728684 w 1264712"/>
                    <a:gd name="connsiteY12" fmla="*/ 0 h 1497724"/>
                    <a:gd name="connsiteX13" fmla="*/ 870574 w 1264712"/>
                    <a:gd name="connsiteY13" fmla="*/ 15765 h 1497724"/>
                    <a:gd name="connsiteX14" fmla="*/ 902105 w 1264712"/>
                    <a:gd name="connsiteY14" fmla="*/ 63062 h 1497724"/>
                    <a:gd name="connsiteX15" fmla="*/ 949402 w 1264712"/>
                    <a:gd name="connsiteY15" fmla="*/ 110358 h 1497724"/>
                    <a:gd name="connsiteX16" fmla="*/ 1043995 w 1264712"/>
                    <a:gd name="connsiteY16" fmla="*/ 141889 h 1497724"/>
                    <a:gd name="connsiteX17" fmla="*/ 1091291 w 1264712"/>
                    <a:gd name="connsiteY17" fmla="*/ 173420 h 1497724"/>
                    <a:gd name="connsiteX18" fmla="*/ 1059760 w 1264712"/>
                    <a:gd name="connsiteY18" fmla="*/ 394137 h 1497724"/>
                    <a:gd name="connsiteX19" fmla="*/ 1107057 w 1264712"/>
                    <a:gd name="connsiteY19" fmla="*/ 409903 h 1497724"/>
                    <a:gd name="connsiteX20" fmla="*/ 1185884 w 1264712"/>
                    <a:gd name="connsiteY20" fmla="*/ 425669 h 1497724"/>
                    <a:gd name="connsiteX21" fmla="*/ 1170119 w 1264712"/>
                    <a:gd name="connsiteY21" fmla="*/ 646386 h 1497724"/>
                    <a:gd name="connsiteX22" fmla="*/ 1217415 w 1264712"/>
                    <a:gd name="connsiteY22" fmla="*/ 693682 h 1497724"/>
                    <a:gd name="connsiteX23" fmla="*/ 1264712 w 1264712"/>
                    <a:gd name="connsiteY23" fmla="*/ 788275 h 1497724"/>
                    <a:gd name="connsiteX24" fmla="*/ 1201650 w 1264712"/>
                    <a:gd name="connsiteY24" fmla="*/ 819806 h 1497724"/>
                    <a:gd name="connsiteX25" fmla="*/ 1107057 w 1264712"/>
                    <a:gd name="connsiteY25" fmla="*/ 851337 h 1497724"/>
                    <a:gd name="connsiteX26" fmla="*/ 1075526 w 1264712"/>
                    <a:gd name="connsiteY26" fmla="*/ 882869 h 1497724"/>
                    <a:gd name="connsiteX27" fmla="*/ 1075526 w 1264712"/>
                    <a:gd name="connsiteY27" fmla="*/ 1040524 h 1497724"/>
                    <a:gd name="connsiteX28" fmla="*/ 1122822 w 1264712"/>
                    <a:gd name="connsiteY28" fmla="*/ 1087820 h 1497724"/>
                    <a:gd name="connsiteX29" fmla="*/ 1185884 w 1264712"/>
                    <a:gd name="connsiteY29" fmla="*/ 1182413 h 1497724"/>
                    <a:gd name="connsiteX30" fmla="*/ 1075526 w 1264712"/>
                    <a:gd name="connsiteY30" fmla="*/ 1292772 h 1497724"/>
                    <a:gd name="connsiteX31" fmla="*/ 1028229 w 1264712"/>
                    <a:gd name="connsiteY31" fmla="*/ 1324303 h 1497724"/>
                    <a:gd name="connsiteX32" fmla="*/ 996698 w 1264712"/>
                    <a:gd name="connsiteY32" fmla="*/ 1371600 h 1497724"/>
                    <a:gd name="connsiteX33" fmla="*/ 949402 w 1264712"/>
                    <a:gd name="connsiteY33" fmla="*/ 1403131 h 1497724"/>
                    <a:gd name="connsiteX34" fmla="*/ 933636 w 1264712"/>
                    <a:gd name="connsiteY34" fmla="*/ 1450427 h 1497724"/>
                    <a:gd name="connsiteX35" fmla="*/ 839043 w 1264712"/>
                    <a:gd name="connsiteY35" fmla="*/ 1434662 h 1497724"/>
                    <a:gd name="connsiteX36" fmla="*/ 791746 w 1264712"/>
                    <a:gd name="connsiteY36" fmla="*/ 1387365 h 1497724"/>
                    <a:gd name="connsiteX37" fmla="*/ 744450 w 1264712"/>
                    <a:gd name="connsiteY37" fmla="*/ 1371600 h 1497724"/>
                    <a:gd name="connsiteX38" fmla="*/ 728684 w 1264712"/>
                    <a:gd name="connsiteY38" fmla="*/ 1418896 h 1497724"/>
                    <a:gd name="connsiteX39" fmla="*/ 681388 w 1264712"/>
                    <a:gd name="connsiteY39" fmla="*/ 1450427 h 1497724"/>
                    <a:gd name="connsiteX40" fmla="*/ 634091 w 1264712"/>
                    <a:gd name="connsiteY40" fmla="*/ 1497724 h 1497724"/>
                    <a:gd name="connsiteX41" fmla="*/ 571029 w 1264712"/>
                    <a:gd name="connsiteY41" fmla="*/ 1481958 h 1497724"/>
                    <a:gd name="connsiteX42" fmla="*/ 523733 w 1264712"/>
                    <a:gd name="connsiteY42" fmla="*/ 1434662 h 1497724"/>
                    <a:gd name="connsiteX43" fmla="*/ 476436 w 1264712"/>
                    <a:gd name="connsiteY43" fmla="*/ 1403131 h 1497724"/>
                    <a:gd name="connsiteX44" fmla="*/ 381843 w 1264712"/>
                    <a:gd name="connsiteY44" fmla="*/ 1308537 h 1497724"/>
                    <a:gd name="connsiteX45" fmla="*/ 350312 w 1264712"/>
                    <a:gd name="connsiteY45" fmla="*/ 1308537 h 1497724"/>
                    <a:gd name="connsiteX46" fmla="*/ 271484 w 1264712"/>
                    <a:gd name="connsiteY46" fmla="*/ 1292772 h 1497724"/>
                    <a:gd name="connsiteX47" fmla="*/ 224188 w 1264712"/>
                    <a:gd name="connsiteY47" fmla="*/ 1261241 h 1497724"/>
                    <a:gd name="connsiteX48" fmla="*/ 192657 w 1264712"/>
                    <a:gd name="connsiteY48" fmla="*/ 1166648 h 1497724"/>
                    <a:gd name="connsiteX49" fmla="*/ 176891 w 1264712"/>
                    <a:gd name="connsiteY49" fmla="*/ 1119351 h 1497724"/>
                    <a:gd name="connsiteX50" fmla="*/ 145360 w 1264712"/>
                    <a:gd name="connsiteY50" fmla="*/ 1024758 h 1497724"/>
                    <a:gd name="connsiteX51" fmla="*/ 98064 w 1264712"/>
                    <a:gd name="connsiteY51" fmla="*/ 993227 h 1497724"/>
                    <a:gd name="connsiteX52" fmla="*/ 82298 w 1264712"/>
                    <a:gd name="connsiteY52" fmla="*/ 945931 h 1497724"/>
                    <a:gd name="connsiteX53" fmla="*/ 50767 w 1264712"/>
                    <a:gd name="connsiteY53" fmla="*/ 835572 h 149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264712" h="1497724">
                      <a:moveTo>
                        <a:pt x="35002" y="709448"/>
                      </a:moveTo>
                      <a:cubicBezTo>
                        <a:pt x="12463" y="348838"/>
                        <a:pt x="-62051" y="500061"/>
                        <a:pt x="113829" y="441434"/>
                      </a:cubicBezTo>
                      <a:cubicBezTo>
                        <a:pt x="131805" y="435442"/>
                        <a:pt x="145360" y="420413"/>
                        <a:pt x="161126" y="409903"/>
                      </a:cubicBezTo>
                      <a:cubicBezTo>
                        <a:pt x="198927" y="296495"/>
                        <a:pt x="153062" y="438124"/>
                        <a:pt x="192657" y="299544"/>
                      </a:cubicBezTo>
                      <a:cubicBezTo>
                        <a:pt x="197222" y="283565"/>
                        <a:pt x="196671" y="263999"/>
                        <a:pt x="208422" y="252248"/>
                      </a:cubicBezTo>
                      <a:cubicBezTo>
                        <a:pt x="220173" y="240497"/>
                        <a:pt x="239953" y="241737"/>
                        <a:pt x="255719" y="236482"/>
                      </a:cubicBezTo>
                      <a:cubicBezTo>
                        <a:pt x="266229" y="220717"/>
                        <a:pt x="280597" y="206927"/>
                        <a:pt x="287250" y="189186"/>
                      </a:cubicBezTo>
                      <a:cubicBezTo>
                        <a:pt x="296659" y="164096"/>
                        <a:pt x="296516" y="136354"/>
                        <a:pt x="303015" y="110358"/>
                      </a:cubicBezTo>
                      <a:cubicBezTo>
                        <a:pt x="307046" y="94236"/>
                        <a:pt x="307030" y="74813"/>
                        <a:pt x="318781" y="63062"/>
                      </a:cubicBezTo>
                      <a:cubicBezTo>
                        <a:pt x="330532" y="51311"/>
                        <a:pt x="350312" y="52551"/>
                        <a:pt x="366077" y="47296"/>
                      </a:cubicBezTo>
                      <a:cubicBezTo>
                        <a:pt x="475145" y="59415"/>
                        <a:pt x="527460" y="76377"/>
                        <a:pt x="634091" y="47296"/>
                      </a:cubicBezTo>
                      <a:cubicBezTo>
                        <a:pt x="652371" y="42310"/>
                        <a:pt x="664440" y="24239"/>
                        <a:pt x="681388" y="15765"/>
                      </a:cubicBezTo>
                      <a:cubicBezTo>
                        <a:pt x="696252" y="8333"/>
                        <a:pt x="712919" y="5255"/>
                        <a:pt x="728684" y="0"/>
                      </a:cubicBezTo>
                      <a:cubicBezTo>
                        <a:pt x="775981" y="5255"/>
                        <a:pt x="825851" y="-498"/>
                        <a:pt x="870574" y="15765"/>
                      </a:cubicBezTo>
                      <a:cubicBezTo>
                        <a:pt x="888381" y="22240"/>
                        <a:pt x="889975" y="48506"/>
                        <a:pt x="902105" y="63062"/>
                      </a:cubicBezTo>
                      <a:cubicBezTo>
                        <a:pt x="916378" y="80190"/>
                        <a:pt x="929912" y="99530"/>
                        <a:pt x="949402" y="110358"/>
                      </a:cubicBezTo>
                      <a:cubicBezTo>
                        <a:pt x="978456" y="126499"/>
                        <a:pt x="1043995" y="141889"/>
                        <a:pt x="1043995" y="141889"/>
                      </a:cubicBezTo>
                      <a:cubicBezTo>
                        <a:pt x="1059760" y="152399"/>
                        <a:pt x="1087902" y="154778"/>
                        <a:pt x="1091291" y="173420"/>
                      </a:cubicBezTo>
                      <a:cubicBezTo>
                        <a:pt x="1098425" y="212657"/>
                        <a:pt x="1070299" y="341445"/>
                        <a:pt x="1059760" y="394137"/>
                      </a:cubicBezTo>
                      <a:cubicBezTo>
                        <a:pt x="1075526" y="399392"/>
                        <a:pt x="1090438" y="409903"/>
                        <a:pt x="1107057" y="409903"/>
                      </a:cubicBezTo>
                      <a:cubicBezTo>
                        <a:pt x="1188920" y="409903"/>
                        <a:pt x="1124297" y="364080"/>
                        <a:pt x="1185884" y="425669"/>
                      </a:cubicBezTo>
                      <a:cubicBezTo>
                        <a:pt x="1155199" y="517723"/>
                        <a:pt x="1132072" y="541757"/>
                        <a:pt x="1170119" y="646386"/>
                      </a:cubicBezTo>
                      <a:cubicBezTo>
                        <a:pt x="1177738" y="667339"/>
                        <a:pt x="1203142" y="676554"/>
                        <a:pt x="1217415" y="693682"/>
                      </a:cubicBezTo>
                      <a:cubicBezTo>
                        <a:pt x="1251372" y="734430"/>
                        <a:pt x="1248911" y="740874"/>
                        <a:pt x="1264712" y="788275"/>
                      </a:cubicBezTo>
                      <a:cubicBezTo>
                        <a:pt x="1243691" y="798785"/>
                        <a:pt x="1223471" y="811078"/>
                        <a:pt x="1201650" y="819806"/>
                      </a:cubicBezTo>
                      <a:cubicBezTo>
                        <a:pt x="1170791" y="832150"/>
                        <a:pt x="1107057" y="851337"/>
                        <a:pt x="1107057" y="851337"/>
                      </a:cubicBezTo>
                      <a:cubicBezTo>
                        <a:pt x="1096547" y="861848"/>
                        <a:pt x="1083174" y="870123"/>
                        <a:pt x="1075526" y="882869"/>
                      </a:cubicBezTo>
                      <a:cubicBezTo>
                        <a:pt x="1047953" y="928823"/>
                        <a:pt x="1057533" y="995542"/>
                        <a:pt x="1075526" y="1040524"/>
                      </a:cubicBezTo>
                      <a:cubicBezTo>
                        <a:pt x="1083806" y="1061225"/>
                        <a:pt x="1109134" y="1070221"/>
                        <a:pt x="1122822" y="1087820"/>
                      </a:cubicBezTo>
                      <a:cubicBezTo>
                        <a:pt x="1146088" y="1117733"/>
                        <a:pt x="1185884" y="1182413"/>
                        <a:pt x="1185884" y="1182413"/>
                      </a:cubicBezTo>
                      <a:cubicBezTo>
                        <a:pt x="1158136" y="1265661"/>
                        <a:pt x="1183946" y="1220492"/>
                        <a:pt x="1075526" y="1292772"/>
                      </a:cubicBezTo>
                      <a:lnTo>
                        <a:pt x="1028229" y="1324303"/>
                      </a:lnTo>
                      <a:cubicBezTo>
                        <a:pt x="1017719" y="1340069"/>
                        <a:pt x="1010096" y="1358202"/>
                        <a:pt x="996698" y="1371600"/>
                      </a:cubicBezTo>
                      <a:cubicBezTo>
                        <a:pt x="983300" y="1384998"/>
                        <a:pt x="961239" y="1388335"/>
                        <a:pt x="949402" y="1403131"/>
                      </a:cubicBezTo>
                      <a:cubicBezTo>
                        <a:pt x="939021" y="1416108"/>
                        <a:pt x="938891" y="1434662"/>
                        <a:pt x="933636" y="1450427"/>
                      </a:cubicBezTo>
                      <a:cubicBezTo>
                        <a:pt x="902105" y="1445172"/>
                        <a:pt x="868254" y="1447645"/>
                        <a:pt x="839043" y="1434662"/>
                      </a:cubicBezTo>
                      <a:cubicBezTo>
                        <a:pt x="818669" y="1425607"/>
                        <a:pt x="810297" y="1399733"/>
                        <a:pt x="791746" y="1387365"/>
                      </a:cubicBezTo>
                      <a:cubicBezTo>
                        <a:pt x="777919" y="1378147"/>
                        <a:pt x="760215" y="1376855"/>
                        <a:pt x="744450" y="1371600"/>
                      </a:cubicBezTo>
                      <a:cubicBezTo>
                        <a:pt x="739195" y="1387365"/>
                        <a:pt x="739065" y="1405919"/>
                        <a:pt x="728684" y="1418896"/>
                      </a:cubicBezTo>
                      <a:cubicBezTo>
                        <a:pt x="716847" y="1433692"/>
                        <a:pt x="695944" y="1438297"/>
                        <a:pt x="681388" y="1450427"/>
                      </a:cubicBezTo>
                      <a:cubicBezTo>
                        <a:pt x="664260" y="1464701"/>
                        <a:pt x="649857" y="1481958"/>
                        <a:pt x="634091" y="1497724"/>
                      </a:cubicBezTo>
                      <a:cubicBezTo>
                        <a:pt x="613070" y="1492469"/>
                        <a:pt x="589842" y="1492708"/>
                        <a:pt x="571029" y="1481958"/>
                      </a:cubicBezTo>
                      <a:cubicBezTo>
                        <a:pt x="551671" y="1470896"/>
                        <a:pt x="540861" y="1448935"/>
                        <a:pt x="523733" y="1434662"/>
                      </a:cubicBezTo>
                      <a:cubicBezTo>
                        <a:pt x="509177" y="1422532"/>
                        <a:pt x="490598" y="1415719"/>
                        <a:pt x="476436" y="1403131"/>
                      </a:cubicBezTo>
                      <a:cubicBezTo>
                        <a:pt x="443108" y="1373506"/>
                        <a:pt x="381843" y="1308537"/>
                        <a:pt x="381843" y="1308537"/>
                      </a:cubicBezTo>
                      <a:cubicBezTo>
                        <a:pt x="344005" y="1195026"/>
                        <a:pt x="388149" y="1295925"/>
                        <a:pt x="350312" y="1308537"/>
                      </a:cubicBezTo>
                      <a:cubicBezTo>
                        <a:pt x="324891" y="1317011"/>
                        <a:pt x="297760" y="1298027"/>
                        <a:pt x="271484" y="1292772"/>
                      </a:cubicBezTo>
                      <a:cubicBezTo>
                        <a:pt x="255719" y="1282262"/>
                        <a:pt x="234230" y="1277309"/>
                        <a:pt x="224188" y="1261241"/>
                      </a:cubicBezTo>
                      <a:cubicBezTo>
                        <a:pt x="206573" y="1233056"/>
                        <a:pt x="203167" y="1198179"/>
                        <a:pt x="192657" y="1166648"/>
                      </a:cubicBezTo>
                      <a:lnTo>
                        <a:pt x="176891" y="1119351"/>
                      </a:lnTo>
                      <a:cubicBezTo>
                        <a:pt x="176890" y="1119349"/>
                        <a:pt x="145361" y="1024759"/>
                        <a:pt x="145360" y="1024758"/>
                      </a:cubicBezTo>
                      <a:lnTo>
                        <a:pt x="98064" y="993227"/>
                      </a:lnTo>
                      <a:cubicBezTo>
                        <a:pt x="92809" y="977462"/>
                        <a:pt x="85903" y="962153"/>
                        <a:pt x="82298" y="945931"/>
                      </a:cubicBezTo>
                      <a:cubicBezTo>
                        <a:pt x="58030" y="836726"/>
                        <a:pt x="90830" y="875633"/>
                        <a:pt x="50767" y="835572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6117021" y="1781502"/>
                  <a:ext cx="1686911" cy="189186"/>
                </a:xfrm>
                <a:custGeom>
                  <a:avLst/>
                  <a:gdLst>
                    <a:gd name="connsiteX0" fmla="*/ 0 w 1686911"/>
                    <a:gd name="connsiteY0" fmla="*/ 189186 h 189186"/>
                    <a:gd name="connsiteX1" fmla="*/ 63062 w 1686911"/>
                    <a:gd name="connsiteY1" fmla="*/ 157655 h 189186"/>
                    <a:gd name="connsiteX2" fmla="*/ 94593 w 1686911"/>
                    <a:gd name="connsiteY2" fmla="*/ 110359 h 189186"/>
                    <a:gd name="connsiteX3" fmla="*/ 189186 w 1686911"/>
                    <a:gd name="connsiteY3" fmla="*/ 78828 h 189186"/>
                    <a:gd name="connsiteX4" fmla="*/ 599090 w 1686911"/>
                    <a:gd name="connsiteY4" fmla="*/ 126124 h 189186"/>
                    <a:gd name="connsiteX5" fmla="*/ 614855 w 1686911"/>
                    <a:gd name="connsiteY5" fmla="*/ 78828 h 189186"/>
                    <a:gd name="connsiteX6" fmla="*/ 709448 w 1686911"/>
                    <a:gd name="connsiteY6" fmla="*/ 94593 h 189186"/>
                    <a:gd name="connsiteX7" fmla="*/ 772511 w 1686911"/>
                    <a:gd name="connsiteY7" fmla="*/ 110359 h 189186"/>
                    <a:gd name="connsiteX8" fmla="*/ 867104 w 1686911"/>
                    <a:gd name="connsiteY8" fmla="*/ 126124 h 189186"/>
                    <a:gd name="connsiteX9" fmla="*/ 1024759 w 1686911"/>
                    <a:gd name="connsiteY9" fmla="*/ 78828 h 189186"/>
                    <a:gd name="connsiteX10" fmla="*/ 1056290 w 1686911"/>
                    <a:gd name="connsiteY10" fmla="*/ 31531 h 189186"/>
                    <a:gd name="connsiteX11" fmla="*/ 1198179 w 1686911"/>
                    <a:gd name="connsiteY11" fmla="*/ 78828 h 189186"/>
                    <a:gd name="connsiteX12" fmla="*/ 1245476 w 1686911"/>
                    <a:gd name="connsiteY12" fmla="*/ 94593 h 189186"/>
                    <a:gd name="connsiteX13" fmla="*/ 1340069 w 1686911"/>
                    <a:gd name="connsiteY13" fmla="*/ 78828 h 189186"/>
                    <a:gd name="connsiteX14" fmla="*/ 1387366 w 1686911"/>
                    <a:gd name="connsiteY14" fmla="*/ 47297 h 189186"/>
                    <a:gd name="connsiteX15" fmla="*/ 1639614 w 1686911"/>
                    <a:gd name="connsiteY15" fmla="*/ 31531 h 189186"/>
                    <a:gd name="connsiteX16" fmla="*/ 1686911 w 1686911"/>
                    <a:gd name="connsiteY16" fmla="*/ 0 h 189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86911" h="189186">
                      <a:moveTo>
                        <a:pt x="0" y="189186"/>
                      </a:moveTo>
                      <a:cubicBezTo>
                        <a:pt x="21021" y="178676"/>
                        <a:pt x="45007" y="172700"/>
                        <a:pt x="63062" y="157655"/>
                      </a:cubicBezTo>
                      <a:cubicBezTo>
                        <a:pt x="77618" y="145525"/>
                        <a:pt x="78525" y="120401"/>
                        <a:pt x="94593" y="110359"/>
                      </a:cubicBezTo>
                      <a:cubicBezTo>
                        <a:pt x="122778" y="92744"/>
                        <a:pt x="189186" y="78828"/>
                        <a:pt x="189186" y="78828"/>
                      </a:cubicBezTo>
                      <a:cubicBezTo>
                        <a:pt x="371340" y="200264"/>
                        <a:pt x="245931" y="143782"/>
                        <a:pt x="599090" y="126124"/>
                      </a:cubicBezTo>
                      <a:cubicBezTo>
                        <a:pt x="604345" y="110359"/>
                        <a:pt x="598876" y="83393"/>
                        <a:pt x="614855" y="78828"/>
                      </a:cubicBezTo>
                      <a:cubicBezTo>
                        <a:pt x="645591" y="70046"/>
                        <a:pt x="678103" y="88324"/>
                        <a:pt x="709448" y="94593"/>
                      </a:cubicBezTo>
                      <a:cubicBezTo>
                        <a:pt x="730695" y="98842"/>
                        <a:pt x="751264" y="106110"/>
                        <a:pt x="772511" y="110359"/>
                      </a:cubicBezTo>
                      <a:cubicBezTo>
                        <a:pt x="803856" y="116628"/>
                        <a:pt x="835573" y="120869"/>
                        <a:pt x="867104" y="126124"/>
                      </a:cubicBezTo>
                      <a:cubicBezTo>
                        <a:pt x="936566" y="116201"/>
                        <a:pt x="976961" y="126626"/>
                        <a:pt x="1024759" y="78828"/>
                      </a:cubicBezTo>
                      <a:cubicBezTo>
                        <a:pt x="1038157" y="65430"/>
                        <a:pt x="1045780" y="47297"/>
                        <a:pt x="1056290" y="31531"/>
                      </a:cubicBezTo>
                      <a:lnTo>
                        <a:pt x="1198179" y="78828"/>
                      </a:lnTo>
                      <a:lnTo>
                        <a:pt x="1245476" y="94593"/>
                      </a:lnTo>
                      <a:cubicBezTo>
                        <a:pt x="1277007" y="89338"/>
                        <a:pt x="1309743" y="88936"/>
                        <a:pt x="1340069" y="78828"/>
                      </a:cubicBezTo>
                      <a:cubicBezTo>
                        <a:pt x="1358045" y="72836"/>
                        <a:pt x="1368650" y="50252"/>
                        <a:pt x="1387366" y="47297"/>
                      </a:cubicBezTo>
                      <a:cubicBezTo>
                        <a:pt x="1470582" y="34158"/>
                        <a:pt x="1555531" y="36786"/>
                        <a:pt x="1639614" y="31531"/>
                      </a:cubicBezTo>
                      <a:lnTo>
                        <a:pt x="1686911" y="0"/>
                      </a:lnTo>
                    </a:path>
                  </a:pathLst>
                </a:cu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5684717" y="4691689"/>
                <a:ext cx="1867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+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626303" y="3966696"/>
                <a:ext cx="1867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+</a:t>
                </a: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H="1" flipV="1">
                <a:off x="5780060" y="4565169"/>
                <a:ext cx="3442" cy="1883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H="1" flipV="1">
                <a:off x="4999187" y="4594613"/>
                <a:ext cx="3442" cy="1883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5589809" y="4071137"/>
                <a:ext cx="6486" cy="1828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970218" y="4086802"/>
                <a:ext cx="2821" cy="2232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 flipH="1">
              <a:off x="4825264" y="3710101"/>
              <a:ext cx="119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+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019336F-58D1-C14B-A725-9D0B199DF5B7}"/>
              </a:ext>
            </a:extLst>
          </p:cNvPr>
          <p:cNvSpPr txBox="1"/>
          <p:nvPr/>
        </p:nvSpPr>
        <p:spPr>
          <a:xfrm>
            <a:off x="5633978" y="3179056"/>
            <a:ext cx="17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FDD3AA-D2BD-904C-A648-DB671B0CD14A}"/>
              </a:ext>
            </a:extLst>
          </p:cNvPr>
          <p:cNvSpPr/>
          <p:nvPr/>
        </p:nvSpPr>
        <p:spPr>
          <a:xfrm>
            <a:off x="5772105" y="6020260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COPD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60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MASS Bayst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ASS Baystate" id="{F60212C7-BF6E-8341-9BD8-A39B45827568}" vid="{BE63D96C-52F3-BF48-9259-DF4C9442B8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11717</TotalTime>
  <Words>3142</Words>
  <Application>Microsoft Office PowerPoint</Application>
  <PresentationFormat>On-screen Show (4:3)</PresentationFormat>
  <Paragraphs>606</Paragraphs>
  <Slides>55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ＭＳ Ｐゴシック</vt:lpstr>
      <vt:lpstr>Arial</vt:lpstr>
      <vt:lpstr>Calibri</vt:lpstr>
      <vt:lpstr>Cambria</vt:lpstr>
      <vt:lpstr>Mangal</vt:lpstr>
      <vt:lpstr>ＭＳ 明朝</vt:lpstr>
      <vt:lpstr>Times</vt:lpstr>
      <vt:lpstr>Times New Roman</vt:lpstr>
      <vt:lpstr>-webkit-standard</vt:lpstr>
      <vt:lpstr>Custom Design</vt:lpstr>
      <vt:lpstr>UMASS Baystate</vt:lpstr>
      <vt:lpstr>Advanced PAP Titrations</vt:lpstr>
      <vt:lpstr>Disclosure</vt:lpstr>
      <vt:lpstr>Summary</vt:lpstr>
      <vt:lpstr>Advanced PAP Settings</vt:lpstr>
      <vt:lpstr>Inspiration Expiration Decision Circuitry</vt:lpstr>
      <vt:lpstr>Respiratory Control Settings</vt:lpstr>
      <vt:lpstr>Respiratory Control Settings</vt:lpstr>
      <vt:lpstr>Differences in BPAP ST</vt:lpstr>
      <vt:lpstr>Physiology affecting COPD Titrations</vt:lpstr>
      <vt:lpstr>Titrating COPD patients</vt:lpstr>
      <vt:lpstr>Hi-PPV in COPD</vt:lpstr>
      <vt:lpstr>CO2 targets by Disease</vt:lpstr>
      <vt:lpstr>Advanced PAP Settings</vt:lpstr>
      <vt:lpstr>Problem with CPAP/BPAP/BPAP ST</vt:lpstr>
      <vt:lpstr>Tip 1: Watch for BPAP ST lengthening Rhythmic Central apneas</vt:lpstr>
      <vt:lpstr>Tip 2: Watch for Oxygen Banding Pattern</vt:lpstr>
      <vt:lpstr>Tip 3: Score Central Hypopneas</vt:lpstr>
      <vt:lpstr>Tip 4: Watch for Mixed Events</vt:lpstr>
      <vt:lpstr>Tip 5: Recognize Different Types of Central Physiology</vt:lpstr>
      <vt:lpstr>Servoventilation (SV)</vt:lpstr>
      <vt:lpstr>Servoventilation (SV)</vt:lpstr>
      <vt:lpstr>Titrating ASV</vt:lpstr>
      <vt:lpstr>Volume Assured Pressure Support (VAPS)</vt:lpstr>
      <vt:lpstr>iVAPS vs AVAPS</vt:lpstr>
      <vt:lpstr>Minute ventilation, alveolar ventilation and tidal volume</vt:lpstr>
      <vt:lpstr>AVAPS-AE and iVAPS backup rate</vt:lpstr>
      <vt:lpstr>Titrating VAPS</vt:lpstr>
      <vt:lpstr>Tip 6: Follow Tidal Volumes and IPAP max values when titrating iVAPS</vt:lpstr>
      <vt:lpstr>Case 1: Hypoventilation/Hypoxia with Treatment emergent centrals on BPAP</vt:lpstr>
      <vt:lpstr>Case 1: ASV treats treatment emergent centrals</vt:lpstr>
      <vt:lpstr>Case 1: iVAPS improves centrals and hypoventilation</vt:lpstr>
      <vt:lpstr>RAD Criteria for SV/VAPS/BPAP ST</vt:lpstr>
      <vt:lpstr>Ventilator Criteria For VAPS</vt:lpstr>
      <vt:lpstr>Case 2:  OSA/Hypoventilation/Hypoxia</vt:lpstr>
      <vt:lpstr>Case 2: PSG on 4 liters oxygen</vt:lpstr>
      <vt:lpstr>Tip 7: Check ETCO2 waveform</vt:lpstr>
      <vt:lpstr>Case 2: BPAP 16/6 with 4 L O2</vt:lpstr>
      <vt:lpstr>Tip 8: Be aware of oxygen dilution  with PAP </vt:lpstr>
      <vt:lpstr>Case 2: BPAP ST 20/14 RR14 4 L O2</vt:lpstr>
      <vt:lpstr>Next day AVAPS titration</vt:lpstr>
      <vt:lpstr>Case 2: AVAPS EPAP 14 min TV 550   IPAPmin 18 IPAPmax 30 rate 10 O2 4L</vt:lpstr>
      <vt:lpstr>Case 2: AVAPS EPAP 14 min TV 550  IPAPmin 18 IPAPmax 30 rate 10 O2 4L</vt:lpstr>
      <vt:lpstr>Case 2: AVAPS Followup</vt:lpstr>
      <vt:lpstr>Case 2: iVAPS EPAP 10 TVa 5.6 PR 12  with 2 liter O2</vt:lpstr>
      <vt:lpstr>Case 2: Sleep Clinic Follow-up</vt:lpstr>
      <vt:lpstr>Tip 9: Fixing hypoventilation helps hypoxia</vt:lpstr>
      <vt:lpstr>6 titration elements</vt:lpstr>
      <vt:lpstr>Titration hierarchy</vt:lpstr>
      <vt:lpstr>Obesity Hypoventilation Titration</vt:lpstr>
      <vt:lpstr>CHF Titration</vt:lpstr>
      <vt:lpstr>COPD Titration</vt:lpstr>
      <vt:lpstr>Final Titration Tips</vt:lpstr>
      <vt:lpstr>Insurance Qualification Summary</vt:lpstr>
      <vt:lpstr>Final Titration Tips</vt:lpstr>
      <vt:lpstr>Good luck titrating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Claussen</dc:creator>
  <cp:lastModifiedBy>PSAV</cp:lastModifiedBy>
  <cp:revision>120</cp:revision>
  <dcterms:created xsi:type="dcterms:W3CDTF">2014-10-17T20:37:07Z</dcterms:created>
  <dcterms:modified xsi:type="dcterms:W3CDTF">2019-09-05T18:13:05Z</dcterms:modified>
</cp:coreProperties>
</file>