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74"/>
  </p:notesMasterIdLst>
  <p:handoutMasterIdLst>
    <p:handoutMasterId r:id="rId75"/>
  </p:handoutMasterIdLst>
  <p:sldIdLst>
    <p:sldId id="295" r:id="rId2"/>
    <p:sldId id="296" r:id="rId3"/>
    <p:sldId id="335" r:id="rId4"/>
    <p:sldId id="336" r:id="rId5"/>
    <p:sldId id="345" r:id="rId6"/>
    <p:sldId id="338" r:id="rId7"/>
    <p:sldId id="340" r:id="rId8"/>
    <p:sldId id="344" r:id="rId9"/>
    <p:sldId id="341" r:id="rId10"/>
    <p:sldId id="349" r:id="rId11"/>
    <p:sldId id="371" r:id="rId12"/>
    <p:sldId id="347" r:id="rId13"/>
    <p:sldId id="350" r:id="rId14"/>
    <p:sldId id="372" r:id="rId15"/>
    <p:sldId id="348" r:id="rId16"/>
    <p:sldId id="373" r:id="rId17"/>
    <p:sldId id="374" r:id="rId18"/>
    <p:sldId id="375" r:id="rId19"/>
    <p:sldId id="351" r:id="rId20"/>
    <p:sldId id="334" r:id="rId21"/>
    <p:sldId id="352" r:id="rId22"/>
    <p:sldId id="379" r:id="rId23"/>
    <p:sldId id="380" r:id="rId24"/>
    <p:sldId id="381" r:id="rId25"/>
    <p:sldId id="382" r:id="rId26"/>
    <p:sldId id="383" r:id="rId27"/>
    <p:sldId id="384" r:id="rId28"/>
    <p:sldId id="346" r:id="rId29"/>
    <p:sldId id="355" r:id="rId30"/>
    <p:sldId id="356" r:id="rId31"/>
    <p:sldId id="357" r:id="rId32"/>
    <p:sldId id="353" r:id="rId33"/>
    <p:sldId id="354" r:id="rId34"/>
    <p:sldId id="358" r:id="rId35"/>
    <p:sldId id="342" r:id="rId36"/>
    <p:sldId id="360" r:id="rId37"/>
    <p:sldId id="364" r:id="rId38"/>
    <p:sldId id="361" r:id="rId39"/>
    <p:sldId id="362" r:id="rId40"/>
    <p:sldId id="363" r:id="rId41"/>
    <p:sldId id="365" r:id="rId42"/>
    <p:sldId id="366" r:id="rId43"/>
    <p:sldId id="367" r:id="rId44"/>
    <p:sldId id="377" r:id="rId45"/>
    <p:sldId id="317" r:id="rId46"/>
    <p:sldId id="329" r:id="rId47"/>
    <p:sldId id="318" r:id="rId48"/>
    <p:sldId id="330" r:id="rId49"/>
    <p:sldId id="319" r:id="rId50"/>
    <p:sldId id="320" r:id="rId51"/>
    <p:sldId id="368" r:id="rId52"/>
    <p:sldId id="331" r:id="rId53"/>
    <p:sldId id="369" r:id="rId54"/>
    <p:sldId id="332" r:id="rId55"/>
    <p:sldId id="333" r:id="rId56"/>
    <p:sldId id="298" r:id="rId57"/>
    <p:sldId id="299" r:id="rId58"/>
    <p:sldId id="300" r:id="rId59"/>
    <p:sldId id="301" r:id="rId60"/>
    <p:sldId id="302" r:id="rId61"/>
    <p:sldId id="303" r:id="rId62"/>
    <p:sldId id="324" r:id="rId63"/>
    <p:sldId id="304" r:id="rId64"/>
    <p:sldId id="325" r:id="rId65"/>
    <p:sldId id="305" r:id="rId66"/>
    <p:sldId id="306" r:id="rId67"/>
    <p:sldId id="307" r:id="rId68"/>
    <p:sldId id="308" r:id="rId69"/>
    <p:sldId id="309" r:id="rId70"/>
    <p:sldId id="311" r:id="rId71"/>
    <p:sldId id="312" r:id="rId72"/>
    <p:sldId id="378" r:id="rId7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7" d="100"/>
          <a:sy n="37" d="100"/>
        </p:scale>
        <p:origin x="948" y="3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645" y="-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45280" y="0"/>
            <a:ext cx="3169920" cy="480060"/>
          </a:xfrm>
          <a:prstGeom prst="rect">
            <a:avLst/>
          </a:prstGeom>
        </p:spPr>
        <p:txBody>
          <a:bodyPr vert="horz" lIns="96661" tIns="48331" rIns="96661" bIns="48331" rtlCol="0"/>
          <a:lstStyle>
            <a:lvl1pPr algn="l">
              <a:defRPr sz="1300"/>
            </a:lvl1pPr>
          </a:lstStyle>
          <a:p>
            <a:r>
              <a:rPr lang="en-US" sz="1700" b="1" dirty="0"/>
              <a:t>WHAT IS A SLEEP TECH?</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8F518A8-3227-4898-A5BE-07CA29A7C79C}" type="slidenum">
              <a:rPr lang="en-US" smtClean="0"/>
              <a:pPr/>
              <a:t>‹#›</a:t>
            </a:fld>
            <a:endParaRPr lang="en-US" dirty="0"/>
          </a:p>
        </p:txBody>
      </p:sp>
      <p:sp>
        <p:nvSpPr>
          <p:cNvPr id="6" name="Footer Placeholder 5"/>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a:t>© 2008-12</a:t>
            </a:r>
          </a:p>
        </p:txBody>
      </p:sp>
    </p:spTree>
    <p:extLst>
      <p:ext uri="{BB962C8B-B14F-4D97-AF65-F5344CB8AC3E}">
        <p14:creationId xmlns:p14="http://schemas.microsoft.com/office/powerpoint/2010/main" val="38105284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B9B0585-A366-4813-823D-85DE03667D9B}" type="datetimeFigureOut">
              <a:rPr lang="en-US" smtClean="0"/>
              <a:pPr/>
              <a:t>9/5/2019</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a:t>Priority Health Education</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8FEE97-2B93-43D7-BD0F-792F3283A7F2}" type="slidenum">
              <a:rPr lang="en-US" smtClean="0"/>
              <a:pPr/>
              <a:t>‹#›</a:t>
            </a:fld>
            <a:endParaRPr lang="en-US" dirty="0"/>
          </a:p>
        </p:txBody>
      </p:sp>
    </p:spTree>
    <p:extLst>
      <p:ext uri="{BB962C8B-B14F-4D97-AF65-F5344CB8AC3E}">
        <p14:creationId xmlns:p14="http://schemas.microsoft.com/office/powerpoint/2010/main" val="206613168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1</a:t>
            </a:fld>
            <a:endParaRPr lang="en-US" dirty="0"/>
          </a:p>
        </p:txBody>
      </p:sp>
    </p:spTree>
    <p:extLst>
      <p:ext uri="{BB962C8B-B14F-4D97-AF65-F5344CB8AC3E}">
        <p14:creationId xmlns:p14="http://schemas.microsoft.com/office/powerpoint/2010/main" val="1361373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10</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11</a:t>
            </a:fld>
            <a:endParaRPr lang="en-US" dirty="0"/>
          </a:p>
        </p:txBody>
      </p:sp>
    </p:spTree>
    <p:extLst>
      <p:ext uri="{BB962C8B-B14F-4D97-AF65-F5344CB8AC3E}">
        <p14:creationId xmlns:p14="http://schemas.microsoft.com/office/powerpoint/2010/main" val="222312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12</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13</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14</a:t>
            </a:fld>
            <a:endParaRPr lang="en-US" dirty="0"/>
          </a:p>
        </p:txBody>
      </p:sp>
    </p:spTree>
    <p:extLst>
      <p:ext uri="{BB962C8B-B14F-4D97-AF65-F5344CB8AC3E}">
        <p14:creationId xmlns:p14="http://schemas.microsoft.com/office/powerpoint/2010/main" val="3527994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15</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16</a:t>
            </a:fld>
            <a:endParaRPr lang="en-US" dirty="0"/>
          </a:p>
        </p:txBody>
      </p:sp>
    </p:spTree>
    <p:extLst>
      <p:ext uri="{BB962C8B-B14F-4D97-AF65-F5344CB8AC3E}">
        <p14:creationId xmlns:p14="http://schemas.microsoft.com/office/powerpoint/2010/main" val="746975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17</a:t>
            </a:fld>
            <a:endParaRPr lang="en-US" dirty="0"/>
          </a:p>
        </p:txBody>
      </p:sp>
    </p:spTree>
    <p:extLst>
      <p:ext uri="{BB962C8B-B14F-4D97-AF65-F5344CB8AC3E}">
        <p14:creationId xmlns:p14="http://schemas.microsoft.com/office/powerpoint/2010/main" val="3262918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18</a:t>
            </a:fld>
            <a:endParaRPr lang="en-US" dirty="0"/>
          </a:p>
        </p:txBody>
      </p:sp>
    </p:spTree>
    <p:extLst>
      <p:ext uri="{BB962C8B-B14F-4D97-AF65-F5344CB8AC3E}">
        <p14:creationId xmlns:p14="http://schemas.microsoft.com/office/powerpoint/2010/main" val="1802538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19</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2</a:t>
            </a:fld>
            <a:endParaRPr lang="en-US" dirty="0"/>
          </a:p>
        </p:txBody>
      </p:sp>
    </p:spTree>
    <p:extLst>
      <p:ext uri="{BB962C8B-B14F-4D97-AF65-F5344CB8AC3E}">
        <p14:creationId xmlns:p14="http://schemas.microsoft.com/office/powerpoint/2010/main" val="1665928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20</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21</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22</a:t>
            </a:fld>
            <a:endParaRPr lang="en-US" dirty="0"/>
          </a:p>
        </p:txBody>
      </p:sp>
    </p:spTree>
    <p:extLst>
      <p:ext uri="{BB962C8B-B14F-4D97-AF65-F5344CB8AC3E}">
        <p14:creationId xmlns:p14="http://schemas.microsoft.com/office/powerpoint/2010/main" val="1007675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23</a:t>
            </a:fld>
            <a:endParaRPr lang="en-US" dirty="0"/>
          </a:p>
        </p:txBody>
      </p:sp>
    </p:spTree>
    <p:extLst>
      <p:ext uri="{BB962C8B-B14F-4D97-AF65-F5344CB8AC3E}">
        <p14:creationId xmlns:p14="http://schemas.microsoft.com/office/powerpoint/2010/main" val="2270189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24</a:t>
            </a:fld>
            <a:endParaRPr lang="en-US" dirty="0"/>
          </a:p>
        </p:txBody>
      </p:sp>
    </p:spTree>
    <p:extLst>
      <p:ext uri="{BB962C8B-B14F-4D97-AF65-F5344CB8AC3E}">
        <p14:creationId xmlns:p14="http://schemas.microsoft.com/office/powerpoint/2010/main" val="3328133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25</a:t>
            </a:fld>
            <a:endParaRPr lang="en-US" dirty="0"/>
          </a:p>
        </p:txBody>
      </p:sp>
    </p:spTree>
    <p:extLst>
      <p:ext uri="{BB962C8B-B14F-4D97-AF65-F5344CB8AC3E}">
        <p14:creationId xmlns:p14="http://schemas.microsoft.com/office/powerpoint/2010/main" val="326991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26</a:t>
            </a:fld>
            <a:endParaRPr lang="en-US" dirty="0"/>
          </a:p>
        </p:txBody>
      </p:sp>
    </p:spTree>
    <p:extLst>
      <p:ext uri="{BB962C8B-B14F-4D97-AF65-F5344CB8AC3E}">
        <p14:creationId xmlns:p14="http://schemas.microsoft.com/office/powerpoint/2010/main" val="1211997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27</a:t>
            </a:fld>
            <a:endParaRPr lang="en-US" dirty="0"/>
          </a:p>
        </p:txBody>
      </p:sp>
    </p:spTree>
    <p:extLst>
      <p:ext uri="{BB962C8B-B14F-4D97-AF65-F5344CB8AC3E}">
        <p14:creationId xmlns:p14="http://schemas.microsoft.com/office/powerpoint/2010/main" val="1638137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28</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29</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3</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30</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31</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32</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33</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34</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35</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36</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37</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38</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39</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4</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40</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41</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42</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43</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A97D4-4B6F-4B09-842E-40638B76A4FF}" type="slidenum">
              <a:rPr lang="en-US" smtClean="0"/>
              <a:t>44</a:t>
            </a:fld>
            <a:endParaRPr lang="en-US" dirty="0"/>
          </a:p>
        </p:txBody>
      </p:sp>
    </p:spTree>
    <p:extLst>
      <p:ext uri="{BB962C8B-B14F-4D97-AF65-F5344CB8AC3E}">
        <p14:creationId xmlns:p14="http://schemas.microsoft.com/office/powerpoint/2010/main" val="4246946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45</a:t>
            </a:fld>
            <a:endParaRPr lang="en-US" dirty="0"/>
          </a:p>
        </p:txBody>
      </p:sp>
    </p:spTree>
    <p:extLst>
      <p:ext uri="{BB962C8B-B14F-4D97-AF65-F5344CB8AC3E}">
        <p14:creationId xmlns:p14="http://schemas.microsoft.com/office/powerpoint/2010/main" val="47038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46</a:t>
            </a:fld>
            <a:endParaRPr lang="en-US" dirty="0"/>
          </a:p>
        </p:txBody>
      </p:sp>
    </p:spTree>
    <p:extLst>
      <p:ext uri="{BB962C8B-B14F-4D97-AF65-F5344CB8AC3E}">
        <p14:creationId xmlns:p14="http://schemas.microsoft.com/office/powerpoint/2010/main" val="47038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47</a:t>
            </a:fld>
            <a:endParaRPr lang="en-US" dirty="0"/>
          </a:p>
        </p:txBody>
      </p:sp>
    </p:spTree>
    <p:extLst>
      <p:ext uri="{BB962C8B-B14F-4D97-AF65-F5344CB8AC3E}">
        <p14:creationId xmlns:p14="http://schemas.microsoft.com/office/powerpoint/2010/main" val="3934210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48</a:t>
            </a:fld>
            <a:endParaRPr lang="en-US" dirty="0"/>
          </a:p>
        </p:txBody>
      </p:sp>
    </p:spTree>
    <p:extLst>
      <p:ext uri="{BB962C8B-B14F-4D97-AF65-F5344CB8AC3E}">
        <p14:creationId xmlns:p14="http://schemas.microsoft.com/office/powerpoint/2010/main" val="3934210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49</a:t>
            </a:fld>
            <a:endParaRPr lang="en-US" dirty="0"/>
          </a:p>
        </p:txBody>
      </p:sp>
    </p:spTree>
    <p:extLst>
      <p:ext uri="{BB962C8B-B14F-4D97-AF65-F5344CB8AC3E}">
        <p14:creationId xmlns:p14="http://schemas.microsoft.com/office/powerpoint/2010/main" val="419065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5</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50</a:t>
            </a:fld>
            <a:endParaRPr lang="en-US" dirty="0"/>
          </a:p>
        </p:txBody>
      </p:sp>
    </p:spTree>
    <p:extLst>
      <p:ext uri="{BB962C8B-B14F-4D97-AF65-F5344CB8AC3E}">
        <p14:creationId xmlns:p14="http://schemas.microsoft.com/office/powerpoint/2010/main" val="24180581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51</a:t>
            </a:fld>
            <a:endParaRPr lang="en-US" dirty="0"/>
          </a:p>
        </p:txBody>
      </p:sp>
    </p:spTree>
    <p:extLst>
      <p:ext uri="{BB962C8B-B14F-4D97-AF65-F5344CB8AC3E}">
        <p14:creationId xmlns:p14="http://schemas.microsoft.com/office/powerpoint/2010/main" val="2418058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52</a:t>
            </a:fld>
            <a:endParaRPr lang="en-US" dirty="0"/>
          </a:p>
        </p:txBody>
      </p:sp>
    </p:spTree>
    <p:extLst>
      <p:ext uri="{BB962C8B-B14F-4D97-AF65-F5344CB8AC3E}">
        <p14:creationId xmlns:p14="http://schemas.microsoft.com/office/powerpoint/2010/main" val="36347914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53</a:t>
            </a:fld>
            <a:endParaRPr lang="en-US" dirty="0"/>
          </a:p>
        </p:txBody>
      </p:sp>
    </p:spTree>
    <p:extLst>
      <p:ext uri="{BB962C8B-B14F-4D97-AF65-F5344CB8AC3E}">
        <p14:creationId xmlns:p14="http://schemas.microsoft.com/office/powerpoint/2010/main" val="36347914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54</a:t>
            </a:fld>
            <a:endParaRPr lang="en-US" dirty="0"/>
          </a:p>
        </p:txBody>
      </p:sp>
    </p:spTree>
    <p:extLst>
      <p:ext uri="{BB962C8B-B14F-4D97-AF65-F5344CB8AC3E}">
        <p14:creationId xmlns:p14="http://schemas.microsoft.com/office/powerpoint/2010/main" val="36347914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55</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56</a:t>
            </a:fld>
            <a:endParaRPr lang="en-US" dirty="0"/>
          </a:p>
        </p:txBody>
      </p:sp>
    </p:spTree>
    <p:extLst>
      <p:ext uri="{BB962C8B-B14F-4D97-AF65-F5344CB8AC3E}">
        <p14:creationId xmlns:p14="http://schemas.microsoft.com/office/powerpoint/2010/main" val="15938303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57</a:t>
            </a:fld>
            <a:endParaRPr lang="en-US" dirty="0"/>
          </a:p>
        </p:txBody>
      </p:sp>
    </p:spTree>
    <p:extLst>
      <p:ext uri="{BB962C8B-B14F-4D97-AF65-F5344CB8AC3E}">
        <p14:creationId xmlns:p14="http://schemas.microsoft.com/office/powerpoint/2010/main" val="23554608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58</a:t>
            </a:fld>
            <a:endParaRPr lang="en-US" dirty="0"/>
          </a:p>
        </p:txBody>
      </p:sp>
    </p:spTree>
    <p:extLst>
      <p:ext uri="{BB962C8B-B14F-4D97-AF65-F5344CB8AC3E}">
        <p14:creationId xmlns:p14="http://schemas.microsoft.com/office/powerpoint/2010/main" val="12993395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59</a:t>
            </a:fld>
            <a:endParaRPr lang="en-US" dirty="0"/>
          </a:p>
        </p:txBody>
      </p:sp>
    </p:spTree>
    <p:extLst>
      <p:ext uri="{BB962C8B-B14F-4D97-AF65-F5344CB8AC3E}">
        <p14:creationId xmlns:p14="http://schemas.microsoft.com/office/powerpoint/2010/main" val="101353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6</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60</a:t>
            </a:fld>
            <a:endParaRPr lang="en-US" dirty="0"/>
          </a:p>
        </p:txBody>
      </p:sp>
    </p:spTree>
    <p:extLst>
      <p:ext uri="{BB962C8B-B14F-4D97-AF65-F5344CB8AC3E}">
        <p14:creationId xmlns:p14="http://schemas.microsoft.com/office/powerpoint/2010/main" val="31654005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61</a:t>
            </a:fld>
            <a:endParaRPr lang="en-US" dirty="0"/>
          </a:p>
        </p:txBody>
      </p:sp>
    </p:spTree>
    <p:extLst>
      <p:ext uri="{BB962C8B-B14F-4D97-AF65-F5344CB8AC3E}">
        <p14:creationId xmlns:p14="http://schemas.microsoft.com/office/powerpoint/2010/main" val="20380475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62</a:t>
            </a:fld>
            <a:endParaRPr lang="en-US" dirty="0"/>
          </a:p>
        </p:txBody>
      </p:sp>
    </p:spTree>
    <p:extLst>
      <p:ext uri="{BB962C8B-B14F-4D97-AF65-F5344CB8AC3E}">
        <p14:creationId xmlns:p14="http://schemas.microsoft.com/office/powerpoint/2010/main" val="20380475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63</a:t>
            </a:fld>
            <a:endParaRPr lang="en-US" dirty="0"/>
          </a:p>
        </p:txBody>
      </p:sp>
    </p:spTree>
    <p:extLst>
      <p:ext uri="{BB962C8B-B14F-4D97-AF65-F5344CB8AC3E}">
        <p14:creationId xmlns:p14="http://schemas.microsoft.com/office/powerpoint/2010/main" val="19750778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64</a:t>
            </a:fld>
            <a:endParaRPr lang="en-US" dirty="0"/>
          </a:p>
        </p:txBody>
      </p:sp>
    </p:spTree>
    <p:extLst>
      <p:ext uri="{BB962C8B-B14F-4D97-AF65-F5344CB8AC3E}">
        <p14:creationId xmlns:p14="http://schemas.microsoft.com/office/powerpoint/2010/main" val="19750778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65</a:t>
            </a:fld>
            <a:endParaRPr lang="en-US" dirty="0"/>
          </a:p>
        </p:txBody>
      </p:sp>
    </p:spTree>
    <p:extLst>
      <p:ext uri="{BB962C8B-B14F-4D97-AF65-F5344CB8AC3E}">
        <p14:creationId xmlns:p14="http://schemas.microsoft.com/office/powerpoint/2010/main" val="1975077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66</a:t>
            </a:fld>
            <a:endParaRPr lang="en-US" dirty="0"/>
          </a:p>
        </p:txBody>
      </p:sp>
    </p:spTree>
    <p:extLst>
      <p:ext uri="{BB962C8B-B14F-4D97-AF65-F5344CB8AC3E}">
        <p14:creationId xmlns:p14="http://schemas.microsoft.com/office/powerpoint/2010/main" val="34118860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67</a:t>
            </a:fld>
            <a:endParaRPr lang="en-US" dirty="0"/>
          </a:p>
        </p:txBody>
      </p:sp>
    </p:spTree>
    <p:extLst>
      <p:ext uri="{BB962C8B-B14F-4D97-AF65-F5344CB8AC3E}">
        <p14:creationId xmlns:p14="http://schemas.microsoft.com/office/powerpoint/2010/main" val="40014725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68</a:t>
            </a:fld>
            <a:endParaRPr lang="en-US" dirty="0"/>
          </a:p>
        </p:txBody>
      </p:sp>
    </p:spTree>
    <p:extLst>
      <p:ext uri="{BB962C8B-B14F-4D97-AF65-F5344CB8AC3E}">
        <p14:creationId xmlns:p14="http://schemas.microsoft.com/office/powerpoint/2010/main" val="27914851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69</a:t>
            </a:fld>
            <a:endParaRPr lang="en-US" dirty="0"/>
          </a:p>
        </p:txBody>
      </p:sp>
    </p:spTree>
    <p:extLst>
      <p:ext uri="{BB962C8B-B14F-4D97-AF65-F5344CB8AC3E}">
        <p14:creationId xmlns:p14="http://schemas.microsoft.com/office/powerpoint/2010/main" val="235437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7</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70</a:t>
            </a:fld>
            <a:endParaRPr lang="en-US" dirty="0"/>
          </a:p>
        </p:txBody>
      </p:sp>
    </p:spTree>
    <p:extLst>
      <p:ext uri="{BB962C8B-B14F-4D97-AF65-F5344CB8AC3E}">
        <p14:creationId xmlns:p14="http://schemas.microsoft.com/office/powerpoint/2010/main" val="13173063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71</a:t>
            </a:fld>
            <a:endParaRPr lang="en-US" dirty="0"/>
          </a:p>
        </p:txBody>
      </p:sp>
    </p:spTree>
    <p:extLst>
      <p:ext uri="{BB962C8B-B14F-4D97-AF65-F5344CB8AC3E}">
        <p14:creationId xmlns:p14="http://schemas.microsoft.com/office/powerpoint/2010/main" val="33604367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F5209803-76C6-4933-A308-EA8FB12EA7BC}" type="slidenum">
              <a:rPr lang="en-US" sz="1200">
                <a:latin typeface="Times New Roman" pitchFamily="18" charset="0"/>
              </a:rPr>
              <a:pPr algn="r"/>
              <a:t>72</a:t>
            </a:fld>
            <a:endParaRPr lang="en-US" sz="1200" dirty="0">
              <a:latin typeface="Times New Roman" pitchFamily="18" charset="0"/>
            </a:endParaRPr>
          </a:p>
        </p:txBody>
      </p:sp>
      <p:sp>
        <p:nvSpPr>
          <p:cNvPr id="89091" name="Rectangle 2"/>
          <p:cNvSpPr>
            <a:spLocks noGrp="1" noRot="1" noChangeAspect="1" noChangeArrowheads="1" noTextEdit="1"/>
          </p:cNvSpPr>
          <p:nvPr>
            <p:ph type="sldImg"/>
          </p:nvPr>
        </p:nvSpPr>
        <p:spPr>
          <a:xfrm>
            <a:off x="406400" y="696913"/>
            <a:ext cx="6197600" cy="3486150"/>
          </a:xfrm>
          <a:ln/>
        </p:spPr>
      </p:sp>
      <p:sp>
        <p:nvSpPr>
          <p:cNvPr id="8909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8107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8</a:t>
            </a:fld>
            <a:endParaRPr lang="en-US" dirty="0"/>
          </a:p>
        </p:txBody>
      </p:sp>
    </p:spTree>
    <p:extLst>
      <p:ext uri="{BB962C8B-B14F-4D97-AF65-F5344CB8AC3E}">
        <p14:creationId xmlns:p14="http://schemas.microsoft.com/office/powerpoint/2010/main" val="3917547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01C9-FCAF-43EE-A3A0-414E7DBC4252}" type="slidenum">
              <a:rPr lang="en-US" smtClean="0"/>
              <a:t>9</a:t>
            </a:fld>
            <a:endParaRPr lang="en-US" dirty="0"/>
          </a:p>
        </p:txBody>
      </p:sp>
    </p:spTree>
    <p:extLst>
      <p:ext uri="{BB962C8B-B14F-4D97-AF65-F5344CB8AC3E}">
        <p14:creationId xmlns:p14="http://schemas.microsoft.com/office/powerpoint/2010/main" val="3917547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6"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dirty="0">
                <a:latin typeface="Arial" pitchFamily="34" charset="0"/>
                <a:cs typeface="Arial" pitchFamily="34" charset="0"/>
              </a:rPr>
              <a:t> 2008-2012 Priority Health Education</a:t>
            </a:r>
          </a:p>
        </p:txBody>
      </p:sp>
      <p:sp>
        <p:nvSpPr>
          <p:cNvPr id="8" name="Title 8"/>
          <p:cNvSpPr>
            <a:spLocks noGrp="1"/>
          </p:cNvSpPr>
          <p:nvPr>
            <p:ph type="ctrTitle"/>
          </p:nvPr>
        </p:nvSpPr>
        <p:spPr>
          <a:xfrm>
            <a:off x="711200" y="762000"/>
            <a:ext cx="10468864" cy="8382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endParaRPr kumimoji="0" lang="en-US" dirty="0"/>
          </a:p>
        </p:txBody>
      </p:sp>
      <p:sp>
        <p:nvSpPr>
          <p:cNvPr id="3" name="Content Placeholder 2"/>
          <p:cNvSpPr>
            <a:spLocks noGrp="1"/>
          </p:cNvSpPr>
          <p:nvPr>
            <p:ph sz="quarter" idx="10"/>
          </p:nvPr>
        </p:nvSpPr>
        <p:spPr>
          <a:xfrm>
            <a:off x="1143000" y="59436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1085088"/>
          </a:xfrm>
          <a:prstGeom prst="rect">
            <a:avLst/>
          </a:prstGeom>
        </p:spPr>
        <p:txBody>
          <a:body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sz="900" dirty="0">
                <a:latin typeface="Arial" pitchFamily="34" charset="0"/>
                <a:cs typeface="Arial" pitchFamily="34" charset="0"/>
              </a:rPr>
              <a:t> 2008-2011 Priority Health Education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sz="900" dirty="0">
                <a:latin typeface="Arial" pitchFamily="34" charset="0"/>
                <a:cs typeface="Arial" pitchFamily="34" charset="0"/>
              </a:rPr>
              <a:t> 2008-2011 Priority Health Education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a:prstGeom prst="rect">
            <a:avLst/>
          </a:prstGeom>
        </p:spPr>
        <p:txBody>
          <a:bodyPr/>
          <a:lstStyle/>
          <a:p>
            <a:r>
              <a:rPr lang="en-US" dirty="0"/>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sz="900" dirty="0">
                <a:latin typeface="Arial" pitchFamily="34" charset="0"/>
                <a:cs typeface="Arial" pitchFamily="34" charset="0"/>
              </a:rPr>
              <a:t> 2008-2011 Priority Health Education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endParaRPr lang="en-US" dirty="0"/>
          </a:p>
        </p:txBody>
      </p:sp>
      <p:sp>
        <p:nvSpPr>
          <p:cNvPr id="7"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sz="900" dirty="0">
                <a:latin typeface="Arial" pitchFamily="34" charset="0"/>
                <a:cs typeface="Arial" pitchFamily="34" charset="0"/>
              </a:rPr>
              <a:t> 2008-2011 Priority Health Education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008888"/>
          </a:xfrm>
          <a:prstGeom prst="rect">
            <a:avLst/>
          </a:prstGeom>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dirty="0">
                <a:latin typeface="Arial" pitchFamily="34" charset="0"/>
                <a:cs typeface="Arial" pitchFamily="34" charset="0"/>
              </a:rPr>
              <a:t> 2008-2012 Priority Health Education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8"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dirty="0">
                <a:latin typeface="Arial" pitchFamily="34" charset="0"/>
                <a:cs typeface="Arial" pitchFamily="34" charset="0"/>
              </a:rPr>
              <a:t> 2008-2012 Priority Health Education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1085088"/>
          </a:xfrm>
          <a:prstGeom prst="rect">
            <a:avLst/>
          </a:prstGeom>
        </p:spPr>
        <p:txBody>
          <a:bodyPr/>
          <a:lstStyle/>
          <a:p>
            <a:r>
              <a:rPr kumimoji="0" lang="en-US" dirty="0"/>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sz="900" dirty="0">
                <a:latin typeface="Arial" pitchFamily="34" charset="0"/>
                <a:cs typeface="Arial" pitchFamily="34" charset="0"/>
              </a:rPr>
              <a:t> 2008-2011 Priority Health Education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Footer Placeholder 21"/>
          <p:cNvSpPr>
            <a:spLocks noGrp="1"/>
          </p:cNvSpPr>
          <p:nvPr userDrawn="1">
            <p:ph type="ftr" sz="quarter" idx="1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sz="900" dirty="0">
                <a:latin typeface="Arial" pitchFamily="34" charset="0"/>
                <a:cs typeface="Arial" pitchFamily="34" charset="0"/>
              </a:rPr>
              <a:t> 2008-2011 Priority Health Education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7"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sz="900" dirty="0">
                <a:latin typeface="Arial" pitchFamily="34" charset="0"/>
                <a:cs typeface="Arial" pitchFamily="34" charset="0"/>
              </a:rPr>
              <a:t> 2008-2011 Priority Health Education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sz="900" dirty="0">
                <a:latin typeface="Arial" pitchFamily="34" charset="0"/>
                <a:cs typeface="Arial" pitchFamily="34" charset="0"/>
              </a:rPr>
              <a:t> 2008-2011 Priority Health Education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sz="900" dirty="0">
                <a:latin typeface="Arial" pitchFamily="34" charset="0"/>
                <a:cs typeface="Arial" pitchFamily="34" charset="0"/>
              </a:rPr>
              <a:t> 2008-2011 Priority Health Education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a:prstGeom prst="rect">
            <a:avLst/>
          </a:prstGeo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3"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sz="900" dirty="0">
                <a:latin typeface="Arial" pitchFamily="34" charset="0"/>
                <a:cs typeface="Arial" pitchFamily="34" charset="0"/>
              </a:rPr>
              <a:t> 2008-2011 Priority Health Education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pic>
        <p:nvPicPr>
          <p:cNvPr id="14" name="Picture 13" descr="Priority Health.jpeg"/>
          <p:cNvPicPr>
            <a:picLocks noChangeAspect="1"/>
          </p:cNvPicPr>
          <p:nvPr userDrawn="1"/>
        </p:nvPicPr>
        <p:blipFill>
          <a:blip r:embed="rId15" cstate="print"/>
          <a:stretch>
            <a:fillRect/>
          </a:stretch>
        </p:blipFill>
        <p:spPr>
          <a:xfrm>
            <a:off x="228600" y="5867400"/>
            <a:ext cx="1244599" cy="723423"/>
          </a:xfrm>
          <a:prstGeom prst="rect">
            <a:avLst/>
          </a:prstGeom>
        </p:spPr>
      </p:pic>
      <p:sp>
        <p:nvSpPr>
          <p:cNvPr id="11" name="Footer Placeholder 21"/>
          <p:cNvSpPr>
            <a:spLocks noGrp="1"/>
          </p:cNvSpPr>
          <p:nvPr userDrawn="1">
            <p:ph type="ftr" sz="quarter" idx="3"/>
          </p:nvPr>
        </p:nvSpPr>
        <p:spPr>
          <a:xfrm>
            <a:off x="3860800" y="632460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ctr"/>
            <a:r>
              <a:rPr lang="en-US" dirty="0"/>
              <a:t>©</a:t>
            </a:r>
            <a:r>
              <a:rPr lang="en-US" sz="900" dirty="0">
                <a:latin typeface="Arial" pitchFamily="34" charset="0"/>
                <a:cs typeface="Arial" pitchFamily="34" charset="0"/>
              </a:rPr>
              <a:t> 2008-2011 Priority Health Education</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6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1470025"/>
          </a:xfrm>
        </p:spPr>
        <p:txBody>
          <a:bodyPr>
            <a:normAutofit/>
          </a:bodyPr>
          <a:lstStyle/>
          <a:p>
            <a:r>
              <a:rPr lang="en-US" sz="4400" dirty="0">
                <a:solidFill>
                  <a:srgbClr val="00B0F0"/>
                </a:solidFill>
                <a:effectLst/>
              </a:rPr>
              <a:t>SLEEP DIAGNOSTICS &amp; THERAPY: THE NEXT 20 YEARS</a:t>
            </a:r>
          </a:p>
        </p:txBody>
      </p:sp>
      <p:pic>
        <p:nvPicPr>
          <p:cNvPr id="5" name="Picture 4">
            <a:extLst>
              <a:ext uri="{FF2B5EF4-FFF2-40B4-BE49-F238E27FC236}">
                <a16:creationId xmlns:a16="http://schemas.microsoft.com/office/drawing/2014/main" id="{02D650A5-3FBD-4D10-A9D8-12CCDF3B1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2287765"/>
            <a:ext cx="5410200" cy="2914295"/>
          </a:xfrm>
          <a:prstGeom prst="rect">
            <a:avLst/>
          </a:prstGeom>
        </p:spPr>
      </p:pic>
      <p:pic>
        <p:nvPicPr>
          <p:cNvPr id="6" name="Picture 5">
            <a:extLst>
              <a:ext uri="{FF2B5EF4-FFF2-40B4-BE49-F238E27FC236}">
                <a16:creationId xmlns:a16="http://schemas.microsoft.com/office/drawing/2014/main" id="{3B5B0CCB-516C-4070-BF26-08098F9139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3352800"/>
            <a:ext cx="1143000" cy="782743"/>
          </a:xfrm>
          <a:prstGeom prst="rect">
            <a:avLst/>
          </a:prstGeom>
        </p:spPr>
      </p:pic>
      <p:sp>
        <p:nvSpPr>
          <p:cNvPr id="7" name="TextBox 6">
            <a:extLst>
              <a:ext uri="{FF2B5EF4-FFF2-40B4-BE49-F238E27FC236}">
                <a16:creationId xmlns:a16="http://schemas.microsoft.com/office/drawing/2014/main" id="{14B3A220-95B6-4647-A12F-948E15891AB9}"/>
              </a:ext>
            </a:extLst>
          </p:cNvPr>
          <p:cNvSpPr txBox="1"/>
          <p:nvPr/>
        </p:nvSpPr>
        <p:spPr>
          <a:xfrm>
            <a:off x="2259978" y="5349871"/>
            <a:ext cx="7798422" cy="553998"/>
          </a:xfrm>
          <a:prstGeom prst="rect">
            <a:avLst/>
          </a:prstGeom>
          <a:noFill/>
        </p:spPr>
        <p:txBody>
          <a:bodyPr wrap="square" rtlCol="0">
            <a:spAutoFit/>
          </a:bodyPr>
          <a:lstStyle/>
          <a:p>
            <a:pPr algn="ctr"/>
            <a:r>
              <a:rPr lang="en-US" sz="1600" cap="all" dirty="0">
                <a:latin typeface="Arial Black" panose="020B0A04020102020204" pitchFamily="34" charset="0"/>
              </a:rPr>
              <a:t>Joseph Anderson</a:t>
            </a:r>
            <a:r>
              <a:rPr lang="en-US" sz="1600" dirty="0">
                <a:latin typeface="Arial Black" panose="020B0A04020102020204" pitchFamily="34" charset="0"/>
              </a:rPr>
              <a:t>, CCSH, RPSGT, RST, RPFT, CRT-NPS</a:t>
            </a:r>
          </a:p>
          <a:p>
            <a:pPr algn="ctr"/>
            <a:r>
              <a:rPr lang="en-US" sz="1400" dirty="0">
                <a:latin typeface="Arial Black" panose="020B0A04020102020204" pitchFamily="34" charset="0"/>
              </a:rPr>
              <a:t>Certified Clinical Sleep Health Educator, NPI # 1548820244</a:t>
            </a:r>
          </a:p>
        </p:txBody>
      </p:sp>
      <p:sp>
        <p:nvSpPr>
          <p:cNvPr id="8" name="TextBox 7">
            <a:extLst>
              <a:ext uri="{FF2B5EF4-FFF2-40B4-BE49-F238E27FC236}">
                <a16:creationId xmlns:a16="http://schemas.microsoft.com/office/drawing/2014/main" id="{14B3A220-95B6-4647-A12F-948E15891AB9}"/>
              </a:ext>
            </a:extLst>
          </p:cNvPr>
          <p:cNvSpPr txBox="1"/>
          <p:nvPr/>
        </p:nvSpPr>
        <p:spPr>
          <a:xfrm>
            <a:off x="1487758" y="6051680"/>
            <a:ext cx="3958683" cy="523220"/>
          </a:xfrm>
          <a:prstGeom prst="rect">
            <a:avLst/>
          </a:prstGeom>
          <a:noFill/>
        </p:spPr>
        <p:txBody>
          <a:bodyPr wrap="square" rtlCol="0">
            <a:spAutoFit/>
          </a:bodyPr>
          <a:lstStyle/>
          <a:p>
            <a:pPr algn="ctr"/>
            <a:r>
              <a:rPr lang="en-US" sz="1400" dirty="0">
                <a:latin typeface="Arial Black" panose="020B0A04020102020204" pitchFamily="34" charset="0"/>
              </a:rPr>
              <a:t>Sleep / EEG Patient Care Coordinator</a:t>
            </a:r>
          </a:p>
          <a:p>
            <a:pPr algn="ctr"/>
            <a:r>
              <a:rPr lang="en-US" sz="1400" dirty="0">
                <a:latin typeface="Arial Black" panose="020B0A04020102020204" pitchFamily="34" charset="0"/>
              </a:rPr>
              <a:t>SOVAH Health – Martinsville, Virginia</a:t>
            </a:r>
            <a:endParaRPr lang="en-US" sz="1400" dirty="0"/>
          </a:p>
        </p:txBody>
      </p:sp>
      <p:sp>
        <p:nvSpPr>
          <p:cNvPr id="9" name="TextBox 8">
            <a:extLst>
              <a:ext uri="{FF2B5EF4-FFF2-40B4-BE49-F238E27FC236}">
                <a16:creationId xmlns:a16="http://schemas.microsoft.com/office/drawing/2014/main" id="{14B3A220-95B6-4647-A12F-948E15891AB9}"/>
              </a:ext>
            </a:extLst>
          </p:cNvPr>
          <p:cNvSpPr txBox="1"/>
          <p:nvPr/>
        </p:nvSpPr>
        <p:spPr>
          <a:xfrm>
            <a:off x="6858000" y="6051680"/>
            <a:ext cx="3886199" cy="523220"/>
          </a:xfrm>
          <a:prstGeom prst="rect">
            <a:avLst/>
          </a:prstGeom>
          <a:noFill/>
        </p:spPr>
        <p:txBody>
          <a:bodyPr wrap="square" rtlCol="0">
            <a:spAutoFit/>
          </a:bodyPr>
          <a:lstStyle/>
          <a:p>
            <a:pPr algn="ctr"/>
            <a:r>
              <a:rPr lang="en-US" sz="1400" dirty="0">
                <a:latin typeface="Arial Black" panose="020B0A04020102020204" pitchFamily="34" charset="0"/>
              </a:rPr>
              <a:t>Director of Education</a:t>
            </a:r>
          </a:p>
          <a:p>
            <a:pPr algn="ctr"/>
            <a:r>
              <a:rPr lang="en-US" sz="1400" dirty="0">
                <a:latin typeface="Arial Black" panose="020B0A04020102020204" pitchFamily="34" charset="0"/>
              </a:rPr>
              <a:t>Priority Health Education.com</a:t>
            </a:r>
            <a:endParaRPr lang="en-US" sz="1400" dirty="0"/>
          </a:p>
        </p:txBody>
      </p:sp>
    </p:spTree>
    <p:extLst>
      <p:ext uri="{BB962C8B-B14F-4D97-AF65-F5344CB8AC3E}">
        <p14:creationId xmlns:p14="http://schemas.microsoft.com/office/powerpoint/2010/main" val="19552601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
        <p:nvSpPr>
          <p:cNvPr id="4" name="TextBox 3"/>
          <p:cNvSpPr txBox="1"/>
          <p:nvPr/>
        </p:nvSpPr>
        <p:spPr>
          <a:xfrm>
            <a:off x="685800" y="1981200"/>
            <a:ext cx="4114800" cy="3785652"/>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Human beings are endotherms, which means we are able to thermoregulate, or maintain our body temperature.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Body temperature is regulated through a balance of heat absorption, production &amp; loss. </a:t>
            </a:r>
            <a:endParaRPr lang="en-US" sz="1600" dirty="0"/>
          </a:p>
        </p:txBody>
      </p:sp>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7010400" cy="450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04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981200"/>
            <a:ext cx="4114800" cy="3785652"/>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Human temperature must be maintained within a fairly small range, up or down from the resting temperature of around 98.6.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Temperatures above 104.9 degrees Fahrenheit or below 92.3 degrees generally cause injury or death.</a:t>
            </a:r>
          </a:p>
        </p:txBody>
      </p:sp>
      <p:pic>
        <p:nvPicPr>
          <p:cNvPr id="5"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7010400" cy="450521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Tree>
    <p:extLst>
      <p:ext uri="{BB962C8B-B14F-4D97-AF65-F5344CB8AC3E}">
        <p14:creationId xmlns:p14="http://schemas.microsoft.com/office/powerpoint/2010/main" val="40831835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86000"/>
            <a:ext cx="5791200" cy="3785652"/>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The hypothalamus regulates body temperature over each 24 hour cycle.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During the normal human circadian rhythm, sleep occurs when the core temperature is dropping.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Sleep usually begins when the rate of temperature change and body heat loss is maximal.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905000"/>
            <a:ext cx="5562599" cy="4166652"/>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Tree>
    <p:extLst>
      <p:ext uri="{BB962C8B-B14F-4D97-AF65-F5344CB8AC3E}">
        <p14:creationId xmlns:p14="http://schemas.microsoft.com/office/powerpoint/2010/main" val="24192677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497575"/>
            <a:ext cx="4419600" cy="3724096"/>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Humans have two zones to regulate, their core temperature and their shell temperature.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The temperature of the abdominal, thoracic, and cranial cavities, which contain the vital organs, is called the </a:t>
            </a:r>
            <a:r>
              <a:rPr lang="en-US" sz="2000" u="sng" dirty="0">
                <a:solidFill>
                  <a:srgbClr val="0070C0"/>
                </a:solidFill>
              </a:rPr>
              <a:t>core temperature</a:t>
            </a:r>
            <a:r>
              <a:rPr lang="en-US" sz="2000" dirty="0"/>
              <a:t>. </a:t>
            </a:r>
          </a:p>
          <a:p>
            <a:pPr marL="742950" lvl="2" indent="-285750">
              <a:buFont typeface="Arial" panose="020B0604020202020204" pitchFamily="34" charset="0"/>
              <a:buChar char="•"/>
            </a:pPr>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450749"/>
            <a:ext cx="6400800" cy="3200400"/>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Tree>
    <p:extLst>
      <p:ext uri="{BB962C8B-B14F-4D97-AF65-F5344CB8AC3E}">
        <p14:creationId xmlns:p14="http://schemas.microsoft.com/office/powerpoint/2010/main" val="10737778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497575"/>
            <a:ext cx="4953000" cy="3416320"/>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2000" dirty="0"/>
              <a:t>The </a:t>
            </a:r>
            <a:r>
              <a:rPr lang="en-US" sz="2000" u="sng" dirty="0">
                <a:solidFill>
                  <a:srgbClr val="0070C0"/>
                </a:solidFill>
              </a:rPr>
              <a:t>shell temperature </a:t>
            </a:r>
            <a:r>
              <a:rPr lang="en-US" sz="2000" dirty="0"/>
              <a:t>includes the temperature of the skin, subcutaneous tissues, and muscles, and it is more affected by external temperature.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The </a:t>
            </a:r>
            <a:r>
              <a:rPr lang="en-US" sz="2000" dirty="0">
                <a:solidFill>
                  <a:srgbClr val="0070C0"/>
                </a:solidFill>
              </a:rPr>
              <a:t>core</a:t>
            </a:r>
            <a:r>
              <a:rPr lang="en-US" sz="2000" dirty="0"/>
              <a:t> is able to conserve or release heat through the </a:t>
            </a:r>
            <a:r>
              <a:rPr lang="en-US" sz="2000" dirty="0">
                <a:solidFill>
                  <a:srgbClr val="0070C0"/>
                </a:solidFill>
              </a:rPr>
              <a:t>shell</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676400"/>
            <a:ext cx="5242181" cy="4964654"/>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Tree>
    <p:extLst>
      <p:ext uri="{BB962C8B-B14F-4D97-AF65-F5344CB8AC3E}">
        <p14:creationId xmlns:p14="http://schemas.microsoft.com/office/powerpoint/2010/main" val="27042706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057400"/>
            <a:ext cx="4114800" cy="3785652"/>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When you wake up, your body temperature is at its baseline of around 98.6 degrees.</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Over the course of the morning through the late afternoon, your hypothalamus works to drive that temp up.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057400"/>
            <a:ext cx="6400800" cy="4333875"/>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Tree>
    <p:extLst>
      <p:ext uri="{BB962C8B-B14F-4D97-AF65-F5344CB8AC3E}">
        <p14:creationId xmlns:p14="http://schemas.microsoft.com/office/powerpoint/2010/main" val="1677568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981200"/>
            <a:ext cx="4267200" cy="3170099"/>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This rise in body temperature gives you energy, helping you stay alert.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This partly why working out is so energizing – the rise in body heat makes you feel awake.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981200"/>
            <a:ext cx="6076950" cy="4562475"/>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Tree>
    <p:extLst>
      <p:ext uri="{BB962C8B-B14F-4D97-AF65-F5344CB8AC3E}">
        <p14:creationId xmlns:p14="http://schemas.microsoft.com/office/powerpoint/2010/main" val="23304688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497574"/>
            <a:ext cx="4495800" cy="2246769"/>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The 2 pm slump isn’t just an excuse dreamed up by cubicle workers – it’s a real phenomenon. </a:t>
            </a:r>
          </a:p>
          <a:p>
            <a:pPr marL="742950" lvl="2" indent="-285750">
              <a:buFont typeface="Arial" panose="020B0604020202020204" pitchFamily="34" charset="0"/>
              <a:buChar char="•"/>
            </a:pP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752600"/>
            <a:ext cx="5638800" cy="4838554"/>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Tree>
    <p:extLst>
      <p:ext uri="{BB962C8B-B14F-4D97-AF65-F5344CB8AC3E}">
        <p14:creationId xmlns:p14="http://schemas.microsoft.com/office/powerpoint/2010/main" val="27794231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489" y="2057400"/>
            <a:ext cx="6609522" cy="4343400"/>
          </a:xfrm>
          <a:prstGeom prst="rect">
            <a:avLst/>
          </a:prstGeom>
        </p:spPr>
      </p:pic>
      <p:sp>
        <p:nvSpPr>
          <p:cNvPr id="6" name="TextBox 5"/>
          <p:cNvSpPr txBox="1"/>
          <p:nvPr/>
        </p:nvSpPr>
        <p:spPr>
          <a:xfrm>
            <a:off x="609600" y="2497574"/>
            <a:ext cx="4267200" cy="3170099"/>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In the mid-afternoon, your body starts to lower your body temperature to prepare you for sleep. At around 5 am, a few hours before waking up, you’re at your lowest body temperature.</a:t>
            </a:r>
          </a:p>
        </p:txBody>
      </p:sp>
      <p:sp>
        <p:nvSpPr>
          <p:cNvPr id="7"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Tree>
    <p:extLst>
      <p:ext uri="{BB962C8B-B14F-4D97-AF65-F5344CB8AC3E}">
        <p14:creationId xmlns:p14="http://schemas.microsoft.com/office/powerpoint/2010/main" val="20750344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905000"/>
            <a:ext cx="4572000" cy="3170099"/>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Even if you don’t tend to sleep hot or cold, you probably have some idea that your body temperature changes throughout the night.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Body temperature correlates with overall sleep quality.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905000"/>
            <a:ext cx="5791200" cy="4737423"/>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Tree>
    <p:extLst>
      <p:ext uri="{BB962C8B-B14F-4D97-AF65-F5344CB8AC3E}">
        <p14:creationId xmlns:p14="http://schemas.microsoft.com/office/powerpoint/2010/main" val="39771167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effectLst/>
              </a:rPr>
              <a:t>OBJECTIVES</a:t>
            </a:r>
          </a:p>
        </p:txBody>
      </p:sp>
      <p:sp>
        <p:nvSpPr>
          <p:cNvPr id="3" name="Subtitle 2"/>
          <p:cNvSpPr>
            <a:spLocks noGrp="1"/>
          </p:cNvSpPr>
          <p:nvPr>
            <p:ph type="subTitle" idx="1"/>
          </p:nvPr>
        </p:nvSpPr>
        <p:spPr>
          <a:xfrm>
            <a:off x="609600" y="2133600"/>
            <a:ext cx="4114800" cy="3568547"/>
          </a:xfrm>
        </p:spPr>
        <p:txBody>
          <a:bodyPr>
            <a:normAutofit/>
          </a:bodyPr>
          <a:lstStyle/>
          <a:p>
            <a:pPr algn="l"/>
            <a:r>
              <a:rPr lang="en-US" b="1" dirty="0">
                <a:solidFill>
                  <a:srgbClr val="002060"/>
                </a:solidFill>
              </a:rPr>
              <a:t>Future Technology</a:t>
            </a:r>
          </a:p>
          <a:p>
            <a:pPr algn="l"/>
            <a:endParaRPr lang="en-US" b="1" dirty="0">
              <a:solidFill>
                <a:srgbClr val="002060"/>
              </a:solidFill>
            </a:endParaRPr>
          </a:p>
          <a:p>
            <a:pPr algn="l"/>
            <a:r>
              <a:rPr lang="en-US" b="1" dirty="0">
                <a:solidFill>
                  <a:srgbClr val="002060"/>
                </a:solidFill>
              </a:rPr>
              <a:t>Keeping the Doors Open</a:t>
            </a:r>
          </a:p>
          <a:p>
            <a:pPr algn="l"/>
            <a:endParaRPr lang="en-US" sz="2400" i="1" dirty="0">
              <a:solidFill>
                <a:srgbClr val="002060"/>
              </a:solidFill>
            </a:endParaRPr>
          </a:p>
          <a:p>
            <a:pPr algn="l"/>
            <a:r>
              <a:rPr lang="en-US" b="1" dirty="0">
                <a:solidFill>
                  <a:srgbClr val="002060"/>
                </a:solidFill>
              </a:rPr>
              <a:t>The Sleep Technologist of the Future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981200"/>
            <a:ext cx="6037382" cy="4039720"/>
          </a:xfrm>
          <a:prstGeom prst="rect">
            <a:avLst/>
          </a:prstGeom>
        </p:spPr>
      </p:pic>
    </p:spTree>
    <p:extLst>
      <p:ext uri="{BB962C8B-B14F-4D97-AF65-F5344CB8AC3E}">
        <p14:creationId xmlns:p14="http://schemas.microsoft.com/office/powerpoint/2010/main" val="19335026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057400"/>
            <a:ext cx="6547950" cy="3863290"/>
          </a:xfrm>
          <a:prstGeom prst="rect">
            <a:avLst/>
          </a:prstGeom>
        </p:spPr>
      </p:pic>
      <p:sp>
        <p:nvSpPr>
          <p:cNvPr id="4" name="TextBox 3"/>
          <p:cNvSpPr txBox="1"/>
          <p:nvPr/>
        </p:nvSpPr>
        <p:spPr>
          <a:xfrm>
            <a:off x="381000" y="2057400"/>
            <a:ext cx="4572000" cy="2246769"/>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Decreases during the night &amp; increases in the morning</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Melatonin goes in the opposite direction</a:t>
            </a:r>
          </a:p>
        </p:txBody>
      </p:sp>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Tree>
    <p:extLst>
      <p:ext uri="{BB962C8B-B14F-4D97-AF65-F5344CB8AC3E}">
        <p14:creationId xmlns:p14="http://schemas.microsoft.com/office/powerpoint/2010/main" val="41625538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981200"/>
            <a:ext cx="10820400" cy="3785652"/>
          </a:xfrm>
          <a:prstGeom prst="rect">
            <a:avLst/>
          </a:prstGeom>
          <a:noFill/>
        </p:spPr>
        <p:txBody>
          <a:bodyPr wrap="square" rtlCol="0">
            <a:spAutoFit/>
          </a:bodyPr>
          <a:lstStyle/>
          <a:p>
            <a:r>
              <a:rPr lang="en-US" sz="2400" b="1" dirty="0"/>
              <a:t>Core Body Temperature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solidFill>
                  <a:srgbClr val="0070C0"/>
                </a:solidFill>
              </a:rPr>
              <a:t>Thermoregulation is less efficient during deep sleep and REM than light sleep.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This is why having a too warm or too cold bedroom temperature can affect your sleep and cause you to wake up during the night.</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A cooler core body temperature is associated with sleep. Conversely, a warmer core temperature is energizing.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solidFill>
                  <a:srgbClr val="0070C0"/>
                </a:solidFill>
              </a:rPr>
              <a:t>Human performance scientists have found a higher internal body temperature correlates with more alertness, better memory, and improved reaction times. </a:t>
            </a:r>
          </a:p>
        </p:txBody>
      </p:sp>
      <p:sp>
        <p:nvSpPr>
          <p:cNvPr id="5"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Core Body Temperature</a:t>
            </a:r>
          </a:p>
        </p:txBody>
      </p:sp>
    </p:spTree>
    <p:extLst>
      <p:ext uri="{BB962C8B-B14F-4D97-AF65-F5344CB8AC3E}">
        <p14:creationId xmlns:p14="http://schemas.microsoft.com/office/powerpoint/2010/main" val="6453882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981200"/>
            <a:ext cx="7391400" cy="3847207"/>
          </a:xfrm>
          <a:prstGeom prst="rect">
            <a:avLst/>
          </a:prstGeom>
          <a:noFill/>
        </p:spPr>
        <p:txBody>
          <a:bodyPr wrap="square" rtlCol="0">
            <a:spAutoFit/>
          </a:bodyPr>
          <a:lstStyle/>
          <a:p>
            <a:r>
              <a:rPr lang="en-US" sz="2400" b="1" dirty="0"/>
              <a:t>Hypoglossal </a:t>
            </a:r>
            <a:r>
              <a:rPr lang="en-US" sz="2400" b="1" dirty="0" err="1"/>
              <a:t>Neurostimulation</a:t>
            </a:r>
            <a:r>
              <a:rPr lang="en-US" sz="2400" b="1" dirty="0"/>
              <a:t> Therapy – </a:t>
            </a:r>
          </a:p>
          <a:p>
            <a:r>
              <a:rPr lang="en-US" sz="2400" b="1" dirty="0"/>
              <a:t>OSA</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Hypoglossal </a:t>
            </a:r>
            <a:r>
              <a:rPr lang="en-US" sz="2000" dirty="0" err="1"/>
              <a:t>neurostimulation</a:t>
            </a:r>
            <a:r>
              <a:rPr lang="en-US" sz="2000" dirty="0"/>
              <a:t> therapy was designed for the treatment of patients with moderate to severe OSA who have been unable or unwilling to use continuous positive airway pressure (CPAP) therapy. </a:t>
            </a:r>
          </a:p>
          <a:p>
            <a:pPr marL="457200" lvl="2"/>
            <a:endParaRPr lang="en-US" sz="2000" dirty="0"/>
          </a:p>
          <a:p>
            <a:pPr marL="742950" lvl="2" indent="-285750">
              <a:buFont typeface="Arial" panose="020B0604020202020204" pitchFamily="34" charset="0"/>
              <a:buChar char="•"/>
            </a:pPr>
            <a:r>
              <a:rPr lang="en-US" sz="2000" dirty="0"/>
              <a:t>Implant therapy was specifically designed to deliver muscle tone to key tongue muscles, effectively controlling upper airway flow and significantly reducing or eliminating sleep apnea.</a:t>
            </a:r>
          </a:p>
        </p:txBody>
      </p:sp>
      <p:sp>
        <p:nvSpPr>
          <p:cNvPr id="5"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a:t>
            </a:r>
            <a:r>
              <a:rPr lang="en-US" sz="4400" dirty="0" err="1">
                <a:solidFill>
                  <a:srgbClr val="00B0F0"/>
                </a:solidFill>
              </a:rPr>
              <a:t>Neurostimulation</a:t>
            </a:r>
            <a:endParaRPr lang="en-US" sz="4400" dirty="0">
              <a:solidFill>
                <a:srgbClr val="00B0F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2216903"/>
            <a:ext cx="2857500" cy="3238500"/>
          </a:xfrm>
          <a:prstGeom prst="rect">
            <a:avLst/>
          </a:prstGeom>
        </p:spPr>
      </p:pic>
    </p:spTree>
    <p:extLst>
      <p:ext uri="{BB962C8B-B14F-4D97-AF65-F5344CB8AC3E}">
        <p14:creationId xmlns:p14="http://schemas.microsoft.com/office/powerpoint/2010/main" val="203950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981200"/>
            <a:ext cx="6324600" cy="3877985"/>
          </a:xfrm>
          <a:prstGeom prst="rect">
            <a:avLst/>
          </a:prstGeom>
          <a:noFill/>
        </p:spPr>
        <p:txBody>
          <a:bodyPr wrap="square" rtlCol="0">
            <a:spAutoFit/>
          </a:bodyPr>
          <a:lstStyle/>
          <a:p>
            <a:r>
              <a:rPr lang="en-US" sz="2400" b="1" dirty="0"/>
              <a:t>Hypoglossal </a:t>
            </a:r>
            <a:r>
              <a:rPr lang="en-US" sz="2400" b="1" dirty="0" err="1"/>
              <a:t>Neurostimulation</a:t>
            </a:r>
            <a:r>
              <a:rPr lang="en-US" sz="2400" b="1" dirty="0"/>
              <a:t> Therapy - OSA</a:t>
            </a:r>
          </a:p>
          <a:p>
            <a:endParaRPr lang="en-US" dirty="0"/>
          </a:p>
          <a:p>
            <a:pPr marL="285750" indent="-285750">
              <a:buFont typeface="Arial" panose="020B0604020202020204" pitchFamily="34" charset="0"/>
              <a:buChar char="•"/>
            </a:pPr>
            <a:r>
              <a:rPr lang="en-US" sz="2000" dirty="0"/>
              <a:t>A clinical trial, involving 126 Obstructive Sleep Apnea (OSA) patients across the United States and Europe, began in 2010 to evaluate the safety and efficacy of a specific brand of therapy.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u="sng" dirty="0"/>
              <a:t>One-year</a:t>
            </a:r>
            <a:r>
              <a:rPr lang="en-US" sz="2000" dirty="0"/>
              <a:t> trial results were published in the New England Journal of Medicine, in January 2014, and the device received approval by the United States Food and Drug Administration (FDA) in April of that year.</a:t>
            </a:r>
            <a:endParaRPr lang="en-US" sz="2000" b="1" dirty="0"/>
          </a:p>
        </p:txBody>
      </p:sp>
      <p:sp>
        <p:nvSpPr>
          <p:cNvPr id="5"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a:t>
            </a:r>
            <a:r>
              <a:rPr lang="en-US" sz="4400" dirty="0" err="1">
                <a:solidFill>
                  <a:srgbClr val="00B0F0"/>
                </a:solidFill>
              </a:rPr>
              <a:t>Neurostimulation</a:t>
            </a:r>
            <a:endParaRPr lang="en-US" sz="4400" dirty="0">
              <a:solidFill>
                <a:srgbClr val="00B0F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286000"/>
            <a:ext cx="4557713" cy="2657176"/>
          </a:xfrm>
          <a:prstGeom prst="rect">
            <a:avLst/>
          </a:prstGeom>
        </p:spPr>
      </p:pic>
    </p:spTree>
    <p:extLst>
      <p:ext uri="{BB962C8B-B14F-4D97-AF65-F5344CB8AC3E}">
        <p14:creationId xmlns:p14="http://schemas.microsoft.com/office/powerpoint/2010/main" val="669568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981200"/>
            <a:ext cx="6324600" cy="2954655"/>
          </a:xfrm>
          <a:prstGeom prst="rect">
            <a:avLst/>
          </a:prstGeom>
          <a:noFill/>
        </p:spPr>
        <p:txBody>
          <a:bodyPr wrap="square" rtlCol="0">
            <a:spAutoFit/>
          </a:bodyPr>
          <a:lstStyle/>
          <a:p>
            <a:r>
              <a:rPr lang="en-US" sz="2400" b="1" dirty="0"/>
              <a:t>Hypoglossal </a:t>
            </a:r>
            <a:r>
              <a:rPr lang="en-US" sz="2400" b="1" dirty="0" err="1"/>
              <a:t>Neurostimulation</a:t>
            </a:r>
            <a:r>
              <a:rPr lang="en-US" sz="2400" b="1" dirty="0"/>
              <a:t> Therapy - OSA</a:t>
            </a:r>
          </a:p>
          <a:p>
            <a:endParaRPr lang="en-US" dirty="0"/>
          </a:p>
          <a:p>
            <a:pPr marL="285750" indent="-285750">
              <a:buFont typeface="Arial" panose="020B0604020202020204" pitchFamily="34" charset="0"/>
              <a:buChar char="•"/>
            </a:pPr>
            <a:r>
              <a:rPr lang="en-US" sz="2000" u="sng" dirty="0"/>
              <a:t>Five-year</a:t>
            </a:r>
            <a:r>
              <a:rPr lang="en-US" sz="2000" dirty="0"/>
              <a:t> clinical outcomes</a:t>
            </a:r>
            <a:r>
              <a:rPr lang="en-US" sz="2000" baseline="30000" dirty="0"/>
              <a:t> </a:t>
            </a:r>
            <a:r>
              <a:rPr lang="en-US" sz="2000" dirty="0"/>
              <a:t>show that sleep apnea patients receiving therapy experienced significant and sustained reductions in sleep apnea events and significant improvements in both quality of life (QOL) and daytime functioning, as measured by various questionnaires.</a:t>
            </a:r>
            <a:endParaRPr lang="en-US" sz="2000" b="1" dirty="0"/>
          </a:p>
        </p:txBody>
      </p:sp>
      <p:sp>
        <p:nvSpPr>
          <p:cNvPr id="5"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a:t>
            </a:r>
            <a:r>
              <a:rPr lang="en-US" sz="4400" dirty="0" err="1">
                <a:solidFill>
                  <a:srgbClr val="00B0F0"/>
                </a:solidFill>
              </a:rPr>
              <a:t>Neurostimulation</a:t>
            </a:r>
            <a:endParaRPr lang="en-US" sz="4400" dirty="0">
              <a:solidFill>
                <a:srgbClr val="00B0F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286000"/>
            <a:ext cx="4557713" cy="2657176"/>
          </a:xfrm>
          <a:prstGeom prst="rect">
            <a:avLst/>
          </a:prstGeom>
        </p:spPr>
      </p:pic>
      <p:sp>
        <p:nvSpPr>
          <p:cNvPr id="7" name="TextBox 6"/>
          <p:cNvSpPr txBox="1"/>
          <p:nvPr/>
        </p:nvSpPr>
        <p:spPr>
          <a:xfrm>
            <a:off x="1143000" y="5197343"/>
            <a:ext cx="10058400" cy="1015663"/>
          </a:xfrm>
          <a:prstGeom prst="rect">
            <a:avLst/>
          </a:prstGeom>
          <a:noFill/>
        </p:spPr>
        <p:txBody>
          <a:bodyPr wrap="square" rtlCol="0">
            <a:spAutoFit/>
          </a:bodyPr>
          <a:lstStyle/>
          <a:p>
            <a:pPr algn="ctr"/>
            <a:r>
              <a:rPr lang="en-US" sz="2000" dirty="0">
                <a:solidFill>
                  <a:srgbClr val="00B0F0"/>
                </a:solidFill>
              </a:rPr>
              <a:t>Quality of life information and procedure outcomes are being collected from patients in a voluntary patient registry. This registry represents the largest cohort of patients from clinical practice and will enroll 5000+ patients.</a:t>
            </a:r>
            <a:endParaRPr lang="en-US" sz="2000" b="1" dirty="0">
              <a:solidFill>
                <a:srgbClr val="00B0F0"/>
              </a:solidFill>
            </a:endParaRPr>
          </a:p>
        </p:txBody>
      </p:sp>
    </p:spTree>
    <p:extLst>
      <p:ext uri="{BB962C8B-B14F-4D97-AF65-F5344CB8AC3E}">
        <p14:creationId xmlns:p14="http://schemas.microsoft.com/office/powerpoint/2010/main" val="28153581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981200"/>
            <a:ext cx="6324600" cy="3877985"/>
          </a:xfrm>
          <a:prstGeom prst="rect">
            <a:avLst/>
          </a:prstGeom>
          <a:noFill/>
        </p:spPr>
        <p:txBody>
          <a:bodyPr wrap="square" rtlCol="0">
            <a:spAutoFit/>
          </a:bodyPr>
          <a:lstStyle/>
          <a:p>
            <a:r>
              <a:rPr lang="en-US" sz="2400" b="1" dirty="0"/>
              <a:t>Hypoglossal </a:t>
            </a:r>
            <a:r>
              <a:rPr lang="en-US" sz="2400" b="1" dirty="0" err="1"/>
              <a:t>Neurostimulation</a:t>
            </a:r>
            <a:r>
              <a:rPr lang="en-US" sz="2400" b="1" dirty="0"/>
              <a:t> Therapy - OSA</a:t>
            </a:r>
          </a:p>
          <a:p>
            <a:endParaRPr lang="en-US" dirty="0"/>
          </a:p>
          <a:p>
            <a:pPr marL="285750" indent="-285750">
              <a:buFont typeface="Arial" panose="020B0604020202020204" pitchFamily="34" charset="0"/>
              <a:buChar char="•"/>
            </a:pPr>
            <a:r>
              <a:rPr lang="en-US" sz="2000" dirty="0"/>
              <a:t>A Belgium company has developed the first and only lead-free </a:t>
            </a:r>
            <a:r>
              <a:rPr lang="en-US" sz="2000" dirty="0" err="1"/>
              <a:t>neurostimulator</a:t>
            </a:r>
            <a:r>
              <a:rPr lang="en-US" sz="2000" dirty="0"/>
              <a:t>, capable of delivering bilateral hypoglossal nerve stimulation for moderate to severe OSA patients. </a:t>
            </a:r>
          </a:p>
          <a:p>
            <a:endParaRPr lang="en-US" sz="2000" dirty="0"/>
          </a:p>
          <a:p>
            <a:pPr marL="285750" indent="-285750">
              <a:buFont typeface="Arial" panose="020B0604020202020204" pitchFamily="34" charset="0"/>
              <a:buChar char="•"/>
            </a:pPr>
            <a:r>
              <a:rPr lang="en-US" sz="2000" dirty="0"/>
              <a:t>The implanted battery-free stimulator only requires a small incision. It is externally powered by an activation chip, connected to a disposable patch, which is positioned on the patient's chin at night. </a:t>
            </a:r>
            <a:endParaRPr lang="en-US" sz="2000" b="1" dirty="0"/>
          </a:p>
        </p:txBody>
      </p:sp>
      <p:sp>
        <p:nvSpPr>
          <p:cNvPr id="5"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a:t>
            </a:r>
            <a:r>
              <a:rPr lang="en-US" sz="4400" dirty="0" err="1">
                <a:solidFill>
                  <a:srgbClr val="00B0F0"/>
                </a:solidFill>
              </a:rPr>
              <a:t>Neurostimulation</a:t>
            </a:r>
            <a:endParaRPr lang="en-US" sz="4400" dirty="0">
              <a:solidFill>
                <a:srgbClr val="00B0F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286000"/>
            <a:ext cx="4557713" cy="2657176"/>
          </a:xfrm>
          <a:prstGeom prst="rect">
            <a:avLst/>
          </a:prstGeom>
        </p:spPr>
      </p:pic>
    </p:spTree>
    <p:extLst>
      <p:ext uri="{BB962C8B-B14F-4D97-AF65-F5344CB8AC3E}">
        <p14:creationId xmlns:p14="http://schemas.microsoft.com/office/powerpoint/2010/main" val="3352157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981200"/>
            <a:ext cx="6324600" cy="2585323"/>
          </a:xfrm>
          <a:prstGeom prst="rect">
            <a:avLst/>
          </a:prstGeom>
          <a:noFill/>
        </p:spPr>
        <p:txBody>
          <a:bodyPr wrap="square" rtlCol="0">
            <a:spAutoFit/>
          </a:bodyPr>
          <a:lstStyle/>
          <a:p>
            <a:r>
              <a:rPr lang="en-US" sz="2400" b="1" dirty="0" err="1"/>
              <a:t>Neurostimulation</a:t>
            </a:r>
            <a:r>
              <a:rPr lang="en-US" sz="2400" b="1" dirty="0"/>
              <a:t> Therapy - CSA</a:t>
            </a:r>
          </a:p>
          <a:p>
            <a:endParaRPr lang="en-US" dirty="0"/>
          </a:p>
          <a:p>
            <a:pPr marL="285750" indent="-285750">
              <a:buFont typeface="Arial" panose="020B0604020202020204" pitchFamily="34" charset="0"/>
              <a:buChar char="•"/>
            </a:pPr>
            <a:r>
              <a:rPr lang="en-US" sz="2000" dirty="0"/>
              <a:t>An implantable system that stimulates a nerve in the chest (phrenic nerve) to send signals to the large muscle that controls breathing (the diaphragm). </a:t>
            </a:r>
          </a:p>
          <a:p>
            <a:endParaRPr lang="en-US" sz="2000" dirty="0"/>
          </a:p>
          <a:p>
            <a:pPr marL="285750" indent="-285750">
              <a:buFont typeface="Arial" panose="020B0604020202020204" pitchFamily="34" charset="0"/>
              <a:buChar char="•"/>
            </a:pPr>
            <a:r>
              <a:rPr lang="en-US" sz="2000" dirty="0"/>
              <a:t>These signals stimulate breathing in the same way that the brain signals breathing.</a:t>
            </a:r>
            <a:endParaRPr lang="en-US" sz="2000" b="1" dirty="0"/>
          </a:p>
        </p:txBody>
      </p:sp>
      <p:sp>
        <p:nvSpPr>
          <p:cNvPr id="5"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a:t>
            </a:r>
            <a:r>
              <a:rPr lang="en-US" sz="4400" dirty="0" err="1">
                <a:solidFill>
                  <a:srgbClr val="00B0F0"/>
                </a:solidFill>
              </a:rPr>
              <a:t>Neurostimulation</a:t>
            </a:r>
            <a:endParaRPr lang="en-US" sz="4400" dirty="0">
              <a:solidFill>
                <a:srgbClr val="00B0F0"/>
              </a:solidFill>
            </a:endParaRPr>
          </a:p>
        </p:txBody>
      </p:sp>
      <p:pic>
        <p:nvPicPr>
          <p:cNvPr id="6" name="Picture 5"/>
          <p:cNvPicPr>
            <a:picLocks noChangeAspect="1"/>
          </p:cNvPicPr>
          <p:nvPr/>
        </p:nvPicPr>
        <p:blipFill>
          <a:blip r:embed="rId3"/>
          <a:stretch>
            <a:fillRect/>
          </a:stretch>
        </p:blipFill>
        <p:spPr>
          <a:xfrm>
            <a:off x="8001000" y="2133600"/>
            <a:ext cx="3533775" cy="3574707"/>
          </a:xfrm>
          <a:prstGeom prst="rect">
            <a:avLst/>
          </a:prstGeom>
        </p:spPr>
      </p:pic>
    </p:spTree>
    <p:extLst>
      <p:ext uri="{BB962C8B-B14F-4D97-AF65-F5344CB8AC3E}">
        <p14:creationId xmlns:p14="http://schemas.microsoft.com/office/powerpoint/2010/main" val="39182935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981200"/>
            <a:ext cx="6324600" cy="2893100"/>
          </a:xfrm>
          <a:prstGeom prst="rect">
            <a:avLst/>
          </a:prstGeom>
          <a:noFill/>
        </p:spPr>
        <p:txBody>
          <a:bodyPr wrap="square" rtlCol="0">
            <a:spAutoFit/>
          </a:bodyPr>
          <a:lstStyle/>
          <a:p>
            <a:r>
              <a:rPr lang="en-US" sz="2400" b="1" dirty="0" err="1"/>
              <a:t>Neurostimulation</a:t>
            </a:r>
            <a:r>
              <a:rPr lang="en-US" sz="2400" b="1" dirty="0"/>
              <a:t> Therapy - CSA</a:t>
            </a:r>
          </a:p>
          <a:p>
            <a:endParaRPr lang="en-US" dirty="0"/>
          </a:p>
          <a:p>
            <a:pPr marL="285750" indent="-285750">
              <a:buFont typeface="Arial" panose="020B0604020202020204" pitchFamily="34" charset="0"/>
              <a:buChar char="•"/>
            </a:pPr>
            <a:r>
              <a:rPr lang="en-US" sz="2000" dirty="0"/>
              <a:t>The system is placed during a minimally invasive outpatient procedure by a cardiologist. </a:t>
            </a:r>
          </a:p>
          <a:p>
            <a:endParaRPr lang="en-US" sz="2000" dirty="0"/>
          </a:p>
          <a:p>
            <a:pPr marL="285750" indent="-285750">
              <a:buFont typeface="Arial" panose="020B0604020202020204" pitchFamily="34" charset="0"/>
              <a:buChar char="•"/>
            </a:pPr>
            <a:r>
              <a:rPr lang="en-US" sz="2000" dirty="0"/>
              <a:t>The system is a battery powered device placed under the skin in the upper chest area with two small thin wires (leads), one to deliver the therapy (stimulation lead) and one to sense breathing (sensing lead).</a:t>
            </a:r>
            <a:endParaRPr lang="en-US" sz="2000" b="1" dirty="0"/>
          </a:p>
        </p:txBody>
      </p:sp>
      <p:sp>
        <p:nvSpPr>
          <p:cNvPr id="5"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a:t>
            </a:r>
            <a:r>
              <a:rPr lang="en-US" sz="4400" dirty="0" err="1">
                <a:solidFill>
                  <a:srgbClr val="00B0F0"/>
                </a:solidFill>
              </a:rPr>
              <a:t>Neurostimulation</a:t>
            </a:r>
            <a:endParaRPr lang="en-US" sz="4400" dirty="0">
              <a:solidFill>
                <a:srgbClr val="00B0F0"/>
              </a:solidFill>
            </a:endParaRPr>
          </a:p>
        </p:txBody>
      </p:sp>
      <p:pic>
        <p:nvPicPr>
          <p:cNvPr id="6" name="Picture 5"/>
          <p:cNvPicPr>
            <a:picLocks noChangeAspect="1"/>
          </p:cNvPicPr>
          <p:nvPr/>
        </p:nvPicPr>
        <p:blipFill>
          <a:blip r:embed="rId3"/>
          <a:stretch>
            <a:fillRect/>
          </a:stretch>
        </p:blipFill>
        <p:spPr>
          <a:xfrm>
            <a:off x="8001000" y="2133600"/>
            <a:ext cx="3533775" cy="3574707"/>
          </a:xfrm>
          <a:prstGeom prst="rect">
            <a:avLst/>
          </a:prstGeom>
        </p:spPr>
      </p:pic>
    </p:spTree>
    <p:extLst>
      <p:ext uri="{BB962C8B-B14F-4D97-AF65-F5344CB8AC3E}">
        <p14:creationId xmlns:p14="http://schemas.microsoft.com/office/powerpoint/2010/main" val="37955385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981200"/>
            <a:ext cx="3894803" cy="3622167"/>
          </a:xfrm>
          <a:prstGeom prst="rect">
            <a:avLst/>
          </a:prstGeom>
        </p:spPr>
      </p:pic>
      <p:sp>
        <p:nvSpPr>
          <p:cNvPr id="4" name="TextBox 3"/>
          <p:cNvSpPr txBox="1"/>
          <p:nvPr/>
        </p:nvSpPr>
        <p:spPr>
          <a:xfrm>
            <a:off x="533400" y="2497574"/>
            <a:ext cx="6248400" cy="1938992"/>
          </a:xfrm>
          <a:prstGeom prst="rect">
            <a:avLst/>
          </a:prstGeom>
          <a:noFill/>
        </p:spPr>
        <p:txBody>
          <a:bodyPr wrap="square" rtlCol="0">
            <a:spAutoFit/>
          </a:bodyPr>
          <a:lstStyle/>
          <a:p>
            <a:r>
              <a:rPr lang="en-US" sz="2400" b="1" dirty="0"/>
              <a:t>Tele-Sleep</a:t>
            </a:r>
          </a:p>
          <a:p>
            <a:pPr lvl="1"/>
            <a:endParaRPr lang="en-US" sz="1600" b="1" dirty="0"/>
          </a:p>
          <a:p>
            <a:pPr marL="800100" lvl="1" indent="-342900">
              <a:buFont typeface="Arial" panose="020B0604020202020204" pitchFamily="34" charset="0"/>
              <a:buChar char="•"/>
            </a:pPr>
            <a:r>
              <a:rPr lang="en-US" sz="2000" dirty="0"/>
              <a:t>Tele-Sleep services makes it possible for those suffering from many types of sleep disorders to have  evaluations when this type of specialized exam is not readily available closer to home.</a:t>
            </a:r>
            <a:endParaRPr lang="en-US" sz="2000" b="1" dirty="0"/>
          </a:p>
        </p:txBody>
      </p:sp>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Tele-Sleep</a:t>
            </a:r>
          </a:p>
        </p:txBody>
      </p:sp>
    </p:spTree>
    <p:extLst>
      <p:ext uri="{BB962C8B-B14F-4D97-AF65-F5344CB8AC3E}">
        <p14:creationId xmlns:p14="http://schemas.microsoft.com/office/powerpoint/2010/main" val="4291846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497574"/>
            <a:ext cx="6172200" cy="2554545"/>
          </a:xfrm>
          <a:prstGeom prst="rect">
            <a:avLst/>
          </a:prstGeom>
          <a:noFill/>
        </p:spPr>
        <p:txBody>
          <a:bodyPr wrap="square" rtlCol="0">
            <a:spAutoFit/>
          </a:bodyPr>
          <a:lstStyle/>
          <a:p>
            <a:r>
              <a:rPr lang="en-US" sz="2400" b="1" dirty="0"/>
              <a:t>Tele-Sleep</a:t>
            </a:r>
          </a:p>
          <a:p>
            <a:pPr lvl="1"/>
            <a:endParaRPr lang="en-US" sz="1600" b="1" dirty="0"/>
          </a:p>
          <a:p>
            <a:pPr marL="800100" lvl="1" indent="-342900">
              <a:buFont typeface="Arial" panose="020B0604020202020204" pitchFamily="34" charset="0"/>
              <a:buChar char="•"/>
            </a:pPr>
            <a:r>
              <a:rPr lang="en-US" sz="2000" dirty="0"/>
              <a:t>TeleSleep uses video conferencing and other specialized telemedicine equipment. </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This allows a sleep provider to complete a thorough examination as if he or she was in the same room as the patient.</a:t>
            </a:r>
            <a:endParaRPr lang="en-US" sz="20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981200"/>
            <a:ext cx="3894803" cy="3622167"/>
          </a:xfrm>
          <a:prstGeom prst="rect">
            <a:avLst/>
          </a:prstGeom>
        </p:spPr>
      </p:pic>
      <p:sp>
        <p:nvSpPr>
          <p:cNvPr id="7"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Tele-Sleep</a:t>
            </a:r>
          </a:p>
        </p:txBody>
      </p:sp>
    </p:spTree>
    <p:extLst>
      <p:ext uri="{BB962C8B-B14F-4D97-AF65-F5344CB8AC3E}">
        <p14:creationId xmlns:p14="http://schemas.microsoft.com/office/powerpoint/2010/main" val="29747231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676400"/>
            <a:ext cx="3900148" cy="4699681"/>
          </a:xfrm>
          <a:prstGeom prst="rect">
            <a:avLst/>
          </a:prstGeom>
        </p:spPr>
      </p:pic>
      <p:sp>
        <p:nvSpPr>
          <p:cNvPr id="4" name="TextBox 3"/>
          <p:cNvSpPr txBox="1"/>
          <p:nvPr/>
        </p:nvSpPr>
        <p:spPr>
          <a:xfrm>
            <a:off x="685800" y="2590800"/>
            <a:ext cx="5715000" cy="1938992"/>
          </a:xfrm>
          <a:prstGeom prst="rect">
            <a:avLst/>
          </a:prstGeom>
          <a:noFill/>
        </p:spPr>
        <p:txBody>
          <a:bodyPr wrap="square" rtlCol="0">
            <a:spAutoFit/>
          </a:bodyPr>
          <a:lstStyle/>
          <a:p>
            <a:r>
              <a:rPr lang="en-US" sz="2400" b="1" dirty="0"/>
              <a:t>Pulse Transit Time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The PTT is the time taken for the pulse wave to travel from the aortic valve to the pulse waveform detected by a </a:t>
            </a:r>
            <a:r>
              <a:rPr lang="en-US" sz="2000" u="sng" dirty="0"/>
              <a:t>plethysmographic probe</a:t>
            </a:r>
          </a:p>
        </p:txBody>
      </p:sp>
      <p:sp>
        <p:nvSpPr>
          <p:cNvPr id="6"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Technology - PTT</a:t>
            </a:r>
          </a:p>
        </p:txBody>
      </p:sp>
    </p:spTree>
    <p:extLst>
      <p:ext uri="{BB962C8B-B14F-4D97-AF65-F5344CB8AC3E}">
        <p14:creationId xmlns:p14="http://schemas.microsoft.com/office/powerpoint/2010/main" val="10029645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497575"/>
            <a:ext cx="6324600" cy="3170099"/>
          </a:xfrm>
          <a:prstGeom prst="rect">
            <a:avLst/>
          </a:prstGeom>
          <a:noFill/>
        </p:spPr>
        <p:txBody>
          <a:bodyPr wrap="square" rtlCol="0">
            <a:spAutoFit/>
          </a:bodyPr>
          <a:lstStyle/>
          <a:p>
            <a:r>
              <a:rPr lang="en-US" sz="2400" b="1" dirty="0"/>
              <a:t>Tele-Sleep</a:t>
            </a:r>
          </a:p>
          <a:p>
            <a:pPr lvl="1"/>
            <a:endParaRPr lang="en-US" sz="1600" b="1" dirty="0"/>
          </a:p>
          <a:p>
            <a:pPr marL="800100" lvl="1" indent="-342900">
              <a:buFont typeface="Arial" panose="020B0604020202020204" pitchFamily="34" charset="0"/>
              <a:buChar char="•"/>
            </a:pPr>
            <a:r>
              <a:rPr lang="en-US" sz="2000" dirty="0"/>
              <a:t>Using two computer monitors – one located in the remote location and one located in the providers location – the patient and the provider can see each other. </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The patient, and the provider and any family members who are present can interact with the provider – just like any typical provider's visit.</a:t>
            </a:r>
            <a:endParaRPr lang="en-US" sz="2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981200"/>
            <a:ext cx="3894803" cy="3622167"/>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Tele-Sleep</a:t>
            </a:r>
          </a:p>
        </p:txBody>
      </p:sp>
    </p:spTree>
    <p:extLst>
      <p:ext uri="{BB962C8B-B14F-4D97-AF65-F5344CB8AC3E}">
        <p14:creationId xmlns:p14="http://schemas.microsoft.com/office/powerpoint/2010/main" val="15351227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497575"/>
            <a:ext cx="6858000" cy="2862322"/>
          </a:xfrm>
          <a:prstGeom prst="rect">
            <a:avLst/>
          </a:prstGeom>
          <a:noFill/>
        </p:spPr>
        <p:txBody>
          <a:bodyPr wrap="square" rtlCol="0">
            <a:spAutoFit/>
          </a:bodyPr>
          <a:lstStyle/>
          <a:p>
            <a:r>
              <a:rPr lang="en-US" sz="2400" b="1" dirty="0"/>
              <a:t>Tele-Sleep</a:t>
            </a:r>
          </a:p>
          <a:p>
            <a:pPr lvl="1"/>
            <a:endParaRPr lang="en-US" sz="1600" b="1" dirty="0"/>
          </a:p>
          <a:p>
            <a:pPr marL="800100" lvl="1" indent="-342900">
              <a:buFont typeface="Arial" panose="020B0604020202020204" pitchFamily="34" charset="0"/>
              <a:buChar char="•"/>
            </a:pPr>
            <a:r>
              <a:rPr lang="en-US" sz="2000" dirty="0"/>
              <a:t>Just about any initial exam that can be done in person can be done remotely thanks to high-tech telehealth equipment and the assistance of a tele-presenter. </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A tele-presenter is a specially trained tech who helps conduct the evaluation and transmits critical information to the sleep medicine provider.</a:t>
            </a:r>
            <a:endParaRPr lang="en-US" sz="2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981200"/>
            <a:ext cx="3894803" cy="3622167"/>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Tele-Sleep</a:t>
            </a:r>
          </a:p>
        </p:txBody>
      </p:sp>
    </p:spTree>
    <p:extLst>
      <p:ext uri="{BB962C8B-B14F-4D97-AF65-F5344CB8AC3E}">
        <p14:creationId xmlns:p14="http://schemas.microsoft.com/office/powerpoint/2010/main" val="8298604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497574"/>
            <a:ext cx="6553200" cy="3170099"/>
          </a:xfrm>
          <a:prstGeom prst="rect">
            <a:avLst/>
          </a:prstGeom>
          <a:noFill/>
        </p:spPr>
        <p:txBody>
          <a:bodyPr wrap="square" rtlCol="0">
            <a:spAutoFit/>
          </a:bodyPr>
          <a:lstStyle/>
          <a:p>
            <a:r>
              <a:rPr lang="en-US" sz="2400" b="1" dirty="0"/>
              <a:t>Tele-Sleep</a:t>
            </a:r>
          </a:p>
          <a:p>
            <a:pPr lvl="1"/>
            <a:endParaRPr lang="en-US" sz="1600" b="1" dirty="0"/>
          </a:p>
          <a:p>
            <a:r>
              <a:rPr lang="en-US" sz="2000" dirty="0"/>
              <a:t>Some of the conditions that may be evaluated via Tele-Sleep include:</a:t>
            </a:r>
          </a:p>
          <a:p>
            <a:endParaRPr lang="en-US" sz="2000" dirty="0"/>
          </a:p>
          <a:p>
            <a:pPr marL="742950" lvl="1" indent="-285750">
              <a:buFont typeface="Arial" panose="020B0604020202020204" pitchFamily="34" charset="0"/>
              <a:buChar char="•"/>
            </a:pPr>
            <a:r>
              <a:rPr lang="en-US" sz="2000" dirty="0"/>
              <a:t>Snoring</a:t>
            </a:r>
          </a:p>
          <a:p>
            <a:pPr marL="742950" lvl="1" indent="-285750">
              <a:buFont typeface="Arial" panose="020B0604020202020204" pitchFamily="34" charset="0"/>
              <a:buChar char="•"/>
            </a:pPr>
            <a:r>
              <a:rPr lang="en-US" sz="2000" dirty="0"/>
              <a:t>Sleep apnea</a:t>
            </a:r>
          </a:p>
          <a:p>
            <a:pPr marL="742950" lvl="1" indent="-285750">
              <a:buFont typeface="Arial" panose="020B0604020202020204" pitchFamily="34" charset="0"/>
              <a:buChar char="•"/>
            </a:pPr>
            <a:r>
              <a:rPr lang="en-US" sz="2000" dirty="0"/>
              <a:t>Circadian Rhythm</a:t>
            </a:r>
          </a:p>
          <a:p>
            <a:pPr marL="742950" lvl="1" indent="-285750">
              <a:buFont typeface="Arial" panose="020B0604020202020204" pitchFamily="34" charset="0"/>
              <a:buChar char="•"/>
            </a:pPr>
            <a:r>
              <a:rPr lang="en-US" sz="2000" dirty="0"/>
              <a:t>Daytime sleepiness</a:t>
            </a:r>
          </a:p>
          <a:p>
            <a:pPr marL="742950" lvl="1" indent="-285750">
              <a:buFont typeface="Arial" panose="020B0604020202020204" pitchFamily="34" charset="0"/>
              <a:buChar char="•"/>
            </a:pPr>
            <a:r>
              <a:rPr lang="en-US" sz="2000" dirty="0"/>
              <a:t>Insomnia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981200"/>
            <a:ext cx="3894803" cy="3622167"/>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Tele-Sleep</a:t>
            </a:r>
          </a:p>
        </p:txBody>
      </p:sp>
    </p:spTree>
    <p:extLst>
      <p:ext uri="{BB962C8B-B14F-4D97-AF65-F5344CB8AC3E}">
        <p14:creationId xmlns:p14="http://schemas.microsoft.com/office/powerpoint/2010/main" val="1209272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497575"/>
            <a:ext cx="7010400" cy="3477875"/>
          </a:xfrm>
          <a:prstGeom prst="rect">
            <a:avLst/>
          </a:prstGeom>
          <a:noFill/>
        </p:spPr>
        <p:txBody>
          <a:bodyPr wrap="square" rtlCol="0">
            <a:spAutoFit/>
          </a:bodyPr>
          <a:lstStyle/>
          <a:p>
            <a:r>
              <a:rPr lang="en-US" sz="2400" b="1" dirty="0"/>
              <a:t>Tele-Sleep</a:t>
            </a:r>
          </a:p>
          <a:p>
            <a:pPr lvl="1"/>
            <a:endParaRPr lang="en-US" sz="1600" b="1" dirty="0"/>
          </a:p>
          <a:p>
            <a:r>
              <a:rPr lang="en-US" sz="2000" dirty="0"/>
              <a:t>Some of the conditions that may be evaluated via Tele-Sleep include:</a:t>
            </a:r>
          </a:p>
          <a:p>
            <a:endParaRPr lang="en-US" sz="2000" dirty="0"/>
          </a:p>
          <a:p>
            <a:pPr marL="742950" lvl="1" indent="-285750">
              <a:buFont typeface="Arial" panose="020B0604020202020204" pitchFamily="34" charset="0"/>
              <a:buChar char="•"/>
            </a:pPr>
            <a:r>
              <a:rPr lang="en-US" sz="2000" dirty="0"/>
              <a:t>Narcolepsy</a:t>
            </a:r>
          </a:p>
          <a:p>
            <a:pPr marL="742950" lvl="1" indent="-285750">
              <a:buFont typeface="Arial" panose="020B0604020202020204" pitchFamily="34" charset="0"/>
              <a:buChar char="•"/>
            </a:pPr>
            <a:r>
              <a:rPr lang="en-US" sz="2000" dirty="0"/>
              <a:t>Parasomnia</a:t>
            </a:r>
          </a:p>
          <a:p>
            <a:pPr marL="742950" lvl="1" indent="-285750">
              <a:buFont typeface="Arial" panose="020B0604020202020204" pitchFamily="34" charset="0"/>
              <a:buChar char="•"/>
            </a:pPr>
            <a:r>
              <a:rPr lang="en-US" sz="2000" dirty="0"/>
              <a:t>Restless legs syndrome</a:t>
            </a:r>
          </a:p>
          <a:p>
            <a:pPr marL="742950" lvl="1" indent="-285750">
              <a:buFont typeface="Arial" panose="020B0604020202020204" pitchFamily="34" charset="0"/>
              <a:buChar char="•"/>
            </a:pPr>
            <a:r>
              <a:rPr lang="en-US" sz="2000" dirty="0"/>
              <a:t>Shift work/jet lag</a:t>
            </a:r>
          </a:p>
          <a:p>
            <a:pPr marL="742950" lvl="1" indent="-285750">
              <a:buFont typeface="Arial" panose="020B0604020202020204" pitchFamily="34" charset="0"/>
              <a:buChar char="•"/>
            </a:pPr>
            <a:r>
              <a:rPr lang="en-US" sz="2000" dirty="0"/>
              <a:t>Sleep terrors</a:t>
            </a:r>
          </a:p>
          <a:p>
            <a:pPr marL="742950" lvl="1" indent="-285750">
              <a:buFont typeface="Arial" panose="020B0604020202020204" pitchFamily="34" charset="0"/>
              <a:buChar char="•"/>
            </a:pPr>
            <a:r>
              <a:rPr lang="en-US" sz="2000" dirty="0"/>
              <a:t>PAP Compliance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981200"/>
            <a:ext cx="3894803" cy="3622167"/>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Tele-Sleep</a:t>
            </a:r>
          </a:p>
        </p:txBody>
      </p:sp>
    </p:spTree>
    <p:extLst>
      <p:ext uri="{BB962C8B-B14F-4D97-AF65-F5344CB8AC3E}">
        <p14:creationId xmlns:p14="http://schemas.microsoft.com/office/powerpoint/2010/main" val="35271765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497574"/>
            <a:ext cx="6477000" cy="2862322"/>
          </a:xfrm>
          <a:prstGeom prst="rect">
            <a:avLst/>
          </a:prstGeom>
          <a:noFill/>
        </p:spPr>
        <p:txBody>
          <a:bodyPr wrap="square" rtlCol="0">
            <a:spAutoFit/>
          </a:bodyPr>
          <a:lstStyle/>
          <a:p>
            <a:r>
              <a:rPr lang="en-US" sz="2400" b="1" dirty="0"/>
              <a:t>Tele-Sleep</a:t>
            </a:r>
          </a:p>
          <a:p>
            <a:pPr lvl="1"/>
            <a:endParaRPr lang="en-US" sz="1600" b="1" dirty="0"/>
          </a:p>
          <a:p>
            <a:pPr marL="742950" lvl="2" indent="-285750">
              <a:buFont typeface="Arial" panose="020B0604020202020204" pitchFamily="34" charset="0"/>
              <a:buChar char="•"/>
            </a:pPr>
            <a:r>
              <a:rPr lang="en-US" sz="2000" dirty="0"/>
              <a:t>Reimbursement is changing and the future will certainly bring better reimbursement through payers</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Rural initiatives  such as tele-sleep will decrease the cost of care once technology, acceptance, and training become the norm.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981200"/>
            <a:ext cx="3894803" cy="3622167"/>
          </a:xfrm>
          <a:prstGeom prst="rect">
            <a:avLst/>
          </a:prstGeom>
        </p:spPr>
      </p:pic>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Tele-Sleep</a:t>
            </a:r>
          </a:p>
        </p:txBody>
      </p:sp>
    </p:spTree>
    <p:extLst>
      <p:ext uri="{BB962C8B-B14F-4D97-AF65-F5344CB8AC3E}">
        <p14:creationId xmlns:p14="http://schemas.microsoft.com/office/powerpoint/2010/main" val="20474078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144" y="4495800"/>
            <a:ext cx="2213788" cy="17516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361" y="2057400"/>
            <a:ext cx="3893354" cy="2180278"/>
          </a:xfrm>
          <a:prstGeom prst="rect">
            <a:avLst/>
          </a:prstGeom>
        </p:spPr>
      </p:pic>
      <p:sp>
        <p:nvSpPr>
          <p:cNvPr id="4" name="TextBox 3"/>
          <p:cNvSpPr txBox="1"/>
          <p:nvPr/>
        </p:nvSpPr>
        <p:spPr>
          <a:xfrm>
            <a:off x="685800" y="2497575"/>
            <a:ext cx="6629400" cy="3477875"/>
          </a:xfrm>
          <a:prstGeom prst="rect">
            <a:avLst/>
          </a:prstGeom>
          <a:noFill/>
        </p:spPr>
        <p:txBody>
          <a:bodyPr wrap="square" rtlCol="0">
            <a:spAutoFit/>
          </a:bodyPr>
          <a:lstStyle/>
          <a:p>
            <a:r>
              <a:rPr lang="en-US" sz="2400" b="1" dirty="0"/>
              <a:t>Home Sleep Testing</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A home sleep test (HST) is a </a:t>
            </a:r>
            <a:r>
              <a:rPr lang="en-US" sz="2000" b="1" dirty="0"/>
              <a:t>sleep study</a:t>
            </a:r>
            <a:r>
              <a:rPr lang="en-US" sz="2000" dirty="0"/>
              <a:t> (or screener) tool that is used for the diagnosis of </a:t>
            </a:r>
            <a:r>
              <a:rPr lang="en-US" sz="2000" u="sng" dirty="0"/>
              <a:t>obstructive sleep apnea (OSA)</a:t>
            </a:r>
            <a:r>
              <a:rPr lang="en-US" sz="2000" dirty="0"/>
              <a:t>.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Most HST devices are portable – about the size of a telephone handset.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Home sleep testing is also called an “</a:t>
            </a:r>
            <a:r>
              <a:rPr lang="en-US" sz="2000" b="1" dirty="0"/>
              <a:t>Unattended Sleep Study.”</a:t>
            </a:r>
          </a:p>
        </p:txBody>
      </p:sp>
      <p:sp>
        <p:nvSpPr>
          <p:cNvPr id="7"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Home Testing</a:t>
            </a:r>
          </a:p>
        </p:txBody>
      </p:sp>
    </p:spTree>
    <p:extLst>
      <p:ext uri="{BB962C8B-B14F-4D97-AF65-F5344CB8AC3E}">
        <p14:creationId xmlns:p14="http://schemas.microsoft.com/office/powerpoint/2010/main" val="1110901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583" y="4267200"/>
            <a:ext cx="2213788" cy="17516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1956485"/>
            <a:ext cx="3893354" cy="2180278"/>
          </a:xfrm>
          <a:prstGeom prst="rect">
            <a:avLst/>
          </a:prstGeom>
        </p:spPr>
      </p:pic>
      <p:sp>
        <p:nvSpPr>
          <p:cNvPr id="4" name="TextBox 3"/>
          <p:cNvSpPr txBox="1"/>
          <p:nvPr/>
        </p:nvSpPr>
        <p:spPr>
          <a:xfrm>
            <a:off x="762000" y="2497574"/>
            <a:ext cx="6019800" cy="3200876"/>
          </a:xfrm>
          <a:prstGeom prst="rect">
            <a:avLst/>
          </a:prstGeom>
          <a:noFill/>
        </p:spPr>
        <p:txBody>
          <a:bodyPr wrap="square" rtlCol="0">
            <a:spAutoFit/>
          </a:bodyPr>
          <a:lstStyle/>
          <a:p>
            <a:r>
              <a:rPr lang="en-US" sz="2400" b="1" dirty="0"/>
              <a:t>Home Sleep Testing</a:t>
            </a:r>
          </a:p>
          <a:p>
            <a:pPr marL="742950" lvl="2" indent="-285750">
              <a:buFont typeface="Arial" panose="020B0604020202020204" pitchFamily="34" charset="0"/>
              <a:buChar char="•"/>
            </a:pPr>
            <a:endParaRPr lang="en-US" sz="1600" b="1" dirty="0"/>
          </a:p>
          <a:p>
            <a:r>
              <a:rPr lang="en-US" dirty="0"/>
              <a:t>They usually measure the following biologic parameters and more:</a:t>
            </a:r>
          </a:p>
          <a:p>
            <a:endParaRPr lang="en-US" dirty="0"/>
          </a:p>
          <a:p>
            <a:pPr marL="742950" lvl="1" indent="-285750">
              <a:buFont typeface="Arial" panose="020B0604020202020204" pitchFamily="34" charset="0"/>
              <a:buChar char="•"/>
            </a:pPr>
            <a:r>
              <a:rPr lang="en-US" dirty="0"/>
              <a:t>Nasal and/or Oral Airflow  or Pressure</a:t>
            </a:r>
          </a:p>
          <a:p>
            <a:pPr marL="742950" lvl="1" indent="-285750">
              <a:buFont typeface="Arial" panose="020B0604020202020204" pitchFamily="34" charset="0"/>
              <a:buChar char="•"/>
            </a:pPr>
            <a:r>
              <a:rPr lang="en-US" dirty="0"/>
              <a:t>Respiratory Effort</a:t>
            </a:r>
          </a:p>
          <a:p>
            <a:pPr marL="742950" lvl="1" indent="-285750">
              <a:buFont typeface="Arial" panose="020B0604020202020204" pitchFamily="34" charset="0"/>
              <a:buChar char="•"/>
            </a:pPr>
            <a:r>
              <a:rPr lang="en-US" dirty="0"/>
              <a:t>Oximetry</a:t>
            </a:r>
          </a:p>
          <a:p>
            <a:pPr marL="742950" lvl="1" indent="-285750">
              <a:buFont typeface="Arial" panose="020B0604020202020204" pitchFamily="34" charset="0"/>
              <a:buChar char="•"/>
            </a:pPr>
            <a:r>
              <a:rPr lang="en-US" dirty="0"/>
              <a:t>Pulse</a:t>
            </a:r>
          </a:p>
          <a:p>
            <a:pPr marL="742950" lvl="1" indent="-285750">
              <a:buFont typeface="Arial" panose="020B0604020202020204" pitchFamily="34" charset="0"/>
              <a:buChar char="•"/>
            </a:pPr>
            <a:r>
              <a:rPr lang="en-US" dirty="0"/>
              <a:t>Snoring</a:t>
            </a:r>
          </a:p>
          <a:p>
            <a:pPr marL="742950" lvl="1" indent="-285750">
              <a:buFont typeface="Arial" panose="020B0604020202020204" pitchFamily="34" charset="0"/>
              <a:buChar char="•"/>
            </a:pPr>
            <a:r>
              <a:rPr lang="en-US" dirty="0"/>
              <a:t>Body Position</a:t>
            </a:r>
          </a:p>
        </p:txBody>
      </p:sp>
      <p:sp>
        <p:nvSpPr>
          <p:cNvPr id="7"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Home Testing</a:t>
            </a:r>
          </a:p>
        </p:txBody>
      </p:sp>
    </p:spTree>
    <p:extLst>
      <p:ext uri="{BB962C8B-B14F-4D97-AF65-F5344CB8AC3E}">
        <p14:creationId xmlns:p14="http://schemas.microsoft.com/office/powerpoint/2010/main" val="28762295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966" y="4343400"/>
            <a:ext cx="2213788" cy="17516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183" y="1981200"/>
            <a:ext cx="3893354" cy="2180278"/>
          </a:xfrm>
          <a:prstGeom prst="rect">
            <a:avLst/>
          </a:prstGeom>
        </p:spPr>
      </p:pic>
      <p:sp>
        <p:nvSpPr>
          <p:cNvPr id="4" name="TextBox 3"/>
          <p:cNvSpPr txBox="1"/>
          <p:nvPr/>
        </p:nvSpPr>
        <p:spPr>
          <a:xfrm>
            <a:off x="685800" y="2497574"/>
            <a:ext cx="6096000" cy="2646878"/>
          </a:xfrm>
          <a:prstGeom prst="rect">
            <a:avLst/>
          </a:prstGeom>
          <a:noFill/>
        </p:spPr>
        <p:txBody>
          <a:bodyPr wrap="square" rtlCol="0">
            <a:spAutoFit/>
          </a:bodyPr>
          <a:lstStyle/>
          <a:p>
            <a:r>
              <a:rPr lang="en-US" sz="2400" b="1" dirty="0"/>
              <a:t>Home Sleep Testing</a:t>
            </a:r>
          </a:p>
          <a:p>
            <a:pPr marL="742950" lvl="2" indent="-285750">
              <a:buFont typeface="Arial" panose="020B0604020202020204" pitchFamily="34" charset="0"/>
              <a:buChar char="•"/>
            </a:pPr>
            <a:endParaRPr lang="en-US" sz="1600" b="1" dirty="0"/>
          </a:p>
          <a:p>
            <a:r>
              <a:rPr lang="en-US" dirty="0"/>
              <a:t>Some even measure the following biologic parameters and more:</a:t>
            </a:r>
          </a:p>
          <a:p>
            <a:endParaRPr lang="en-US" dirty="0"/>
          </a:p>
          <a:p>
            <a:pPr marL="742950" lvl="1" indent="-285750">
              <a:buFont typeface="Arial" panose="020B0604020202020204" pitchFamily="34" charset="0"/>
              <a:buChar char="•"/>
            </a:pPr>
            <a:r>
              <a:rPr lang="en-US" dirty="0"/>
              <a:t>EEG</a:t>
            </a:r>
          </a:p>
          <a:p>
            <a:pPr marL="742950" lvl="1" indent="-285750">
              <a:buFont typeface="Arial" panose="020B0604020202020204" pitchFamily="34" charset="0"/>
              <a:buChar char="•"/>
            </a:pPr>
            <a:r>
              <a:rPr lang="en-US" dirty="0"/>
              <a:t>EKG</a:t>
            </a:r>
          </a:p>
          <a:p>
            <a:pPr marL="742950" lvl="1" indent="-285750">
              <a:buFont typeface="Arial" panose="020B0604020202020204" pitchFamily="34" charset="0"/>
              <a:buChar char="•"/>
            </a:pPr>
            <a:r>
              <a:rPr lang="en-US" dirty="0"/>
              <a:t>EMG</a:t>
            </a:r>
          </a:p>
          <a:p>
            <a:pPr marL="742950" lvl="1" indent="-285750">
              <a:buFont typeface="Arial" panose="020B0604020202020204" pitchFamily="34" charset="0"/>
              <a:buChar char="•"/>
            </a:pPr>
            <a:r>
              <a:rPr lang="en-US" dirty="0"/>
              <a:t>Actigraphy</a:t>
            </a:r>
          </a:p>
        </p:txBody>
      </p:sp>
      <p:sp>
        <p:nvSpPr>
          <p:cNvPr id="7"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Home Testing</a:t>
            </a:r>
          </a:p>
        </p:txBody>
      </p:sp>
    </p:spTree>
    <p:extLst>
      <p:ext uri="{BB962C8B-B14F-4D97-AF65-F5344CB8AC3E}">
        <p14:creationId xmlns:p14="http://schemas.microsoft.com/office/powerpoint/2010/main" val="16278138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583" y="4419600"/>
            <a:ext cx="2213788" cy="17516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2133600"/>
            <a:ext cx="3893354" cy="2180278"/>
          </a:xfrm>
          <a:prstGeom prst="rect">
            <a:avLst/>
          </a:prstGeom>
        </p:spPr>
      </p:pic>
      <p:sp>
        <p:nvSpPr>
          <p:cNvPr id="4" name="TextBox 3"/>
          <p:cNvSpPr txBox="1"/>
          <p:nvPr/>
        </p:nvSpPr>
        <p:spPr>
          <a:xfrm>
            <a:off x="838200" y="2497575"/>
            <a:ext cx="5943600" cy="2862322"/>
          </a:xfrm>
          <a:prstGeom prst="rect">
            <a:avLst/>
          </a:prstGeom>
          <a:noFill/>
        </p:spPr>
        <p:txBody>
          <a:bodyPr wrap="square" rtlCol="0">
            <a:spAutoFit/>
          </a:bodyPr>
          <a:lstStyle/>
          <a:p>
            <a:r>
              <a:rPr lang="en-US" sz="2400" b="1" dirty="0"/>
              <a:t>Home Sleep Testing</a:t>
            </a:r>
          </a:p>
          <a:p>
            <a:pPr marL="742950" lvl="2"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2000" dirty="0"/>
              <a:t>Increasingly accepted within the sleep industry</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A patient is usually ordered a home sleep test or ‘Sleep Study’ by his or her provider  who suspects that the individual has obstructive sleep apnea (OSA). </a:t>
            </a:r>
          </a:p>
        </p:txBody>
      </p:sp>
      <p:sp>
        <p:nvSpPr>
          <p:cNvPr id="7"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Home Testing</a:t>
            </a:r>
          </a:p>
        </p:txBody>
      </p:sp>
    </p:spTree>
    <p:extLst>
      <p:ext uri="{BB962C8B-B14F-4D97-AF65-F5344CB8AC3E}">
        <p14:creationId xmlns:p14="http://schemas.microsoft.com/office/powerpoint/2010/main" val="16133516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783" y="4181323"/>
            <a:ext cx="2213788" cy="17516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1946386"/>
            <a:ext cx="3893354" cy="2180278"/>
          </a:xfrm>
          <a:prstGeom prst="rect">
            <a:avLst/>
          </a:prstGeom>
        </p:spPr>
      </p:pic>
      <p:sp>
        <p:nvSpPr>
          <p:cNvPr id="4" name="TextBox 3"/>
          <p:cNvSpPr txBox="1"/>
          <p:nvPr/>
        </p:nvSpPr>
        <p:spPr>
          <a:xfrm>
            <a:off x="609600" y="2497574"/>
            <a:ext cx="6781800" cy="2862322"/>
          </a:xfrm>
          <a:prstGeom prst="rect">
            <a:avLst/>
          </a:prstGeom>
          <a:noFill/>
        </p:spPr>
        <p:txBody>
          <a:bodyPr wrap="square" rtlCol="0">
            <a:spAutoFit/>
          </a:bodyPr>
          <a:lstStyle/>
          <a:p>
            <a:r>
              <a:rPr lang="en-US" sz="2400" b="1" dirty="0"/>
              <a:t>Home Sleep Testing</a:t>
            </a:r>
          </a:p>
          <a:p>
            <a:pPr marL="742950" lvl="2"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2000" dirty="0"/>
              <a:t>The patient usually applies the above mentioned sensors to the body before sleep time and sleeps with the equipment for 1 – 3 nights. </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The equipment is returned to the lab where the data is downloaded and scored by a sleep technologist and processed for interpretation by a sleep physician.</a:t>
            </a:r>
          </a:p>
        </p:txBody>
      </p:sp>
      <p:sp>
        <p:nvSpPr>
          <p:cNvPr id="7"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Home Testing</a:t>
            </a:r>
          </a:p>
        </p:txBody>
      </p:sp>
    </p:spTree>
    <p:extLst>
      <p:ext uri="{BB962C8B-B14F-4D97-AF65-F5344CB8AC3E}">
        <p14:creationId xmlns:p14="http://schemas.microsoft.com/office/powerpoint/2010/main" val="15861634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362200"/>
            <a:ext cx="5867400" cy="3477875"/>
          </a:xfrm>
          <a:prstGeom prst="rect">
            <a:avLst/>
          </a:prstGeom>
          <a:noFill/>
        </p:spPr>
        <p:txBody>
          <a:bodyPr wrap="square" rtlCol="0">
            <a:spAutoFit/>
          </a:bodyPr>
          <a:lstStyle/>
          <a:p>
            <a:r>
              <a:rPr lang="en-US" sz="2400" b="1" dirty="0"/>
              <a:t>Pulse Transit Time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The occurrence of apneas &amp; hypopneas is associated with cyclic fluctuations of the </a:t>
            </a:r>
            <a:r>
              <a:rPr lang="en-US" sz="2000" u="sng" dirty="0"/>
              <a:t>autonomic nervous system</a:t>
            </a:r>
            <a:r>
              <a:rPr lang="en-US" sz="2000" dirty="0"/>
              <a:t> </a:t>
            </a:r>
          </a:p>
          <a:p>
            <a:pPr marL="457200" lvl="2"/>
            <a:endParaRPr lang="en-US" sz="2000" dirty="0"/>
          </a:p>
          <a:p>
            <a:pPr marL="742950" lvl="2" indent="-285750">
              <a:buFont typeface="Arial" panose="020B0604020202020204" pitchFamily="34" charset="0"/>
              <a:buChar char="•"/>
            </a:pPr>
            <a:r>
              <a:rPr lang="en-US" sz="2000" dirty="0"/>
              <a:t>Parasympathetic activity increases during apneas</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Sympathetic activation occurs at the end of an apnea</a:t>
            </a:r>
            <a:endParaRPr lang="en-US" sz="20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676400"/>
            <a:ext cx="3900148" cy="4699681"/>
          </a:xfrm>
          <a:prstGeom prst="rect">
            <a:avLst/>
          </a:prstGeom>
        </p:spPr>
      </p:pic>
      <p:sp>
        <p:nvSpPr>
          <p:cNvPr id="7"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Technology - PTT</a:t>
            </a:r>
          </a:p>
        </p:txBody>
      </p:sp>
    </p:spTree>
    <p:extLst>
      <p:ext uri="{BB962C8B-B14F-4D97-AF65-F5344CB8AC3E}">
        <p14:creationId xmlns:p14="http://schemas.microsoft.com/office/powerpoint/2010/main" val="18588610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783" y="4232170"/>
            <a:ext cx="2213788" cy="17516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2057400"/>
            <a:ext cx="3893354" cy="2180278"/>
          </a:xfrm>
          <a:prstGeom prst="rect">
            <a:avLst/>
          </a:prstGeom>
        </p:spPr>
      </p:pic>
      <p:sp>
        <p:nvSpPr>
          <p:cNvPr id="4" name="TextBox 3"/>
          <p:cNvSpPr txBox="1"/>
          <p:nvPr/>
        </p:nvSpPr>
        <p:spPr>
          <a:xfrm>
            <a:off x="685800" y="2497574"/>
            <a:ext cx="6096000" cy="2862322"/>
          </a:xfrm>
          <a:prstGeom prst="rect">
            <a:avLst/>
          </a:prstGeom>
          <a:noFill/>
        </p:spPr>
        <p:txBody>
          <a:bodyPr wrap="square" rtlCol="0">
            <a:spAutoFit/>
          </a:bodyPr>
          <a:lstStyle/>
          <a:p>
            <a:r>
              <a:rPr lang="en-US" sz="2400" b="1" dirty="0"/>
              <a:t>Home Sleep Testing</a:t>
            </a:r>
          </a:p>
          <a:p>
            <a:pPr marL="742950" lvl="2"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2000" dirty="0"/>
              <a:t>Some systems now interface with PAP devices through cellular, blue tooth, or Wi-Fi technology. </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This </a:t>
            </a:r>
            <a:r>
              <a:rPr lang="en-US" sz="2000" i="1" u="sng" dirty="0"/>
              <a:t>store-it-forward</a:t>
            </a:r>
            <a:r>
              <a:rPr lang="en-US" sz="2000" dirty="0"/>
              <a:t> technology is often used in rural initiatives and/or in tele-sleep programs.</a:t>
            </a:r>
          </a:p>
        </p:txBody>
      </p:sp>
      <p:sp>
        <p:nvSpPr>
          <p:cNvPr id="7"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Home Testing</a:t>
            </a:r>
          </a:p>
        </p:txBody>
      </p:sp>
    </p:spTree>
    <p:extLst>
      <p:ext uri="{BB962C8B-B14F-4D97-AF65-F5344CB8AC3E}">
        <p14:creationId xmlns:p14="http://schemas.microsoft.com/office/powerpoint/2010/main" val="9594559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583" y="4101876"/>
            <a:ext cx="2213788" cy="17516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1921598"/>
            <a:ext cx="3893354" cy="2180278"/>
          </a:xfrm>
          <a:prstGeom prst="rect">
            <a:avLst/>
          </a:prstGeom>
        </p:spPr>
      </p:pic>
      <p:sp>
        <p:nvSpPr>
          <p:cNvPr id="4" name="TextBox 3"/>
          <p:cNvSpPr txBox="1"/>
          <p:nvPr/>
        </p:nvSpPr>
        <p:spPr>
          <a:xfrm>
            <a:off x="609600" y="2497574"/>
            <a:ext cx="6934200" cy="3170099"/>
          </a:xfrm>
          <a:prstGeom prst="rect">
            <a:avLst/>
          </a:prstGeom>
          <a:noFill/>
        </p:spPr>
        <p:txBody>
          <a:bodyPr wrap="square" rtlCol="0">
            <a:spAutoFit/>
          </a:bodyPr>
          <a:lstStyle/>
          <a:p>
            <a:r>
              <a:rPr lang="en-US" sz="2400" b="1" dirty="0"/>
              <a:t>Home Sleep Testing</a:t>
            </a:r>
          </a:p>
          <a:p>
            <a:pPr marL="742950" lvl="2"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2000" dirty="0"/>
              <a:t>Systems are becoming smaller and easier for the patient to use</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Additional advances may include :</a:t>
            </a:r>
          </a:p>
          <a:p>
            <a:pPr marL="742950" lvl="1" indent="-285750">
              <a:buFont typeface="Arial" panose="020B0604020202020204" pitchFamily="34" charset="0"/>
              <a:buChar char="•"/>
            </a:pPr>
            <a:endParaRPr lang="en-US" sz="2000" dirty="0"/>
          </a:p>
          <a:p>
            <a:pPr marL="1200150" lvl="2" indent="-285750">
              <a:buFont typeface="Arial" panose="020B0604020202020204" pitchFamily="34" charset="0"/>
              <a:buChar char="•"/>
            </a:pPr>
            <a:r>
              <a:rPr lang="en-US" sz="2000" dirty="0"/>
              <a:t>Biometrics (in limited use now)</a:t>
            </a:r>
          </a:p>
          <a:p>
            <a:pPr marL="742950" lvl="1" indent="-285750">
              <a:buFont typeface="Arial" panose="020B0604020202020204" pitchFamily="34" charset="0"/>
              <a:buChar char="•"/>
            </a:pPr>
            <a:endParaRPr lang="en-US" sz="2000" dirty="0"/>
          </a:p>
          <a:p>
            <a:pPr marL="1200150" lvl="2" indent="-285750">
              <a:buFont typeface="Arial" panose="020B0604020202020204" pitchFamily="34" charset="0"/>
              <a:buChar char="•"/>
            </a:pPr>
            <a:r>
              <a:rPr lang="en-US" sz="2000" dirty="0"/>
              <a:t>Audio communication with the SDC</a:t>
            </a:r>
          </a:p>
        </p:txBody>
      </p:sp>
      <p:sp>
        <p:nvSpPr>
          <p:cNvPr id="7"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Home Testing</a:t>
            </a:r>
          </a:p>
        </p:txBody>
      </p:sp>
    </p:spTree>
    <p:extLst>
      <p:ext uri="{BB962C8B-B14F-4D97-AF65-F5344CB8AC3E}">
        <p14:creationId xmlns:p14="http://schemas.microsoft.com/office/powerpoint/2010/main" val="24570111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833" y="4187184"/>
            <a:ext cx="2213788" cy="17516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7050" y="1981200"/>
            <a:ext cx="3893354" cy="2180278"/>
          </a:xfrm>
          <a:prstGeom prst="rect">
            <a:avLst/>
          </a:prstGeom>
        </p:spPr>
      </p:pic>
      <p:sp>
        <p:nvSpPr>
          <p:cNvPr id="4" name="TextBox 3"/>
          <p:cNvSpPr txBox="1"/>
          <p:nvPr/>
        </p:nvSpPr>
        <p:spPr>
          <a:xfrm>
            <a:off x="685800" y="2514600"/>
            <a:ext cx="6096000" cy="2523768"/>
          </a:xfrm>
          <a:prstGeom prst="rect">
            <a:avLst/>
          </a:prstGeom>
          <a:noFill/>
        </p:spPr>
        <p:txBody>
          <a:bodyPr wrap="square" rtlCol="0">
            <a:spAutoFit/>
          </a:bodyPr>
          <a:lstStyle/>
          <a:p>
            <a:r>
              <a:rPr lang="en-US" sz="2400" b="1" dirty="0"/>
              <a:t>Home Sleep Testing</a:t>
            </a:r>
          </a:p>
          <a:p>
            <a:pPr marL="742950" lvl="2"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2000" dirty="0"/>
              <a:t>Increased battery life</a:t>
            </a:r>
          </a:p>
          <a:p>
            <a:pPr lvl="1"/>
            <a:endParaRPr lang="en-US" sz="2000" dirty="0"/>
          </a:p>
          <a:p>
            <a:pPr marL="742950" lvl="1" indent="-285750">
              <a:buFont typeface="Arial" panose="020B0604020202020204" pitchFamily="34" charset="0"/>
              <a:buChar char="•"/>
            </a:pPr>
            <a:r>
              <a:rPr lang="en-US" sz="2000" dirty="0"/>
              <a:t>Core Body Temperature Sensor</a:t>
            </a:r>
          </a:p>
          <a:p>
            <a:pPr lvl="1"/>
            <a:endParaRPr lang="en-US" sz="2000" dirty="0"/>
          </a:p>
          <a:p>
            <a:pPr marL="742950" lvl="1" indent="-285750">
              <a:buFont typeface="Arial" panose="020B0604020202020204" pitchFamily="34" charset="0"/>
              <a:buChar char="•"/>
            </a:pPr>
            <a:r>
              <a:rPr lang="en-US" sz="2000" dirty="0"/>
              <a:t>Pulse Transit Time Sensors</a:t>
            </a:r>
          </a:p>
          <a:p>
            <a:pPr marL="742950" lvl="1" indent="-285750">
              <a:buFont typeface="Arial" panose="020B0604020202020204" pitchFamily="34" charset="0"/>
              <a:buChar char="•"/>
            </a:pPr>
            <a:endParaRPr lang="en-US" dirty="0"/>
          </a:p>
        </p:txBody>
      </p:sp>
      <p:sp>
        <p:nvSpPr>
          <p:cNvPr id="7"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Home Testing</a:t>
            </a:r>
          </a:p>
        </p:txBody>
      </p:sp>
      <p:sp>
        <p:nvSpPr>
          <p:cNvPr id="8" name="Subtitle 2"/>
          <p:cNvSpPr txBox="1">
            <a:spLocks/>
          </p:cNvSpPr>
          <p:nvPr/>
        </p:nvSpPr>
        <p:spPr>
          <a:xfrm>
            <a:off x="3581400" y="1524000"/>
            <a:ext cx="5132614"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i="1" dirty="0">
                <a:solidFill>
                  <a:srgbClr val="FF0000"/>
                </a:solidFill>
              </a:rPr>
              <a:t>Future Technology</a:t>
            </a:r>
          </a:p>
          <a:p>
            <a:pPr algn="l"/>
            <a:endParaRPr lang="en-US" sz="2400" i="1" dirty="0">
              <a:solidFill>
                <a:srgbClr val="002060"/>
              </a:solidFill>
            </a:endParaRPr>
          </a:p>
        </p:txBody>
      </p:sp>
    </p:spTree>
    <p:extLst>
      <p:ext uri="{BB962C8B-B14F-4D97-AF65-F5344CB8AC3E}">
        <p14:creationId xmlns:p14="http://schemas.microsoft.com/office/powerpoint/2010/main" val="27530959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2240568"/>
            <a:ext cx="3666061" cy="2904803"/>
          </a:xfrm>
          <a:prstGeom prst="rect">
            <a:avLst/>
          </a:prstGeom>
        </p:spPr>
      </p:pic>
      <p:sp>
        <p:nvSpPr>
          <p:cNvPr id="4" name="TextBox 3"/>
          <p:cNvSpPr txBox="1"/>
          <p:nvPr/>
        </p:nvSpPr>
        <p:spPr>
          <a:xfrm>
            <a:off x="838200" y="2497575"/>
            <a:ext cx="5943600" cy="2831544"/>
          </a:xfrm>
          <a:prstGeom prst="rect">
            <a:avLst/>
          </a:prstGeom>
          <a:noFill/>
        </p:spPr>
        <p:txBody>
          <a:bodyPr wrap="square" rtlCol="0">
            <a:spAutoFit/>
          </a:bodyPr>
          <a:lstStyle/>
          <a:p>
            <a:r>
              <a:rPr lang="en-US" sz="2400" b="1" dirty="0"/>
              <a:t>Home Sleep Testing (PSG)</a:t>
            </a:r>
          </a:p>
          <a:p>
            <a:pPr marL="742950" lvl="2"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2000" dirty="0">
                <a:solidFill>
                  <a:srgbClr val="0070C0"/>
                </a:solidFill>
              </a:rPr>
              <a:t>Full/Complete PSG</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Portable polysomnography system that simplifies the task of performing a sleep study while delivering more secure and precise measurements than ever before.</a:t>
            </a:r>
          </a:p>
          <a:p>
            <a:pPr marL="742950" lvl="1" indent="-285750">
              <a:buFont typeface="Arial" panose="020B0604020202020204" pitchFamily="34" charset="0"/>
              <a:buChar char="•"/>
            </a:pPr>
            <a:endParaRPr lang="en-US" dirty="0"/>
          </a:p>
        </p:txBody>
      </p:sp>
      <p:sp>
        <p:nvSpPr>
          <p:cNvPr id="6" name="Title 1"/>
          <p:cNvSpPr>
            <a:spLocks noGrp="1"/>
          </p:cNvSpPr>
          <p:nvPr>
            <p:ph type="ctrTitle"/>
          </p:nvPr>
        </p:nvSpPr>
        <p:spPr>
          <a:xfrm>
            <a:off x="1447800" y="609601"/>
            <a:ext cx="9448800" cy="914400"/>
          </a:xfrm>
        </p:spPr>
        <p:txBody>
          <a:bodyPr>
            <a:normAutofit/>
          </a:bodyPr>
          <a:lstStyle/>
          <a:p>
            <a:r>
              <a:rPr lang="en-US" sz="4400" dirty="0">
                <a:solidFill>
                  <a:srgbClr val="00B0F0"/>
                </a:solidFill>
              </a:rPr>
              <a:t>Technology – Home Testing</a:t>
            </a:r>
          </a:p>
        </p:txBody>
      </p:sp>
      <p:sp>
        <p:nvSpPr>
          <p:cNvPr id="7" name="Subtitle 2"/>
          <p:cNvSpPr txBox="1">
            <a:spLocks/>
          </p:cNvSpPr>
          <p:nvPr/>
        </p:nvSpPr>
        <p:spPr>
          <a:xfrm>
            <a:off x="3581400" y="1524000"/>
            <a:ext cx="5132614"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i="1" dirty="0">
                <a:solidFill>
                  <a:srgbClr val="FF0000"/>
                </a:solidFill>
              </a:rPr>
              <a:t>Future Technology</a:t>
            </a:r>
          </a:p>
          <a:p>
            <a:pPr algn="l"/>
            <a:endParaRPr lang="en-US" sz="2400" i="1" dirty="0">
              <a:solidFill>
                <a:srgbClr val="002060"/>
              </a:solidFill>
            </a:endParaRPr>
          </a:p>
        </p:txBody>
      </p:sp>
    </p:spTree>
    <p:extLst>
      <p:ext uri="{BB962C8B-B14F-4D97-AF65-F5344CB8AC3E}">
        <p14:creationId xmlns:p14="http://schemas.microsoft.com/office/powerpoint/2010/main" val="13649822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914400"/>
            <a:ext cx="11658600" cy="838200"/>
          </a:xfrm>
        </p:spPr>
        <p:txBody>
          <a:bodyPr>
            <a:normAutofit fontScale="90000"/>
          </a:bodyPr>
          <a:lstStyle/>
          <a:p>
            <a:pPr eaLnBrk="1" hangingPunct="1"/>
            <a:r>
              <a:rPr lang="en-US" sz="4000" dirty="0"/>
              <a:t>From INK…to the COMPUTER… to the HOME… to the Cloud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37866"/>
            <a:ext cx="7607836" cy="297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2333276"/>
            <a:ext cx="3509715" cy="4255875"/>
          </a:xfrm>
          <a:prstGeom prst="rect">
            <a:avLst/>
          </a:prstGeom>
        </p:spPr>
      </p:pic>
    </p:spTree>
    <p:extLst>
      <p:ext uri="{BB962C8B-B14F-4D97-AF65-F5344CB8AC3E}">
        <p14:creationId xmlns:p14="http://schemas.microsoft.com/office/powerpoint/2010/main" val="2759164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2"/>
            <a:ext cx="7772400" cy="685799"/>
          </a:xfrm>
        </p:spPr>
        <p:txBody>
          <a:bodyPr>
            <a:normAutofit/>
          </a:bodyPr>
          <a:lstStyle/>
          <a:p>
            <a:r>
              <a:rPr lang="en-US" sz="4400" dirty="0">
                <a:solidFill>
                  <a:srgbClr val="00B0F0"/>
                </a:solidFill>
              </a:rPr>
              <a:t>Keeping the Doors Open</a:t>
            </a:r>
          </a:p>
        </p:txBody>
      </p:sp>
      <p:pic>
        <p:nvPicPr>
          <p:cNvPr id="5122" name="Picture 2" descr="\\Vhadurmul20\usera\VHADURAnderJ\My Pictures\thCAT7IZ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814" y="1943100"/>
            <a:ext cx="5486400" cy="4108643"/>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3581400" y="1295400"/>
            <a:ext cx="5132614" cy="6477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i="1" dirty="0">
                <a:solidFill>
                  <a:srgbClr val="FF0000"/>
                </a:solidFill>
              </a:rPr>
              <a:t>Retaining Good Employees</a:t>
            </a:r>
          </a:p>
          <a:p>
            <a:pPr algn="l"/>
            <a:endParaRPr lang="en-US" sz="2400" i="1" dirty="0">
              <a:solidFill>
                <a:srgbClr val="002060"/>
              </a:solidFill>
            </a:endParaRPr>
          </a:p>
        </p:txBody>
      </p:sp>
      <p:sp>
        <p:nvSpPr>
          <p:cNvPr id="6" name="Subtitle 2"/>
          <p:cNvSpPr txBox="1">
            <a:spLocks/>
          </p:cNvSpPr>
          <p:nvPr/>
        </p:nvSpPr>
        <p:spPr>
          <a:xfrm>
            <a:off x="762000" y="2133600"/>
            <a:ext cx="5029200" cy="3581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b="1" dirty="0">
                <a:solidFill>
                  <a:srgbClr val="002060"/>
                </a:solidFill>
              </a:rPr>
              <a:t>This is a key for the Labs Success</a:t>
            </a:r>
          </a:p>
          <a:p>
            <a:pPr marL="342900" indent="-342900" algn="l">
              <a:buFont typeface="Wingdings" panose="05000000000000000000" pitchFamily="2" charset="2"/>
              <a:buChar char="§"/>
            </a:pPr>
            <a:endParaRPr lang="en-US" sz="1800" b="1" dirty="0">
              <a:solidFill>
                <a:srgbClr val="002060"/>
              </a:solidFill>
            </a:endParaRPr>
          </a:p>
          <a:p>
            <a:pPr marL="342900" indent="-342900" algn="l">
              <a:buFont typeface="Wingdings" panose="05000000000000000000" pitchFamily="2" charset="2"/>
              <a:buChar char="§"/>
            </a:pPr>
            <a:r>
              <a:rPr lang="en-US" sz="2000" b="1" dirty="0">
                <a:solidFill>
                  <a:srgbClr val="002060"/>
                </a:solidFill>
              </a:rPr>
              <a:t>Job Titles: </a:t>
            </a:r>
            <a:r>
              <a:rPr lang="en-US" sz="2000" b="1" i="1" dirty="0">
                <a:solidFill>
                  <a:srgbClr val="002060"/>
                </a:solidFill>
              </a:rPr>
              <a:t>Be Creative</a:t>
            </a:r>
          </a:p>
          <a:p>
            <a:pPr marL="800100" lvl="1" indent="-342900" algn="l">
              <a:buFont typeface="Wingdings" panose="05000000000000000000" pitchFamily="2" charset="2"/>
              <a:buChar char="§"/>
            </a:pPr>
            <a:r>
              <a:rPr lang="en-US" sz="2000" dirty="0">
                <a:solidFill>
                  <a:srgbClr val="002060"/>
                </a:solidFill>
              </a:rPr>
              <a:t>Manager</a:t>
            </a:r>
          </a:p>
          <a:p>
            <a:pPr marL="800100" lvl="1" indent="-342900" algn="l">
              <a:buFont typeface="Wingdings" panose="05000000000000000000" pitchFamily="2" charset="2"/>
              <a:buChar char="§"/>
            </a:pPr>
            <a:r>
              <a:rPr lang="en-US" sz="2000" dirty="0">
                <a:solidFill>
                  <a:srgbClr val="002060"/>
                </a:solidFill>
              </a:rPr>
              <a:t>Lead Tech</a:t>
            </a:r>
          </a:p>
          <a:p>
            <a:pPr marL="800100" lvl="1" indent="-342900" algn="l">
              <a:buFont typeface="Wingdings" panose="05000000000000000000" pitchFamily="2" charset="2"/>
              <a:buChar char="§"/>
            </a:pPr>
            <a:r>
              <a:rPr lang="en-US" sz="2000" dirty="0">
                <a:solidFill>
                  <a:srgbClr val="002060"/>
                </a:solidFill>
              </a:rPr>
              <a:t>Daytime Coordinator</a:t>
            </a:r>
          </a:p>
          <a:p>
            <a:pPr marL="800100" lvl="1" indent="-342900" algn="l">
              <a:buFont typeface="Wingdings" panose="05000000000000000000" pitchFamily="2" charset="2"/>
              <a:buChar char="§"/>
            </a:pPr>
            <a:r>
              <a:rPr lang="en-US" sz="2000" dirty="0">
                <a:solidFill>
                  <a:srgbClr val="002060"/>
                </a:solidFill>
              </a:rPr>
              <a:t>CPAP Coordinator</a:t>
            </a:r>
          </a:p>
          <a:p>
            <a:pPr marL="800100" lvl="1" indent="-342900" algn="l">
              <a:buFont typeface="Wingdings" panose="05000000000000000000" pitchFamily="2" charset="2"/>
              <a:buChar char="§"/>
            </a:pPr>
            <a:r>
              <a:rPr lang="en-US" sz="2000" dirty="0">
                <a:solidFill>
                  <a:srgbClr val="002060"/>
                </a:solidFill>
              </a:rPr>
              <a:t>Scorer</a:t>
            </a:r>
          </a:p>
          <a:p>
            <a:pPr marL="800100" lvl="1" indent="-342900" algn="l">
              <a:buFont typeface="Wingdings" panose="05000000000000000000" pitchFamily="2" charset="2"/>
              <a:buChar char="§"/>
            </a:pPr>
            <a:r>
              <a:rPr lang="en-US" sz="2000" dirty="0">
                <a:solidFill>
                  <a:srgbClr val="002060"/>
                </a:solidFill>
              </a:rPr>
              <a:t>Shift Lead</a:t>
            </a:r>
            <a:endParaRPr lang="en-US" sz="2000" i="1" dirty="0">
              <a:solidFill>
                <a:srgbClr val="002060"/>
              </a:solidFill>
            </a:endParaRPr>
          </a:p>
        </p:txBody>
      </p:sp>
    </p:spTree>
    <p:extLst>
      <p:ext uri="{BB962C8B-B14F-4D97-AF65-F5344CB8AC3E}">
        <p14:creationId xmlns:p14="http://schemas.microsoft.com/office/powerpoint/2010/main" val="3500819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2"/>
            <a:ext cx="7772400" cy="685799"/>
          </a:xfrm>
        </p:spPr>
        <p:txBody>
          <a:bodyPr>
            <a:normAutofit/>
          </a:bodyPr>
          <a:lstStyle/>
          <a:p>
            <a:r>
              <a:rPr lang="en-US" sz="4400" dirty="0">
                <a:solidFill>
                  <a:srgbClr val="00B0F0"/>
                </a:solidFill>
              </a:rPr>
              <a:t>Keeping the Doors Open</a:t>
            </a:r>
          </a:p>
        </p:txBody>
      </p:sp>
      <p:sp>
        <p:nvSpPr>
          <p:cNvPr id="5" name="Subtitle 2"/>
          <p:cNvSpPr txBox="1">
            <a:spLocks/>
          </p:cNvSpPr>
          <p:nvPr/>
        </p:nvSpPr>
        <p:spPr>
          <a:xfrm>
            <a:off x="3581400" y="1295400"/>
            <a:ext cx="5132614" cy="6477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i="1" dirty="0">
                <a:solidFill>
                  <a:srgbClr val="FF0000"/>
                </a:solidFill>
              </a:rPr>
              <a:t>Retaining Good Employees</a:t>
            </a:r>
          </a:p>
          <a:p>
            <a:pPr algn="l"/>
            <a:endParaRPr lang="en-US" sz="2400" i="1" dirty="0">
              <a:solidFill>
                <a:srgbClr val="002060"/>
              </a:solidFill>
            </a:endParaRPr>
          </a:p>
        </p:txBody>
      </p:sp>
      <p:sp>
        <p:nvSpPr>
          <p:cNvPr id="6" name="Subtitle 2"/>
          <p:cNvSpPr txBox="1">
            <a:spLocks/>
          </p:cNvSpPr>
          <p:nvPr/>
        </p:nvSpPr>
        <p:spPr>
          <a:xfrm>
            <a:off x="533400" y="2209800"/>
            <a:ext cx="6096000" cy="2743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b="1" dirty="0">
                <a:solidFill>
                  <a:srgbClr val="002060"/>
                </a:solidFill>
              </a:rPr>
              <a:t>This is a key for the Labs Success</a:t>
            </a:r>
          </a:p>
          <a:p>
            <a:pPr marL="342900" indent="-342900" algn="l">
              <a:buFont typeface="Arial" panose="020B0604020202020204" pitchFamily="34" charset="0"/>
              <a:buChar char="•"/>
            </a:pPr>
            <a:endParaRPr lang="en-US" sz="1800" b="1" dirty="0">
              <a:solidFill>
                <a:srgbClr val="002060"/>
              </a:solidFill>
            </a:endParaRPr>
          </a:p>
          <a:p>
            <a:pPr marL="342900" indent="-342900" algn="l">
              <a:buFont typeface="Arial" panose="020B0604020202020204" pitchFamily="34" charset="0"/>
              <a:buChar char="•"/>
            </a:pPr>
            <a:r>
              <a:rPr lang="en-US" sz="2000" b="1" dirty="0">
                <a:solidFill>
                  <a:srgbClr val="002060"/>
                </a:solidFill>
              </a:rPr>
              <a:t>Reward with Increased Responsibility</a:t>
            </a:r>
          </a:p>
          <a:p>
            <a:pPr marL="800100" lvl="1" indent="-342900" algn="l">
              <a:buFont typeface="Arial" panose="020B0604020202020204" pitchFamily="34" charset="0"/>
              <a:buChar char="•"/>
            </a:pPr>
            <a:endParaRPr lang="en-US" sz="2000" b="1" dirty="0">
              <a:solidFill>
                <a:srgbClr val="002060"/>
              </a:solidFill>
            </a:endParaRPr>
          </a:p>
          <a:p>
            <a:pPr marL="800100" lvl="1" indent="-342900" algn="l">
              <a:buFont typeface="Arial" panose="020B0604020202020204" pitchFamily="34" charset="0"/>
              <a:buChar char="•"/>
            </a:pPr>
            <a:r>
              <a:rPr lang="en-US" sz="2000" dirty="0">
                <a:solidFill>
                  <a:srgbClr val="002060"/>
                </a:solidFill>
              </a:rPr>
              <a:t>Scheduling</a:t>
            </a:r>
          </a:p>
          <a:p>
            <a:pPr marL="800100" lvl="1" indent="-342900" algn="l">
              <a:buFont typeface="Arial" panose="020B0604020202020204" pitchFamily="34" charset="0"/>
              <a:buChar char="•"/>
            </a:pPr>
            <a:r>
              <a:rPr lang="en-US" sz="2000" dirty="0">
                <a:solidFill>
                  <a:srgbClr val="002060"/>
                </a:solidFill>
              </a:rPr>
              <a:t>Trainer / Educator</a:t>
            </a:r>
          </a:p>
          <a:p>
            <a:pPr algn="l"/>
            <a:endParaRPr lang="en-US" sz="2400" i="1" dirty="0">
              <a:solidFill>
                <a:srgbClr val="002060"/>
              </a:solidFill>
            </a:endParaRPr>
          </a:p>
        </p:txBody>
      </p:sp>
      <p:pic>
        <p:nvPicPr>
          <p:cNvPr id="7" name="Picture 2" descr="\\Vhadurmul20\usera\VHADURAnderJ\My Pictures\thCAT7IZ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814" y="1943100"/>
            <a:ext cx="5486400" cy="410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280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2"/>
            <a:ext cx="7772400" cy="761999"/>
          </a:xfrm>
        </p:spPr>
        <p:txBody>
          <a:bodyPr>
            <a:normAutofit/>
          </a:bodyPr>
          <a:lstStyle/>
          <a:p>
            <a:r>
              <a:rPr lang="en-US" sz="4400" dirty="0">
                <a:solidFill>
                  <a:srgbClr val="00B0F0"/>
                </a:solidFill>
              </a:rPr>
              <a:t>Keeping the Doors Open</a:t>
            </a:r>
          </a:p>
        </p:txBody>
      </p:sp>
      <p:sp>
        <p:nvSpPr>
          <p:cNvPr id="5" name="Subtitle 2"/>
          <p:cNvSpPr txBox="1">
            <a:spLocks/>
          </p:cNvSpPr>
          <p:nvPr/>
        </p:nvSpPr>
        <p:spPr>
          <a:xfrm>
            <a:off x="3581400" y="1524000"/>
            <a:ext cx="5132614"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i="1" dirty="0">
                <a:solidFill>
                  <a:srgbClr val="FF0000"/>
                </a:solidFill>
              </a:rPr>
              <a:t>Retaining Good Employees</a:t>
            </a:r>
          </a:p>
          <a:p>
            <a:pPr algn="l"/>
            <a:endParaRPr lang="en-US" sz="2400" i="1" dirty="0">
              <a:solidFill>
                <a:srgbClr val="002060"/>
              </a:solidFill>
            </a:endParaRPr>
          </a:p>
        </p:txBody>
      </p:sp>
      <p:sp>
        <p:nvSpPr>
          <p:cNvPr id="6" name="Subtitle 2"/>
          <p:cNvSpPr txBox="1">
            <a:spLocks/>
          </p:cNvSpPr>
          <p:nvPr/>
        </p:nvSpPr>
        <p:spPr>
          <a:xfrm>
            <a:off x="609600" y="2438400"/>
            <a:ext cx="5943600" cy="2819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b="1" dirty="0">
                <a:solidFill>
                  <a:srgbClr val="002060"/>
                </a:solidFill>
              </a:rPr>
              <a:t>This is a key for the Labs Success</a:t>
            </a:r>
          </a:p>
          <a:p>
            <a:pPr marL="342900" indent="-342900" algn="l">
              <a:buFont typeface="Arial" panose="020B0604020202020204" pitchFamily="34" charset="0"/>
              <a:buChar char="•"/>
            </a:pPr>
            <a:endParaRPr lang="en-US" sz="1800" b="1" dirty="0">
              <a:solidFill>
                <a:srgbClr val="002060"/>
              </a:solidFill>
            </a:endParaRPr>
          </a:p>
          <a:p>
            <a:pPr marL="342900" indent="-342900" algn="l">
              <a:buFont typeface="Arial" panose="020B0604020202020204" pitchFamily="34" charset="0"/>
              <a:buChar char="•"/>
            </a:pPr>
            <a:r>
              <a:rPr lang="en-US" sz="2000" b="1" dirty="0">
                <a:solidFill>
                  <a:srgbClr val="002060"/>
                </a:solidFill>
              </a:rPr>
              <a:t>Individual Evaluations</a:t>
            </a:r>
          </a:p>
          <a:p>
            <a:pPr marL="800100" lvl="1" indent="-342900" algn="l">
              <a:buFont typeface="Arial" panose="020B0604020202020204" pitchFamily="34" charset="0"/>
              <a:buChar char="•"/>
            </a:pPr>
            <a:endParaRPr lang="en-US" sz="2000" b="1" dirty="0">
              <a:solidFill>
                <a:srgbClr val="002060"/>
              </a:solidFill>
            </a:endParaRPr>
          </a:p>
          <a:p>
            <a:pPr marL="800100" lvl="1" indent="-342900" algn="l">
              <a:buFont typeface="Arial" panose="020B0604020202020204" pitchFamily="34" charset="0"/>
              <a:buChar char="•"/>
            </a:pPr>
            <a:r>
              <a:rPr lang="en-US" sz="2000" dirty="0">
                <a:solidFill>
                  <a:srgbClr val="002060"/>
                </a:solidFill>
              </a:rPr>
              <a:t>Quarterly / Annually</a:t>
            </a:r>
          </a:p>
          <a:p>
            <a:pPr marL="1257300" lvl="2" indent="-342900" algn="l">
              <a:buFont typeface="Arial" panose="020B0604020202020204" pitchFamily="34" charset="0"/>
              <a:buChar char="•"/>
            </a:pPr>
            <a:r>
              <a:rPr lang="en-US" sz="2000" dirty="0">
                <a:solidFill>
                  <a:srgbClr val="002060"/>
                </a:solidFill>
              </a:rPr>
              <a:t>Established criteria</a:t>
            </a:r>
          </a:p>
          <a:p>
            <a:pPr marL="1257300" lvl="2" indent="-342900" algn="l">
              <a:buFont typeface="Arial" panose="020B0604020202020204" pitchFamily="34" charset="0"/>
              <a:buChar char="•"/>
            </a:pPr>
            <a:r>
              <a:rPr lang="en-US" sz="2000" dirty="0">
                <a:solidFill>
                  <a:srgbClr val="002060"/>
                </a:solidFill>
              </a:rPr>
              <a:t>Be consistent</a:t>
            </a:r>
          </a:p>
          <a:p>
            <a:pPr algn="l"/>
            <a:endParaRPr lang="en-US" sz="2400" i="1" dirty="0">
              <a:solidFill>
                <a:srgbClr val="002060"/>
              </a:solidFill>
            </a:endParaRPr>
          </a:p>
        </p:txBody>
      </p:sp>
      <p:pic>
        <p:nvPicPr>
          <p:cNvPr id="7" name="Picture 2" descr="\\Vhadurmul20\usera\VHADURAnderJ\My Pictures\thCAT7IZ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814" y="1943100"/>
            <a:ext cx="5486400" cy="410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8437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2"/>
            <a:ext cx="7772400" cy="761999"/>
          </a:xfrm>
        </p:spPr>
        <p:txBody>
          <a:bodyPr>
            <a:normAutofit/>
          </a:bodyPr>
          <a:lstStyle/>
          <a:p>
            <a:r>
              <a:rPr lang="en-US" sz="4400" dirty="0">
                <a:solidFill>
                  <a:srgbClr val="00B0F0"/>
                </a:solidFill>
              </a:rPr>
              <a:t>Keeping the Doors Open</a:t>
            </a:r>
          </a:p>
        </p:txBody>
      </p:sp>
      <p:sp>
        <p:nvSpPr>
          <p:cNvPr id="5" name="Subtitle 2"/>
          <p:cNvSpPr txBox="1">
            <a:spLocks/>
          </p:cNvSpPr>
          <p:nvPr/>
        </p:nvSpPr>
        <p:spPr>
          <a:xfrm>
            <a:off x="3581400" y="1524000"/>
            <a:ext cx="5132614"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i="1" dirty="0">
                <a:solidFill>
                  <a:srgbClr val="FF0000"/>
                </a:solidFill>
              </a:rPr>
              <a:t>Retaining Good Employees</a:t>
            </a:r>
          </a:p>
          <a:p>
            <a:pPr algn="l"/>
            <a:endParaRPr lang="en-US" sz="2400" i="1" dirty="0">
              <a:solidFill>
                <a:srgbClr val="002060"/>
              </a:solidFill>
            </a:endParaRPr>
          </a:p>
        </p:txBody>
      </p:sp>
      <p:sp>
        <p:nvSpPr>
          <p:cNvPr id="6" name="Subtitle 2"/>
          <p:cNvSpPr txBox="1">
            <a:spLocks/>
          </p:cNvSpPr>
          <p:nvPr/>
        </p:nvSpPr>
        <p:spPr>
          <a:xfrm>
            <a:off x="685800" y="2438400"/>
            <a:ext cx="5105400" cy="33528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b="1" dirty="0">
                <a:solidFill>
                  <a:srgbClr val="002060"/>
                </a:solidFill>
              </a:rPr>
              <a:t>This is a key for the Labs Success</a:t>
            </a:r>
          </a:p>
          <a:p>
            <a:pPr marL="342900" indent="-342900" algn="l">
              <a:buFont typeface="Arial" panose="020B0604020202020204" pitchFamily="34" charset="0"/>
              <a:buChar char="•"/>
            </a:pPr>
            <a:endParaRPr lang="en-US" sz="2000" b="1" dirty="0">
              <a:solidFill>
                <a:srgbClr val="002060"/>
              </a:solidFill>
            </a:endParaRPr>
          </a:p>
          <a:p>
            <a:pPr marL="342900" indent="-342900" algn="l">
              <a:buFont typeface="Arial" panose="020B0604020202020204" pitchFamily="34" charset="0"/>
              <a:buChar char="•"/>
            </a:pPr>
            <a:r>
              <a:rPr lang="en-US" sz="2400" b="1" dirty="0">
                <a:solidFill>
                  <a:srgbClr val="002060"/>
                </a:solidFill>
              </a:rPr>
              <a:t>Increases in Pay</a:t>
            </a:r>
          </a:p>
          <a:p>
            <a:pPr marL="800100" lvl="1" indent="-342900" algn="l">
              <a:buFont typeface="Arial" panose="020B0604020202020204" pitchFamily="34" charset="0"/>
              <a:buChar char="•"/>
            </a:pPr>
            <a:r>
              <a:rPr lang="en-US" sz="2000" dirty="0">
                <a:solidFill>
                  <a:srgbClr val="002060"/>
                </a:solidFill>
              </a:rPr>
              <a:t>Even minor increases</a:t>
            </a:r>
          </a:p>
          <a:p>
            <a:pPr marL="800100" lvl="1" indent="-342900" algn="l">
              <a:buFont typeface="Arial" panose="020B0604020202020204" pitchFamily="34" charset="0"/>
              <a:buChar char="•"/>
            </a:pPr>
            <a:r>
              <a:rPr lang="en-US" sz="2000" dirty="0">
                <a:solidFill>
                  <a:srgbClr val="002060"/>
                </a:solidFill>
              </a:rPr>
              <a:t>Performance bonuses</a:t>
            </a:r>
          </a:p>
          <a:p>
            <a:pPr marL="342900" indent="-342900" algn="l">
              <a:buFont typeface="Arial" panose="020B0604020202020204" pitchFamily="34" charset="0"/>
              <a:buChar char="•"/>
            </a:pPr>
            <a:endParaRPr lang="en-US" sz="2000" b="1" dirty="0">
              <a:solidFill>
                <a:srgbClr val="002060"/>
              </a:solidFill>
            </a:endParaRPr>
          </a:p>
          <a:p>
            <a:pPr marL="342900" indent="-342900" algn="l">
              <a:buFont typeface="Arial" panose="020B0604020202020204" pitchFamily="34" charset="0"/>
              <a:buChar char="•"/>
            </a:pPr>
            <a:r>
              <a:rPr lang="en-US" sz="2600" b="1" dirty="0">
                <a:solidFill>
                  <a:srgbClr val="002060"/>
                </a:solidFill>
              </a:rPr>
              <a:t>Simple “Thank You”</a:t>
            </a:r>
          </a:p>
          <a:p>
            <a:pPr marL="800100" lvl="1" indent="-342900" algn="l">
              <a:buFont typeface="Arial" panose="020B0604020202020204" pitchFamily="34" charset="0"/>
              <a:buChar char="•"/>
            </a:pPr>
            <a:r>
              <a:rPr lang="en-US" sz="2000" dirty="0">
                <a:solidFill>
                  <a:srgbClr val="002060"/>
                </a:solidFill>
              </a:rPr>
              <a:t>This simple but effective tool is sometimes all that is needed</a:t>
            </a:r>
          </a:p>
          <a:p>
            <a:pPr algn="l"/>
            <a:endParaRPr lang="en-US" sz="2400" i="1" dirty="0">
              <a:solidFill>
                <a:srgbClr val="002060"/>
              </a:solidFill>
            </a:endParaRPr>
          </a:p>
        </p:txBody>
      </p:sp>
      <p:pic>
        <p:nvPicPr>
          <p:cNvPr id="7" name="Picture 2" descr="\\Vhadurmul20\usera\VHADURAnderJ\My Pictures\thCAT7IZ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814" y="1943100"/>
            <a:ext cx="5486400" cy="410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203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1066800"/>
          </a:xfrm>
        </p:spPr>
        <p:txBody>
          <a:bodyPr>
            <a:normAutofit/>
          </a:bodyPr>
          <a:lstStyle/>
          <a:p>
            <a:r>
              <a:rPr lang="en-US" sz="4400" dirty="0">
                <a:solidFill>
                  <a:srgbClr val="00B0F0"/>
                </a:solidFill>
              </a:rPr>
              <a:t>Keeping the Doors Open</a:t>
            </a:r>
          </a:p>
        </p:txBody>
      </p:sp>
      <p:sp>
        <p:nvSpPr>
          <p:cNvPr id="5" name="Subtitle 2"/>
          <p:cNvSpPr txBox="1">
            <a:spLocks/>
          </p:cNvSpPr>
          <p:nvPr/>
        </p:nvSpPr>
        <p:spPr>
          <a:xfrm>
            <a:off x="3581400" y="1676400"/>
            <a:ext cx="5132614" cy="495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i="1" dirty="0">
                <a:solidFill>
                  <a:srgbClr val="FF0000"/>
                </a:solidFill>
              </a:rPr>
              <a:t>Eliminating </a:t>
            </a:r>
            <a:r>
              <a:rPr lang="en-US" sz="2400" b="1" i="1" dirty="0">
                <a:solidFill>
                  <a:srgbClr val="00B0F0"/>
                </a:solidFill>
              </a:rPr>
              <a:t>Bad</a:t>
            </a:r>
            <a:r>
              <a:rPr lang="en-US" sz="2400" b="1" i="1" dirty="0">
                <a:solidFill>
                  <a:srgbClr val="FF0000"/>
                </a:solidFill>
              </a:rPr>
              <a:t> Employees</a:t>
            </a:r>
          </a:p>
          <a:p>
            <a:pPr algn="l"/>
            <a:endParaRPr lang="en-US" sz="2400" i="1" dirty="0">
              <a:solidFill>
                <a:srgbClr val="002060"/>
              </a:solidFill>
            </a:endParaRPr>
          </a:p>
        </p:txBody>
      </p:sp>
      <p:sp>
        <p:nvSpPr>
          <p:cNvPr id="6" name="Subtitle 2"/>
          <p:cNvSpPr txBox="1">
            <a:spLocks/>
          </p:cNvSpPr>
          <p:nvPr/>
        </p:nvSpPr>
        <p:spPr>
          <a:xfrm>
            <a:off x="609600" y="2667000"/>
            <a:ext cx="5791200" cy="2362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b="1" dirty="0">
                <a:solidFill>
                  <a:srgbClr val="002060"/>
                </a:solidFill>
              </a:rPr>
              <a:t>This is a key for the Labs Success</a:t>
            </a:r>
          </a:p>
          <a:p>
            <a:pPr algn="l"/>
            <a:endParaRPr lang="en-US" sz="2400" b="1" dirty="0">
              <a:solidFill>
                <a:srgbClr val="002060"/>
              </a:solidFill>
            </a:endParaRPr>
          </a:p>
          <a:p>
            <a:pPr marL="342900" indent="-342900" algn="l">
              <a:buFont typeface="Wingdings" panose="05000000000000000000" pitchFamily="2" charset="2"/>
              <a:buChar char="§"/>
            </a:pPr>
            <a:r>
              <a:rPr lang="en-US" sz="2000" b="1" dirty="0">
                <a:solidFill>
                  <a:srgbClr val="002060"/>
                </a:solidFill>
              </a:rPr>
              <a:t>Downsizing</a:t>
            </a:r>
          </a:p>
          <a:p>
            <a:pPr marL="800100" lvl="1" indent="-342900" algn="l">
              <a:buFont typeface="Wingdings" panose="05000000000000000000" pitchFamily="2" charset="2"/>
              <a:buChar char="§"/>
            </a:pPr>
            <a:r>
              <a:rPr lang="en-US" sz="2000" dirty="0">
                <a:solidFill>
                  <a:srgbClr val="002060"/>
                </a:solidFill>
              </a:rPr>
              <a:t>Reduce UNDER performing staff</a:t>
            </a:r>
          </a:p>
          <a:p>
            <a:pPr marL="800100" lvl="1" indent="-342900" algn="l">
              <a:buFont typeface="Wingdings" panose="05000000000000000000" pitchFamily="2" charset="2"/>
              <a:buChar char="§"/>
            </a:pPr>
            <a:r>
              <a:rPr lang="en-US" sz="2000" dirty="0">
                <a:solidFill>
                  <a:srgbClr val="002060"/>
                </a:solidFill>
              </a:rPr>
              <a:t>Reduce non-career staff</a:t>
            </a:r>
          </a:p>
          <a:p>
            <a:pPr marL="800100" lvl="1" indent="-342900" algn="l">
              <a:buFont typeface="Wingdings" panose="05000000000000000000" pitchFamily="2" charset="2"/>
              <a:buChar char="§"/>
            </a:pPr>
            <a:r>
              <a:rPr lang="en-US" sz="2000" dirty="0">
                <a:solidFill>
                  <a:srgbClr val="002060"/>
                </a:solidFill>
              </a:rPr>
              <a:t>Reduce hours</a:t>
            </a:r>
            <a:endParaRPr lang="en-US" sz="2000" i="1" dirty="0">
              <a:solidFill>
                <a:srgbClr val="002060"/>
              </a:solidFill>
            </a:endParaRPr>
          </a:p>
        </p:txBody>
      </p:sp>
      <p:pic>
        <p:nvPicPr>
          <p:cNvPr id="6146" name="Picture 2" descr="\\Vhadurmul20\usera\VHADURAnderJ\My Pictures\thCAE9XWJ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514600"/>
            <a:ext cx="4024312" cy="361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604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828800"/>
            <a:ext cx="6705600" cy="4093428"/>
          </a:xfrm>
          <a:prstGeom prst="rect">
            <a:avLst/>
          </a:prstGeom>
          <a:noFill/>
        </p:spPr>
        <p:txBody>
          <a:bodyPr wrap="square" rtlCol="0">
            <a:spAutoFit/>
          </a:bodyPr>
          <a:lstStyle/>
          <a:p>
            <a:r>
              <a:rPr lang="en-US" sz="2400" b="1" dirty="0"/>
              <a:t>Pulse Transit Time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In individuals with OSA, intrathoracic pressure swings are incrementally larger with progressively increasing effort to breathe against an </a:t>
            </a:r>
            <a:r>
              <a:rPr lang="en-US" sz="2000" u="sng" dirty="0"/>
              <a:t>obstructed</a:t>
            </a:r>
            <a:r>
              <a:rPr lang="en-US" sz="2000" dirty="0"/>
              <a:t> airway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Therefore, the changes in PTT are exaggerated, with a progressively increasing PTT accompanying increasing effort</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Then a sudden drop in PTT accompanying </a:t>
            </a:r>
            <a:r>
              <a:rPr lang="en-US" sz="2000" u="sng" dirty="0"/>
              <a:t>relief of the obstruction</a:t>
            </a:r>
            <a:r>
              <a:rPr lang="en-US" sz="2000" dirty="0"/>
              <a:t> </a:t>
            </a:r>
            <a:endParaRPr lang="en-US" sz="20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676400"/>
            <a:ext cx="3900148" cy="4699681"/>
          </a:xfrm>
          <a:prstGeom prst="rect">
            <a:avLst/>
          </a:prstGeom>
        </p:spPr>
      </p:pic>
      <p:sp>
        <p:nvSpPr>
          <p:cNvPr id="7"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Technology - PTT</a:t>
            </a:r>
          </a:p>
        </p:txBody>
      </p:sp>
    </p:spTree>
    <p:extLst>
      <p:ext uri="{BB962C8B-B14F-4D97-AF65-F5344CB8AC3E}">
        <p14:creationId xmlns:p14="http://schemas.microsoft.com/office/powerpoint/2010/main" val="25972883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1066800"/>
          </a:xfrm>
        </p:spPr>
        <p:txBody>
          <a:bodyPr>
            <a:normAutofit/>
          </a:bodyPr>
          <a:lstStyle/>
          <a:p>
            <a:r>
              <a:rPr lang="en-US" sz="4400" dirty="0">
                <a:solidFill>
                  <a:srgbClr val="00B0F0"/>
                </a:solidFill>
              </a:rPr>
              <a:t>Keeping the Doors Open</a:t>
            </a:r>
          </a:p>
        </p:txBody>
      </p:sp>
      <p:sp>
        <p:nvSpPr>
          <p:cNvPr id="5" name="Subtitle 2"/>
          <p:cNvSpPr txBox="1">
            <a:spLocks/>
          </p:cNvSpPr>
          <p:nvPr/>
        </p:nvSpPr>
        <p:spPr>
          <a:xfrm>
            <a:off x="3581400" y="1676400"/>
            <a:ext cx="5132614" cy="495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i="1" dirty="0">
                <a:solidFill>
                  <a:srgbClr val="FF0000"/>
                </a:solidFill>
              </a:rPr>
              <a:t>Recruit</a:t>
            </a:r>
          </a:p>
          <a:p>
            <a:pPr algn="l"/>
            <a:endParaRPr lang="en-US" sz="2400" i="1" dirty="0">
              <a:solidFill>
                <a:srgbClr val="002060"/>
              </a:solidFill>
            </a:endParaRPr>
          </a:p>
        </p:txBody>
      </p:sp>
      <p:sp>
        <p:nvSpPr>
          <p:cNvPr id="6" name="Subtitle 2"/>
          <p:cNvSpPr txBox="1">
            <a:spLocks/>
          </p:cNvSpPr>
          <p:nvPr/>
        </p:nvSpPr>
        <p:spPr>
          <a:xfrm>
            <a:off x="762000" y="2667000"/>
            <a:ext cx="5638800" cy="2438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b="1" dirty="0">
                <a:solidFill>
                  <a:srgbClr val="002060"/>
                </a:solidFill>
              </a:rPr>
              <a:t>This is a key for the Labs Success</a:t>
            </a:r>
          </a:p>
          <a:p>
            <a:pPr marL="342900" indent="-342900" algn="l">
              <a:buFont typeface="Wingdings" panose="05000000000000000000" pitchFamily="2" charset="2"/>
              <a:buChar char="§"/>
            </a:pPr>
            <a:endParaRPr lang="en-US" sz="2000" b="1" dirty="0">
              <a:solidFill>
                <a:srgbClr val="002060"/>
              </a:solidFill>
            </a:endParaRPr>
          </a:p>
          <a:p>
            <a:pPr marL="342900" indent="-342900" algn="l">
              <a:buFont typeface="Wingdings" panose="05000000000000000000" pitchFamily="2" charset="2"/>
              <a:buChar char="§"/>
            </a:pPr>
            <a:r>
              <a:rPr lang="en-US" sz="2000" b="1" dirty="0">
                <a:solidFill>
                  <a:srgbClr val="002060"/>
                </a:solidFill>
              </a:rPr>
              <a:t>Recruit</a:t>
            </a:r>
          </a:p>
          <a:p>
            <a:pPr marL="800100" lvl="1" indent="-342900" algn="l">
              <a:buFont typeface="Wingdings" panose="05000000000000000000" pitchFamily="2" charset="2"/>
              <a:buChar char="§"/>
            </a:pPr>
            <a:r>
              <a:rPr lang="en-US" sz="2000" dirty="0">
                <a:solidFill>
                  <a:srgbClr val="002060"/>
                </a:solidFill>
              </a:rPr>
              <a:t>Recruit 24 / 7 / 365</a:t>
            </a:r>
          </a:p>
          <a:p>
            <a:pPr marL="800100" lvl="1" indent="-342900" algn="l">
              <a:buFont typeface="Wingdings" panose="05000000000000000000" pitchFamily="2" charset="2"/>
              <a:buChar char="§"/>
            </a:pPr>
            <a:r>
              <a:rPr lang="en-US" sz="2000" dirty="0">
                <a:solidFill>
                  <a:srgbClr val="002060"/>
                </a:solidFill>
              </a:rPr>
              <a:t>Maintain resumes / CV’s of past applicants</a:t>
            </a:r>
          </a:p>
          <a:p>
            <a:pPr marL="800100" lvl="1" indent="-342900" algn="l">
              <a:buFont typeface="Wingdings" panose="05000000000000000000" pitchFamily="2" charset="2"/>
              <a:buChar char="§"/>
            </a:pPr>
            <a:endParaRPr lang="en-US" sz="1600" b="1" dirty="0">
              <a:solidFill>
                <a:srgbClr val="002060"/>
              </a:solidFill>
            </a:endParaRPr>
          </a:p>
          <a:p>
            <a:pPr algn="l"/>
            <a:endParaRPr lang="en-US" sz="2400" i="1"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057400"/>
            <a:ext cx="4405993" cy="4437465"/>
          </a:xfrm>
          <a:prstGeom prst="rect">
            <a:avLst/>
          </a:prstGeom>
        </p:spPr>
      </p:pic>
    </p:spTree>
    <p:extLst>
      <p:ext uri="{BB962C8B-B14F-4D97-AF65-F5344CB8AC3E}">
        <p14:creationId xmlns:p14="http://schemas.microsoft.com/office/powerpoint/2010/main" val="5109348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1066800"/>
          </a:xfrm>
        </p:spPr>
        <p:txBody>
          <a:bodyPr>
            <a:normAutofit/>
          </a:bodyPr>
          <a:lstStyle/>
          <a:p>
            <a:r>
              <a:rPr lang="en-US" sz="4400" dirty="0">
                <a:solidFill>
                  <a:srgbClr val="00B0F0"/>
                </a:solidFill>
              </a:rPr>
              <a:t>Keeping the Doors Open</a:t>
            </a:r>
          </a:p>
        </p:txBody>
      </p:sp>
      <p:sp>
        <p:nvSpPr>
          <p:cNvPr id="5" name="Subtitle 2"/>
          <p:cNvSpPr txBox="1">
            <a:spLocks/>
          </p:cNvSpPr>
          <p:nvPr/>
        </p:nvSpPr>
        <p:spPr>
          <a:xfrm>
            <a:off x="3581400" y="1676400"/>
            <a:ext cx="5132614" cy="495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i="1" dirty="0">
                <a:solidFill>
                  <a:srgbClr val="FF0000"/>
                </a:solidFill>
              </a:rPr>
              <a:t>Recruit</a:t>
            </a:r>
          </a:p>
          <a:p>
            <a:pPr algn="l"/>
            <a:endParaRPr lang="en-US" sz="2400" i="1" dirty="0">
              <a:solidFill>
                <a:srgbClr val="002060"/>
              </a:solidFill>
            </a:endParaRPr>
          </a:p>
        </p:txBody>
      </p:sp>
      <p:sp>
        <p:nvSpPr>
          <p:cNvPr id="6" name="Subtitle 2"/>
          <p:cNvSpPr txBox="1">
            <a:spLocks/>
          </p:cNvSpPr>
          <p:nvPr/>
        </p:nvSpPr>
        <p:spPr>
          <a:xfrm>
            <a:off x="533400" y="2667000"/>
            <a:ext cx="5867400" cy="2971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00" b="1" dirty="0">
                <a:solidFill>
                  <a:srgbClr val="002060"/>
                </a:solidFill>
              </a:rPr>
              <a:t>This is a key for the Labs Success</a:t>
            </a:r>
          </a:p>
          <a:p>
            <a:pPr marL="342900" indent="-342900" algn="l">
              <a:buFont typeface="Wingdings" panose="05000000000000000000" pitchFamily="2" charset="2"/>
              <a:buChar char="§"/>
            </a:pPr>
            <a:endParaRPr lang="en-US" sz="2000" b="1" dirty="0">
              <a:solidFill>
                <a:srgbClr val="002060"/>
              </a:solidFill>
            </a:endParaRPr>
          </a:p>
          <a:p>
            <a:pPr marL="342900" indent="-342900" algn="l">
              <a:buFont typeface="Wingdings" panose="05000000000000000000" pitchFamily="2" charset="2"/>
              <a:buChar char="§"/>
            </a:pPr>
            <a:r>
              <a:rPr lang="en-US" sz="2000" b="1" dirty="0">
                <a:solidFill>
                  <a:srgbClr val="002060"/>
                </a:solidFill>
              </a:rPr>
              <a:t>Recruit</a:t>
            </a:r>
          </a:p>
          <a:p>
            <a:pPr marL="800100" lvl="1" indent="-342900" algn="l">
              <a:buFont typeface="Wingdings" panose="05000000000000000000" pitchFamily="2" charset="2"/>
              <a:buChar char="§"/>
            </a:pPr>
            <a:r>
              <a:rPr lang="en-US" sz="2000" dirty="0">
                <a:solidFill>
                  <a:srgbClr val="002060"/>
                </a:solidFill>
              </a:rPr>
              <a:t>Increase Part Time &amp; Per Diem staff</a:t>
            </a:r>
          </a:p>
          <a:p>
            <a:pPr marL="800100" lvl="1" indent="-342900" algn="l">
              <a:buFont typeface="Wingdings" panose="05000000000000000000" pitchFamily="2" charset="2"/>
              <a:buChar char="§"/>
            </a:pPr>
            <a:r>
              <a:rPr lang="en-US" sz="2000" dirty="0">
                <a:solidFill>
                  <a:srgbClr val="002060"/>
                </a:solidFill>
              </a:rPr>
              <a:t>Use social media</a:t>
            </a:r>
          </a:p>
          <a:p>
            <a:pPr marL="1257300" lvl="2" indent="-342900" algn="l">
              <a:buFont typeface="Wingdings" panose="05000000000000000000" pitchFamily="2" charset="2"/>
              <a:buChar char="§"/>
            </a:pPr>
            <a:r>
              <a:rPr lang="en-US" sz="2000" dirty="0">
                <a:solidFill>
                  <a:srgbClr val="002060"/>
                </a:solidFill>
              </a:rPr>
              <a:t>Facebook</a:t>
            </a:r>
          </a:p>
          <a:p>
            <a:pPr marL="1257300" lvl="2" indent="-342900" algn="l">
              <a:buFont typeface="Wingdings" panose="05000000000000000000" pitchFamily="2" charset="2"/>
              <a:buChar char="§"/>
            </a:pPr>
            <a:r>
              <a:rPr lang="en-US" sz="2000" dirty="0">
                <a:solidFill>
                  <a:srgbClr val="002060"/>
                </a:solidFill>
              </a:rPr>
              <a:t>Twitter</a:t>
            </a:r>
            <a:endParaRPr lang="en-US" sz="2000" i="1" dirty="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057400"/>
            <a:ext cx="4405993" cy="4437465"/>
          </a:xfrm>
          <a:prstGeom prst="rect">
            <a:avLst/>
          </a:prstGeom>
        </p:spPr>
      </p:pic>
    </p:spTree>
    <p:extLst>
      <p:ext uri="{BB962C8B-B14F-4D97-AF65-F5344CB8AC3E}">
        <p14:creationId xmlns:p14="http://schemas.microsoft.com/office/powerpoint/2010/main" val="41588846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838200"/>
          </a:xfrm>
        </p:spPr>
        <p:txBody>
          <a:bodyPr>
            <a:normAutofit/>
          </a:bodyPr>
          <a:lstStyle/>
          <a:p>
            <a:r>
              <a:rPr lang="en-US" sz="4400" dirty="0">
                <a:solidFill>
                  <a:srgbClr val="00B0F0"/>
                </a:solidFill>
              </a:rPr>
              <a:t>Keeping the Doors Open</a:t>
            </a:r>
          </a:p>
        </p:txBody>
      </p:sp>
      <p:sp>
        <p:nvSpPr>
          <p:cNvPr id="3" name="Subtitle 2"/>
          <p:cNvSpPr>
            <a:spLocks noGrp="1"/>
          </p:cNvSpPr>
          <p:nvPr>
            <p:ph type="subTitle" idx="1"/>
          </p:nvPr>
        </p:nvSpPr>
        <p:spPr>
          <a:xfrm>
            <a:off x="5486400" y="1600200"/>
            <a:ext cx="1447800" cy="609600"/>
          </a:xfrm>
        </p:spPr>
        <p:txBody>
          <a:bodyPr>
            <a:normAutofit/>
          </a:bodyPr>
          <a:lstStyle/>
          <a:p>
            <a:pPr algn="ctr"/>
            <a:r>
              <a:rPr lang="en-US" sz="2400" b="1" i="1" dirty="0">
                <a:solidFill>
                  <a:srgbClr val="FF0000"/>
                </a:solidFill>
              </a:rPr>
              <a:t>Diversify</a:t>
            </a:r>
          </a:p>
        </p:txBody>
      </p:sp>
      <p:sp>
        <p:nvSpPr>
          <p:cNvPr id="4" name="TextBox 3"/>
          <p:cNvSpPr txBox="1"/>
          <p:nvPr/>
        </p:nvSpPr>
        <p:spPr>
          <a:xfrm>
            <a:off x="457200" y="3007328"/>
            <a:ext cx="6248400" cy="2585323"/>
          </a:xfrm>
          <a:prstGeom prst="rect">
            <a:avLst/>
          </a:prstGeom>
          <a:noFill/>
        </p:spPr>
        <p:txBody>
          <a:bodyPr wrap="square" rtlCol="0">
            <a:spAutoFit/>
          </a:bodyPr>
          <a:lstStyle/>
          <a:p>
            <a:r>
              <a:rPr lang="en-US" sz="2400" dirty="0"/>
              <a:t>Increase your use of Out of Center Sleep Testing (Home Sleep Testing)</a:t>
            </a:r>
          </a:p>
          <a:p>
            <a:endParaRPr lang="en-US" sz="2400" dirty="0"/>
          </a:p>
          <a:p>
            <a:r>
              <a:rPr lang="en-US" sz="2400" dirty="0"/>
              <a:t>Add Pap-Naps during the day to use the empty sleep rooms </a:t>
            </a:r>
            <a:r>
              <a:rPr lang="en-US" sz="2400" u="sng" dirty="0"/>
              <a:t>AND</a:t>
            </a:r>
            <a:r>
              <a:rPr lang="en-US" sz="2400" dirty="0"/>
              <a:t> increase patient PAP compliance</a:t>
            </a:r>
          </a:p>
          <a:p>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438400"/>
            <a:ext cx="5257800" cy="3522726"/>
          </a:xfrm>
          <a:prstGeom prst="rect">
            <a:avLst/>
          </a:prstGeom>
        </p:spPr>
      </p:pic>
    </p:spTree>
    <p:extLst>
      <p:ext uri="{BB962C8B-B14F-4D97-AF65-F5344CB8AC3E}">
        <p14:creationId xmlns:p14="http://schemas.microsoft.com/office/powerpoint/2010/main" val="24664412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838200"/>
          </a:xfrm>
        </p:spPr>
        <p:txBody>
          <a:bodyPr>
            <a:normAutofit/>
          </a:bodyPr>
          <a:lstStyle/>
          <a:p>
            <a:r>
              <a:rPr lang="en-US" sz="4400" dirty="0">
                <a:solidFill>
                  <a:srgbClr val="00B0F0"/>
                </a:solidFill>
              </a:rPr>
              <a:t>Keeping the Doors Open</a:t>
            </a:r>
          </a:p>
        </p:txBody>
      </p:sp>
      <p:sp>
        <p:nvSpPr>
          <p:cNvPr id="3" name="Subtitle 2"/>
          <p:cNvSpPr>
            <a:spLocks noGrp="1"/>
          </p:cNvSpPr>
          <p:nvPr>
            <p:ph type="subTitle" idx="1"/>
          </p:nvPr>
        </p:nvSpPr>
        <p:spPr>
          <a:xfrm>
            <a:off x="5486400" y="1600200"/>
            <a:ext cx="1447800" cy="609600"/>
          </a:xfrm>
        </p:spPr>
        <p:txBody>
          <a:bodyPr>
            <a:normAutofit/>
          </a:bodyPr>
          <a:lstStyle/>
          <a:p>
            <a:pPr algn="ctr"/>
            <a:r>
              <a:rPr lang="en-US" sz="2400" b="1" i="1" dirty="0">
                <a:solidFill>
                  <a:srgbClr val="FF0000"/>
                </a:solidFill>
              </a:rPr>
              <a:t>Diversify</a:t>
            </a:r>
          </a:p>
        </p:txBody>
      </p:sp>
      <p:sp>
        <p:nvSpPr>
          <p:cNvPr id="4" name="TextBox 3"/>
          <p:cNvSpPr txBox="1"/>
          <p:nvPr/>
        </p:nvSpPr>
        <p:spPr>
          <a:xfrm>
            <a:off x="672520" y="2609385"/>
            <a:ext cx="6261680" cy="3231654"/>
          </a:xfrm>
          <a:prstGeom prst="rect">
            <a:avLst/>
          </a:prstGeom>
          <a:noFill/>
        </p:spPr>
        <p:txBody>
          <a:bodyPr wrap="square" rtlCol="0">
            <a:spAutoFit/>
          </a:bodyPr>
          <a:lstStyle/>
          <a:p>
            <a:endParaRPr lang="en-US" b="1" dirty="0"/>
          </a:p>
          <a:p>
            <a:r>
              <a:rPr lang="en-US" sz="2400" dirty="0"/>
              <a:t>Consider participation in research and acquiring research dollars</a:t>
            </a:r>
          </a:p>
          <a:p>
            <a:endParaRPr lang="en-US" sz="2400" dirty="0"/>
          </a:p>
          <a:p>
            <a:r>
              <a:rPr lang="en-US" sz="2400" dirty="0"/>
              <a:t>Is Tele-Sleep something that could work for your lab</a:t>
            </a:r>
          </a:p>
          <a:p>
            <a:endParaRPr lang="en-US" sz="2400" dirty="0"/>
          </a:p>
          <a:p>
            <a:r>
              <a:rPr lang="en-US" sz="2400" dirty="0"/>
              <a:t>Share Resources with Sister Labs</a:t>
            </a:r>
          </a:p>
          <a:p>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438400"/>
            <a:ext cx="5257800" cy="3522726"/>
          </a:xfrm>
          <a:prstGeom prst="rect">
            <a:avLst/>
          </a:prstGeom>
        </p:spPr>
      </p:pic>
    </p:spTree>
    <p:extLst>
      <p:ext uri="{BB962C8B-B14F-4D97-AF65-F5344CB8AC3E}">
        <p14:creationId xmlns:p14="http://schemas.microsoft.com/office/powerpoint/2010/main" val="12411711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838200"/>
          </a:xfrm>
        </p:spPr>
        <p:txBody>
          <a:bodyPr>
            <a:normAutofit/>
          </a:bodyPr>
          <a:lstStyle/>
          <a:p>
            <a:r>
              <a:rPr lang="en-US" sz="4400" dirty="0">
                <a:solidFill>
                  <a:srgbClr val="00B0F0"/>
                </a:solidFill>
              </a:rPr>
              <a:t>Keeping the Doors Open</a:t>
            </a:r>
          </a:p>
        </p:txBody>
      </p:sp>
      <p:sp>
        <p:nvSpPr>
          <p:cNvPr id="3" name="Subtitle 2"/>
          <p:cNvSpPr>
            <a:spLocks noGrp="1"/>
          </p:cNvSpPr>
          <p:nvPr>
            <p:ph type="subTitle" idx="1"/>
          </p:nvPr>
        </p:nvSpPr>
        <p:spPr>
          <a:xfrm>
            <a:off x="5105400" y="1600200"/>
            <a:ext cx="2209800" cy="609600"/>
          </a:xfrm>
        </p:spPr>
        <p:txBody>
          <a:bodyPr>
            <a:normAutofit fontScale="92500"/>
          </a:bodyPr>
          <a:lstStyle/>
          <a:p>
            <a:pPr algn="ctr"/>
            <a:r>
              <a:rPr lang="en-US" sz="2400" b="1" i="1" dirty="0">
                <a:solidFill>
                  <a:srgbClr val="FF0000"/>
                </a:solidFill>
              </a:rPr>
              <a:t>Communication</a:t>
            </a:r>
          </a:p>
        </p:txBody>
      </p:sp>
      <p:sp>
        <p:nvSpPr>
          <p:cNvPr id="4" name="TextBox 3"/>
          <p:cNvSpPr txBox="1"/>
          <p:nvPr/>
        </p:nvSpPr>
        <p:spPr>
          <a:xfrm>
            <a:off x="609600" y="2438401"/>
            <a:ext cx="6705600" cy="3354765"/>
          </a:xfrm>
          <a:prstGeom prst="rect">
            <a:avLst/>
          </a:prstGeom>
          <a:noFill/>
        </p:spPr>
        <p:txBody>
          <a:bodyPr wrap="square" rtlCol="0">
            <a:spAutoFit/>
          </a:bodyPr>
          <a:lstStyle/>
          <a:p>
            <a:r>
              <a:rPr lang="en-US" sz="2400" b="1" dirty="0"/>
              <a:t>Reach out to other labs, even competitor labs to:</a:t>
            </a:r>
          </a:p>
          <a:p>
            <a:endParaRPr lang="en-US" sz="2400" b="1" dirty="0"/>
          </a:p>
          <a:p>
            <a:pPr marL="342900" indent="-342900">
              <a:buFont typeface="Arial" panose="020B0604020202020204" pitchFamily="34" charset="0"/>
              <a:buChar char="•"/>
            </a:pPr>
            <a:r>
              <a:rPr lang="en-US" sz="2400" dirty="0"/>
              <a:t>Identify mutual problems and potential solutions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Consider developing a local “buyers group” for purchasing POWER</a:t>
            </a:r>
          </a:p>
          <a:p>
            <a:endParaRPr lang="en-US" sz="2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941" y="2438401"/>
            <a:ext cx="4125819" cy="3377183"/>
          </a:xfrm>
          <a:prstGeom prst="rect">
            <a:avLst/>
          </a:prstGeom>
        </p:spPr>
      </p:pic>
    </p:spTree>
    <p:extLst>
      <p:ext uri="{BB962C8B-B14F-4D97-AF65-F5344CB8AC3E}">
        <p14:creationId xmlns:p14="http://schemas.microsoft.com/office/powerpoint/2010/main" val="24860246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3352800" y="1524000"/>
            <a:ext cx="5638800" cy="685800"/>
          </a:xfrm>
        </p:spPr>
        <p:txBody>
          <a:bodyPr>
            <a:normAutofit fontScale="92500"/>
          </a:bodyPr>
          <a:lstStyle/>
          <a:p>
            <a:pPr algn="ctr"/>
            <a:r>
              <a:rPr lang="en-US" sz="2400" b="1" i="1" dirty="0">
                <a:solidFill>
                  <a:srgbClr val="FF0000"/>
                </a:solidFill>
              </a:rPr>
              <a:t>Make This </a:t>
            </a:r>
            <a:r>
              <a:rPr lang="en-US" sz="2400" b="1" i="1" u="sng" dirty="0">
                <a:solidFill>
                  <a:srgbClr val="FF0000"/>
                </a:solidFill>
              </a:rPr>
              <a:t>Your</a:t>
            </a:r>
            <a:r>
              <a:rPr lang="en-US" sz="2400" b="1" i="1" dirty="0">
                <a:solidFill>
                  <a:srgbClr val="FF0000"/>
                </a:solidFill>
              </a:rPr>
              <a:t> Career and Not Just a Job</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493902"/>
            <a:ext cx="4419600" cy="3034792"/>
          </a:xfrm>
          <a:prstGeom prst="rect">
            <a:avLst/>
          </a:prstGeom>
        </p:spPr>
      </p:pic>
      <p:sp>
        <p:nvSpPr>
          <p:cNvPr id="4" name="TextBox 3"/>
          <p:cNvSpPr txBox="1"/>
          <p:nvPr/>
        </p:nvSpPr>
        <p:spPr>
          <a:xfrm>
            <a:off x="685800" y="2497574"/>
            <a:ext cx="6096000" cy="3354765"/>
          </a:xfrm>
          <a:prstGeom prst="rect">
            <a:avLst/>
          </a:prstGeom>
          <a:noFill/>
        </p:spPr>
        <p:txBody>
          <a:bodyPr wrap="square" rtlCol="0">
            <a:spAutoFit/>
          </a:bodyPr>
          <a:lstStyle/>
          <a:p>
            <a:r>
              <a:rPr lang="en-US" sz="2400" b="1" dirty="0"/>
              <a:t>Why Did You Get Into This Profession?</a:t>
            </a:r>
          </a:p>
          <a:p>
            <a:pPr marL="457200" lvl="2"/>
            <a:endParaRPr lang="en-US" sz="2000" dirty="0"/>
          </a:p>
          <a:p>
            <a:pPr marL="742950" lvl="2" indent="-285750">
              <a:buFont typeface="Arial" panose="020B0604020202020204" pitchFamily="34" charset="0"/>
              <a:buChar char="•"/>
            </a:pPr>
            <a:r>
              <a:rPr lang="en-US" sz="2000" dirty="0"/>
              <a:t>Was this your first choice; second choice; or </a:t>
            </a:r>
            <a:r>
              <a:rPr lang="en-US" sz="2000" u="sng" dirty="0"/>
              <a:t>not</a:t>
            </a:r>
            <a:r>
              <a:rPr lang="en-US" sz="2000" dirty="0"/>
              <a:t> your choice at all?</a:t>
            </a:r>
          </a:p>
          <a:p>
            <a:endParaRPr lang="en-US" sz="2400" b="1" dirty="0"/>
          </a:p>
          <a:p>
            <a:r>
              <a:rPr lang="en-US" sz="2400" b="1" dirty="0"/>
              <a:t>Where Did You Come From?</a:t>
            </a:r>
          </a:p>
          <a:p>
            <a:pPr lvl="1"/>
            <a:endParaRPr lang="en-US" sz="2000" dirty="0"/>
          </a:p>
          <a:p>
            <a:pPr marL="742950" lvl="1" indent="-285750">
              <a:buFont typeface="Arial" panose="020B0604020202020204" pitchFamily="34" charset="0"/>
              <a:buChar char="•"/>
            </a:pPr>
            <a:r>
              <a:rPr lang="en-US" sz="2000" dirty="0"/>
              <a:t>Allied or Non-allied health</a:t>
            </a:r>
          </a:p>
          <a:p>
            <a:pPr marL="742950" lvl="1" indent="-285750">
              <a:buFont typeface="Arial" panose="020B0604020202020204" pitchFamily="34" charset="0"/>
              <a:buChar char="•"/>
            </a:pPr>
            <a:r>
              <a:rPr lang="en-US" sz="2000" dirty="0"/>
              <a:t>School or specialized training</a:t>
            </a:r>
          </a:p>
          <a:p>
            <a:pPr marL="742950" lvl="1" indent="-285750">
              <a:buFont typeface="Arial" panose="020B0604020202020204" pitchFamily="34" charset="0"/>
              <a:buChar char="•"/>
            </a:pPr>
            <a:r>
              <a:rPr lang="en-US" sz="2000" dirty="0"/>
              <a:t>From within the department or facility itself</a:t>
            </a:r>
          </a:p>
        </p:txBody>
      </p:sp>
    </p:spTree>
    <p:extLst>
      <p:ext uri="{BB962C8B-B14F-4D97-AF65-F5344CB8AC3E}">
        <p14:creationId xmlns:p14="http://schemas.microsoft.com/office/powerpoint/2010/main" val="296942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3352800" y="1524000"/>
            <a:ext cx="5638800" cy="685800"/>
          </a:xfrm>
        </p:spPr>
        <p:txBody>
          <a:bodyPr>
            <a:normAutofit fontScale="92500"/>
          </a:bodyPr>
          <a:lstStyle/>
          <a:p>
            <a:pPr algn="ctr"/>
            <a:r>
              <a:rPr lang="en-US" sz="2400" b="1" i="1" dirty="0">
                <a:solidFill>
                  <a:srgbClr val="FF0000"/>
                </a:solidFill>
              </a:rPr>
              <a:t>Make This </a:t>
            </a:r>
            <a:r>
              <a:rPr lang="en-US" sz="2400" b="1" i="1" u="sng" dirty="0">
                <a:solidFill>
                  <a:srgbClr val="FF0000"/>
                </a:solidFill>
              </a:rPr>
              <a:t>Your</a:t>
            </a:r>
            <a:r>
              <a:rPr lang="en-US" sz="2400" b="1" i="1" dirty="0">
                <a:solidFill>
                  <a:srgbClr val="FF0000"/>
                </a:solidFill>
              </a:rPr>
              <a:t> Career and Not Just a Job</a:t>
            </a:r>
          </a:p>
        </p:txBody>
      </p:sp>
      <p:sp>
        <p:nvSpPr>
          <p:cNvPr id="4" name="TextBox 3"/>
          <p:cNvSpPr txBox="1"/>
          <p:nvPr/>
        </p:nvSpPr>
        <p:spPr>
          <a:xfrm>
            <a:off x="762000" y="2497574"/>
            <a:ext cx="6019800" cy="2923877"/>
          </a:xfrm>
          <a:prstGeom prst="rect">
            <a:avLst/>
          </a:prstGeom>
          <a:noFill/>
        </p:spPr>
        <p:txBody>
          <a:bodyPr wrap="square" rtlCol="0">
            <a:spAutoFit/>
          </a:bodyPr>
          <a:lstStyle/>
          <a:p>
            <a:r>
              <a:rPr lang="en-US" sz="2400" b="1" dirty="0"/>
              <a:t>Do You Plan To Stay in This Career?</a:t>
            </a:r>
          </a:p>
          <a:p>
            <a:pPr lvl="1"/>
            <a:endParaRPr lang="en-US" sz="2000" dirty="0"/>
          </a:p>
          <a:p>
            <a:pPr marL="742950" lvl="1" indent="-285750">
              <a:buFont typeface="Wingdings" panose="05000000000000000000" pitchFamily="2" charset="2"/>
              <a:buChar char="§"/>
            </a:pPr>
            <a:r>
              <a:rPr lang="en-US" sz="2000" dirty="0"/>
              <a:t>What are your short </a:t>
            </a:r>
            <a:r>
              <a:rPr lang="en-US" sz="2000" u="sng" dirty="0"/>
              <a:t>AND</a:t>
            </a:r>
            <a:r>
              <a:rPr lang="en-US" sz="2000" dirty="0"/>
              <a:t> long term plans</a:t>
            </a:r>
          </a:p>
          <a:p>
            <a:pPr lvl="1"/>
            <a:endParaRPr lang="en-US" sz="2000" dirty="0"/>
          </a:p>
          <a:p>
            <a:pPr marL="742950" lvl="1" indent="-285750">
              <a:buFont typeface="Wingdings" panose="05000000000000000000" pitchFamily="2" charset="2"/>
              <a:buChar char="§"/>
            </a:pPr>
            <a:r>
              <a:rPr lang="en-US" sz="2000" dirty="0"/>
              <a:t>Is this just a temporary pathway to something different</a:t>
            </a:r>
          </a:p>
          <a:p>
            <a:pPr lvl="1"/>
            <a:endParaRPr lang="en-US" sz="2000" dirty="0"/>
          </a:p>
          <a:p>
            <a:pPr marL="742950" lvl="1" indent="-285750">
              <a:buFont typeface="Wingdings" panose="05000000000000000000" pitchFamily="2" charset="2"/>
              <a:buChar char="§"/>
            </a:pPr>
            <a:r>
              <a:rPr lang="en-US" sz="2000" dirty="0"/>
              <a:t>Waiting for something better or different to come along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493902"/>
            <a:ext cx="4419600" cy="3034792"/>
          </a:xfrm>
          <a:prstGeom prst="rect">
            <a:avLst/>
          </a:prstGeom>
        </p:spPr>
      </p:pic>
    </p:spTree>
    <p:extLst>
      <p:ext uri="{BB962C8B-B14F-4D97-AF65-F5344CB8AC3E}">
        <p14:creationId xmlns:p14="http://schemas.microsoft.com/office/powerpoint/2010/main" val="38123625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3352800" y="1524000"/>
            <a:ext cx="5638800" cy="685800"/>
          </a:xfrm>
        </p:spPr>
        <p:txBody>
          <a:bodyPr>
            <a:normAutofit fontScale="92500"/>
          </a:bodyPr>
          <a:lstStyle/>
          <a:p>
            <a:pPr algn="ctr"/>
            <a:r>
              <a:rPr lang="en-US" sz="2400" b="1" i="1" dirty="0">
                <a:solidFill>
                  <a:srgbClr val="FF0000"/>
                </a:solidFill>
              </a:rPr>
              <a:t>Make This </a:t>
            </a:r>
            <a:r>
              <a:rPr lang="en-US" sz="2400" b="1" i="1" u="sng" dirty="0">
                <a:solidFill>
                  <a:srgbClr val="FF0000"/>
                </a:solidFill>
              </a:rPr>
              <a:t>Your</a:t>
            </a:r>
            <a:r>
              <a:rPr lang="en-US" sz="2400" b="1" i="1" dirty="0">
                <a:solidFill>
                  <a:srgbClr val="FF0000"/>
                </a:solidFill>
              </a:rPr>
              <a:t> Career and Not Just a Job</a:t>
            </a:r>
          </a:p>
        </p:txBody>
      </p:sp>
      <p:sp>
        <p:nvSpPr>
          <p:cNvPr id="4" name="TextBox 3"/>
          <p:cNvSpPr txBox="1"/>
          <p:nvPr/>
        </p:nvSpPr>
        <p:spPr>
          <a:xfrm>
            <a:off x="685800" y="2286000"/>
            <a:ext cx="6096000" cy="2677656"/>
          </a:xfrm>
          <a:prstGeom prst="rect">
            <a:avLst/>
          </a:prstGeom>
          <a:noFill/>
        </p:spPr>
        <p:txBody>
          <a:bodyPr wrap="square" rtlCol="0">
            <a:spAutoFit/>
          </a:bodyPr>
          <a:lstStyle/>
          <a:p>
            <a:r>
              <a:rPr lang="en-US" sz="2400" b="1" dirty="0"/>
              <a:t>Do You Go that Extra-Mile for Both the Patients </a:t>
            </a:r>
            <a:r>
              <a:rPr lang="en-US" sz="2400" b="1" u="sng" dirty="0"/>
              <a:t>AND</a:t>
            </a:r>
            <a:r>
              <a:rPr lang="en-US" sz="2400" b="1" dirty="0"/>
              <a:t> the Lab?</a:t>
            </a:r>
          </a:p>
          <a:p>
            <a:pPr lvl="1"/>
            <a:endParaRPr lang="en-US" sz="2000" dirty="0"/>
          </a:p>
          <a:p>
            <a:pPr marL="800100" lvl="1" indent="-342900">
              <a:buFont typeface="Arial" panose="020B0604020202020204" pitchFamily="34" charset="0"/>
              <a:buChar char="•"/>
            </a:pPr>
            <a:r>
              <a:rPr lang="en-US" sz="2000" dirty="0"/>
              <a:t>Come in early</a:t>
            </a:r>
          </a:p>
          <a:p>
            <a:pPr marL="800100" lvl="1" indent="-342900">
              <a:buFont typeface="Arial" panose="020B0604020202020204" pitchFamily="34" charset="0"/>
              <a:buChar char="•"/>
            </a:pPr>
            <a:r>
              <a:rPr lang="en-US" sz="2000" dirty="0"/>
              <a:t>Stay late</a:t>
            </a:r>
          </a:p>
          <a:p>
            <a:pPr marL="800100" lvl="1" indent="-342900">
              <a:buFont typeface="Arial" panose="020B0604020202020204" pitchFamily="34" charset="0"/>
              <a:buChar char="•"/>
            </a:pPr>
            <a:r>
              <a:rPr lang="en-US" sz="2000" dirty="0"/>
              <a:t>Score</a:t>
            </a:r>
          </a:p>
          <a:p>
            <a:pPr marL="800100" lvl="1" indent="-342900">
              <a:buFont typeface="Arial" panose="020B0604020202020204" pitchFamily="34" charset="0"/>
              <a:buChar char="•"/>
            </a:pPr>
            <a:r>
              <a:rPr lang="en-US" sz="2000" dirty="0"/>
              <a:t>Inventory &amp; stock</a:t>
            </a:r>
          </a:p>
          <a:p>
            <a:pPr marL="800100" lvl="1" indent="-342900">
              <a:buFont typeface="Arial" panose="020B0604020202020204" pitchFamily="34" charset="0"/>
              <a:buChar char="•"/>
            </a:pPr>
            <a:r>
              <a:rPr lang="en-US" sz="2000" dirty="0"/>
              <a:t>Explain PAP therapy and do a proper mask fit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493902"/>
            <a:ext cx="4419600" cy="3034792"/>
          </a:xfrm>
          <a:prstGeom prst="rect">
            <a:avLst/>
          </a:prstGeom>
        </p:spPr>
      </p:pic>
    </p:spTree>
    <p:extLst>
      <p:ext uri="{BB962C8B-B14F-4D97-AF65-F5344CB8AC3E}">
        <p14:creationId xmlns:p14="http://schemas.microsoft.com/office/powerpoint/2010/main" val="4438820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3352800" y="1524000"/>
            <a:ext cx="5638800" cy="685800"/>
          </a:xfrm>
        </p:spPr>
        <p:txBody>
          <a:bodyPr>
            <a:normAutofit fontScale="92500"/>
          </a:bodyPr>
          <a:lstStyle/>
          <a:p>
            <a:pPr algn="ctr"/>
            <a:r>
              <a:rPr lang="en-US" sz="2400" b="1" i="1" dirty="0">
                <a:solidFill>
                  <a:srgbClr val="FF0000"/>
                </a:solidFill>
              </a:rPr>
              <a:t>Make This </a:t>
            </a:r>
            <a:r>
              <a:rPr lang="en-US" sz="2400" b="1" i="1" u="sng" dirty="0">
                <a:solidFill>
                  <a:srgbClr val="FF0000"/>
                </a:solidFill>
              </a:rPr>
              <a:t>Your</a:t>
            </a:r>
            <a:r>
              <a:rPr lang="en-US" sz="2400" b="1" i="1" dirty="0">
                <a:solidFill>
                  <a:srgbClr val="FF0000"/>
                </a:solidFill>
              </a:rPr>
              <a:t> Career and Not Just a Job</a:t>
            </a:r>
          </a:p>
        </p:txBody>
      </p:sp>
      <p:sp>
        <p:nvSpPr>
          <p:cNvPr id="4" name="TextBox 3"/>
          <p:cNvSpPr txBox="1"/>
          <p:nvPr/>
        </p:nvSpPr>
        <p:spPr>
          <a:xfrm>
            <a:off x="685800" y="2497575"/>
            <a:ext cx="6096000" cy="2923877"/>
          </a:xfrm>
          <a:prstGeom prst="rect">
            <a:avLst/>
          </a:prstGeom>
          <a:noFill/>
        </p:spPr>
        <p:txBody>
          <a:bodyPr wrap="square" rtlCol="0">
            <a:spAutoFit/>
          </a:bodyPr>
          <a:lstStyle/>
          <a:p>
            <a:r>
              <a:rPr lang="en-US" sz="2400" b="1" dirty="0"/>
              <a:t>Do You Go that Extra-Mile for Both the Patients and the Lab?</a:t>
            </a:r>
          </a:p>
          <a:p>
            <a:pPr lvl="1"/>
            <a:endParaRPr lang="en-US" sz="2000" dirty="0"/>
          </a:p>
          <a:p>
            <a:pPr marL="800100" lvl="1" indent="-342900">
              <a:buFont typeface="Arial" panose="020B0604020202020204" pitchFamily="34" charset="0"/>
              <a:buChar char="•"/>
            </a:pPr>
            <a:r>
              <a:rPr lang="en-US" sz="2000" dirty="0"/>
              <a:t>Measure for 10-20 placement</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2000" dirty="0"/>
              <a:t>Positive attitude</a:t>
            </a:r>
          </a:p>
          <a:p>
            <a:pPr marL="1257300" lvl="2" indent="-342900">
              <a:buFont typeface="Arial" panose="020B0604020202020204" pitchFamily="34" charset="0"/>
              <a:buChar char="•"/>
            </a:pPr>
            <a:r>
              <a:rPr lang="en-US" sz="2000" dirty="0"/>
              <a:t>Don’t argue with patients</a:t>
            </a:r>
          </a:p>
          <a:p>
            <a:pPr marL="1257300" lvl="2" indent="-342900">
              <a:buFont typeface="Arial" panose="020B0604020202020204" pitchFamily="34" charset="0"/>
              <a:buChar char="•"/>
            </a:pPr>
            <a:r>
              <a:rPr lang="en-US" sz="2000" dirty="0"/>
              <a:t>Don’t argue with staff in front of patients</a:t>
            </a:r>
          </a:p>
          <a:p>
            <a:pPr marL="1257300" lvl="2" indent="-342900">
              <a:buFont typeface="Arial" panose="020B0604020202020204" pitchFamily="34" charset="0"/>
              <a:buChar char="•"/>
            </a:pPr>
            <a:r>
              <a:rPr lang="en-US" sz="2000" dirty="0"/>
              <a:t>Don’t gossip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493902"/>
            <a:ext cx="4419600" cy="3034792"/>
          </a:xfrm>
          <a:prstGeom prst="rect">
            <a:avLst/>
          </a:prstGeom>
        </p:spPr>
      </p:pic>
    </p:spTree>
    <p:extLst>
      <p:ext uri="{BB962C8B-B14F-4D97-AF65-F5344CB8AC3E}">
        <p14:creationId xmlns:p14="http://schemas.microsoft.com/office/powerpoint/2010/main" val="854069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3352800" y="1524000"/>
            <a:ext cx="5638800" cy="685800"/>
          </a:xfrm>
        </p:spPr>
        <p:txBody>
          <a:bodyPr>
            <a:normAutofit fontScale="92500"/>
          </a:bodyPr>
          <a:lstStyle/>
          <a:p>
            <a:pPr algn="ctr"/>
            <a:r>
              <a:rPr lang="en-US" sz="2400" b="1" i="1" dirty="0">
                <a:solidFill>
                  <a:srgbClr val="FF0000"/>
                </a:solidFill>
              </a:rPr>
              <a:t>Make This </a:t>
            </a:r>
            <a:r>
              <a:rPr lang="en-US" sz="2400" b="1" i="1" u="sng" dirty="0">
                <a:solidFill>
                  <a:srgbClr val="FF0000"/>
                </a:solidFill>
              </a:rPr>
              <a:t>Your</a:t>
            </a:r>
            <a:r>
              <a:rPr lang="en-US" sz="2400" b="1" i="1" dirty="0">
                <a:solidFill>
                  <a:srgbClr val="FF0000"/>
                </a:solidFill>
              </a:rPr>
              <a:t> Career and Not Just a Job</a:t>
            </a:r>
          </a:p>
        </p:txBody>
      </p:sp>
      <p:sp>
        <p:nvSpPr>
          <p:cNvPr id="4" name="TextBox 3"/>
          <p:cNvSpPr txBox="1"/>
          <p:nvPr/>
        </p:nvSpPr>
        <p:spPr>
          <a:xfrm>
            <a:off x="762000" y="2497575"/>
            <a:ext cx="6019800" cy="2616101"/>
          </a:xfrm>
          <a:prstGeom prst="rect">
            <a:avLst/>
          </a:prstGeom>
          <a:noFill/>
        </p:spPr>
        <p:txBody>
          <a:bodyPr wrap="square" rtlCol="0">
            <a:spAutoFit/>
          </a:bodyPr>
          <a:lstStyle/>
          <a:p>
            <a:r>
              <a:rPr lang="en-US" sz="2400" b="1" dirty="0"/>
              <a:t>Do You Go that Extra-Mile for Both the Patients and the Lab?</a:t>
            </a:r>
          </a:p>
          <a:p>
            <a:pPr lvl="1"/>
            <a:endParaRPr lang="en-US" sz="1600" b="1" dirty="0"/>
          </a:p>
          <a:p>
            <a:pPr marL="800100" lvl="1" indent="-342900">
              <a:buFont typeface="Arial" panose="020B0604020202020204" pitchFamily="34" charset="0"/>
              <a:buChar char="•"/>
            </a:pPr>
            <a:r>
              <a:rPr lang="en-US" sz="2000" dirty="0"/>
              <a:t>Good Grooming</a:t>
            </a:r>
          </a:p>
          <a:p>
            <a:pPr marL="1257300" lvl="2" indent="-342900">
              <a:buFont typeface="Arial" panose="020B0604020202020204" pitchFamily="34" charset="0"/>
              <a:buChar char="•"/>
            </a:pPr>
            <a:r>
              <a:rPr lang="en-US" sz="2000" dirty="0"/>
              <a:t>Bath </a:t>
            </a:r>
            <a:r>
              <a:rPr lang="en-US" sz="2000" i="1" dirty="0"/>
              <a:t>(sad but true)</a:t>
            </a:r>
          </a:p>
          <a:p>
            <a:pPr marL="1257300" lvl="2" indent="-342900">
              <a:buFont typeface="Arial" panose="020B0604020202020204" pitchFamily="34" charset="0"/>
              <a:buChar char="•"/>
            </a:pPr>
            <a:r>
              <a:rPr lang="en-US" sz="2000" dirty="0"/>
              <a:t>Clean hair</a:t>
            </a:r>
          </a:p>
          <a:p>
            <a:pPr marL="1257300" lvl="2" indent="-342900">
              <a:buFont typeface="Arial" panose="020B0604020202020204" pitchFamily="34" charset="0"/>
              <a:buChar char="•"/>
            </a:pPr>
            <a:r>
              <a:rPr lang="en-US" sz="2000" dirty="0"/>
              <a:t>Shave</a:t>
            </a:r>
          </a:p>
          <a:p>
            <a:pPr marL="1257300" lvl="2" indent="-342900">
              <a:buFont typeface="Arial" panose="020B0604020202020204" pitchFamily="34" charset="0"/>
              <a:buChar char="•"/>
            </a:pPr>
            <a:r>
              <a:rPr lang="en-US" sz="2000" dirty="0"/>
              <a:t>Teeth in good repair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493902"/>
            <a:ext cx="4419600" cy="3034792"/>
          </a:xfrm>
          <a:prstGeom prst="rect">
            <a:avLst/>
          </a:prstGeom>
        </p:spPr>
      </p:pic>
    </p:spTree>
    <p:extLst>
      <p:ext uri="{BB962C8B-B14F-4D97-AF65-F5344CB8AC3E}">
        <p14:creationId xmlns:p14="http://schemas.microsoft.com/office/powerpoint/2010/main" val="569576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209800"/>
            <a:ext cx="6705600" cy="3477875"/>
          </a:xfrm>
          <a:prstGeom prst="rect">
            <a:avLst/>
          </a:prstGeom>
          <a:noFill/>
        </p:spPr>
        <p:txBody>
          <a:bodyPr wrap="square" rtlCol="0">
            <a:spAutoFit/>
          </a:bodyPr>
          <a:lstStyle/>
          <a:p>
            <a:r>
              <a:rPr lang="en-US" sz="2400" b="1" dirty="0"/>
              <a:t>Pulse Transit Time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Studies have been conducted to verify the ability of the autonomic correlates of apnea (i.e., heart-rate variability, changes in blood pressure, peripheral arterial tone), and pulse-wave amplitude to detect sleep disordered breathing (SDB) in a clinical setting</a:t>
            </a:r>
          </a:p>
          <a:p>
            <a:pPr marL="742950" lvl="2" indent="-285750">
              <a:buFont typeface="Arial" panose="020B0604020202020204" pitchFamily="34" charset="0"/>
              <a:buChar char="•"/>
            </a:pPr>
            <a:endParaRPr lang="en-US" sz="2000" b="1" dirty="0"/>
          </a:p>
          <a:p>
            <a:pPr marL="742950" lvl="2" indent="-285750">
              <a:buFont typeface="Arial" panose="020B0604020202020204" pitchFamily="34" charset="0"/>
              <a:buChar char="•"/>
            </a:pPr>
            <a:r>
              <a:rPr lang="en-US" sz="2000" dirty="0"/>
              <a:t>Sympathetic activation increases blood pressure and vascular tone and stiffens the arterial wall, causing the PTT to shorten</a:t>
            </a:r>
            <a:endParaRPr lang="en-US" sz="20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676400"/>
            <a:ext cx="3900148" cy="4699681"/>
          </a:xfrm>
          <a:prstGeom prst="rect">
            <a:avLst/>
          </a:prstGeom>
        </p:spPr>
      </p:pic>
      <p:sp>
        <p:nvSpPr>
          <p:cNvPr id="7"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Technology - PTT</a:t>
            </a:r>
          </a:p>
        </p:txBody>
      </p:sp>
    </p:spTree>
    <p:extLst>
      <p:ext uri="{BB962C8B-B14F-4D97-AF65-F5344CB8AC3E}">
        <p14:creationId xmlns:p14="http://schemas.microsoft.com/office/powerpoint/2010/main" val="10376660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3352800" y="1524000"/>
            <a:ext cx="5638800" cy="685800"/>
          </a:xfrm>
        </p:spPr>
        <p:txBody>
          <a:bodyPr>
            <a:normAutofit fontScale="92500"/>
          </a:bodyPr>
          <a:lstStyle/>
          <a:p>
            <a:pPr algn="ctr"/>
            <a:r>
              <a:rPr lang="en-US" sz="2400" b="1" i="1" dirty="0">
                <a:solidFill>
                  <a:srgbClr val="FF0000"/>
                </a:solidFill>
              </a:rPr>
              <a:t>Make This </a:t>
            </a:r>
            <a:r>
              <a:rPr lang="en-US" sz="2400" b="1" i="1" u="sng" dirty="0">
                <a:solidFill>
                  <a:srgbClr val="FF0000"/>
                </a:solidFill>
              </a:rPr>
              <a:t>Your</a:t>
            </a:r>
            <a:r>
              <a:rPr lang="en-US" sz="2400" b="1" i="1" dirty="0">
                <a:solidFill>
                  <a:srgbClr val="FF0000"/>
                </a:solidFill>
              </a:rPr>
              <a:t> Career and Not Just a Job</a:t>
            </a:r>
          </a:p>
        </p:txBody>
      </p:sp>
      <p:sp>
        <p:nvSpPr>
          <p:cNvPr id="4" name="TextBox 3"/>
          <p:cNvSpPr txBox="1"/>
          <p:nvPr/>
        </p:nvSpPr>
        <p:spPr>
          <a:xfrm>
            <a:off x="685800" y="2497575"/>
            <a:ext cx="6096000" cy="3231654"/>
          </a:xfrm>
          <a:prstGeom prst="rect">
            <a:avLst/>
          </a:prstGeom>
          <a:noFill/>
        </p:spPr>
        <p:txBody>
          <a:bodyPr wrap="square" rtlCol="0">
            <a:spAutoFit/>
          </a:bodyPr>
          <a:lstStyle/>
          <a:p>
            <a:r>
              <a:rPr lang="en-US" sz="2400" b="1" dirty="0"/>
              <a:t>Do You Go that Extra-Mile for Both the Patients and the Lab?</a:t>
            </a:r>
          </a:p>
          <a:p>
            <a:pPr lvl="1"/>
            <a:endParaRPr lang="en-US" sz="1600" b="1" dirty="0"/>
          </a:p>
          <a:p>
            <a:pPr marL="800100" lvl="1" indent="-342900">
              <a:buFont typeface="Arial" panose="020B0604020202020204" pitchFamily="34" charset="0"/>
              <a:buChar char="•"/>
            </a:pPr>
            <a:r>
              <a:rPr lang="en-US" sz="2000" dirty="0"/>
              <a:t>Dress appropriately</a:t>
            </a:r>
          </a:p>
          <a:p>
            <a:pPr marL="1257300" lvl="2" indent="-342900">
              <a:buFont typeface="Arial" panose="020B0604020202020204" pitchFamily="34" charset="0"/>
              <a:buChar char="•"/>
            </a:pPr>
            <a:r>
              <a:rPr lang="en-US" sz="2000" dirty="0"/>
              <a:t>Scrubs or business casual</a:t>
            </a:r>
          </a:p>
          <a:p>
            <a:pPr marL="1257300" lvl="2" indent="-342900">
              <a:buFont typeface="Arial" panose="020B0604020202020204" pitchFamily="34" charset="0"/>
              <a:buChar char="•"/>
            </a:pPr>
            <a:r>
              <a:rPr lang="en-US" sz="2000" dirty="0"/>
              <a:t>No excessive jewelry</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Don’t sleep while working</a:t>
            </a:r>
          </a:p>
          <a:p>
            <a:pPr marL="1257300" lvl="2" indent="-342900">
              <a:buFont typeface="Arial" panose="020B0604020202020204" pitchFamily="34" charset="0"/>
              <a:buChar char="•"/>
            </a:pPr>
            <a:r>
              <a:rPr lang="en-US" sz="2000" dirty="0"/>
              <a:t>There is a lot of controversy on this</a:t>
            </a:r>
          </a:p>
          <a:p>
            <a:pPr marL="1714500" lvl="3" indent="-342900">
              <a:buFont typeface="Arial" panose="020B0604020202020204" pitchFamily="34" charset="0"/>
              <a:buChar char="•"/>
            </a:pPr>
            <a:r>
              <a:rPr lang="en-US" sz="2000" i="1" dirty="0"/>
              <a:t>Fire-able offense???</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493902"/>
            <a:ext cx="4419600" cy="3034792"/>
          </a:xfrm>
          <a:prstGeom prst="rect">
            <a:avLst/>
          </a:prstGeom>
        </p:spPr>
      </p:pic>
    </p:spTree>
    <p:extLst>
      <p:ext uri="{BB962C8B-B14F-4D97-AF65-F5344CB8AC3E}">
        <p14:creationId xmlns:p14="http://schemas.microsoft.com/office/powerpoint/2010/main" val="31321575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3352800" y="1524000"/>
            <a:ext cx="5638800" cy="685800"/>
          </a:xfrm>
        </p:spPr>
        <p:txBody>
          <a:bodyPr>
            <a:normAutofit fontScale="92500"/>
          </a:bodyPr>
          <a:lstStyle/>
          <a:p>
            <a:pPr algn="ctr"/>
            <a:r>
              <a:rPr lang="en-US" sz="2400" b="1" i="1" dirty="0">
                <a:solidFill>
                  <a:srgbClr val="FF0000"/>
                </a:solidFill>
              </a:rPr>
              <a:t>Make This </a:t>
            </a:r>
            <a:r>
              <a:rPr lang="en-US" sz="2400" b="1" i="1" u="sng" dirty="0">
                <a:solidFill>
                  <a:srgbClr val="FF0000"/>
                </a:solidFill>
              </a:rPr>
              <a:t>Your</a:t>
            </a:r>
            <a:r>
              <a:rPr lang="en-US" sz="2400" b="1" i="1" dirty="0">
                <a:solidFill>
                  <a:srgbClr val="FF0000"/>
                </a:solidFill>
              </a:rPr>
              <a:t> Career and Not Just a Job</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590800"/>
            <a:ext cx="3276854" cy="3265932"/>
          </a:xfrm>
          <a:prstGeom prst="rect">
            <a:avLst/>
          </a:prstGeom>
        </p:spPr>
      </p:pic>
      <p:sp>
        <p:nvSpPr>
          <p:cNvPr id="4" name="TextBox 3"/>
          <p:cNvSpPr txBox="1"/>
          <p:nvPr/>
        </p:nvSpPr>
        <p:spPr>
          <a:xfrm>
            <a:off x="990600" y="2497575"/>
            <a:ext cx="5791200" cy="2677656"/>
          </a:xfrm>
          <a:prstGeom prst="rect">
            <a:avLst/>
          </a:prstGeom>
          <a:noFill/>
        </p:spPr>
        <p:txBody>
          <a:bodyPr wrap="square" rtlCol="0">
            <a:spAutoFit/>
          </a:bodyPr>
          <a:lstStyle/>
          <a:p>
            <a:r>
              <a:rPr lang="en-US" sz="2400" b="1" dirty="0"/>
              <a:t>Don’t Be the Weakest Link in the Lab</a:t>
            </a:r>
          </a:p>
          <a:p>
            <a:pPr marL="742950" lvl="1"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1600" b="1" dirty="0"/>
              <a:t>When hard times come you </a:t>
            </a:r>
            <a:r>
              <a:rPr lang="en-US" sz="1600" b="1" u="sng" dirty="0"/>
              <a:t>WILL</a:t>
            </a:r>
            <a:r>
              <a:rPr lang="en-US" sz="1600" b="1" dirty="0"/>
              <a:t> be one of the first to go</a:t>
            </a:r>
          </a:p>
          <a:p>
            <a:pPr lvl="1"/>
            <a:endParaRPr lang="en-US" sz="1600" b="1" dirty="0"/>
          </a:p>
          <a:p>
            <a:pPr marL="742950" lvl="1" indent="-285750">
              <a:buFont typeface="Arial" panose="020B0604020202020204" pitchFamily="34" charset="0"/>
              <a:buChar char="•"/>
            </a:pPr>
            <a:r>
              <a:rPr lang="en-US" sz="1600" b="1" dirty="0"/>
              <a:t>You might not even know you are the weakest link until its too late</a:t>
            </a:r>
          </a:p>
          <a:p>
            <a:pPr lvl="1"/>
            <a:endParaRPr lang="en-US" sz="1600" b="1" dirty="0"/>
          </a:p>
          <a:p>
            <a:pPr marL="742950" lvl="1" indent="-285750">
              <a:buFont typeface="Arial" panose="020B0604020202020204" pitchFamily="34" charset="0"/>
              <a:buChar char="•"/>
            </a:pPr>
            <a:r>
              <a:rPr lang="en-US" sz="1600" b="1" dirty="0"/>
              <a:t>Your performance evaluations and appraisals are important guides for you</a:t>
            </a:r>
            <a:endParaRPr lang="en-US" sz="2400" b="1" dirty="0"/>
          </a:p>
        </p:txBody>
      </p:sp>
    </p:spTree>
    <p:extLst>
      <p:ext uri="{BB962C8B-B14F-4D97-AF65-F5344CB8AC3E}">
        <p14:creationId xmlns:p14="http://schemas.microsoft.com/office/powerpoint/2010/main" val="36094762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3352800" y="1524000"/>
            <a:ext cx="5638800" cy="685800"/>
          </a:xfrm>
        </p:spPr>
        <p:txBody>
          <a:bodyPr>
            <a:normAutofit fontScale="92500"/>
          </a:bodyPr>
          <a:lstStyle/>
          <a:p>
            <a:pPr algn="ctr"/>
            <a:r>
              <a:rPr lang="en-US" sz="2400" b="1" i="1" dirty="0">
                <a:solidFill>
                  <a:srgbClr val="FF0000"/>
                </a:solidFill>
              </a:rPr>
              <a:t>Make This </a:t>
            </a:r>
            <a:r>
              <a:rPr lang="en-US" sz="2400" b="1" i="1" u="sng" dirty="0">
                <a:solidFill>
                  <a:srgbClr val="FF0000"/>
                </a:solidFill>
              </a:rPr>
              <a:t>Your</a:t>
            </a:r>
            <a:r>
              <a:rPr lang="en-US" sz="2400" b="1" i="1" dirty="0">
                <a:solidFill>
                  <a:srgbClr val="FF0000"/>
                </a:solidFill>
              </a:rPr>
              <a:t> Career and Not Just a Job</a:t>
            </a:r>
          </a:p>
        </p:txBody>
      </p:sp>
      <p:sp>
        <p:nvSpPr>
          <p:cNvPr id="4" name="TextBox 3"/>
          <p:cNvSpPr txBox="1"/>
          <p:nvPr/>
        </p:nvSpPr>
        <p:spPr>
          <a:xfrm>
            <a:off x="685800" y="2497574"/>
            <a:ext cx="6096000" cy="2554545"/>
          </a:xfrm>
          <a:prstGeom prst="rect">
            <a:avLst/>
          </a:prstGeom>
          <a:noFill/>
        </p:spPr>
        <p:txBody>
          <a:bodyPr wrap="square" rtlCol="0">
            <a:spAutoFit/>
          </a:bodyPr>
          <a:lstStyle/>
          <a:p>
            <a:r>
              <a:rPr lang="en-US" sz="2400" b="1" dirty="0"/>
              <a:t>Continuing Education</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2000" dirty="0"/>
              <a:t>Maximize your opportunities</a:t>
            </a:r>
          </a:p>
          <a:p>
            <a:pPr lvl="1"/>
            <a:endParaRPr lang="en-US" sz="2000" dirty="0"/>
          </a:p>
          <a:p>
            <a:pPr marL="800100" lvl="1" indent="-342900">
              <a:buFont typeface="Arial" panose="020B0604020202020204" pitchFamily="34" charset="0"/>
              <a:buChar char="•"/>
            </a:pPr>
            <a:r>
              <a:rPr lang="en-US" sz="2000" dirty="0"/>
              <a:t>Always, always, always stay current</a:t>
            </a:r>
          </a:p>
          <a:p>
            <a:pPr lvl="1"/>
            <a:endParaRPr lang="en-US" sz="2000" dirty="0"/>
          </a:p>
          <a:p>
            <a:pPr marL="800100" lvl="1" indent="-342900">
              <a:buFont typeface="Arial" panose="020B0604020202020204" pitchFamily="34" charset="0"/>
              <a:buChar char="•"/>
            </a:pPr>
            <a:r>
              <a:rPr lang="en-US" sz="2000" dirty="0"/>
              <a:t>Consider developing some education programs for your lab</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057400"/>
            <a:ext cx="3657600" cy="4335518"/>
          </a:xfrm>
          <a:prstGeom prst="rect">
            <a:avLst/>
          </a:prstGeom>
        </p:spPr>
      </p:pic>
    </p:spTree>
    <p:extLst>
      <p:ext uri="{BB962C8B-B14F-4D97-AF65-F5344CB8AC3E}">
        <p14:creationId xmlns:p14="http://schemas.microsoft.com/office/powerpoint/2010/main" val="25244105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3200400" y="1600200"/>
            <a:ext cx="5943600" cy="685800"/>
          </a:xfrm>
        </p:spPr>
        <p:txBody>
          <a:bodyPr>
            <a:normAutofit/>
          </a:bodyPr>
          <a:lstStyle/>
          <a:p>
            <a:pPr algn="ctr"/>
            <a:r>
              <a:rPr lang="en-US" sz="2400" b="1" i="1" dirty="0">
                <a:solidFill>
                  <a:srgbClr val="FF0000"/>
                </a:solidFill>
              </a:rPr>
              <a:t>Become a </a:t>
            </a:r>
            <a:r>
              <a:rPr lang="en-US" sz="2400" b="1" i="1" u="sng" dirty="0">
                <a:solidFill>
                  <a:srgbClr val="FF0000"/>
                </a:solidFill>
              </a:rPr>
              <a:t>Clinician</a:t>
            </a:r>
            <a:r>
              <a:rPr lang="en-US" sz="2400" b="1" i="1" dirty="0">
                <a:solidFill>
                  <a:srgbClr val="FF0000"/>
                </a:solidFill>
              </a:rPr>
              <a:t> in Your Scope of Care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2092960"/>
            <a:ext cx="2890336" cy="2890336"/>
          </a:xfrm>
          <a:prstGeom prst="rect">
            <a:avLst/>
          </a:prstGeom>
        </p:spPr>
      </p:pic>
      <p:sp>
        <p:nvSpPr>
          <p:cNvPr id="9" name="TextBox 8"/>
          <p:cNvSpPr txBox="1"/>
          <p:nvPr/>
        </p:nvSpPr>
        <p:spPr>
          <a:xfrm>
            <a:off x="609600" y="2440742"/>
            <a:ext cx="6172200" cy="2554545"/>
          </a:xfrm>
          <a:prstGeom prst="rect">
            <a:avLst/>
          </a:prstGeom>
          <a:noFill/>
        </p:spPr>
        <p:txBody>
          <a:bodyPr wrap="square" rtlCol="0">
            <a:spAutoFit/>
          </a:bodyPr>
          <a:lstStyle/>
          <a:p>
            <a:r>
              <a:rPr lang="en-US" sz="2400" b="1" dirty="0"/>
              <a:t>Be The “Go-To” Person in Your Lab</a:t>
            </a:r>
          </a:p>
          <a:p>
            <a:pPr marL="742950" lvl="1"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2000" dirty="0"/>
              <a:t>There are many RPSGT’s and RST’s looking for work</a:t>
            </a:r>
          </a:p>
          <a:p>
            <a:pPr marL="742950" lvl="1" indent="-285750">
              <a:buFont typeface="Arial" panose="020B0604020202020204" pitchFamily="34" charset="0"/>
              <a:buChar char="•"/>
            </a:pPr>
            <a:r>
              <a:rPr lang="en-US" sz="2000" dirty="0">
                <a:solidFill>
                  <a:srgbClr val="00B0F0"/>
                </a:solidFill>
              </a:rPr>
              <a:t>You need to standout</a:t>
            </a:r>
          </a:p>
          <a:p>
            <a:pPr marL="742950" lvl="1" indent="-285750">
              <a:buFont typeface="Arial" panose="020B0604020202020204" pitchFamily="34" charset="0"/>
              <a:buChar char="•"/>
            </a:pPr>
            <a:r>
              <a:rPr lang="en-US" sz="2000" dirty="0"/>
              <a:t>Think outside the box</a:t>
            </a:r>
          </a:p>
          <a:p>
            <a:pPr marL="742950" lvl="1" indent="-285750">
              <a:buFont typeface="Arial" panose="020B0604020202020204" pitchFamily="34" charset="0"/>
              <a:buChar char="•"/>
            </a:pPr>
            <a:r>
              <a:rPr lang="en-US" sz="2000" dirty="0"/>
              <a:t>Volunteer for any additional training or workshops that are offered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604" y="4114800"/>
            <a:ext cx="1995196" cy="2548837"/>
          </a:xfrm>
          <a:prstGeom prst="rect">
            <a:avLst/>
          </a:prstGeom>
        </p:spPr>
      </p:pic>
    </p:spTree>
    <p:extLst>
      <p:ext uri="{BB962C8B-B14F-4D97-AF65-F5344CB8AC3E}">
        <p14:creationId xmlns:p14="http://schemas.microsoft.com/office/powerpoint/2010/main" val="4356794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3200400" y="1600200"/>
            <a:ext cx="5943600" cy="685800"/>
          </a:xfrm>
        </p:spPr>
        <p:txBody>
          <a:bodyPr>
            <a:normAutofit/>
          </a:bodyPr>
          <a:lstStyle/>
          <a:p>
            <a:pPr algn="ctr"/>
            <a:r>
              <a:rPr lang="en-US" sz="2400" b="1" i="1" dirty="0">
                <a:solidFill>
                  <a:srgbClr val="FF0000"/>
                </a:solidFill>
              </a:rPr>
              <a:t>Become a </a:t>
            </a:r>
            <a:r>
              <a:rPr lang="en-US" sz="2400" b="1" i="1" u="sng" dirty="0">
                <a:solidFill>
                  <a:srgbClr val="FF0000"/>
                </a:solidFill>
              </a:rPr>
              <a:t>Clinician</a:t>
            </a:r>
            <a:r>
              <a:rPr lang="en-US" sz="2400" b="1" i="1" dirty="0">
                <a:solidFill>
                  <a:srgbClr val="FF0000"/>
                </a:solidFill>
              </a:rPr>
              <a:t> in Your Scope of Care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440742"/>
            <a:ext cx="3429000" cy="3429000"/>
          </a:xfrm>
          <a:prstGeom prst="rect">
            <a:avLst/>
          </a:prstGeom>
        </p:spPr>
      </p:pic>
      <p:sp>
        <p:nvSpPr>
          <p:cNvPr id="9" name="TextBox 8"/>
          <p:cNvSpPr txBox="1"/>
          <p:nvPr/>
        </p:nvSpPr>
        <p:spPr>
          <a:xfrm>
            <a:off x="609600" y="2440742"/>
            <a:ext cx="6172200" cy="2554545"/>
          </a:xfrm>
          <a:prstGeom prst="rect">
            <a:avLst/>
          </a:prstGeom>
          <a:noFill/>
        </p:spPr>
        <p:txBody>
          <a:bodyPr wrap="square" rtlCol="0">
            <a:spAutoFit/>
          </a:bodyPr>
          <a:lstStyle/>
          <a:p>
            <a:r>
              <a:rPr lang="en-US" sz="2400" b="1" dirty="0"/>
              <a:t>Be The “Go-To” Person in Your Lab</a:t>
            </a:r>
          </a:p>
          <a:p>
            <a:pPr marL="742950" lvl="1"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2000" dirty="0"/>
              <a:t>Volunteer and participate in employee functions with your lab or hospital</a:t>
            </a:r>
          </a:p>
          <a:p>
            <a:pPr lvl="1"/>
            <a:endParaRPr lang="en-US" sz="2000" dirty="0"/>
          </a:p>
          <a:p>
            <a:pPr marL="1200150" lvl="2" indent="-285750">
              <a:buFont typeface="Arial" panose="020B0604020202020204" pitchFamily="34" charset="0"/>
              <a:buChar char="•"/>
            </a:pPr>
            <a:r>
              <a:rPr lang="en-US" sz="2000" dirty="0"/>
              <a:t>Health fairs</a:t>
            </a:r>
          </a:p>
          <a:p>
            <a:pPr lvl="2"/>
            <a:endParaRPr lang="en-US" sz="2000" dirty="0"/>
          </a:p>
          <a:p>
            <a:pPr marL="1200150" lvl="2" indent="-285750">
              <a:buFont typeface="Arial" panose="020B0604020202020204" pitchFamily="34" charset="0"/>
              <a:buChar char="•"/>
            </a:pPr>
            <a:r>
              <a:rPr lang="en-US" sz="2000" dirty="0"/>
              <a:t>Community events</a:t>
            </a:r>
          </a:p>
        </p:txBody>
      </p:sp>
    </p:spTree>
    <p:extLst>
      <p:ext uri="{BB962C8B-B14F-4D97-AF65-F5344CB8AC3E}">
        <p14:creationId xmlns:p14="http://schemas.microsoft.com/office/powerpoint/2010/main" val="12221144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3200400" y="1600200"/>
            <a:ext cx="5943600" cy="685800"/>
          </a:xfrm>
        </p:spPr>
        <p:txBody>
          <a:bodyPr>
            <a:normAutofit/>
          </a:bodyPr>
          <a:lstStyle/>
          <a:p>
            <a:r>
              <a:rPr lang="en-US" sz="2400" b="1" i="1" dirty="0">
                <a:solidFill>
                  <a:srgbClr val="FF0000"/>
                </a:solidFill>
              </a:rPr>
              <a:t>Become a </a:t>
            </a:r>
            <a:r>
              <a:rPr lang="en-US" sz="2400" b="1" i="1" u="sng" dirty="0">
                <a:solidFill>
                  <a:srgbClr val="FF0000"/>
                </a:solidFill>
              </a:rPr>
              <a:t>Clinician</a:t>
            </a:r>
            <a:r>
              <a:rPr lang="en-US" sz="2400" b="1" i="1" dirty="0">
                <a:solidFill>
                  <a:srgbClr val="FF0000"/>
                </a:solidFill>
              </a:rPr>
              <a:t> in Your Scope of Care</a:t>
            </a:r>
          </a:p>
        </p:txBody>
      </p:sp>
      <p:sp>
        <p:nvSpPr>
          <p:cNvPr id="9" name="TextBox 8"/>
          <p:cNvSpPr txBox="1"/>
          <p:nvPr/>
        </p:nvSpPr>
        <p:spPr>
          <a:xfrm>
            <a:off x="914400" y="2440741"/>
            <a:ext cx="5867400" cy="2862322"/>
          </a:xfrm>
          <a:prstGeom prst="rect">
            <a:avLst/>
          </a:prstGeom>
          <a:noFill/>
        </p:spPr>
        <p:txBody>
          <a:bodyPr wrap="square" rtlCol="0">
            <a:spAutoFit/>
          </a:bodyPr>
          <a:lstStyle/>
          <a:p>
            <a:r>
              <a:rPr lang="en-US" sz="2400" b="1" dirty="0"/>
              <a:t>Be The “Go-To” Person in Your Lab</a:t>
            </a:r>
          </a:p>
          <a:p>
            <a:pPr marL="742950" lvl="1"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2000" dirty="0"/>
              <a:t>Attend education meetings, such as </a:t>
            </a:r>
            <a:r>
              <a:rPr lang="en-US" sz="2000" u="sng" dirty="0"/>
              <a:t>this one, </a:t>
            </a:r>
            <a:r>
              <a:rPr lang="en-US" sz="2000" dirty="0"/>
              <a:t>to stay current on technology and clinical processes</a:t>
            </a:r>
          </a:p>
          <a:p>
            <a:pPr marL="742950" lvl="1" indent="-285750">
              <a:buFont typeface="Arial" panose="020B0604020202020204" pitchFamily="34" charset="0"/>
              <a:buChar char="•"/>
            </a:pPr>
            <a:r>
              <a:rPr lang="en-US" sz="2000" dirty="0"/>
              <a:t>Attend staff meetings</a:t>
            </a:r>
          </a:p>
          <a:p>
            <a:pPr marL="742950" lvl="1" indent="-285750">
              <a:buFont typeface="Arial" panose="020B0604020202020204" pitchFamily="34" charset="0"/>
              <a:buChar char="•"/>
            </a:pPr>
            <a:r>
              <a:rPr lang="en-US" sz="2000" dirty="0"/>
              <a:t>Develop “</a:t>
            </a:r>
            <a:r>
              <a:rPr lang="en-US" sz="2000" i="1" dirty="0"/>
              <a:t>mentors</a:t>
            </a:r>
            <a:r>
              <a:rPr lang="en-US" sz="2000" dirty="0"/>
              <a:t>” such as the docs, lab management, venders, and other staff</a:t>
            </a:r>
          </a:p>
          <a:p>
            <a:pPr marL="742950" lvl="1" indent="-285750">
              <a:buFont typeface="Arial" panose="020B0604020202020204" pitchFamily="34" charset="0"/>
              <a:buChar char="•"/>
            </a:pPr>
            <a:r>
              <a:rPr lang="en-US" sz="2000" dirty="0"/>
              <a:t>Become a “</a:t>
            </a:r>
            <a:r>
              <a:rPr lang="en-US" sz="2000" i="1" dirty="0"/>
              <a:t>mentor</a:t>
            </a:r>
            <a:r>
              <a:rPr lang="en-US" sz="2000" dirty="0"/>
              <a:t>” for others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440742"/>
            <a:ext cx="3429000" cy="3429000"/>
          </a:xfrm>
          <a:prstGeom prst="rect">
            <a:avLst/>
          </a:prstGeom>
        </p:spPr>
      </p:pic>
    </p:spTree>
    <p:extLst>
      <p:ext uri="{BB962C8B-B14F-4D97-AF65-F5344CB8AC3E}">
        <p14:creationId xmlns:p14="http://schemas.microsoft.com/office/powerpoint/2010/main" val="28565812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Increasing Your Value as a Tech</a:t>
            </a:r>
          </a:p>
        </p:txBody>
      </p:sp>
      <p:sp>
        <p:nvSpPr>
          <p:cNvPr id="3" name="Subtitle 2"/>
          <p:cNvSpPr>
            <a:spLocks noGrp="1"/>
          </p:cNvSpPr>
          <p:nvPr>
            <p:ph type="subTitle" idx="1"/>
          </p:nvPr>
        </p:nvSpPr>
        <p:spPr>
          <a:xfrm>
            <a:off x="4117594" y="1524000"/>
            <a:ext cx="4038600" cy="685800"/>
          </a:xfrm>
        </p:spPr>
        <p:txBody>
          <a:bodyPr>
            <a:normAutofit fontScale="92500" lnSpcReduction="20000"/>
          </a:bodyPr>
          <a:lstStyle/>
          <a:p>
            <a:pPr algn="ctr"/>
            <a:r>
              <a:rPr lang="en-US" sz="2400" b="1" i="1" dirty="0">
                <a:solidFill>
                  <a:srgbClr val="FF0000"/>
                </a:solidFill>
              </a:rPr>
              <a:t>Get Multi-Credentialed &amp; State Licensed</a:t>
            </a:r>
          </a:p>
        </p:txBody>
      </p:sp>
      <p:sp>
        <p:nvSpPr>
          <p:cNvPr id="6" name="TextBox 5"/>
          <p:cNvSpPr txBox="1"/>
          <p:nvPr/>
        </p:nvSpPr>
        <p:spPr>
          <a:xfrm>
            <a:off x="8223362" y="2327086"/>
            <a:ext cx="750718" cy="461665"/>
          </a:xfrm>
          <a:prstGeom prst="rect">
            <a:avLst/>
          </a:prstGeom>
          <a:noFill/>
        </p:spPr>
        <p:txBody>
          <a:bodyPr wrap="none" rtlCol="0">
            <a:spAutoFit/>
          </a:bodyPr>
          <a:lstStyle/>
          <a:p>
            <a:r>
              <a:rPr lang="en-US" sz="2400" b="1" dirty="0"/>
              <a:t>RST</a:t>
            </a:r>
          </a:p>
        </p:txBody>
      </p:sp>
      <p:sp>
        <p:nvSpPr>
          <p:cNvPr id="7" name="TextBox 6"/>
          <p:cNvSpPr txBox="1"/>
          <p:nvPr/>
        </p:nvSpPr>
        <p:spPr>
          <a:xfrm>
            <a:off x="2977413" y="4441665"/>
            <a:ext cx="799386" cy="461665"/>
          </a:xfrm>
          <a:prstGeom prst="rect">
            <a:avLst/>
          </a:prstGeom>
          <a:noFill/>
        </p:spPr>
        <p:txBody>
          <a:bodyPr wrap="none" rtlCol="0">
            <a:spAutoFit/>
          </a:bodyPr>
          <a:lstStyle/>
          <a:p>
            <a:r>
              <a:rPr lang="en-US" sz="2400" b="1" dirty="0"/>
              <a:t>RRT</a:t>
            </a:r>
          </a:p>
        </p:txBody>
      </p:sp>
      <p:sp>
        <p:nvSpPr>
          <p:cNvPr id="9" name="TextBox 8"/>
          <p:cNvSpPr txBox="1"/>
          <p:nvPr/>
        </p:nvSpPr>
        <p:spPr>
          <a:xfrm>
            <a:off x="3692304" y="5118040"/>
            <a:ext cx="792974" cy="461665"/>
          </a:xfrm>
          <a:prstGeom prst="rect">
            <a:avLst/>
          </a:prstGeom>
          <a:noFill/>
        </p:spPr>
        <p:txBody>
          <a:bodyPr wrap="none" rtlCol="0">
            <a:spAutoFit/>
          </a:bodyPr>
          <a:lstStyle/>
          <a:p>
            <a:r>
              <a:rPr lang="en-US" sz="2400" b="1" dirty="0"/>
              <a:t>RCP</a:t>
            </a:r>
          </a:p>
        </p:txBody>
      </p:sp>
      <p:sp>
        <p:nvSpPr>
          <p:cNvPr id="10" name="TextBox 9"/>
          <p:cNvSpPr txBox="1"/>
          <p:nvPr/>
        </p:nvSpPr>
        <p:spPr>
          <a:xfrm>
            <a:off x="3382525" y="3734802"/>
            <a:ext cx="614271" cy="461665"/>
          </a:xfrm>
          <a:prstGeom prst="rect">
            <a:avLst/>
          </a:prstGeom>
          <a:noFill/>
        </p:spPr>
        <p:txBody>
          <a:bodyPr wrap="none" rtlCol="0">
            <a:spAutoFit/>
          </a:bodyPr>
          <a:lstStyle/>
          <a:p>
            <a:r>
              <a:rPr lang="en-US" sz="2400" b="1" dirty="0"/>
              <a:t>NP</a:t>
            </a:r>
          </a:p>
        </p:txBody>
      </p:sp>
      <p:sp>
        <p:nvSpPr>
          <p:cNvPr id="11" name="TextBox 10"/>
          <p:cNvSpPr txBox="1"/>
          <p:nvPr/>
        </p:nvSpPr>
        <p:spPr>
          <a:xfrm>
            <a:off x="2017988" y="4196468"/>
            <a:ext cx="633507" cy="461665"/>
          </a:xfrm>
          <a:prstGeom prst="rect">
            <a:avLst/>
          </a:prstGeom>
          <a:noFill/>
        </p:spPr>
        <p:txBody>
          <a:bodyPr wrap="none" rtlCol="0">
            <a:spAutoFit/>
          </a:bodyPr>
          <a:lstStyle/>
          <a:p>
            <a:r>
              <a:rPr lang="en-US" sz="2400" b="1" dirty="0"/>
              <a:t>RN</a:t>
            </a:r>
          </a:p>
        </p:txBody>
      </p:sp>
      <p:sp>
        <p:nvSpPr>
          <p:cNvPr id="12" name="TextBox 11"/>
          <p:cNvSpPr txBox="1"/>
          <p:nvPr/>
        </p:nvSpPr>
        <p:spPr>
          <a:xfrm>
            <a:off x="4233474" y="5955405"/>
            <a:ext cx="792205" cy="461665"/>
          </a:xfrm>
          <a:prstGeom prst="rect">
            <a:avLst/>
          </a:prstGeom>
          <a:noFill/>
        </p:spPr>
        <p:txBody>
          <a:bodyPr wrap="none" rtlCol="0">
            <a:spAutoFit/>
          </a:bodyPr>
          <a:lstStyle/>
          <a:p>
            <a:r>
              <a:rPr lang="en-US" sz="2400" b="1" dirty="0"/>
              <a:t>LPN</a:t>
            </a:r>
          </a:p>
        </p:txBody>
      </p:sp>
      <p:sp>
        <p:nvSpPr>
          <p:cNvPr id="13" name="TextBox 12"/>
          <p:cNvSpPr txBox="1"/>
          <p:nvPr/>
        </p:nvSpPr>
        <p:spPr>
          <a:xfrm>
            <a:off x="6961179" y="5444855"/>
            <a:ext cx="566052" cy="461665"/>
          </a:xfrm>
          <a:prstGeom prst="rect">
            <a:avLst/>
          </a:prstGeom>
          <a:noFill/>
        </p:spPr>
        <p:txBody>
          <a:bodyPr wrap="none" rtlCol="0">
            <a:spAutoFit/>
          </a:bodyPr>
          <a:lstStyle/>
          <a:p>
            <a:r>
              <a:rPr lang="en-US" sz="2400" b="1" dirty="0"/>
              <a:t>PA</a:t>
            </a:r>
          </a:p>
        </p:txBody>
      </p:sp>
      <p:sp>
        <p:nvSpPr>
          <p:cNvPr id="14" name="TextBox 13"/>
          <p:cNvSpPr txBox="1"/>
          <p:nvPr/>
        </p:nvSpPr>
        <p:spPr>
          <a:xfrm>
            <a:off x="8873284" y="4491336"/>
            <a:ext cx="731290" cy="461665"/>
          </a:xfrm>
          <a:prstGeom prst="rect">
            <a:avLst/>
          </a:prstGeom>
          <a:noFill/>
        </p:spPr>
        <p:txBody>
          <a:bodyPr wrap="none" rtlCol="0">
            <a:spAutoFit/>
          </a:bodyPr>
          <a:lstStyle/>
          <a:p>
            <a:r>
              <a:rPr lang="en-US" sz="2400" b="1" dirty="0"/>
              <a:t>ALS</a:t>
            </a:r>
          </a:p>
        </p:txBody>
      </p:sp>
      <p:sp>
        <p:nvSpPr>
          <p:cNvPr id="15" name="TextBox 14"/>
          <p:cNvSpPr txBox="1"/>
          <p:nvPr/>
        </p:nvSpPr>
        <p:spPr>
          <a:xfrm>
            <a:off x="2209800" y="3308698"/>
            <a:ext cx="821059" cy="461665"/>
          </a:xfrm>
          <a:prstGeom prst="rect">
            <a:avLst/>
          </a:prstGeom>
          <a:noFill/>
        </p:spPr>
        <p:txBody>
          <a:bodyPr wrap="none" rtlCol="0">
            <a:spAutoFit/>
          </a:bodyPr>
          <a:lstStyle/>
          <a:p>
            <a:r>
              <a:rPr lang="en-US" sz="2400" b="1" dirty="0"/>
              <a:t>PhD</a:t>
            </a:r>
          </a:p>
        </p:txBody>
      </p:sp>
      <p:sp>
        <p:nvSpPr>
          <p:cNvPr id="16" name="TextBox 15"/>
          <p:cNvSpPr txBox="1"/>
          <p:nvPr/>
        </p:nvSpPr>
        <p:spPr>
          <a:xfrm>
            <a:off x="4876801" y="5112098"/>
            <a:ext cx="1475789" cy="461665"/>
          </a:xfrm>
          <a:prstGeom prst="rect">
            <a:avLst/>
          </a:prstGeom>
          <a:noFill/>
        </p:spPr>
        <p:txBody>
          <a:bodyPr wrap="none" rtlCol="0">
            <a:spAutoFit/>
          </a:bodyPr>
          <a:lstStyle/>
          <a:p>
            <a:r>
              <a:rPr lang="en-US" sz="2400" b="1" dirty="0"/>
              <a:t>R. EEG T.</a:t>
            </a:r>
          </a:p>
        </p:txBody>
      </p:sp>
      <p:pic>
        <p:nvPicPr>
          <p:cNvPr id="1026" name="Picture 2" descr="\\Vhadurmul20\usera\VHADURAnderJ\My Pictures\credenti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2204720"/>
            <a:ext cx="3332889"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34292" y="3734803"/>
            <a:ext cx="683200" cy="461665"/>
          </a:xfrm>
          <a:prstGeom prst="rect">
            <a:avLst/>
          </a:prstGeom>
          <a:noFill/>
        </p:spPr>
        <p:txBody>
          <a:bodyPr wrap="none" rtlCol="0">
            <a:spAutoFit/>
          </a:bodyPr>
          <a:lstStyle/>
          <a:p>
            <a:r>
              <a:rPr lang="en-US" sz="2400" b="1" dirty="0"/>
              <a:t>DO</a:t>
            </a:r>
          </a:p>
        </p:txBody>
      </p:sp>
      <p:sp>
        <p:nvSpPr>
          <p:cNvPr id="17" name="TextBox 16"/>
          <p:cNvSpPr txBox="1"/>
          <p:nvPr/>
        </p:nvSpPr>
        <p:spPr>
          <a:xfrm>
            <a:off x="8226895" y="5183833"/>
            <a:ext cx="716863" cy="461665"/>
          </a:xfrm>
          <a:prstGeom prst="rect">
            <a:avLst/>
          </a:prstGeom>
          <a:noFill/>
        </p:spPr>
        <p:txBody>
          <a:bodyPr wrap="none" rtlCol="0">
            <a:spAutoFit/>
          </a:bodyPr>
          <a:lstStyle/>
          <a:p>
            <a:r>
              <a:rPr lang="en-US" sz="2400" b="1" dirty="0"/>
              <a:t>MD</a:t>
            </a:r>
          </a:p>
        </p:txBody>
      </p:sp>
      <p:sp>
        <p:nvSpPr>
          <p:cNvPr id="18" name="TextBox 17"/>
          <p:cNvSpPr txBox="1"/>
          <p:nvPr/>
        </p:nvSpPr>
        <p:spPr>
          <a:xfrm>
            <a:off x="6009844" y="5933638"/>
            <a:ext cx="998094" cy="461665"/>
          </a:xfrm>
          <a:prstGeom prst="rect">
            <a:avLst/>
          </a:prstGeom>
          <a:noFill/>
        </p:spPr>
        <p:txBody>
          <a:bodyPr wrap="none" rtlCol="0">
            <a:spAutoFit/>
          </a:bodyPr>
          <a:lstStyle/>
          <a:p>
            <a:r>
              <a:rPr lang="en-US" sz="2400" b="1" dirty="0"/>
              <a:t>CCSH</a:t>
            </a:r>
          </a:p>
        </p:txBody>
      </p:sp>
      <p:sp>
        <p:nvSpPr>
          <p:cNvPr id="19" name="TextBox 18"/>
          <p:cNvSpPr txBox="1"/>
          <p:nvPr/>
        </p:nvSpPr>
        <p:spPr>
          <a:xfrm>
            <a:off x="8034292" y="5906520"/>
            <a:ext cx="2294218" cy="461665"/>
          </a:xfrm>
          <a:prstGeom prst="rect">
            <a:avLst/>
          </a:prstGeom>
          <a:noFill/>
        </p:spPr>
        <p:txBody>
          <a:bodyPr wrap="none" rtlCol="0">
            <a:spAutoFit/>
          </a:bodyPr>
          <a:lstStyle/>
          <a:p>
            <a:r>
              <a:rPr lang="en-US" sz="2400" b="1" dirty="0"/>
              <a:t>Endorsements</a:t>
            </a:r>
          </a:p>
        </p:txBody>
      </p:sp>
      <p:sp>
        <p:nvSpPr>
          <p:cNvPr id="20" name="TextBox 19"/>
          <p:cNvSpPr txBox="1"/>
          <p:nvPr/>
        </p:nvSpPr>
        <p:spPr>
          <a:xfrm>
            <a:off x="9290791" y="2438401"/>
            <a:ext cx="849913" cy="461665"/>
          </a:xfrm>
          <a:prstGeom prst="rect">
            <a:avLst/>
          </a:prstGeom>
          <a:noFill/>
        </p:spPr>
        <p:txBody>
          <a:bodyPr wrap="none" rtlCol="0">
            <a:spAutoFit/>
          </a:bodyPr>
          <a:lstStyle/>
          <a:p>
            <a:r>
              <a:rPr lang="en-US" sz="2400" b="1" dirty="0"/>
              <a:t>EMT</a:t>
            </a:r>
          </a:p>
        </p:txBody>
      </p:sp>
      <p:sp>
        <p:nvSpPr>
          <p:cNvPr id="22" name="TextBox 21"/>
          <p:cNvSpPr txBox="1"/>
          <p:nvPr/>
        </p:nvSpPr>
        <p:spPr>
          <a:xfrm>
            <a:off x="2485227" y="2327085"/>
            <a:ext cx="1172372" cy="461665"/>
          </a:xfrm>
          <a:prstGeom prst="rect">
            <a:avLst/>
          </a:prstGeom>
          <a:noFill/>
        </p:spPr>
        <p:txBody>
          <a:bodyPr wrap="none" rtlCol="0">
            <a:spAutoFit/>
          </a:bodyPr>
          <a:lstStyle/>
          <a:p>
            <a:r>
              <a:rPr lang="en-US" sz="2400" b="1" dirty="0"/>
              <a:t>RPSGT</a:t>
            </a:r>
          </a:p>
        </p:txBody>
      </p:sp>
      <p:sp>
        <p:nvSpPr>
          <p:cNvPr id="23" name="TextBox 22"/>
          <p:cNvSpPr txBox="1"/>
          <p:nvPr/>
        </p:nvSpPr>
        <p:spPr>
          <a:xfrm>
            <a:off x="9004042" y="3269288"/>
            <a:ext cx="786562" cy="461665"/>
          </a:xfrm>
          <a:prstGeom prst="rect">
            <a:avLst/>
          </a:prstGeom>
          <a:noFill/>
        </p:spPr>
        <p:txBody>
          <a:bodyPr wrap="none" rtlCol="0">
            <a:spAutoFit/>
          </a:bodyPr>
          <a:lstStyle/>
          <a:p>
            <a:r>
              <a:rPr lang="en-US" sz="2400" b="1" dirty="0"/>
              <a:t>CRT</a:t>
            </a:r>
          </a:p>
        </p:txBody>
      </p:sp>
    </p:spTree>
    <p:extLst>
      <p:ext uri="{BB962C8B-B14F-4D97-AF65-F5344CB8AC3E}">
        <p14:creationId xmlns:p14="http://schemas.microsoft.com/office/powerpoint/2010/main" val="42048181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 calcmode="lin" valueType="num">
                                      <p:cBhvr>
                                        <p:cTn id="16" dur="1000" fill="hold"/>
                                        <p:tgtEl>
                                          <p:spTgt spid="17"/>
                                        </p:tgtEl>
                                        <p:attrNameLst>
                                          <p:attrName>style.rotation</p:attrName>
                                        </p:attrNameLst>
                                      </p:cBhvr>
                                      <p:tavLst>
                                        <p:tav tm="0">
                                          <p:val>
                                            <p:fltVal val="90"/>
                                          </p:val>
                                        </p:tav>
                                        <p:tav tm="100000">
                                          <p:val>
                                            <p:fltVal val="0"/>
                                          </p:val>
                                        </p:tav>
                                      </p:tavLst>
                                    </p:anim>
                                    <p:animEffect transition="in" filter="fade">
                                      <p:cBhvr>
                                        <p:cTn id="17" dur="1000"/>
                                        <p:tgtEl>
                                          <p:spTgt spid="1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 calcmode="lin" valueType="num">
                                      <p:cBhvr>
                                        <p:cTn id="23" dur="1000" fill="hold"/>
                                        <p:tgtEl>
                                          <p:spTgt spid="16"/>
                                        </p:tgtEl>
                                        <p:attrNameLst>
                                          <p:attrName>style.rotation</p:attrName>
                                        </p:attrNameLst>
                                      </p:cBhvr>
                                      <p:tavLst>
                                        <p:tav tm="0">
                                          <p:val>
                                            <p:fltVal val="90"/>
                                          </p:val>
                                        </p:tav>
                                        <p:tav tm="100000">
                                          <p:val>
                                            <p:fltVal val="0"/>
                                          </p:val>
                                        </p:tav>
                                      </p:tavLst>
                                    </p:anim>
                                    <p:animEffect transition="in" filter="fade">
                                      <p:cBhvr>
                                        <p:cTn id="24" dur="1000"/>
                                        <p:tgtEl>
                                          <p:spTgt spid="16"/>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fltVal val="0"/>
                                          </p:val>
                                        </p:tav>
                                        <p:tav tm="100000">
                                          <p:val>
                                            <p:strVal val="#ppt_w"/>
                                          </p:val>
                                        </p:tav>
                                      </p:tavLst>
                                    </p:anim>
                                    <p:anim calcmode="lin" valueType="num">
                                      <p:cBhvr>
                                        <p:cTn id="43" dur="1000" fill="hold"/>
                                        <p:tgtEl>
                                          <p:spTgt spid="12"/>
                                        </p:tgtEl>
                                        <p:attrNameLst>
                                          <p:attrName>ppt_h</p:attrName>
                                        </p:attrNameLst>
                                      </p:cBhvr>
                                      <p:tavLst>
                                        <p:tav tm="0">
                                          <p:val>
                                            <p:fltVal val="0"/>
                                          </p:val>
                                        </p:tav>
                                        <p:tav tm="100000">
                                          <p:val>
                                            <p:strVal val="#ppt_h"/>
                                          </p:val>
                                        </p:tav>
                                      </p:tavLst>
                                    </p:anim>
                                    <p:anim calcmode="lin" valueType="num">
                                      <p:cBhvr>
                                        <p:cTn id="44" dur="1000" fill="hold"/>
                                        <p:tgtEl>
                                          <p:spTgt spid="12"/>
                                        </p:tgtEl>
                                        <p:attrNameLst>
                                          <p:attrName>style.rotation</p:attrName>
                                        </p:attrNameLst>
                                      </p:cBhvr>
                                      <p:tavLst>
                                        <p:tav tm="0">
                                          <p:val>
                                            <p:fltVal val="90"/>
                                          </p:val>
                                        </p:tav>
                                        <p:tav tm="100000">
                                          <p:val>
                                            <p:fltVal val="0"/>
                                          </p:val>
                                        </p:tav>
                                      </p:tavLst>
                                    </p:anim>
                                    <p:animEffect transition="in" filter="fade">
                                      <p:cBhvr>
                                        <p:cTn id="45" dur="1000"/>
                                        <p:tgtEl>
                                          <p:spTgt spid="12"/>
                                        </p:tgtEl>
                                      </p:cBhvr>
                                    </p:animEffect>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childTnLst>
                          </p:cTn>
                        </p:par>
                        <p:par>
                          <p:cTn id="53" fill="hold">
                            <p:stCondLst>
                              <p:cond delay="7000"/>
                            </p:stCondLst>
                            <p:childTnLst>
                              <p:par>
                                <p:cTn id="54" presetID="31"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childTnLst>
                          </p:cTn>
                        </p:par>
                        <p:par>
                          <p:cTn id="60" fill="hold">
                            <p:stCondLst>
                              <p:cond delay="8000"/>
                            </p:stCondLst>
                            <p:childTnLst>
                              <p:par>
                                <p:cTn id="61" presetID="31"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childTnLst>
                          </p:cTn>
                        </p:par>
                        <p:par>
                          <p:cTn id="67" fill="hold">
                            <p:stCondLst>
                              <p:cond delay="9000"/>
                            </p:stCondLst>
                            <p:childTnLst>
                              <p:par>
                                <p:cTn id="68" presetID="31"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1000" fill="hold"/>
                                        <p:tgtEl>
                                          <p:spTgt spid="10"/>
                                        </p:tgtEl>
                                        <p:attrNameLst>
                                          <p:attrName>ppt_w</p:attrName>
                                        </p:attrNameLst>
                                      </p:cBhvr>
                                      <p:tavLst>
                                        <p:tav tm="0">
                                          <p:val>
                                            <p:fltVal val="0"/>
                                          </p:val>
                                        </p:tav>
                                        <p:tav tm="100000">
                                          <p:val>
                                            <p:strVal val="#ppt_w"/>
                                          </p:val>
                                        </p:tav>
                                      </p:tavLst>
                                    </p:anim>
                                    <p:anim calcmode="lin" valueType="num">
                                      <p:cBhvr>
                                        <p:cTn id="71" dur="1000" fill="hold"/>
                                        <p:tgtEl>
                                          <p:spTgt spid="10"/>
                                        </p:tgtEl>
                                        <p:attrNameLst>
                                          <p:attrName>ppt_h</p:attrName>
                                        </p:attrNameLst>
                                      </p:cBhvr>
                                      <p:tavLst>
                                        <p:tav tm="0">
                                          <p:val>
                                            <p:fltVal val="0"/>
                                          </p:val>
                                        </p:tav>
                                        <p:tav tm="100000">
                                          <p:val>
                                            <p:strVal val="#ppt_h"/>
                                          </p:val>
                                        </p:tav>
                                      </p:tavLst>
                                    </p:anim>
                                    <p:anim calcmode="lin" valueType="num">
                                      <p:cBhvr>
                                        <p:cTn id="72" dur="1000" fill="hold"/>
                                        <p:tgtEl>
                                          <p:spTgt spid="10"/>
                                        </p:tgtEl>
                                        <p:attrNameLst>
                                          <p:attrName>style.rotation</p:attrName>
                                        </p:attrNameLst>
                                      </p:cBhvr>
                                      <p:tavLst>
                                        <p:tav tm="0">
                                          <p:val>
                                            <p:fltVal val="90"/>
                                          </p:val>
                                        </p:tav>
                                        <p:tav tm="100000">
                                          <p:val>
                                            <p:fltVal val="0"/>
                                          </p:val>
                                        </p:tav>
                                      </p:tavLst>
                                    </p:anim>
                                    <p:animEffect transition="in" filter="fade">
                                      <p:cBhvr>
                                        <p:cTn id="73" dur="1000"/>
                                        <p:tgtEl>
                                          <p:spTgt spid="10"/>
                                        </p:tgtEl>
                                      </p:cBhvr>
                                    </p:animEffect>
                                  </p:childTnLst>
                                </p:cTn>
                              </p:par>
                            </p:childTnLst>
                          </p:cTn>
                        </p:par>
                        <p:par>
                          <p:cTn id="74" fill="hold">
                            <p:stCondLst>
                              <p:cond delay="10000"/>
                            </p:stCondLst>
                            <p:childTnLst>
                              <p:par>
                                <p:cTn id="75" presetID="31"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 calcmode="lin" valueType="num">
                                      <p:cBhvr>
                                        <p:cTn id="79" dur="1000" fill="hold"/>
                                        <p:tgtEl>
                                          <p:spTgt spid="20"/>
                                        </p:tgtEl>
                                        <p:attrNameLst>
                                          <p:attrName>style.rotation</p:attrName>
                                        </p:attrNameLst>
                                      </p:cBhvr>
                                      <p:tavLst>
                                        <p:tav tm="0">
                                          <p:val>
                                            <p:fltVal val="90"/>
                                          </p:val>
                                        </p:tav>
                                        <p:tav tm="100000">
                                          <p:val>
                                            <p:fltVal val="0"/>
                                          </p:val>
                                        </p:tav>
                                      </p:tavLst>
                                    </p:anim>
                                    <p:animEffect transition="in" filter="fade">
                                      <p:cBhvr>
                                        <p:cTn id="80" dur="1000"/>
                                        <p:tgtEl>
                                          <p:spTgt spid="20"/>
                                        </p:tgtEl>
                                      </p:cBhvr>
                                    </p:animEffect>
                                  </p:childTnLst>
                                </p:cTn>
                              </p:par>
                            </p:childTnLst>
                          </p:cTn>
                        </p:par>
                        <p:par>
                          <p:cTn id="81" fill="hold">
                            <p:stCondLst>
                              <p:cond delay="11000"/>
                            </p:stCondLst>
                            <p:childTnLst>
                              <p:par>
                                <p:cTn id="82" presetID="31" presetClass="entr" presetSubtype="0"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fltVal val="0"/>
                                          </p:val>
                                        </p:tav>
                                        <p:tav tm="100000">
                                          <p:val>
                                            <p:strVal val="#ppt_w"/>
                                          </p:val>
                                        </p:tav>
                                      </p:tavLst>
                                    </p:anim>
                                    <p:anim calcmode="lin" valueType="num">
                                      <p:cBhvr>
                                        <p:cTn id="85" dur="1000" fill="hold"/>
                                        <p:tgtEl>
                                          <p:spTgt spid="13"/>
                                        </p:tgtEl>
                                        <p:attrNameLst>
                                          <p:attrName>ppt_h</p:attrName>
                                        </p:attrNameLst>
                                      </p:cBhvr>
                                      <p:tavLst>
                                        <p:tav tm="0">
                                          <p:val>
                                            <p:fltVal val="0"/>
                                          </p:val>
                                        </p:tav>
                                        <p:tav tm="100000">
                                          <p:val>
                                            <p:strVal val="#ppt_h"/>
                                          </p:val>
                                        </p:tav>
                                      </p:tavLst>
                                    </p:anim>
                                    <p:anim calcmode="lin" valueType="num">
                                      <p:cBhvr>
                                        <p:cTn id="86" dur="1000" fill="hold"/>
                                        <p:tgtEl>
                                          <p:spTgt spid="13"/>
                                        </p:tgtEl>
                                        <p:attrNameLst>
                                          <p:attrName>style.rotation</p:attrName>
                                        </p:attrNameLst>
                                      </p:cBhvr>
                                      <p:tavLst>
                                        <p:tav tm="0">
                                          <p:val>
                                            <p:fltVal val="90"/>
                                          </p:val>
                                        </p:tav>
                                        <p:tav tm="100000">
                                          <p:val>
                                            <p:fltVal val="0"/>
                                          </p:val>
                                        </p:tav>
                                      </p:tavLst>
                                    </p:anim>
                                    <p:animEffect transition="in" filter="fade">
                                      <p:cBhvr>
                                        <p:cTn id="87" dur="1000"/>
                                        <p:tgtEl>
                                          <p:spTgt spid="13"/>
                                        </p:tgtEl>
                                      </p:cBhvr>
                                    </p:animEffect>
                                  </p:childTnLst>
                                </p:cTn>
                              </p:par>
                            </p:childTnLst>
                          </p:cTn>
                        </p:par>
                        <p:par>
                          <p:cTn id="88" fill="hold">
                            <p:stCondLst>
                              <p:cond delay="120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childTnLst>
                          </p:cTn>
                        </p:par>
                        <p:par>
                          <p:cTn id="95" fill="hold">
                            <p:stCondLst>
                              <p:cond delay="13000"/>
                            </p:stCondLst>
                            <p:childTnLst>
                              <p:par>
                                <p:cTn id="96" presetID="31" presetClass="entr" presetSubtype="0" fill="hold" grpId="0" nodeType="after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1000" fill="hold"/>
                                        <p:tgtEl>
                                          <p:spTgt spid="5"/>
                                        </p:tgtEl>
                                        <p:attrNameLst>
                                          <p:attrName>ppt_w</p:attrName>
                                        </p:attrNameLst>
                                      </p:cBhvr>
                                      <p:tavLst>
                                        <p:tav tm="0">
                                          <p:val>
                                            <p:fltVal val="0"/>
                                          </p:val>
                                        </p:tav>
                                        <p:tav tm="100000">
                                          <p:val>
                                            <p:strVal val="#ppt_w"/>
                                          </p:val>
                                        </p:tav>
                                      </p:tavLst>
                                    </p:anim>
                                    <p:anim calcmode="lin" valueType="num">
                                      <p:cBhvr>
                                        <p:cTn id="99" dur="1000" fill="hold"/>
                                        <p:tgtEl>
                                          <p:spTgt spid="5"/>
                                        </p:tgtEl>
                                        <p:attrNameLst>
                                          <p:attrName>ppt_h</p:attrName>
                                        </p:attrNameLst>
                                      </p:cBhvr>
                                      <p:tavLst>
                                        <p:tav tm="0">
                                          <p:val>
                                            <p:fltVal val="0"/>
                                          </p:val>
                                        </p:tav>
                                        <p:tav tm="100000">
                                          <p:val>
                                            <p:strVal val="#ppt_h"/>
                                          </p:val>
                                        </p:tav>
                                      </p:tavLst>
                                    </p:anim>
                                    <p:anim calcmode="lin" valueType="num">
                                      <p:cBhvr>
                                        <p:cTn id="100" dur="1000" fill="hold"/>
                                        <p:tgtEl>
                                          <p:spTgt spid="5"/>
                                        </p:tgtEl>
                                        <p:attrNameLst>
                                          <p:attrName>style.rotation</p:attrName>
                                        </p:attrNameLst>
                                      </p:cBhvr>
                                      <p:tavLst>
                                        <p:tav tm="0">
                                          <p:val>
                                            <p:fltVal val="90"/>
                                          </p:val>
                                        </p:tav>
                                        <p:tav tm="100000">
                                          <p:val>
                                            <p:fltVal val="0"/>
                                          </p:val>
                                        </p:tav>
                                      </p:tavLst>
                                    </p:anim>
                                    <p:animEffect transition="in" filter="fade">
                                      <p:cBhvr>
                                        <p:cTn id="101" dur="1000"/>
                                        <p:tgtEl>
                                          <p:spTgt spid="5"/>
                                        </p:tgtEl>
                                      </p:cBhvr>
                                    </p:animEffect>
                                  </p:childTnLst>
                                </p:cTn>
                              </p:par>
                            </p:childTnLst>
                          </p:cTn>
                        </p:par>
                        <p:par>
                          <p:cTn id="102" fill="hold">
                            <p:stCondLst>
                              <p:cond delay="14000"/>
                            </p:stCondLst>
                            <p:childTnLst>
                              <p:par>
                                <p:cTn id="103" presetID="31" presetClass="entr" presetSubtype="0"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p:cTn id="105" dur="1000" fill="hold"/>
                                        <p:tgtEl>
                                          <p:spTgt spid="19"/>
                                        </p:tgtEl>
                                        <p:attrNameLst>
                                          <p:attrName>ppt_w</p:attrName>
                                        </p:attrNameLst>
                                      </p:cBhvr>
                                      <p:tavLst>
                                        <p:tav tm="0">
                                          <p:val>
                                            <p:fltVal val="0"/>
                                          </p:val>
                                        </p:tav>
                                        <p:tav tm="100000">
                                          <p:val>
                                            <p:strVal val="#ppt_w"/>
                                          </p:val>
                                        </p:tav>
                                      </p:tavLst>
                                    </p:anim>
                                    <p:anim calcmode="lin" valueType="num">
                                      <p:cBhvr>
                                        <p:cTn id="106" dur="1000" fill="hold"/>
                                        <p:tgtEl>
                                          <p:spTgt spid="19"/>
                                        </p:tgtEl>
                                        <p:attrNameLst>
                                          <p:attrName>ppt_h</p:attrName>
                                        </p:attrNameLst>
                                      </p:cBhvr>
                                      <p:tavLst>
                                        <p:tav tm="0">
                                          <p:val>
                                            <p:fltVal val="0"/>
                                          </p:val>
                                        </p:tav>
                                        <p:tav tm="100000">
                                          <p:val>
                                            <p:strVal val="#ppt_h"/>
                                          </p:val>
                                        </p:tav>
                                      </p:tavLst>
                                    </p:anim>
                                    <p:anim calcmode="lin" valueType="num">
                                      <p:cBhvr>
                                        <p:cTn id="107" dur="1000" fill="hold"/>
                                        <p:tgtEl>
                                          <p:spTgt spid="19"/>
                                        </p:tgtEl>
                                        <p:attrNameLst>
                                          <p:attrName>style.rotation</p:attrName>
                                        </p:attrNameLst>
                                      </p:cBhvr>
                                      <p:tavLst>
                                        <p:tav tm="0">
                                          <p:val>
                                            <p:fltVal val="90"/>
                                          </p:val>
                                        </p:tav>
                                        <p:tav tm="100000">
                                          <p:val>
                                            <p:fltVal val="0"/>
                                          </p:val>
                                        </p:tav>
                                      </p:tavLst>
                                    </p:anim>
                                    <p:animEffect transition="in" filter="fade">
                                      <p:cBhvr>
                                        <p:cTn id="108" dur="1000"/>
                                        <p:tgtEl>
                                          <p:spTgt spid="19"/>
                                        </p:tgtEl>
                                      </p:cBhvr>
                                    </p:animEffect>
                                  </p:childTnLst>
                                </p:cTn>
                              </p:par>
                            </p:childTnLst>
                          </p:cTn>
                        </p:par>
                        <p:par>
                          <p:cTn id="109" fill="hold">
                            <p:stCondLst>
                              <p:cond delay="15000"/>
                            </p:stCondLst>
                            <p:childTnLst>
                              <p:par>
                                <p:cTn id="110" presetID="31" presetClass="entr" presetSubtype="0" fill="hold" grpId="0" nodeType="after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1000" fill="hold"/>
                                        <p:tgtEl>
                                          <p:spTgt spid="22"/>
                                        </p:tgtEl>
                                        <p:attrNameLst>
                                          <p:attrName>ppt_w</p:attrName>
                                        </p:attrNameLst>
                                      </p:cBhvr>
                                      <p:tavLst>
                                        <p:tav tm="0">
                                          <p:val>
                                            <p:fltVal val="0"/>
                                          </p:val>
                                        </p:tav>
                                        <p:tav tm="100000">
                                          <p:val>
                                            <p:strVal val="#ppt_w"/>
                                          </p:val>
                                        </p:tav>
                                      </p:tavLst>
                                    </p:anim>
                                    <p:anim calcmode="lin" valueType="num">
                                      <p:cBhvr>
                                        <p:cTn id="113" dur="1000" fill="hold"/>
                                        <p:tgtEl>
                                          <p:spTgt spid="22"/>
                                        </p:tgtEl>
                                        <p:attrNameLst>
                                          <p:attrName>ppt_h</p:attrName>
                                        </p:attrNameLst>
                                      </p:cBhvr>
                                      <p:tavLst>
                                        <p:tav tm="0">
                                          <p:val>
                                            <p:fltVal val="0"/>
                                          </p:val>
                                        </p:tav>
                                        <p:tav tm="100000">
                                          <p:val>
                                            <p:strVal val="#ppt_h"/>
                                          </p:val>
                                        </p:tav>
                                      </p:tavLst>
                                    </p:anim>
                                    <p:anim calcmode="lin" valueType="num">
                                      <p:cBhvr>
                                        <p:cTn id="114" dur="1000" fill="hold"/>
                                        <p:tgtEl>
                                          <p:spTgt spid="22"/>
                                        </p:tgtEl>
                                        <p:attrNameLst>
                                          <p:attrName>style.rotation</p:attrName>
                                        </p:attrNameLst>
                                      </p:cBhvr>
                                      <p:tavLst>
                                        <p:tav tm="0">
                                          <p:val>
                                            <p:fltVal val="90"/>
                                          </p:val>
                                        </p:tav>
                                        <p:tav tm="100000">
                                          <p:val>
                                            <p:fltVal val="0"/>
                                          </p:val>
                                        </p:tav>
                                      </p:tavLst>
                                    </p:anim>
                                    <p:animEffect transition="in" filter="fade">
                                      <p:cBhvr>
                                        <p:cTn id="115" dur="1000"/>
                                        <p:tgtEl>
                                          <p:spTgt spid="22"/>
                                        </p:tgtEl>
                                      </p:cBhvr>
                                    </p:animEffect>
                                  </p:childTnLst>
                                </p:cTn>
                              </p:par>
                            </p:childTnLst>
                          </p:cTn>
                        </p:par>
                        <p:par>
                          <p:cTn id="116" fill="hold">
                            <p:stCondLst>
                              <p:cond delay="16000"/>
                            </p:stCondLst>
                            <p:childTnLst>
                              <p:par>
                                <p:cTn id="117" presetID="31" presetClass="entr" presetSubtype="0"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1000" fill="hold"/>
                                        <p:tgtEl>
                                          <p:spTgt spid="23"/>
                                        </p:tgtEl>
                                        <p:attrNameLst>
                                          <p:attrName>ppt_w</p:attrName>
                                        </p:attrNameLst>
                                      </p:cBhvr>
                                      <p:tavLst>
                                        <p:tav tm="0">
                                          <p:val>
                                            <p:fltVal val="0"/>
                                          </p:val>
                                        </p:tav>
                                        <p:tav tm="100000">
                                          <p:val>
                                            <p:strVal val="#ppt_w"/>
                                          </p:val>
                                        </p:tav>
                                      </p:tavLst>
                                    </p:anim>
                                    <p:anim calcmode="lin" valueType="num">
                                      <p:cBhvr>
                                        <p:cTn id="120" dur="1000" fill="hold"/>
                                        <p:tgtEl>
                                          <p:spTgt spid="23"/>
                                        </p:tgtEl>
                                        <p:attrNameLst>
                                          <p:attrName>ppt_h</p:attrName>
                                        </p:attrNameLst>
                                      </p:cBhvr>
                                      <p:tavLst>
                                        <p:tav tm="0">
                                          <p:val>
                                            <p:fltVal val="0"/>
                                          </p:val>
                                        </p:tav>
                                        <p:tav tm="100000">
                                          <p:val>
                                            <p:strVal val="#ppt_h"/>
                                          </p:val>
                                        </p:tav>
                                      </p:tavLst>
                                    </p:anim>
                                    <p:anim calcmode="lin" valueType="num">
                                      <p:cBhvr>
                                        <p:cTn id="121" dur="1000" fill="hold"/>
                                        <p:tgtEl>
                                          <p:spTgt spid="23"/>
                                        </p:tgtEl>
                                        <p:attrNameLst>
                                          <p:attrName>style.rotation</p:attrName>
                                        </p:attrNameLst>
                                      </p:cBhvr>
                                      <p:tavLst>
                                        <p:tav tm="0">
                                          <p:val>
                                            <p:fltVal val="90"/>
                                          </p:val>
                                        </p:tav>
                                        <p:tav tm="100000">
                                          <p:val>
                                            <p:fltVal val="0"/>
                                          </p:val>
                                        </p:tav>
                                      </p:tavLst>
                                    </p:anim>
                                    <p:animEffect transition="in" filter="fade">
                                      <p:cBhvr>
                                        <p:cTn id="1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P spid="5" grpId="0"/>
      <p:bldP spid="17" grpId="0"/>
      <p:bldP spid="18" grpId="0"/>
      <p:bldP spid="19" grpId="0"/>
      <p:bldP spid="20" grpId="0"/>
      <p:bldP spid="22" grpId="0"/>
      <p:bldP spid="2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838200"/>
          </a:xfrm>
        </p:spPr>
        <p:txBody>
          <a:bodyPr>
            <a:normAutofit/>
          </a:bodyPr>
          <a:lstStyle/>
          <a:p>
            <a:r>
              <a:rPr lang="en-US" sz="4400" dirty="0">
                <a:solidFill>
                  <a:srgbClr val="00B0F0"/>
                </a:solidFill>
              </a:rPr>
              <a:t>Changing Jobs</a:t>
            </a:r>
          </a:p>
        </p:txBody>
      </p:sp>
      <p:sp>
        <p:nvSpPr>
          <p:cNvPr id="3" name="Subtitle 2"/>
          <p:cNvSpPr>
            <a:spLocks noGrp="1"/>
          </p:cNvSpPr>
          <p:nvPr>
            <p:ph type="subTitle" idx="1"/>
          </p:nvPr>
        </p:nvSpPr>
        <p:spPr>
          <a:xfrm>
            <a:off x="3886200" y="1371600"/>
            <a:ext cx="4610100" cy="762000"/>
          </a:xfrm>
        </p:spPr>
        <p:txBody>
          <a:bodyPr>
            <a:normAutofit lnSpcReduction="10000"/>
          </a:bodyPr>
          <a:lstStyle/>
          <a:p>
            <a:pPr algn="ctr"/>
            <a:r>
              <a:rPr lang="en-US" sz="2400" b="1" i="1" dirty="0">
                <a:solidFill>
                  <a:srgbClr val="FF0000"/>
                </a:solidFill>
              </a:rPr>
              <a:t>Develop a “Brag Book </a:t>
            </a:r>
            <a:r>
              <a:rPr lang="en-US" sz="2400" b="1" i="1" dirty="0">
                <a:solidFill>
                  <a:srgbClr val="002060"/>
                </a:solidFill>
              </a:rPr>
              <a:t>(portfolio)”</a:t>
            </a:r>
          </a:p>
        </p:txBody>
      </p:sp>
      <p:pic>
        <p:nvPicPr>
          <p:cNvPr id="3077" name="Picture 5" descr="\\Vhadurmul20\usera\VHADURAnderJ\My Pictures\thCABCXMZ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590800"/>
            <a:ext cx="3417569" cy="35974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2819401"/>
            <a:ext cx="6248400" cy="2554545"/>
          </a:xfrm>
          <a:prstGeom prst="rect">
            <a:avLst/>
          </a:prstGeom>
          <a:noFill/>
        </p:spPr>
        <p:txBody>
          <a:bodyPr wrap="square" rtlCol="0">
            <a:spAutoFit/>
          </a:bodyPr>
          <a:lstStyle/>
          <a:p>
            <a:r>
              <a:rPr lang="en-US" sz="2000" b="1" dirty="0"/>
              <a:t>Credentials – Medical</a:t>
            </a:r>
          </a:p>
          <a:p>
            <a:pPr marL="742950" lvl="1" indent="-285750">
              <a:buFont typeface="Arial" panose="020B0604020202020204" pitchFamily="34" charset="0"/>
              <a:buChar char="•"/>
            </a:pPr>
            <a:r>
              <a:rPr lang="en-US" sz="2000" dirty="0"/>
              <a:t>Copies of everything credential related</a:t>
            </a:r>
          </a:p>
          <a:p>
            <a:endParaRPr lang="en-US" sz="2000" dirty="0"/>
          </a:p>
          <a:p>
            <a:r>
              <a:rPr lang="en-US" sz="2000" b="1" dirty="0"/>
              <a:t>Letters of Recommendations</a:t>
            </a:r>
          </a:p>
          <a:p>
            <a:endParaRPr lang="en-US" sz="2000" dirty="0"/>
          </a:p>
          <a:p>
            <a:r>
              <a:rPr lang="en-US" sz="2000" b="1" dirty="0"/>
              <a:t>Credentials – Education</a:t>
            </a:r>
          </a:p>
          <a:p>
            <a:pPr marL="742950" lvl="1" indent="-285750">
              <a:buFont typeface="Arial" panose="020B0604020202020204" pitchFamily="34" charset="0"/>
              <a:buChar char="•"/>
            </a:pPr>
            <a:r>
              <a:rPr lang="en-US" sz="2000" dirty="0"/>
              <a:t>Copies of all schools you have attended &amp; diplomas</a:t>
            </a:r>
          </a:p>
        </p:txBody>
      </p:sp>
    </p:spTree>
    <p:extLst>
      <p:ext uri="{BB962C8B-B14F-4D97-AF65-F5344CB8AC3E}">
        <p14:creationId xmlns:p14="http://schemas.microsoft.com/office/powerpoint/2010/main" val="99901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838200"/>
          </a:xfrm>
        </p:spPr>
        <p:txBody>
          <a:bodyPr>
            <a:normAutofit/>
          </a:bodyPr>
          <a:lstStyle/>
          <a:p>
            <a:r>
              <a:rPr lang="en-US" sz="4400" dirty="0">
                <a:solidFill>
                  <a:srgbClr val="00B0F0"/>
                </a:solidFill>
              </a:rPr>
              <a:t>Changing Jobs</a:t>
            </a:r>
          </a:p>
        </p:txBody>
      </p:sp>
      <p:sp>
        <p:nvSpPr>
          <p:cNvPr id="3" name="Subtitle 2"/>
          <p:cNvSpPr>
            <a:spLocks noGrp="1"/>
          </p:cNvSpPr>
          <p:nvPr>
            <p:ph type="subTitle" idx="1"/>
          </p:nvPr>
        </p:nvSpPr>
        <p:spPr>
          <a:xfrm>
            <a:off x="3886200" y="1371600"/>
            <a:ext cx="4610100" cy="762000"/>
          </a:xfrm>
        </p:spPr>
        <p:txBody>
          <a:bodyPr>
            <a:normAutofit lnSpcReduction="10000"/>
          </a:bodyPr>
          <a:lstStyle/>
          <a:p>
            <a:pPr algn="ctr"/>
            <a:r>
              <a:rPr lang="en-US" sz="2400" b="1" i="1" dirty="0">
                <a:solidFill>
                  <a:srgbClr val="FF0000"/>
                </a:solidFill>
              </a:rPr>
              <a:t>Develop a “Brag Book </a:t>
            </a:r>
            <a:r>
              <a:rPr lang="en-US" sz="2400" b="1" i="1" dirty="0">
                <a:solidFill>
                  <a:srgbClr val="002060"/>
                </a:solidFill>
              </a:rPr>
              <a:t>(portfolio)”</a:t>
            </a:r>
          </a:p>
        </p:txBody>
      </p:sp>
      <p:sp>
        <p:nvSpPr>
          <p:cNvPr id="4" name="TextBox 3"/>
          <p:cNvSpPr txBox="1"/>
          <p:nvPr/>
        </p:nvSpPr>
        <p:spPr>
          <a:xfrm>
            <a:off x="838200" y="2819401"/>
            <a:ext cx="6172200" cy="2862322"/>
          </a:xfrm>
          <a:prstGeom prst="rect">
            <a:avLst/>
          </a:prstGeom>
          <a:noFill/>
        </p:spPr>
        <p:txBody>
          <a:bodyPr wrap="square" rtlCol="0">
            <a:spAutoFit/>
          </a:bodyPr>
          <a:lstStyle/>
          <a:p>
            <a:r>
              <a:rPr lang="en-US" sz="2000" b="1" dirty="0"/>
              <a:t>Performance Reviews / Evaluations</a:t>
            </a:r>
          </a:p>
          <a:p>
            <a:pPr marL="742950" lvl="1" indent="-285750">
              <a:buFont typeface="Arial" panose="020B0604020202020204" pitchFamily="34" charset="0"/>
              <a:buChar char="•"/>
            </a:pPr>
            <a:r>
              <a:rPr lang="en-US" sz="2000" dirty="0"/>
              <a:t>Excellent tool for potential employers</a:t>
            </a:r>
          </a:p>
          <a:p>
            <a:endParaRPr lang="en-US" sz="2000" dirty="0"/>
          </a:p>
          <a:p>
            <a:r>
              <a:rPr lang="en-US" sz="2000" b="1" dirty="0"/>
              <a:t>Publications / Writings</a:t>
            </a:r>
          </a:p>
          <a:p>
            <a:pPr marL="742950" lvl="1" indent="-285750">
              <a:buFont typeface="Arial" panose="020B0604020202020204" pitchFamily="34" charset="0"/>
              <a:buChar char="•"/>
            </a:pPr>
            <a:r>
              <a:rPr lang="en-US" sz="2000" dirty="0"/>
              <a:t>Anything you have ever written or contributed to</a:t>
            </a:r>
          </a:p>
          <a:p>
            <a:endParaRPr lang="en-US" sz="2000" dirty="0"/>
          </a:p>
          <a:p>
            <a:r>
              <a:rPr lang="en-US" sz="2000" b="1" dirty="0"/>
              <a:t>Speaking Engagements</a:t>
            </a:r>
          </a:p>
          <a:p>
            <a:pPr marL="742950" lvl="1" indent="-285750">
              <a:buFont typeface="Arial" panose="020B0604020202020204" pitchFamily="34" charset="0"/>
              <a:buChar char="•"/>
            </a:pPr>
            <a:r>
              <a:rPr lang="en-US" sz="2000" dirty="0"/>
              <a:t>All lectures, presentations, health fairs, etc.</a:t>
            </a:r>
          </a:p>
        </p:txBody>
      </p:sp>
      <p:pic>
        <p:nvPicPr>
          <p:cNvPr id="7" name="Picture 5" descr="\\Vhadurmul20\usera\VHADURAnderJ\My Pictures\thCABCXMZ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590800"/>
            <a:ext cx="3417569" cy="359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8043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838200"/>
          </a:xfrm>
        </p:spPr>
        <p:txBody>
          <a:bodyPr>
            <a:normAutofit/>
          </a:bodyPr>
          <a:lstStyle/>
          <a:p>
            <a:r>
              <a:rPr lang="en-US" sz="4400" dirty="0">
                <a:solidFill>
                  <a:srgbClr val="00B0F0"/>
                </a:solidFill>
              </a:rPr>
              <a:t>Changing Jobs</a:t>
            </a:r>
          </a:p>
        </p:txBody>
      </p:sp>
      <p:sp>
        <p:nvSpPr>
          <p:cNvPr id="3" name="Subtitle 2"/>
          <p:cNvSpPr>
            <a:spLocks noGrp="1"/>
          </p:cNvSpPr>
          <p:nvPr>
            <p:ph type="subTitle" idx="1"/>
          </p:nvPr>
        </p:nvSpPr>
        <p:spPr>
          <a:xfrm>
            <a:off x="3886200" y="1371600"/>
            <a:ext cx="4610100" cy="762000"/>
          </a:xfrm>
        </p:spPr>
        <p:txBody>
          <a:bodyPr>
            <a:normAutofit lnSpcReduction="10000"/>
          </a:bodyPr>
          <a:lstStyle/>
          <a:p>
            <a:pPr algn="ctr"/>
            <a:r>
              <a:rPr lang="en-US" sz="2400" b="1" i="1" dirty="0">
                <a:solidFill>
                  <a:srgbClr val="FF0000"/>
                </a:solidFill>
              </a:rPr>
              <a:t>Develop a “Brag Book </a:t>
            </a:r>
            <a:r>
              <a:rPr lang="en-US" sz="2400" b="1" i="1" dirty="0">
                <a:solidFill>
                  <a:srgbClr val="002060"/>
                </a:solidFill>
              </a:rPr>
              <a:t>(portfolio)”</a:t>
            </a:r>
          </a:p>
        </p:txBody>
      </p:sp>
      <p:sp>
        <p:nvSpPr>
          <p:cNvPr id="4" name="TextBox 3"/>
          <p:cNvSpPr txBox="1"/>
          <p:nvPr/>
        </p:nvSpPr>
        <p:spPr>
          <a:xfrm>
            <a:off x="762000" y="2819401"/>
            <a:ext cx="6248400" cy="2246769"/>
          </a:xfrm>
          <a:prstGeom prst="rect">
            <a:avLst/>
          </a:prstGeom>
          <a:noFill/>
        </p:spPr>
        <p:txBody>
          <a:bodyPr wrap="square" rtlCol="0">
            <a:spAutoFit/>
          </a:bodyPr>
          <a:lstStyle/>
          <a:p>
            <a:r>
              <a:rPr lang="en-US" sz="2000" b="1" dirty="0"/>
              <a:t>A Great Resume or CV</a:t>
            </a:r>
          </a:p>
          <a:p>
            <a:pPr marL="742950" lvl="1" indent="-285750">
              <a:buFont typeface="Arial" panose="020B0604020202020204" pitchFamily="34" charset="0"/>
              <a:buChar char="•"/>
            </a:pPr>
            <a:r>
              <a:rPr lang="en-US" sz="2000" dirty="0"/>
              <a:t>Use professional help if needed</a:t>
            </a:r>
          </a:p>
          <a:p>
            <a:endParaRPr lang="en-US" sz="2000" dirty="0"/>
          </a:p>
          <a:p>
            <a:r>
              <a:rPr lang="en-US" sz="2000" b="1" dirty="0"/>
              <a:t>Continuing Education</a:t>
            </a:r>
          </a:p>
          <a:p>
            <a:pPr marL="742950" lvl="1" indent="-285750">
              <a:buFont typeface="Arial" panose="020B0604020202020204" pitchFamily="34" charset="0"/>
              <a:buChar char="•"/>
            </a:pPr>
            <a:r>
              <a:rPr lang="en-US" sz="2000" dirty="0"/>
              <a:t>Copies of all continuing education offerings completed</a:t>
            </a:r>
          </a:p>
          <a:p>
            <a:pPr marL="1200150" lvl="2" indent="-285750">
              <a:buFont typeface="Arial" panose="020B0604020202020204" pitchFamily="34" charset="0"/>
              <a:buChar char="•"/>
            </a:pPr>
            <a:r>
              <a:rPr lang="en-US" sz="2000" dirty="0"/>
              <a:t>Online or offline</a:t>
            </a:r>
          </a:p>
        </p:txBody>
      </p:sp>
      <p:pic>
        <p:nvPicPr>
          <p:cNvPr id="7" name="Picture 5" descr="\\Vhadurmul20\usera\VHADURAnderJ\My Pictures\thCABCXMZ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590800"/>
            <a:ext cx="3417569" cy="359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1990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09800"/>
            <a:ext cx="6400800" cy="3170099"/>
          </a:xfrm>
          <a:prstGeom prst="rect">
            <a:avLst/>
          </a:prstGeom>
          <a:noFill/>
        </p:spPr>
        <p:txBody>
          <a:bodyPr wrap="square" rtlCol="0">
            <a:spAutoFit/>
          </a:bodyPr>
          <a:lstStyle/>
          <a:p>
            <a:r>
              <a:rPr lang="en-US" sz="2400" b="1" dirty="0"/>
              <a:t>Pulse Transit Time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The advantages of PTT is that it is less invasive, </a:t>
            </a:r>
            <a:r>
              <a:rPr lang="en-US" sz="2000" u="sng" dirty="0"/>
              <a:t>some say </a:t>
            </a:r>
            <a:r>
              <a:rPr lang="en-US" sz="2000" dirty="0"/>
              <a:t>more practical, and cheaper than currently used tests such as PSG and is easier to use in an ambulatory setting</a:t>
            </a:r>
          </a:p>
          <a:p>
            <a:pPr marL="742950" lvl="2" indent="-285750">
              <a:buFont typeface="Arial" panose="020B0604020202020204" pitchFamily="34" charset="0"/>
              <a:buChar char="•"/>
            </a:pPr>
            <a:endParaRPr lang="en-US" sz="2000" b="1" dirty="0"/>
          </a:p>
          <a:p>
            <a:pPr marL="742950" lvl="2" indent="-285750">
              <a:buFont typeface="Arial" panose="020B0604020202020204" pitchFamily="34" charset="0"/>
              <a:buChar char="•"/>
            </a:pPr>
            <a:r>
              <a:rPr lang="en-US" sz="2000" dirty="0"/>
              <a:t>Studies conducted on PTT in a middle-aged population and children have demonstrated its good accuracy (91%) and sensitivity (95%)</a:t>
            </a:r>
            <a:endParaRPr lang="en-US" sz="20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676400"/>
            <a:ext cx="3900148" cy="4699681"/>
          </a:xfrm>
          <a:prstGeom prst="rect">
            <a:avLst/>
          </a:prstGeom>
        </p:spPr>
      </p:pic>
      <p:sp>
        <p:nvSpPr>
          <p:cNvPr id="7"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Technology - PTT</a:t>
            </a:r>
          </a:p>
        </p:txBody>
      </p:sp>
    </p:spTree>
    <p:extLst>
      <p:ext uri="{BB962C8B-B14F-4D97-AF65-F5344CB8AC3E}">
        <p14:creationId xmlns:p14="http://schemas.microsoft.com/office/powerpoint/2010/main" val="36218149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838200"/>
          </a:xfrm>
        </p:spPr>
        <p:txBody>
          <a:bodyPr>
            <a:normAutofit/>
          </a:bodyPr>
          <a:lstStyle/>
          <a:p>
            <a:r>
              <a:rPr lang="en-US" sz="4400" dirty="0">
                <a:solidFill>
                  <a:srgbClr val="00B0F0"/>
                </a:solidFill>
              </a:rPr>
              <a:t>Changing Jobs</a:t>
            </a:r>
          </a:p>
        </p:txBody>
      </p:sp>
      <p:sp>
        <p:nvSpPr>
          <p:cNvPr id="3" name="Subtitle 2"/>
          <p:cNvSpPr>
            <a:spLocks noGrp="1"/>
          </p:cNvSpPr>
          <p:nvPr>
            <p:ph type="subTitle" idx="1"/>
          </p:nvPr>
        </p:nvSpPr>
        <p:spPr>
          <a:xfrm>
            <a:off x="4403271" y="1524000"/>
            <a:ext cx="3429000" cy="609600"/>
          </a:xfrm>
        </p:spPr>
        <p:txBody>
          <a:bodyPr>
            <a:normAutofit/>
          </a:bodyPr>
          <a:lstStyle/>
          <a:p>
            <a:pPr algn="ctr"/>
            <a:r>
              <a:rPr lang="en-US" sz="2400" b="1" i="1" dirty="0">
                <a:solidFill>
                  <a:srgbClr val="FF0000"/>
                </a:solidFill>
              </a:rPr>
              <a:t>Maybe Yes; Maybe No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209799"/>
            <a:ext cx="4259968" cy="4018570"/>
          </a:xfrm>
          <a:prstGeom prst="rect">
            <a:avLst/>
          </a:prstGeom>
        </p:spPr>
      </p:pic>
      <p:sp>
        <p:nvSpPr>
          <p:cNvPr id="6" name="TextBox 5"/>
          <p:cNvSpPr txBox="1"/>
          <p:nvPr/>
        </p:nvSpPr>
        <p:spPr>
          <a:xfrm>
            <a:off x="914400" y="2478463"/>
            <a:ext cx="4800600" cy="3785652"/>
          </a:xfrm>
          <a:prstGeom prst="rect">
            <a:avLst/>
          </a:prstGeom>
          <a:noFill/>
        </p:spPr>
        <p:txBody>
          <a:bodyPr wrap="square" rtlCol="0">
            <a:spAutoFit/>
          </a:bodyPr>
          <a:lstStyle/>
          <a:p>
            <a:r>
              <a:rPr lang="en-US" sz="2000" b="1" dirty="0"/>
              <a:t>Advancement opportunities</a:t>
            </a:r>
          </a:p>
          <a:p>
            <a:endParaRPr lang="en-US" sz="2000" dirty="0"/>
          </a:p>
          <a:p>
            <a:r>
              <a:rPr lang="en-US" sz="2000" dirty="0"/>
              <a:t>Salary / Hourly</a:t>
            </a:r>
          </a:p>
          <a:p>
            <a:pPr marL="742950" lvl="1" indent="-285750">
              <a:buFont typeface="Arial" panose="020B0604020202020204" pitchFamily="34" charset="0"/>
              <a:buChar char="•"/>
            </a:pPr>
            <a:r>
              <a:rPr lang="en-US" sz="2000" dirty="0"/>
              <a:t>Overtime opportunities</a:t>
            </a:r>
          </a:p>
          <a:p>
            <a:endParaRPr lang="en-US" sz="2000" dirty="0"/>
          </a:p>
          <a:p>
            <a:r>
              <a:rPr lang="en-US" sz="2000" dirty="0"/>
              <a:t>Employment Contract</a:t>
            </a:r>
          </a:p>
          <a:p>
            <a:pPr marL="742950" lvl="1" indent="-285750">
              <a:buFont typeface="Arial" panose="020B0604020202020204" pitchFamily="34" charset="0"/>
              <a:buChar char="•"/>
            </a:pPr>
            <a:r>
              <a:rPr lang="en-US" sz="2000" dirty="0"/>
              <a:t>Contract or at-will</a:t>
            </a:r>
          </a:p>
          <a:p>
            <a:endParaRPr lang="en-US" sz="2000" dirty="0"/>
          </a:p>
          <a:p>
            <a:r>
              <a:rPr lang="en-US" sz="2000" dirty="0"/>
              <a:t>Bonuses</a:t>
            </a:r>
          </a:p>
          <a:p>
            <a:pPr marL="800100" lvl="1" indent="-342900">
              <a:buFont typeface="Arial" panose="020B0604020202020204" pitchFamily="34" charset="0"/>
              <a:buChar char="•"/>
            </a:pPr>
            <a:r>
              <a:rPr lang="en-US" sz="2000" dirty="0"/>
              <a:t>Performance</a:t>
            </a:r>
          </a:p>
          <a:p>
            <a:pPr marL="1257300" lvl="2" indent="-342900">
              <a:buFont typeface="Arial" panose="020B0604020202020204" pitchFamily="34" charset="0"/>
              <a:buChar char="•"/>
            </a:pPr>
            <a:r>
              <a:rPr lang="en-US" sz="2000" dirty="0"/>
              <a:t>Group or Personal</a:t>
            </a:r>
          </a:p>
          <a:p>
            <a:pPr marL="1257300" lvl="2" indent="-342900">
              <a:buFont typeface="Arial" panose="020B0604020202020204" pitchFamily="34" charset="0"/>
              <a:buChar char="•"/>
            </a:pPr>
            <a:r>
              <a:rPr lang="en-US" sz="2000" u="sng" dirty="0"/>
              <a:t>Clearly defined</a:t>
            </a:r>
          </a:p>
        </p:txBody>
      </p:sp>
    </p:spTree>
    <p:extLst>
      <p:ext uri="{BB962C8B-B14F-4D97-AF65-F5344CB8AC3E}">
        <p14:creationId xmlns:p14="http://schemas.microsoft.com/office/powerpoint/2010/main" val="20225643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1"/>
            <a:ext cx="7772400" cy="838200"/>
          </a:xfrm>
        </p:spPr>
        <p:txBody>
          <a:bodyPr>
            <a:normAutofit/>
          </a:bodyPr>
          <a:lstStyle/>
          <a:p>
            <a:r>
              <a:rPr lang="en-US" sz="4400" dirty="0">
                <a:solidFill>
                  <a:srgbClr val="00B0F0"/>
                </a:solidFill>
              </a:rPr>
              <a:t>Changing Jobs</a:t>
            </a:r>
          </a:p>
        </p:txBody>
      </p:sp>
      <p:sp>
        <p:nvSpPr>
          <p:cNvPr id="3" name="Subtitle 2"/>
          <p:cNvSpPr>
            <a:spLocks noGrp="1"/>
          </p:cNvSpPr>
          <p:nvPr>
            <p:ph type="subTitle" idx="1"/>
          </p:nvPr>
        </p:nvSpPr>
        <p:spPr>
          <a:xfrm>
            <a:off x="4419600" y="1447800"/>
            <a:ext cx="3581400" cy="609600"/>
          </a:xfrm>
        </p:spPr>
        <p:txBody>
          <a:bodyPr>
            <a:normAutofit/>
          </a:bodyPr>
          <a:lstStyle/>
          <a:p>
            <a:pPr algn="ctr"/>
            <a:r>
              <a:rPr lang="en-US" sz="2400" b="1" i="1" dirty="0">
                <a:solidFill>
                  <a:srgbClr val="FF0000"/>
                </a:solidFill>
              </a:rPr>
              <a:t>Don’t Change Too Often</a:t>
            </a:r>
          </a:p>
        </p:txBody>
      </p:sp>
      <p:pic>
        <p:nvPicPr>
          <p:cNvPr id="3076" name="Picture 4" descr="\\Vhadurmul20\usera\VHADURAnderJ\My Pictures\thCA105K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286000"/>
            <a:ext cx="4852401" cy="32834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2819401"/>
            <a:ext cx="5867400" cy="1631216"/>
          </a:xfrm>
          <a:prstGeom prst="rect">
            <a:avLst/>
          </a:prstGeom>
          <a:noFill/>
        </p:spPr>
        <p:txBody>
          <a:bodyPr wrap="square" rtlCol="0">
            <a:spAutoFit/>
          </a:bodyPr>
          <a:lstStyle/>
          <a:p>
            <a:r>
              <a:rPr lang="en-US" sz="2000" b="1" dirty="0"/>
              <a:t>Too many job changes in a short period of time is not looked on favorably by a potential employer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Even if for a promotion or for advancement</a:t>
            </a:r>
          </a:p>
        </p:txBody>
      </p:sp>
    </p:spTree>
    <p:extLst>
      <p:ext uri="{BB962C8B-B14F-4D97-AF65-F5344CB8AC3E}">
        <p14:creationId xmlns:p14="http://schemas.microsoft.com/office/powerpoint/2010/main" val="8656314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4294967295"/>
          </p:nvPr>
        </p:nvSpPr>
        <p:spPr>
          <a:xfrm>
            <a:off x="609600" y="1447800"/>
            <a:ext cx="5791200" cy="2366908"/>
          </a:xfrm>
        </p:spPr>
        <p:txBody>
          <a:bodyPr>
            <a:normAutofit lnSpcReduction="10000"/>
          </a:bodyPr>
          <a:lstStyle/>
          <a:p>
            <a:pPr marL="0" indent="0" algn="ctr">
              <a:lnSpc>
                <a:spcPct val="90000"/>
              </a:lnSpc>
              <a:buNone/>
              <a:defRPr/>
            </a:pPr>
            <a:r>
              <a:rPr lang="en-US" sz="2800" b="1" dirty="0"/>
              <a:t>It Takes A Team Approach</a:t>
            </a:r>
          </a:p>
          <a:p>
            <a:pPr marL="0" indent="0" algn="ctr">
              <a:lnSpc>
                <a:spcPct val="90000"/>
              </a:lnSpc>
              <a:buNone/>
              <a:defRPr/>
            </a:pPr>
            <a:endParaRPr lang="en-US" sz="2800" b="1" u="sng" dirty="0"/>
          </a:p>
          <a:p>
            <a:pPr marL="0" indent="0" algn="ctr">
              <a:buNone/>
            </a:pPr>
            <a:r>
              <a:rPr lang="en-US" sz="2000" b="1" i="1" dirty="0"/>
              <a:t>Our jobs as Health Care Providers whether we are Physicians, Technologists, Technicians, Educators, or Students is to improve </a:t>
            </a:r>
            <a:r>
              <a:rPr lang="en-US" sz="2000" b="1" i="1" u="sng" dirty="0"/>
              <a:t>OUR </a:t>
            </a:r>
            <a:r>
              <a:rPr lang="en-US" sz="2000" b="1" i="1" dirty="0"/>
              <a:t>Quality Of Life (QOL) as well as our </a:t>
            </a:r>
            <a:r>
              <a:rPr lang="en-US" sz="2000" b="1" i="1" u="sng" dirty="0"/>
              <a:t>PATIENTS</a:t>
            </a:r>
            <a:r>
              <a:rPr lang="en-US" sz="2000" b="1" i="1" dirty="0"/>
              <a:t> Quality of Life QOL.</a:t>
            </a:r>
          </a:p>
          <a:p>
            <a:pPr marL="0" indent="0">
              <a:buNone/>
            </a:pPr>
            <a:endParaRPr lang="en-US" sz="2000" dirty="0"/>
          </a:p>
          <a:p>
            <a:pPr marL="0" indent="0">
              <a:buNone/>
            </a:pP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472588"/>
            <a:ext cx="4838718" cy="4181584"/>
          </a:xfrm>
          <a:prstGeom prst="rect">
            <a:avLst/>
          </a:prstGeom>
        </p:spPr>
      </p:pic>
      <p:sp>
        <p:nvSpPr>
          <p:cNvPr id="7" name="Rectangle 6">
            <a:extLst>
              <a:ext uri="{FF2B5EF4-FFF2-40B4-BE49-F238E27FC236}">
                <a16:creationId xmlns:a16="http://schemas.microsoft.com/office/drawing/2014/main" id="{546FF307-2BE4-4836-9424-17014D5837C0}"/>
              </a:ext>
            </a:extLst>
          </p:cNvPr>
          <p:cNvSpPr/>
          <p:nvPr/>
        </p:nvSpPr>
        <p:spPr>
          <a:xfrm>
            <a:off x="457200" y="4343400"/>
            <a:ext cx="6629400" cy="954107"/>
          </a:xfrm>
          <a:prstGeom prst="rect">
            <a:avLst/>
          </a:prstGeom>
        </p:spPr>
        <p:txBody>
          <a:bodyPr wrap="square">
            <a:spAutoFit/>
          </a:bodyPr>
          <a:lstStyle/>
          <a:p>
            <a:pPr algn="ctr"/>
            <a:r>
              <a:rPr lang="en-US" sz="3200" b="1" dirty="0">
                <a:solidFill>
                  <a:srgbClr val="FF0000"/>
                </a:solidFill>
              </a:rPr>
              <a:t>Priority Health Education.com</a:t>
            </a:r>
          </a:p>
          <a:p>
            <a:pPr algn="ctr"/>
            <a:r>
              <a:rPr lang="en-US" sz="2400" i="1" dirty="0"/>
              <a:t>Professional Training &amp; Learning Resource Center</a:t>
            </a:r>
          </a:p>
        </p:txBody>
      </p:sp>
      <p:sp>
        <p:nvSpPr>
          <p:cNvPr id="6" name="Rectangle 5">
            <a:extLst>
              <a:ext uri="{FF2B5EF4-FFF2-40B4-BE49-F238E27FC236}">
                <a16:creationId xmlns:a16="http://schemas.microsoft.com/office/drawing/2014/main" id="{6F2CD01A-CCE3-4E4B-9A69-30D6528FAA72}"/>
              </a:ext>
            </a:extLst>
          </p:cNvPr>
          <p:cNvSpPr/>
          <p:nvPr/>
        </p:nvSpPr>
        <p:spPr>
          <a:xfrm>
            <a:off x="2781300" y="5952031"/>
            <a:ext cx="6629400" cy="461665"/>
          </a:xfrm>
          <a:prstGeom prst="rect">
            <a:avLst/>
          </a:prstGeom>
        </p:spPr>
        <p:txBody>
          <a:bodyPr wrap="square">
            <a:spAutoFit/>
          </a:bodyPr>
          <a:lstStyle/>
          <a:p>
            <a:pPr algn="ctr"/>
            <a:r>
              <a:rPr lang="en-US" sz="2400" b="1" i="1" dirty="0">
                <a:solidFill>
                  <a:srgbClr val="0070C0"/>
                </a:solidFill>
              </a:rPr>
              <a:t>JosephAnderson57@gmail.com</a:t>
            </a:r>
          </a:p>
        </p:txBody>
      </p:sp>
    </p:spTree>
    <p:extLst>
      <p:ext uri="{BB962C8B-B14F-4D97-AF65-F5344CB8AC3E}">
        <p14:creationId xmlns:p14="http://schemas.microsoft.com/office/powerpoint/2010/main" val="730795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133600"/>
            <a:ext cx="6629400" cy="3785652"/>
          </a:xfrm>
          <a:prstGeom prst="rect">
            <a:avLst/>
          </a:prstGeom>
          <a:noFill/>
        </p:spPr>
        <p:txBody>
          <a:bodyPr wrap="square" rtlCol="0">
            <a:spAutoFit/>
          </a:bodyPr>
          <a:lstStyle/>
          <a:p>
            <a:r>
              <a:rPr lang="en-US" sz="2400" b="1" dirty="0"/>
              <a:t>Pulse Transit Time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t>PTT could serve as a screening tool for the presence of disruptive events during sleep</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t> Or as a tool with which to provide objective measurement of change after CPAP or another intervention </a:t>
            </a:r>
          </a:p>
          <a:p>
            <a:pPr marL="742950" lvl="2" indent="-285750">
              <a:buFont typeface="Arial" panose="020B0604020202020204" pitchFamily="34" charset="0"/>
              <a:buChar char="•"/>
            </a:pPr>
            <a:endParaRPr lang="en-US" sz="2000" dirty="0"/>
          </a:p>
          <a:p>
            <a:pPr marL="742950" lvl="2" indent="-285750">
              <a:buFont typeface="Arial" panose="020B0604020202020204" pitchFamily="34" charset="0"/>
              <a:buChar char="•"/>
            </a:pPr>
            <a:r>
              <a:rPr lang="en-US" sz="2000" dirty="0">
                <a:solidFill>
                  <a:srgbClr val="0070C0"/>
                </a:solidFill>
              </a:rPr>
              <a:t>Though the role of this tool is yet to be defined, data would suggest that further efforts to evaluate are probably warranted</a:t>
            </a:r>
            <a:endParaRPr lang="en-US" sz="20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676400"/>
            <a:ext cx="3900148" cy="4699681"/>
          </a:xfrm>
          <a:prstGeom prst="rect">
            <a:avLst/>
          </a:prstGeom>
        </p:spPr>
      </p:pic>
      <p:sp>
        <p:nvSpPr>
          <p:cNvPr id="7"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Technology - PTT</a:t>
            </a:r>
          </a:p>
        </p:txBody>
      </p:sp>
    </p:spTree>
    <p:extLst>
      <p:ext uri="{BB962C8B-B14F-4D97-AF65-F5344CB8AC3E}">
        <p14:creationId xmlns:p14="http://schemas.microsoft.com/office/powerpoint/2010/main" val="20205807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497574"/>
            <a:ext cx="6005852" cy="1631216"/>
          </a:xfrm>
          <a:prstGeom prst="rect">
            <a:avLst/>
          </a:prstGeom>
          <a:noFill/>
        </p:spPr>
        <p:txBody>
          <a:bodyPr wrap="square" rtlCol="0">
            <a:spAutoFit/>
          </a:bodyPr>
          <a:lstStyle/>
          <a:p>
            <a:r>
              <a:rPr lang="en-US" sz="2400" b="1" dirty="0"/>
              <a:t>Pulse Transit Time</a:t>
            </a:r>
          </a:p>
          <a:p>
            <a:pPr marL="742950" lvl="2" indent="-285750">
              <a:buFont typeface="Arial" panose="020B0604020202020204" pitchFamily="34" charset="0"/>
              <a:buChar char="•"/>
            </a:pPr>
            <a:endParaRPr lang="en-US" sz="1600" b="1" dirty="0"/>
          </a:p>
          <a:p>
            <a:pPr marL="742950" lvl="2" indent="-285750">
              <a:buFont typeface="Arial" panose="020B0604020202020204" pitchFamily="34" charset="0"/>
              <a:buChar char="•"/>
            </a:pPr>
            <a:r>
              <a:rPr lang="en-US" sz="2000" dirty="0">
                <a:solidFill>
                  <a:srgbClr val="0070C0"/>
                </a:solidFill>
              </a:rPr>
              <a:t>Limited clinical or epidemiologic studies have evaluated the use of PTT for SDB screening in the elderly</a:t>
            </a:r>
            <a:endParaRPr lang="en-US" sz="20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676400"/>
            <a:ext cx="3900148" cy="4699681"/>
          </a:xfrm>
          <a:prstGeom prst="rect">
            <a:avLst/>
          </a:prstGeom>
        </p:spPr>
      </p:pic>
      <p:sp>
        <p:nvSpPr>
          <p:cNvPr id="7" name="Title 1"/>
          <p:cNvSpPr>
            <a:spLocks noGrp="1"/>
          </p:cNvSpPr>
          <p:nvPr>
            <p:ph type="ctrTitle"/>
          </p:nvPr>
        </p:nvSpPr>
        <p:spPr>
          <a:xfrm>
            <a:off x="2286000" y="609601"/>
            <a:ext cx="7772400" cy="914400"/>
          </a:xfrm>
        </p:spPr>
        <p:txBody>
          <a:bodyPr>
            <a:normAutofit/>
          </a:bodyPr>
          <a:lstStyle/>
          <a:p>
            <a:r>
              <a:rPr lang="en-US" sz="4400" dirty="0">
                <a:solidFill>
                  <a:srgbClr val="00B0F0"/>
                </a:solidFill>
              </a:rPr>
              <a:t>Technology - PTT</a:t>
            </a:r>
          </a:p>
        </p:txBody>
      </p:sp>
    </p:spTree>
    <p:extLst>
      <p:ext uri="{BB962C8B-B14F-4D97-AF65-F5344CB8AC3E}">
        <p14:creationId xmlns:p14="http://schemas.microsoft.com/office/powerpoint/2010/main" val="38909016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1024</TotalTime>
  <Words>3168</Words>
  <Application>Microsoft Office PowerPoint</Application>
  <PresentationFormat>Widescreen</PresentationFormat>
  <Paragraphs>618</Paragraphs>
  <Slides>72</Slides>
  <Notes>72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Arial Black</vt:lpstr>
      <vt:lpstr>Calibri</vt:lpstr>
      <vt:lpstr>Constantia</vt:lpstr>
      <vt:lpstr>Times New Roman</vt:lpstr>
      <vt:lpstr>Wingdings</vt:lpstr>
      <vt:lpstr>Wingdings 2</vt:lpstr>
      <vt:lpstr>2_Flow</vt:lpstr>
      <vt:lpstr>SLEEP DIAGNOSTICS &amp; THERAPY: THE NEXT 20 YEARS</vt:lpstr>
      <vt:lpstr>OBJECTIVES</vt:lpstr>
      <vt:lpstr>Technology - PTT</vt:lpstr>
      <vt:lpstr>Technology - PTT</vt:lpstr>
      <vt:lpstr>Technology - PTT</vt:lpstr>
      <vt:lpstr>Technology - PTT</vt:lpstr>
      <vt:lpstr>Technology - PTT</vt:lpstr>
      <vt:lpstr>Technology - PTT</vt:lpstr>
      <vt:lpstr>Technology - PTT</vt:lpstr>
      <vt:lpstr>Technology – Core Body Temperature</vt:lpstr>
      <vt:lpstr>Technology – Core Body Temperature</vt:lpstr>
      <vt:lpstr>Technology – Core Body Temperature</vt:lpstr>
      <vt:lpstr>Technology – Core Body Temperature</vt:lpstr>
      <vt:lpstr>Technology – Core Body Temperature</vt:lpstr>
      <vt:lpstr>Technology – Core Body Temperature</vt:lpstr>
      <vt:lpstr>Technology – Core Body Temperature</vt:lpstr>
      <vt:lpstr>Technology – Core Body Temperature</vt:lpstr>
      <vt:lpstr>Technology – Core Body Temperature</vt:lpstr>
      <vt:lpstr>Technology – Core Body Temperature</vt:lpstr>
      <vt:lpstr>Technology – Core Body Temperature</vt:lpstr>
      <vt:lpstr>Technology – Core Body Temperature</vt:lpstr>
      <vt:lpstr>Technology – Neurostimulation</vt:lpstr>
      <vt:lpstr>Technology – Neurostimulation</vt:lpstr>
      <vt:lpstr>Technology – Neurostimulation</vt:lpstr>
      <vt:lpstr>Technology – Neurostimulation</vt:lpstr>
      <vt:lpstr>Technology – Neurostimulation</vt:lpstr>
      <vt:lpstr>Technology – Neurostimulation</vt:lpstr>
      <vt:lpstr>Technology – Tele-Sleep</vt:lpstr>
      <vt:lpstr>Technology – Tele-Sleep</vt:lpstr>
      <vt:lpstr>Technology – Tele-Sleep</vt:lpstr>
      <vt:lpstr>Technology – Tele-Sleep</vt:lpstr>
      <vt:lpstr>Technology – Tele-Sleep</vt:lpstr>
      <vt:lpstr>Technology – Tele-Sleep</vt:lpstr>
      <vt:lpstr>Technology – Tele-Sleep</vt:lpstr>
      <vt:lpstr>Technology – Home Testing</vt:lpstr>
      <vt:lpstr>Technology – Home Testing</vt:lpstr>
      <vt:lpstr>Technology – Home Testing</vt:lpstr>
      <vt:lpstr>Technology – Home Testing</vt:lpstr>
      <vt:lpstr>Technology – Home Testing</vt:lpstr>
      <vt:lpstr>Technology – Home Testing</vt:lpstr>
      <vt:lpstr>Technology – Home Testing</vt:lpstr>
      <vt:lpstr>Technology – Home Testing</vt:lpstr>
      <vt:lpstr>Technology – Home Testing</vt:lpstr>
      <vt:lpstr>From INK…to the COMPUTER… to the HOME… to the Cloud</vt:lpstr>
      <vt:lpstr>Keeping the Doors Open</vt:lpstr>
      <vt:lpstr>Keeping the Doors Open</vt:lpstr>
      <vt:lpstr>Keeping the Doors Open</vt:lpstr>
      <vt:lpstr>Keeping the Doors Open</vt:lpstr>
      <vt:lpstr>Keeping the Doors Open</vt:lpstr>
      <vt:lpstr>Keeping the Doors Open</vt:lpstr>
      <vt:lpstr>Keeping the Doors Open</vt:lpstr>
      <vt:lpstr>Keeping the Doors Open</vt:lpstr>
      <vt:lpstr>Keeping the Doors Open</vt:lpstr>
      <vt:lpstr>Keeping the Doors Open</vt:lpstr>
      <vt:lpstr>Increasing Your Value as a Tech</vt:lpstr>
      <vt:lpstr>Increasing Your Value as a Tech</vt:lpstr>
      <vt:lpstr>Increasing Your Value as a Tech</vt:lpstr>
      <vt:lpstr>Increasing Your Value as a Tech</vt:lpstr>
      <vt:lpstr>Increasing Your Value as a Tech</vt:lpstr>
      <vt:lpstr>Increasing Your Value as a Tech</vt:lpstr>
      <vt:lpstr>Increasing Your Value as a Tech</vt:lpstr>
      <vt:lpstr>Increasing Your Value as a Tech</vt:lpstr>
      <vt:lpstr>Increasing Your Value as a Tech</vt:lpstr>
      <vt:lpstr>Increasing Your Value as a Tech</vt:lpstr>
      <vt:lpstr>Increasing Your Value as a Tech</vt:lpstr>
      <vt:lpstr>Increasing Your Value as a Tech</vt:lpstr>
      <vt:lpstr>Changing Jobs</vt:lpstr>
      <vt:lpstr>Changing Jobs</vt:lpstr>
      <vt:lpstr>Changing Jobs</vt:lpstr>
      <vt:lpstr>Changing Jobs</vt:lpstr>
      <vt:lpstr>Changing Jobs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sleepstudy</dc:creator>
  <cp:lastModifiedBy>Candace Anderson</cp:lastModifiedBy>
  <cp:revision>348</cp:revision>
  <dcterms:created xsi:type="dcterms:W3CDTF">2010-10-31T02:53:40Z</dcterms:created>
  <dcterms:modified xsi:type="dcterms:W3CDTF">2019-09-05T13:34:33Z</dcterms:modified>
</cp:coreProperties>
</file>