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23" r:id="rId2"/>
    <p:sldId id="657" r:id="rId3"/>
    <p:sldId id="713" r:id="rId4"/>
    <p:sldId id="258" r:id="rId5"/>
    <p:sldId id="705" r:id="rId6"/>
    <p:sldId id="706" r:id="rId7"/>
    <p:sldId id="699" r:id="rId8"/>
    <p:sldId id="701" r:id="rId9"/>
    <p:sldId id="708" r:id="rId10"/>
    <p:sldId id="709" r:id="rId11"/>
    <p:sldId id="714" r:id="rId12"/>
    <p:sldId id="715" r:id="rId13"/>
    <p:sldId id="719" r:id="rId14"/>
    <p:sldId id="323" r:id="rId15"/>
    <p:sldId id="716" r:id="rId16"/>
    <p:sldId id="721" r:id="rId17"/>
    <p:sldId id="728" r:id="rId18"/>
    <p:sldId id="729" r:id="rId19"/>
    <p:sldId id="730" r:id="rId20"/>
    <p:sldId id="731" r:id="rId21"/>
    <p:sldId id="732" r:id="rId22"/>
    <p:sldId id="718" r:id="rId23"/>
    <p:sldId id="371" r:id="rId24"/>
    <p:sldId id="364" r:id="rId25"/>
    <p:sldId id="726" r:id="rId26"/>
    <p:sldId id="673" r:id="rId27"/>
    <p:sldId id="722" r:id="rId28"/>
  </p:sldIdLst>
  <p:sldSz cx="12192000" cy="6858000"/>
  <p:notesSz cx="7010400" cy="92964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69D5FF"/>
    <a:srgbClr val="E2562E"/>
    <a:srgbClr val="00BCFF"/>
    <a:srgbClr val="B4EC78"/>
    <a:srgbClr val="D8F6FF"/>
    <a:srgbClr val="E1FFDF"/>
    <a:srgbClr val="6CB5B4"/>
    <a:srgbClr val="7ACCCA"/>
    <a:srgbClr val="FFF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0999" autoAdjust="0"/>
  </p:normalViewPr>
  <p:slideViewPr>
    <p:cSldViewPr snapToGrid="0" snapToObjects="1">
      <p:cViewPr varScale="1">
        <p:scale>
          <a:sx n="65" d="100"/>
          <a:sy n="65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raj\Documents\1%20-%20Sales%20Support\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raj\Documents\1%20-%20Sales%20Support\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pPr>
            <a:r>
              <a:rPr lang="en-US" dirty="0"/>
              <a:t>Efficiency Improvement With Somnoware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23884514435699"/>
          <c:y val="0.18278570647419101"/>
          <c:w val="0.81303386555847201"/>
          <c:h val="0.63226049868766399"/>
        </c:manualLayout>
      </c:layout>
      <c:lineChart>
        <c:grouping val="standard"/>
        <c:varyColors val="0"/>
        <c:ser>
          <c:idx val="1"/>
          <c:order val="0"/>
          <c:tx>
            <c:strRef>
              <c:f>tmc!$B$1</c:f>
              <c:strCache>
                <c:ptCount val="1"/>
                <c:pt idx="0">
                  <c:v>Legacy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tmc!$A$2:$A$6</c:f>
              <c:strCache>
                <c:ptCount val="5"/>
                <c:pt idx="0">
                  <c:v>Sleep study ordered</c:v>
                </c:pt>
                <c:pt idx="1">
                  <c:v>Patient test scheduled</c:v>
                </c:pt>
                <c:pt idx="2">
                  <c:v>Score report ready</c:v>
                </c:pt>
                <c:pt idx="3">
                  <c:v>Interpretation report ready</c:v>
                </c:pt>
                <c:pt idx="4">
                  <c:v>Results sent to DME provider</c:v>
                </c:pt>
              </c:strCache>
            </c:strRef>
          </c:cat>
          <c:val>
            <c:numRef>
              <c:f>tmc!$B$2:$B$6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9</c:v>
                </c:pt>
                <c:pt idx="2" formatCode="_(* #,##0.0_);_(* \(#,##0.0\);_(* &quot;-&quot;??_);_(@_)">
                  <c:v>11.91666666666667</c:v>
                </c:pt>
                <c:pt idx="3" formatCode="_(* #,##0.0_);_(* \(#,##0.0\);_(* &quot;-&quot;??_);_(@_)">
                  <c:v>15.375</c:v>
                </c:pt>
                <c:pt idx="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C-4C48-BD5C-1ED336C08ED2}"/>
            </c:ext>
          </c:extLst>
        </c:ser>
        <c:ser>
          <c:idx val="2"/>
          <c:order val="1"/>
          <c:tx>
            <c:strRef>
              <c:f>tmc!$C$1</c:f>
              <c:strCache>
                <c:ptCount val="1"/>
                <c:pt idx="0">
                  <c:v>Somnoware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tmc!$A$2:$A$6</c:f>
              <c:strCache>
                <c:ptCount val="5"/>
                <c:pt idx="0">
                  <c:v>Sleep study ordered</c:v>
                </c:pt>
                <c:pt idx="1">
                  <c:v>Patient test scheduled</c:v>
                </c:pt>
                <c:pt idx="2">
                  <c:v>Score report ready</c:v>
                </c:pt>
                <c:pt idx="3">
                  <c:v>Interpretation report ready</c:v>
                </c:pt>
                <c:pt idx="4">
                  <c:v>Results sent to DME provider</c:v>
                </c:pt>
              </c:strCache>
            </c:strRef>
          </c:cat>
          <c:val>
            <c:numRef>
              <c:f>tmc!$C$2:$C$6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2</c:v>
                </c:pt>
                <c:pt idx="2" formatCode="_(* #,##0.0_);_(* \(#,##0.0\);_(* &quot;-&quot;??_);_(@_)">
                  <c:v>3.166666666666667</c:v>
                </c:pt>
                <c:pt idx="3" formatCode="_(* #,##0.0_);_(* \(#,##0.0\);_(* &quot;-&quot;??_);_(@_)">
                  <c:v>4.833333333333333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7C-4C48-BD5C-1ED336C08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tailEnd type="triangle"/>
            </a:ln>
            <a:effectLst/>
          </c:spPr>
        </c:hiLowLines>
        <c:marker val="1"/>
        <c:smooth val="0"/>
        <c:axId val="392087264"/>
        <c:axId val="392087656"/>
      </c:lineChart>
      <c:catAx>
        <c:axId val="39208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pPr>
            <a:endParaRPr lang="en-US"/>
          </a:p>
        </c:txPr>
        <c:crossAx val="392087656"/>
        <c:crosses val="autoZero"/>
        <c:auto val="1"/>
        <c:lblAlgn val="ctr"/>
        <c:lblOffset val="100"/>
        <c:noMultiLvlLbl val="0"/>
      </c:catAx>
      <c:valAx>
        <c:axId val="392087656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pPr>
                <a:r>
                  <a:rPr lang="en-US" dirty="0"/>
                  <a:t>Number of Days</a:t>
                </a:r>
              </a:p>
            </c:rich>
          </c:tx>
          <c:layout>
            <c:manualLayout>
              <c:xMode val="edge"/>
              <c:yMode val="edge"/>
              <c:x val="2.7972027972028E-2"/>
              <c:y val="0.3975358062016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 Light" charset="0"/>
                  <a:ea typeface="Helvetica Neue Light" charset="0"/>
                  <a:cs typeface="Helvetica Neue Light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pPr>
            <a:endParaRPr lang="en-US"/>
          </a:p>
        </c:txPr>
        <c:crossAx val="3920872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868426676310598"/>
          <c:y val="0.2059375"/>
          <c:w val="0.411394637778837"/>
          <c:h val="8.4565015310586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BEE"/>
    </a:solidFill>
    <a:ln w="9525" cap="flat" cmpd="sng" algn="ctr">
      <a:solidFill>
        <a:schemeClr val="accent4"/>
      </a:solidFill>
      <a:round/>
    </a:ln>
    <a:effectLst/>
  </c:spPr>
  <c:txPr>
    <a:bodyPr/>
    <a:lstStyle/>
    <a:p>
      <a:pPr>
        <a:defRPr sz="1400" b="0" i="0">
          <a:latin typeface="Helvetica Neue Light" charset="0"/>
          <a:ea typeface="Helvetica Neue Light" charset="0"/>
          <a:cs typeface="Helvetica Neue Light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pPr>
            <a:r>
              <a:rPr lang="en-US" dirty="0"/>
              <a:t>Efficiency Improvement With Somnoware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23884514435699"/>
          <c:y val="0.18278570647419101"/>
          <c:w val="0.81303386555847201"/>
          <c:h val="0.63226049868766399"/>
        </c:manualLayout>
      </c:layout>
      <c:lineChart>
        <c:grouping val="standard"/>
        <c:varyColors val="0"/>
        <c:ser>
          <c:idx val="1"/>
          <c:order val="0"/>
          <c:tx>
            <c:strRef>
              <c:f>'well necessities'!$B$1</c:f>
              <c:strCache>
                <c:ptCount val="1"/>
                <c:pt idx="0">
                  <c:v>Legacy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'well necessities'!$A$2:$A$6</c:f>
              <c:strCache>
                <c:ptCount val="5"/>
                <c:pt idx="0">
                  <c:v>Sleep study ordered</c:v>
                </c:pt>
                <c:pt idx="1">
                  <c:v>Patient test scheduled</c:v>
                </c:pt>
                <c:pt idx="2">
                  <c:v>Score report ready</c:v>
                </c:pt>
                <c:pt idx="3">
                  <c:v>Interpretation report ready</c:v>
                </c:pt>
                <c:pt idx="4">
                  <c:v>Results sent to DME provider</c:v>
                </c:pt>
              </c:strCache>
            </c:strRef>
          </c:cat>
          <c:val>
            <c:numRef>
              <c:f>'well necessities'!$B$2:$B$6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34-426D-91F5-2FE81F9C163A}"/>
            </c:ext>
          </c:extLst>
        </c:ser>
        <c:ser>
          <c:idx val="2"/>
          <c:order val="1"/>
          <c:tx>
            <c:strRef>
              <c:f>'well necessities'!$C$1</c:f>
              <c:strCache>
                <c:ptCount val="1"/>
                <c:pt idx="0">
                  <c:v>Somnoware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'well necessities'!$A$2:$A$6</c:f>
              <c:strCache>
                <c:ptCount val="5"/>
                <c:pt idx="0">
                  <c:v>Sleep study ordered</c:v>
                </c:pt>
                <c:pt idx="1">
                  <c:v>Patient test scheduled</c:v>
                </c:pt>
                <c:pt idx="2">
                  <c:v>Score report ready</c:v>
                </c:pt>
                <c:pt idx="3">
                  <c:v>Interpretation report ready</c:v>
                </c:pt>
                <c:pt idx="4">
                  <c:v>Results sent to DME provider</c:v>
                </c:pt>
              </c:strCache>
            </c:strRef>
          </c:cat>
          <c:val>
            <c:numRef>
              <c:f>'well necessities'!$C$2:$C$6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4-426D-91F5-2FE81F9C1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tailEnd type="triangle"/>
            </a:ln>
            <a:effectLst/>
          </c:spPr>
        </c:hiLowLines>
        <c:marker val="1"/>
        <c:smooth val="0"/>
        <c:axId val="392086088"/>
        <c:axId val="392086480"/>
      </c:lineChart>
      <c:catAx>
        <c:axId val="39208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pPr>
            <a:endParaRPr lang="en-US"/>
          </a:p>
        </c:txPr>
        <c:crossAx val="392086480"/>
        <c:crosses val="autoZero"/>
        <c:auto val="1"/>
        <c:lblAlgn val="ctr"/>
        <c:lblOffset val="100"/>
        <c:noMultiLvlLbl val="0"/>
      </c:catAx>
      <c:valAx>
        <c:axId val="392086480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pPr>
                <a:r>
                  <a:rPr lang="en-US" dirty="0"/>
                  <a:t>Number of Days</a:t>
                </a:r>
              </a:p>
            </c:rich>
          </c:tx>
          <c:layout>
            <c:manualLayout>
              <c:xMode val="edge"/>
              <c:yMode val="edge"/>
              <c:x val="2.7972027972028E-2"/>
              <c:y val="0.3975358062016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 Light" charset="0"/>
                  <a:ea typeface="Helvetica Neue Light" charset="0"/>
                  <a:cs typeface="Helvetica Neue Light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pPr>
            <a:endParaRPr lang="en-US"/>
          </a:p>
        </c:txPr>
        <c:crossAx val="3920860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868426676310598"/>
          <c:y val="0.2059375"/>
          <c:w val="0.411394637778837"/>
          <c:h val="8.4565015310586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BEE"/>
    </a:solidFill>
    <a:ln w="9525" cap="flat" cmpd="sng" algn="ctr">
      <a:solidFill>
        <a:schemeClr val="accent4"/>
      </a:solidFill>
      <a:round/>
    </a:ln>
    <a:effectLst/>
  </c:spPr>
  <c:txPr>
    <a:bodyPr/>
    <a:lstStyle/>
    <a:p>
      <a:pPr>
        <a:defRPr sz="1400" b="0" i="0">
          <a:latin typeface="Helvetica Neue Light" charset="0"/>
          <a:ea typeface="Helvetica Neue Light" charset="0"/>
          <a:cs typeface="Helvetica Neue Light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343BC1-E7CF-3B48-AFD3-7057ABBB289D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58FD79-6988-B048-B0EC-E2C620240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13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28.3499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9-04T01:14:20.53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51 14 0,'0'26'219,"26"-26"-204,-1 0 17,-25 0-17,26 0 1,0 0-16,-1 0 15,-25 0 1,26 0 0,0 0-1,-1 0 1,-25 0-1,26 0 32,0 0 0,-1 0 265,-25 0-203,26 0-93,0 0-1,-1 0 672,-25 26-32,26-26-515,0 0-77,-1 0 46,-25 0 250,26 0-359,25 0 15,-51 0 1,51 0-16,-51 0 16,26 0-1,-26 0 1,26 0-1,-1 0 17,1 0 46,-26 0-32,51 25-14,-51-25-17,26 0 32,-26 0-31,51 0 15,-51 0-16,26 0 17,-26 0 14,26 0-14,-1 0-1,1 0-16,-26 0 17,26 0-1,-1 0 0,1 0-15,-26 0 30,0 0 251,-26 0-297,26 0 15,-25 0 1,-1 0 0,0 0-16,26 0 15,-25 0 1,-27-25-1,52 25 1,-51 0 0,51 0-16,-26 0 15,26 0-15,-51 0 16,51 0-1,-26 0-15,26 0 32,-51 0-17,51 0-15,-26 0 16,26 0 15,-51 0-15,51 0-1,-25 0 1,25 0-1,-52 0-15,52 0 16,-25 0-16,25 0 16,-52 0-1,52 0 1,-25 0 15,25 0-15,-52 0-1,52 0 1,-25 0-1,25 0-15,-52 0 32,52 0-17,-25 0 32,25 0 0,0 0 31,0 25-16,0-25-31,0 0-15,25 0 15,1 0-15,0 0-1,-26 0 17,25 0-17,1 0 16,0 0-15,-26 0 0,25 0 15,-25 0 125,0 0-141,-25 0 1,25 0-16,-52 0 16,1 0-16,25 0 15,1 0-15,25 0 16,-26 0-16,0 0 15,26 0-15,-25 0 16,-27 0-16,27 0 16,25 0-1,-26 0-15,0 26 16,1-26 31,25 0 46,51 0-77,52 0-16,-52 0 15,52 0 1,-26 0-16,25 0 16,-25 0-16,-26 0 15,1 0-15,-27 0 16,-25 0 155,-25 0-155,25 0-16,-52 26 16,52-26-16,-25 0 15,-26 0-15,51 0 16,-26 0-16,0 25 15,1-25 1,25 0 15,0 0 110,51 0-126,26 0-15,-26 0 16,26 0-16,-51 0 15,25 26-15,-25-26 16,-26 0 0,0 0 124,0 0-140,-26 0 16,26 0-16,-51 0 15,25 0-15,0 0 16,1 0-16,-27 0 15,27 0-15,25 0 16,-51 0-16,25 0 16,0 0-16,1 0 15,-1 0 1,0 0-1,26 0 17,-25 0 46,-1 0-47,0 0 16,26 0-32,-25 0-15,-1 0 16,0 0-1,26 0 1,-25 0 0,-1 0-1,0 0 1,26 0 15,-25 26 250,25-26-281,0 25 15,0-25 63,0 26 63,0-1-126,0-25 1,25 0 0,1 0-16,0 0 15,-26 0-15,25 0 16,1 0-1,0 0 1,-26 0 15,25 0-15,-25 0-1,52 0 1,-52 0 0,25 0 46,-25 0-15,52 0 109,-52 0-125,25 0 0,-25 0 0,52 0 16,-52 0-31,25 0-1,-25 0 32,51 0-31,-51 0 15,26 0 0,-26 0 16,51 0-31,-51 0-1,26 0 1,-26 0 31,51 0 15,-51 0-31,26 0 47,-26 0-31,51 0 0,-51 0 31,26 0-31,-26 0 46,51 0-15,-51 0-47,26 0 1,-26 0-17,51 0 1,-51 0 15,26 0 16,-26 0 280,0 0-295,-51 0-17,51 0-15,-26 0 16,26 0-16,-26 0 31,-25-25-15,25 25 15,26 0-16,-25 0 17,-1 0-17,0-26 1,-25 26 46,51 0-46,-26 0-1,26 0 17,-51 0-1,51-25-16,-26 25 48,26 0-16,-51 0-1,51 0-14,-25 0-17,25 0 16,-52 0-15,52 0 15,-25 0-15,25 0 15,-52 0 0,52 0-15,-25 0 31,25 0-16,-52 0 16,52 0-32,-25 0 32,25 0 296,25 0-343,1 0 16,25 0-16,-51 0 16,52 0-1,-27 0-15,-25 0 16,52 0-16,-27 0 15,1 0-15,25 0 16,-51 0-16,26 0 16,-1 0-16,1 0 15,-26 0 16,26 0-31,25 0 16,-51 0 0,26 0-1,-1 0-15,1 0 16,-26 0-16,26 0 15,-1 0-15,1 0 16,-26 0 0,26 0-1,-26 0 328,0 0-327,-26 0-16,-25 0 16,25 0-1,-25 0-15,25 0 16,-51 0-16,77 0 15,-26 0-15,1 0 16,-1 0-16,26 0 16,-26 0-16,-25 0 31,51 0-16,-25 0-15,-1 0 16,0 0 0,1 0-16,-1 0 15,0 0-15,26 0 16,-25 0-1,-1 0-15,0 0 16,26 0 0,-25 0 15,-1 0-16,0 0 17,26 0 77,0 25-16,0-25-77,0 26 15,0-1 0,26 1 16,0-26-31,-26 0-1,25 0 1,1 0 0,-26 0-1,26 0 16,-1 0 32,-25 0-16,26 0 15,0-26 16,-1 26 0,1 0-16,0 0 32,-26 0 140,-26 0-218,26-25-16,-26 25 15,-25 0-15,0-26 16,25 26-1,26 0-15,-26 0 16,1-25-16,-1 25 16,26 0-1,-51-26-15,51 26 16,-26 0-1,26 0-15,-51 0 16,51 0 0,-26-26-16,26 26 218,77 0-218,-26 0 16,26 0-1,0 0-15,0 0 16,-25 0-16,24 0 15,1 26-15,-25-26 16,-27 0-16,27 51 16,25-51-1,-77 0 1,0 0 124,-26 0-140,-25 0 16,-26 0-16,25 0 15,-25 0-15,1 0 16,50 0-16,-51 0 16,26 0-1,25 0-15,-51 0 16,77 0-1,-26 0-15,1 0 0,-1 0 16,26 0 0,0 0 218,0 0-219,26 0 1,-1 0-1,-25 0 173,-25 0-173,-27 0-15,27 0 16,-27 0-16,27 0 15,25 0-15,-52 0 16,27 0-16,25 0 31,25 0 110,27 0-141,-1 0 15,26 0-15,0 0 16,0 0-16,-51 0 15,51 0-15,-77 0 16,25 0-16,-25 0 16,52 0-1,-52 0 1,25 0-1,-25 0 1,51 0 0,-51 0 15,26 0-16,-26 0 32,51 0 0,-51 0-31,26 0 30,-26 0-30,51 0 15,-51 0-15,26 0-1,-26 0 1,51 0 15,-51 0 0,26 0 79,-26 0-1,26-25-94,-26 25-15,25 0 32,1 0-1,-26 0 31,26 0 47,-1 0-31,1 0-46,-26 0 46,51-26-47,-51 26 31,26-26 297,-26 1-343,0-27 30,-26 52 17,26-25 15,-25 25-31,25 0-32,-52-52 1,52 52-1,-51 0 1,25 0 0,26 0-1,-51 0-15,51 0 16,-26 0-1,26 0-15,-51 0 16,51 0 0,-26 0-1,26 0 1,-51 0 15,51 0-15,-26 0-1,26 0 16,-25 0-15,25 0 0,-26 0 15,0 0-16,26 0 1,-25 0 0,-26 0 15,51 0 203,0 0-219,25 0-15,1 0 16,-1 0-16,1 0 16,0 0-16,-1 0 15,-25 0 1,26 0-16,0 0 15,-1 0-15,-25 0 16,26 0-16,0 0 31,-1 0-15,-25 0-1,26 0 1,0 0 0,-1 0 15,-25 0 0,26 0 16,0 0 15,-1 0-15,-25 0 78,26 0-47,0 26-31,-26-26-16,25 26 0,-25-26 16,0 25-32,0-25 48,0 52-32,26-52 16,-26 25 312,0-25-297,0 52 32,-26-52 420,26 0-514,-51 0 16,25 0-16,1 0 16,-1 0-1,0 0 1,26 0 514,0 0-514,52 0 15,-52 0-15,25 0 46,-25 0-62,52 0 31,-52 0 188,0 0-157,0 0-31,-26 0-31,0 0 16,26 0-1,-25 0 1,-1 0-16,-25-26 16,51 26 280,0 0-296,51 0 16,-51-26-1,26 26 1,-1 0-1,-25 0 17,0-25 202,-51-1-219,25 26 1,-25-26-16,0 26 31,51 0 0,-26-25-15,26 25 218,26 0-234,25 0 15,-51 0-15,26 0 16,25 0-16,-51 0 16,26 0 46,-26 0 234,0 0-280,-26 0-16,0 0 31,1 0-31,25 0 16,-26 0-16,0 0 15,1 0 17,25 0-17,-26 0 16,0 0-15,1 0-16,25 0 16,-26 0 30,0 0 1,1 0 0,25 0-16,-26 0-15,0 0-1,1 0 17,25 0-1,-26 0-16,1 0 1,-1 0 0,26 0-1,-26 0 1,1 0-16,-1 0 15,26 0 17,-26 0-17,1 0 1,-1 0-1,26 0-15,-26 0 47,26 0 343,0 0-374,26 0-16,-26 0 15,51 0-15,-51 0 16,26 0 0,-26 0-16,26 0 15,-1 0-15,1 0 31,-26 0-15,51 25 0,-25-25-1,-1 0 1,-25 26-1,26-26 1,-26 0-16,26 0 47,-1 26-16,1-26-15,-26 0-1,26 0 1,-1 0 15,1 0 0,-26 0-15,26 0 15,-1 0 31,1 0 157,-26 0-172,26 25-32,-1-25 16,1 0-15,-26 0 31,26 0 156,-1 0-157,1 0 17,-26 0-32,26 0 0,-1 26 250,-25-26-219,0 26-30,0-1-1,0-25 16,0 26-16,0-1 452,-25-25-451,25 0-17,-26 0-15,0 0 16,1 0 15,25 0-31,-26 0 16,0 0-1,1 0 1,25 0-1,-26 0-15,0 0 16,1 0 0,25 0-1,-26 0 16,0 0-31,1 0 32,25-25-32,-26 25 46,0 0-30,1 0 0,25 0-1,-26-26-15,0 26 31,1 0-31,25 0 16,-26 0 0,1 0-1,-1-25 1,0 25 15,1 0 16,-1 0-16,26 0 0,-26 0 0,1 0-15,-1 0 0,26 0 30,-26 0-30,1 0 31,-1 0-32,26 0 1,-26 0 15,1 0 0,-1 0 1,26 0-17,-26 0 1,26 0 93,-25 0 0,-1 0-31,26 25-62,-26-25 155,1 0 391,-1 0-546,26 0 764,-26 0-749,26-25 62,0 25-61,0-26 14,0 0 32,0 1-46,0 25 14,0-26 17,0 0-48,0 1 79,26 25 78,0 0 108,-26 25-264,0-25 0,25 26-16,1-26 15,-26 26 1,0-1-1,0-25 1,0 26 0,0 0-1,0-1 1,0-25-1,0 26 48,0-1-1,0 1 250,0-26-312,0 0 125,-26 0-94,1 0-15,25 0 405,0 0-374,-26-26 0,26 26-1,0-25-14,0-1-1,0 1-16,0 25 32,0-26 0,0 0 31,0 1 265,0 25-312,0-26 16,0 0 172,0 26-95,26 0-108,25-25-16,-51 25 47,26 0-32,-1 0 1,1 0 0,-26 0-16,26 0 31,-1 0 0,1 0-15,-26 0-1,26 0 1,-1 0-16,1 0 15,-26 0 1,26 0-16,25 0 16,-51 0-16,26 0 15,-1 0-15,1 0 16,-26 0-1,26 0 17,-1 0-17,1 0 16,-26 0 1,51 0-17,-51 0 1,26 0 15,-26 0 141,0 0-157,-52 0 1,52 0-1,-25 0-15,25 0 16,-26 0-16,1 0 16,25 0-16,-26 0 15,26-26 1,-51 26-1,51 0 1,-26 0-16,26 0 31,-51 0 32,51 0-32,0-26 250,0 26-266,25 0 1,-25 0-16,26 0 15,0 0-15,-1 0 16,1 0 46,0 0-15,-26 0 250,0 0-219,0 0-78,-26 0 15,26 0 1,-26 0-16,1 0 15,-1 0-15,26 0 16,-26 0 0,1 0-1,-1 26-15,-25-26 16,51 0-1,-26 0-15,26 0 16,-51 0-16,51 0 31,-26 0 0,26 0 47,-51 0-46,51 0-17,-26 0 1,26 0 31,-26 0 171,26 26-202,0-1 46,0-25 32,0 26-16,0 0-32,0-26-30,0 25 15,0 1 0,0 0 16,0-26-16,0 25-15,0 1 218,0-26-218,-25-26 15,-1 26-16,26-25 1,0 25 0,0-52 30,0 52-30,-26-25 0,26 25 15,0-26 47,0-25 171,-25 51 469,25 0-640,0 25-31,0-25-32,0 26 32,0 0-16,0-26 16,0 25-16,0 1 47,0 0-31,25-26 16,-25 25 15,0-25 405,26 0-467,-26 0 15,26 0-31,-1 0 16,1 0-16,-26 0 15,26 0-15,-1 0 16,1 0-1,0 0 1,-1 0 0,1 0-16,0 0 15,-26 0-15,25 0 16,1 0-1,0 0 1,-1-25 46,-25 25-62,26 0 16,0 0 46,-26-26-46,25 26 0,1 0-1,0 0 1,-26 0-1,25 0 1,1 0-16,-1 0 16,-25 0-1,26 0 1,0 0 31,-1 0-47,-25 0 15,26 0 1,0 0 15,-1 0-15,-25 0-1,26 0 16,0 0-15,-1 0-16,-25 0 16,26 0-16,0 0 15,-1 0-15,-25 0 31,26 0-15,0 0 15,-26 0 16,25 0-16,1 0 0,0 0 63,-26 0 249,0 0-312,-52 0-15,27 0 15,25 26-15,-52-26 62,27 0-47,25 25 343,0-25-327,25 0 16,1 0 15,-26 0 0,26 0 124,-1 0-186,1 0 15,-26 0 16,26 0 0,-1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28.3499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9-04T01:14:24.41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0,'26'0'47,"-1"0"-47,-25 0 16,52 0-1,-27 0-15,1 0 16,25 51-16,26-51 16,0 0-16,-51 0 15,25 0-15,-25 0 16,25 0-16,-51 0 15,51 0-15,-25 0 16,25 0-16,-51 0 16,52 0-16,-27 0 15,1 0-15,0 0 16,-1 0-16,1 0 31,-26 0 31,0 0 110,0 0-156,-26 0-16,1 0 15,-27 0-15,1 0 16,25 0-16,26 0 15,-51 0 1,25 0 0,26 0-1,-51 26 1,51-26-1,-26 0 1,26 0 0,-51 0 15,51 0 94,-25 25-125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28.34995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9-04T01:14:33.33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282 129 0,'0'-26'31,"0"26"1,26 0-32,0 0 15,-26 0-15,25 0 16,1 0-16,0 0 15,-1 0-15,1 0 16,0 0-16,-1 0 16,1 0-16,0 0 15,-26 0-15,25 0 16,1 0-16,-1 0 15,-25 0-15,26 0 16,0 0 436,-1 0-436,1 0-16,0 0 16,25 0-16,-51 0 15,26 0-15,-1 0 16,1 0-16,-26 0 15,26 0 1,-1 0 15,1 0 0,-26 0-15,26 0 46,-1 0-30,1 0-17,-26 0 16,26 0-15,-1 0 0,1 0-1,-26 0 48,0 0 405,0 0-468,-26 0 15,1 0 1,-1 0-16,0 0 15,26 0-15,-51 0 16,25 0-16,-25 0 16,51 0-16,-26 0 15,1 0-15,-1 0 16,26 0-1,-26 0 1,1 0 15,-1 0-15,26 0 15,-26 0 0,1 0 16,-1 0-16,26 0-15,-26 0-1,1 0 1,-1 0 0,26 0-1,-25 0 16,-1 0-15,0 0 15,26 0-15,-25 0-1,25 0 1,-52 0 31,52 0 0,-25 0-16,25 0 0,-52 0 0,52 0 32,-25 0-1,25 0 78,-26 0 172,26 26-280,0-1-1,0 1 0,0-26 0,0 26 16,0-1 0,0 1 0,0-26 109,0 25 78,-26-25-203,26 0 31,-25 0-31,25 0 1,-52 0 14,52 0 1,-25 0-31,25 0 46,-26 0 1,0 0-1,26 0 203,-25-25-171,25 25 187,-26 0-219,26 0-46,-26 0 30,1 0-30,25 0 46,-26 25-46,26-25 374,26 0-359,-1 0 32,-25 0-1,26 0-15,0 0 0,-1 0-1,-25 0 1,26 0-16,0 0 1,-1 0-1,-25 0-16,26 0 32,-26 0 484,-26 0-516,26-25 1,-25 25-1,-27 0 1,52-26 0,-25 26-1,25 0 32,-52 0 78,52-25-16,0 25-62,0-26-32,0 0 1,0 1 0,0 25-16,0-26 15,0 0 1,0 1 15,0 25-15,0-26-1,0 0 48,0 26 389,0 0-436,0 26-1,0-26 1,0 26-1,0-1 1,0 1-16,0-26 16,0 26 15,0-1-16,0 1 1,0-26 0,0 26 15,0-1-16,0 1 1,26-1 15,0 1 0,-26-26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04DE5A-E6D0-1340-BA17-76D96C21364A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F36191-5611-254A-87B5-27512B877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36191-5611-254A-87B5-27512B8777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55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BB682A4-2F60-41DA-85D3-9F9E8192B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4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289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684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2B59F-C834-1146-86E4-CE59795C9B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4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CC60A38-6105-4CAF-882D-18EC0B40C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89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374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02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899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641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36CEFAD-136E-468D-95AE-F5635462E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This is what people traditionally think of as "interoperability," he said. When a patient shows up for care at a health system using Epic, Care Everywhere sends out requests to other health systems, receives the standardized summary (C-CDA) and incorporates the new data within the patient's record. In addition, Care Everywhere can receive an automated request and send the summary to the requesting health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2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Critical middleware – physicians, healthcare systems, essentially all stakeholders (schedulers, night techs, lab managers, scorers, physicians all the way through DME providers.</a:t>
            </a:r>
          </a:p>
          <a:p>
            <a:r>
              <a:rPr lang="en-US" dirty="0"/>
              <a:t>Over 150 sources – from EMR, diagnostic systems, HST devices, software versions, wearables, compliance data under one roof.</a:t>
            </a:r>
          </a:p>
          <a:p>
            <a:r>
              <a:rPr lang="en-US" dirty="0"/>
              <a:t>Actionable insights – next steps for the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36191-5611-254A-87B5-27512B8777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66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103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34FE1B6-DACA-4C20-9908-5C5747220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56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F47745D-03E7-4B28-B81B-22C3FDEC3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1 )quality of care through adverse events due to safety interlocks (1.9 billion)</a:t>
            </a:r>
          </a:p>
          <a:p>
            <a:pPr lvl="1"/>
            <a:r>
              <a:rPr lang="en-US" dirty="0"/>
              <a:t>2) reduced cost of care secondary to avoidance of redundant testing (1.5 billion)</a:t>
            </a:r>
          </a:p>
          <a:p>
            <a:pPr lvl="1"/>
            <a:r>
              <a:rPr lang="en-US" dirty="0"/>
              <a:t>3) increased clinician productivity secondary to decreased time spent manually entering information (12 billion)</a:t>
            </a:r>
          </a:p>
          <a:p>
            <a:pPr lvl="1"/>
            <a:r>
              <a:rPr lang="en-US" dirty="0"/>
              <a:t>4) increased capacity for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53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36191-5611-254A-87B5-27512B87778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71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64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83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CE829B0-08FC-4042-9943-C1E06DB6C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 white paper West Health Institute</a:t>
            </a:r>
          </a:p>
          <a:p>
            <a:r>
              <a:rPr lang="en-US" dirty="0"/>
              <a:t>GDP – gross domestic product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36191-5611-254A-87B5-27512B8777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2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7563C06-8EDD-4E8D-94CC-738A664CC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8B37690-882C-4745-8057-5B289EDF9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Need creative ways of interfacing with devices like a middle ware.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2077F7B-A8EB-4F7B-A86B-CEBDF53E3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2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2320" y="3722624"/>
            <a:ext cx="5059678" cy="1811867"/>
          </a:xfrm>
          <a:solidFill>
            <a:schemeClr val="bg1">
              <a:alpha val="50000"/>
            </a:schemeClr>
          </a:solidFill>
        </p:spPr>
        <p:txBody>
          <a:bodyPr lIns="182880" tIns="91440" rIns="182880" bIns="91440" anchor="t">
            <a:normAutofit/>
          </a:bodyPr>
          <a:lstStyle>
            <a:lvl1pPr algn="l">
              <a:defRPr sz="3600" b="0" i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7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709911" cy="1600200"/>
          </a:xfrm>
        </p:spPr>
        <p:txBody>
          <a:bodyPr anchor="b"/>
          <a:lstStyle>
            <a:lvl1pPr>
              <a:defRPr sz="3200">
                <a:solidFill>
                  <a:srgbClr val="E256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709911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2016-18 Somnoware Healthcare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89BF-B877-F547-9C32-668E879A86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751" y="6351204"/>
            <a:ext cx="1399032" cy="366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539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2016-18 Somnoware Healthcare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89BF-B877-F547-9C32-668E879A86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751" y="6351204"/>
            <a:ext cx="1399032" cy="366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687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2016-18 Somnoware Healthcare Systems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89BF-B877-F547-9C32-668E879A86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751" y="6351204"/>
            <a:ext cx="1399032" cy="366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69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2016-18 Somnoware Healthcare Systems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89BF-B877-F547-9C32-668E879A86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751" y="6351204"/>
            <a:ext cx="1399032" cy="366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58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"/>
          <p:cNvSpPr/>
          <p:nvPr userDrawn="1"/>
        </p:nvSpPr>
        <p:spPr>
          <a:xfrm>
            <a:off x="3109510" y="3981491"/>
            <a:ext cx="597298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Respiratory Chronic Care Management. Transformed.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" name="Shape 22"/>
          <p:cNvSpPr/>
          <p:nvPr userDrawn="1"/>
        </p:nvSpPr>
        <p:spPr>
          <a:xfrm>
            <a:off x="1905000" y="6067988"/>
            <a:ext cx="83820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000" dirty="0"/>
              <a:t>www.</a:t>
            </a:r>
            <a:r>
              <a:rPr lang="en-US" sz="2000" dirty="0"/>
              <a:t>somnoware</a:t>
            </a:r>
            <a:r>
              <a:rPr sz="2000" dirty="0"/>
              <a:t>.com | </a:t>
            </a:r>
            <a:r>
              <a:rPr lang="en-US" sz="2000" dirty="0"/>
              <a:t>rajm</a:t>
            </a:r>
            <a:r>
              <a:rPr sz="2000" dirty="0"/>
              <a:t>@</a:t>
            </a:r>
            <a:r>
              <a:rPr lang="en-US" sz="2000" dirty="0"/>
              <a:t>somnoware</a:t>
            </a:r>
            <a:r>
              <a:rPr sz="2000" dirty="0"/>
              <a:t>.com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294" y="2711196"/>
            <a:ext cx="5481413" cy="1435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5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13" y="1288473"/>
            <a:ext cx="10908063" cy="4888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2016-18 Somnoware Healthcare Systems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8691-6541-3A42-8817-11B7C09654E1}" type="slidenum"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05394" y="1027213"/>
            <a:ext cx="106418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8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775437" y="702825"/>
            <a:ext cx="731439" cy="45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813" y="1463759"/>
            <a:ext cx="10908063" cy="4713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2016-18 Somnoware Healthcare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89BF-B877-F547-9C32-668E879A86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8813" y="1005183"/>
            <a:ext cx="109080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4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626070"/>
            <a:ext cx="10515600" cy="202361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400" y="3244140"/>
            <a:ext cx="10515600" cy="423971"/>
          </a:xfrm>
        </p:spPr>
        <p:txBody>
          <a:bodyPr/>
          <a:lstStyle>
            <a:lvl1pPr marL="0" indent="0">
              <a:buNone/>
              <a:defRPr sz="2400">
                <a:solidFill>
                  <a:srgbClr val="E2562E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84400" y="3660793"/>
            <a:ext cx="1051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9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34" y="1405277"/>
            <a:ext cx="6168522" cy="675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233" y="2352502"/>
            <a:ext cx="6168522" cy="382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2016-18 Somnoware Healthcare Systems Inc. All rights reserved.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05152" y="2063931"/>
            <a:ext cx="594795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21" y="6351204"/>
            <a:ext cx="1399032" cy="366413"/>
          </a:xfrm>
          <a:prstGeom prst="rect">
            <a:avLst/>
          </a:prstGeom>
          <a:noFill/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355080"/>
            <a:ext cx="2470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5E3E89BF-B877-F547-9C32-668E879A8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2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8356" y="1405277"/>
            <a:ext cx="6168522" cy="675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8355" y="2352502"/>
            <a:ext cx="6168522" cy="382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2016-18 Somnoware Healthcare Systems Inc. All rights reserved.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460274" y="2063931"/>
            <a:ext cx="594795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8811" y="6351204"/>
            <a:ext cx="2470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5E3E89BF-B877-F547-9C32-668E879A8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812" y="1419497"/>
            <a:ext cx="5420989" cy="47574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2016-18 Somnoware Healthcare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89BF-B877-F547-9C32-668E879A86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12028" y="1031310"/>
            <a:ext cx="10704909" cy="921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93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2016-18 Somnoware Healthcare Systems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89BF-B877-F547-9C32-668E879A8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2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2016-18 Somnoware Healthcare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89BF-B877-F547-9C32-668E879A86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8813" y="988365"/>
            <a:ext cx="10908063" cy="34607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E2562E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98813" y="1017375"/>
            <a:ext cx="109080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9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13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813" y="365127"/>
            <a:ext cx="10908063" cy="67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813" y="1454331"/>
            <a:ext cx="10908063" cy="4722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/>
              <a:t>© 2016-18 Somnoware Healthcare Systems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8811" y="6351204"/>
            <a:ext cx="2470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5E3E89BF-B877-F547-9C32-668E879A86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751" y="6351204"/>
            <a:ext cx="1399032" cy="366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4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64" r:id="rId4"/>
    <p:sldLayoutId id="2147483652" r:id="rId5"/>
    <p:sldLayoutId id="2147483660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  <p:sldLayoutId id="2147483665" r:id="rId15"/>
  </p:sldLayoutIdLst>
  <p:hf sldNum="0"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Thin" charset="0"/>
          <a:ea typeface="Helvetica Neue Thin" charset="0"/>
          <a:cs typeface="Helvetica Neue Thin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7ECC2A"/>
        </a:buClr>
        <a:buSzPct val="65000"/>
        <a:buFont typeface="Symbol" charset="2"/>
        <a:buChar char="⎮"/>
        <a:defRPr lang="en-US" sz="2400" b="0" i="0" kern="1200" dirty="0" smtClean="0">
          <a:solidFill>
            <a:schemeClr val="tx1"/>
          </a:solidFill>
          <a:latin typeface="Helvetica Neue Thin" charset="0"/>
          <a:ea typeface="Helvetica Neue Thin" charset="0"/>
          <a:cs typeface="Helvetica Neue Thin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7ECC2A"/>
        </a:buClr>
        <a:buSzPct val="65000"/>
        <a:buFont typeface="Symbol" charset="2"/>
        <a:buChar char="⎮"/>
        <a:defRPr lang="en-US" sz="2000" b="0" i="0" kern="1200" dirty="0" smtClean="0">
          <a:solidFill>
            <a:schemeClr val="tx1"/>
          </a:solidFill>
          <a:latin typeface="Helvetica Neue Thin" charset="0"/>
          <a:ea typeface="Helvetica Neue Thin" charset="0"/>
          <a:cs typeface="Helvetica Neue Thin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7ECC2A"/>
        </a:buClr>
        <a:buSzPct val="65000"/>
        <a:buFont typeface="Symbol" charset="2"/>
        <a:buChar char="⎮"/>
        <a:defRPr lang="en-US" sz="1800" b="0" i="0" kern="1200" dirty="0" smtClean="0">
          <a:solidFill>
            <a:schemeClr val="tx1"/>
          </a:solidFill>
          <a:latin typeface="Helvetica Neue Thin" charset="0"/>
          <a:ea typeface="Helvetica Neue Thin" charset="0"/>
          <a:cs typeface="Helvetica Neue Thin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7ECC2A"/>
        </a:buClr>
        <a:buSzPct val="65000"/>
        <a:buFont typeface="Symbol" charset="2"/>
        <a:buChar char="⎮"/>
        <a:defRPr lang="en-US" sz="1600" b="0" i="0" kern="1200" dirty="0" smtClean="0">
          <a:solidFill>
            <a:schemeClr val="tx1"/>
          </a:solidFill>
          <a:latin typeface="Helvetica Neue Thin" charset="0"/>
          <a:ea typeface="Helvetica Neue Thin" charset="0"/>
          <a:cs typeface="Helvetica Neue Thin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7ECC2A"/>
        </a:buClr>
        <a:buSzPct val="65000"/>
        <a:buFont typeface="Symbol" charset="2"/>
        <a:buChar char="⎮"/>
        <a:defRPr lang="en-US" sz="1200" b="0" i="0" kern="1200" dirty="0" smtClean="0">
          <a:solidFill>
            <a:schemeClr val="tx1"/>
          </a:solidFill>
          <a:latin typeface="Helvetica Neue Thin" charset="0"/>
          <a:ea typeface="Helvetica Neue Thin" charset="0"/>
          <a:cs typeface="Helvetica Neue Thin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20.png"/><Relationship Id="rId4" Type="http://schemas.openxmlformats.org/officeDocument/2006/relationships/customXml" Target="../ink/ink1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1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rened@somnowar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teroperability">
            <a:extLst>
              <a:ext uri="{FF2B5EF4-FFF2-40B4-BE49-F238E27FC236}">
                <a16:creationId xmlns:a16="http://schemas.microsoft.com/office/drawing/2014/main" id="{E5CFEE85-426C-47F2-8CD9-A627078C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550"/>
            <a:ext cx="12192000" cy="63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1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AC68EC-355B-422C-A6FE-DD246DDD2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00" y="468315"/>
            <a:ext cx="8562090" cy="571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E5ABD-CF53-4D50-ABCA-32AA9F35E770}"/>
              </a:ext>
            </a:extLst>
          </p:cNvPr>
          <p:cNvSpPr txBox="1"/>
          <p:nvPr/>
        </p:nvSpPr>
        <p:spPr>
          <a:xfrm>
            <a:off x="3631731" y="6614501"/>
            <a:ext cx="4928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Source: The Value of Medical Device Interoperability; West Health Institute.</a:t>
            </a:r>
          </a:p>
        </p:txBody>
      </p:sp>
    </p:spTree>
    <p:extLst>
      <p:ext uri="{BB962C8B-B14F-4D97-AF65-F5344CB8AC3E}">
        <p14:creationId xmlns:p14="http://schemas.microsoft.com/office/powerpoint/2010/main" val="2849898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828E3-B7D9-4442-BB06-06E8A6C8B04D}"/>
              </a:ext>
            </a:extLst>
          </p:cNvPr>
          <p:cNvSpPr txBox="1"/>
          <p:nvPr/>
        </p:nvSpPr>
        <p:spPr>
          <a:xfrm>
            <a:off x="572900" y="1000837"/>
            <a:ext cx="5162880" cy="482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E2562E"/>
                </a:solidFill>
                <a:latin typeface="Helvetica Neue" charset="0"/>
              </a:rPr>
              <a:t>What are the obstacles?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Wide range of methods used by device vendors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 vendors use distinct proprietary and closed communication methods even among their own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 standards are loosely specified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Too many options for configuration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Customization can be difficult </a:t>
            </a:r>
          </a:p>
          <a:p>
            <a:endParaRPr lang="en-US" dirty="0"/>
          </a:p>
        </p:txBody>
      </p:sp>
      <p:pic>
        <p:nvPicPr>
          <p:cNvPr id="3" name="Picture 2" descr="Image result for images of challenges in healthcare">
            <a:extLst>
              <a:ext uri="{FF2B5EF4-FFF2-40B4-BE49-F238E27FC236}">
                <a16:creationId xmlns:a16="http://schemas.microsoft.com/office/drawing/2014/main" id="{762D01FB-D5C8-45EC-B0CD-0E3D4B6A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20" y="1056548"/>
            <a:ext cx="5162878" cy="466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90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009DDF-FC80-4955-B880-7F69D5FAB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09" y="522491"/>
            <a:ext cx="9365673" cy="559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AD546-CAF7-4D6F-A30B-4AFFCF0A0F3B}"/>
              </a:ext>
            </a:extLst>
          </p:cNvPr>
          <p:cNvSpPr txBox="1"/>
          <p:nvPr/>
        </p:nvSpPr>
        <p:spPr>
          <a:xfrm>
            <a:off x="3631731" y="6614501"/>
            <a:ext cx="4928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Source: The Value of Medical Device Interoperability; West Health Institute.</a:t>
            </a:r>
          </a:p>
        </p:txBody>
      </p:sp>
    </p:spTree>
    <p:extLst>
      <p:ext uri="{BB962C8B-B14F-4D97-AF65-F5344CB8AC3E}">
        <p14:creationId xmlns:p14="http://schemas.microsoft.com/office/powerpoint/2010/main" val="733543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6F38D-CA1D-488D-AA66-64B39988C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52" y="236216"/>
            <a:ext cx="9774933" cy="604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4145D7-2C81-498A-B33D-846A4A299E6C}"/>
              </a:ext>
            </a:extLst>
          </p:cNvPr>
          <p:cNvSpPr txBox="1"/>
          <p:nvPr/>
        </p:nvSpPr>
        <p:spPr>
          <a:xfrm>
            <a:off x="3631731" y="6614501"/>
            <a:ext cx="4928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Source: The Value of Medical Device Interoperability; West Health Institute.</a:t>
            </a:r>
          </a:p>
        </p:txBody>
      </p:sp>
    </p:spTree>
    <p:extLst>
      <p:ext uri="{BB962C8B-B14F-4D97-AF65-F5344CB8AC3E}">
        <p14:creationId xmlns:p14="http://schemas.microsoft.com/office/powerpoint/2010/main" val="1870112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548640"/>
          </a:xfrm>
        </p:spPr>
        <p:txBody>
          <a:bodyPr>
            <a:normAutofit/>
          </a:bodyPr>
          <a:lstStyle/>
          <a:p>
            <a:r>
              <a:rPr lang="en-US" sz="3200" dirty="0"/>
              <a:t>Device Integration Architecture: Two Options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C711D-C8B4-8346-B994-7EF014CB5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Helvetica Neue Light" charset="0"/>
              </a:rPr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Helvetica Neue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67400" y="1323389"/>
            <a:ext cx="0" cy="44196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2225283" y="960011"/>
            <a:ext cx="1707525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EHR Integration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197437" y="959312"/>
            <a:ext cx="1707525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Somnoware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2231173" y="1440855"/>
            <a:ext cx="1701635" cy="484641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Sleep lab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203327" y="1219200"/>
            <a:ext cx="1701635" cy="516882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Sleep lab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9086347" y="1759823"/>
            <a:ext cx="0" cy="506362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Callout 5"/>
          <p:cNvSpPr/>
          <p:nvPr/>
        </p:nvSpPr>
        <p:spPr>
          <a:xfrm>
            <a:off x="4177320" y="1352042"/>
            <a:ext cx="1575084" cy="1076606"/>
          </a:xfrm>
          <a:prstGeom prst="wedgeEllipseCallout">
            <a:avLst>
              <a:gd name="adj1" fmla="val -52399"/>
              <a:gd name="adj2" fmla="val 63189"/>
            </a:avLst>
          </a:prstGeom>
          <a:solidFill>
            <a:srgbClr val="F2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HL7 interfaces for each device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(ADT, Orders, SIU Results, Charge Capture)</a:t>
            </a:r>
          </a:p>
        </p:txBody>
      </p:sp>
      <p:grpSp>
        <p:nvGrpSpPr>
          <p:cNvPr id="188" name="Group 187"/>
          <p:cNvGrpSpPr/>
          <p:nvPr/>
        </p:nvGrpSpPr>
        <p:grpSpPr>
          <a:xfrm>
            <a:off x="6117668" y="2305158"/>
            <a:ext cx="5673591" cy="2952336"/>
            <a:chOff x="6078083" y="2834234"/>
            <a:chExt cx="5673591" cy="2952336"/>
          </a:xfrm>
        </p:grpSpPr>
        <p:grpSp>
          <p:nvGrpSpPr>
            <p:cNvPr id="184" name="Group 183"/>
            <p:cNvGrpSpPr/>
            <p:nvPr/>
          </p:nvGrpSpPr>
          <p:grpSpPr>
            <a:xfrm>
              <a:off x="7130486" y="3377684"/>
              <a:ext cx="3394822" cy="1771009"/>
              <a:chOff x="7130486" y="3377684"/>
              <a:chExt cx="3394822" cy="1771009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7130486" y="3377684"/>
                <a:ext cx="3394822" cy="1771009"/>
                <a:chOff x="1238509" y="2197229"/>
                <a:chExt cx="3394822" cy="3348928"/>
              </a:xfrm>
            </p:grpSpPr>
            <p:cxnSp>
              <p:nvCxnSpPr>
                <p:cNvPr id="152" name="Straight Arrow Connector 151"/>
                <p:cNvCxnSpPr>
                  <a:cxnSpLocks/>
                </p:cNvCxnSpPr>
                <p:nvPr/>
              </p:nvCxnSpPr>
              <p:spPr>
                <a:xfrm flipV="1">
                  <a:off x="2368828" y="2197231"/>
                  <a:ext cx="441792" cy="3279665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>
                  <a:cxnSpLocks/>
                </p:cNvCxnSpPr>
                <p:nvPr/>
              </p:nvCxnSpPr>
              <p:spPr>
                <a:xfrm flipH="1" flipV="1">
                  <a:off x="3046793" y="2197229"/>
                  <a:ext cx="200768" cy="2703402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>
                  <a:cxnSpLocks/>
                </p:cNvCxnSpPr>
                <p:nvPr/>
              </p:nvCxnSpPr>
              <p:spPr>
                <a:xfrm flipV="1">
                  <a:off x="1357658" y="2197231"/>
                  <a:ext cx="1101896" cy="2081226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>
                  <a:cxnSpLocks/>
                </p:cNvCxnSpPr>
                <p:nvPr/>
              </p:nvCxnSpPr>
              <p:spPr>
                <a:xfrm flipV="1">
                  <a:off x="1238509" y="2197229"/>
                  <a:ext cx="1099016" cy="1243437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>
                  <a:cxnSpLocks/>
                </p:cNvCxnSpPr>
                <p:nvPr/>
              </p:nvCxnSpPr>
              <p:spPr>
                <a:xfrm flipV="1">
                  <a:off x="2371105" y="2197229"/>
                  <a:ext cx="174034" cy="460348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/>
                <p:cNvCxnSpPr>
                  <a:cxnSpLocks/>
                </p:cNvCxnSpPr>
                <p:nvPr/>
              </p:nvCxnSpPr>
              <p:spPr>
                <a:xfrm flipV="1">
                  <a:off x="2373964" y="2197231"/>
                  <a:ext cx="300712" cy="1483927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/>
                <p:cNvCxnSpPr>
                  <a:cxnSpLocks/>
                </p:cNvCxnSpPr>
                <p:nvPr/>
              </p:nvCxnSpPr>
              <p:spPr>
                <a:xfrm flipV="1">
                  <a:off x="2855993" y="2197231"/>
                  <a:ext cx="70322" cy="1899931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>
                  <a:cxnSpLocks/>
                </p:cNvCxnSpPr>
                <p:nvPr/>
              </p:nvCxnSpPr>
              <p:spPr>
                <a:xfrm flipH="1" flipV="1">
                  <a:off x="3179379" y="2197231"/>
                  <a:ext cx="152272" cy="687024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/>
                <p:nvPr/>
              </p:nvCxnSpPr>
              <p:spPr>
                <a:xfrm flipH="1" flipV="1">
                  <a:off x="3713194" y="2197231"/>
                  <a:ext cx="873509" cy="1577942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>
                  <a:cxnSpLocks/>
                </p:cNvCxnSpPr>
                <p:nvPr/>
              </p:nvCxnSpPr>
              <p:spPr>
                <a:xfrm flipV="1">
                  <a:off x="1434517" y="2197231"/>
                  <a:ext cx="816110" cy="332904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/>
                <p:cNvCxnSpPr>
                  <a:cxnSpLocks/>
                </p:cNvCxnSpPr>
                <p:nvPr/>
              </p:nvCxnSpPr>
              <p:spPr>
                <a:xfrm flipV="1">
                  <a:off x="1902670" y="2197229"/>
                  <a:ext cx="701000" cy="2646666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>
                  <a:cxnSpLocks/>
                </p:cNvCxnSpPr>
                <p:nvPr/>
              </p:nvCxnSpPr>
              <p:spPr>
                <a:xfrm flipH="1" flipV="1">
                  <a:off x="3338453" y="2197231"/>
                  <a:ext cx="711918" cy="3348926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Arrow Connector 163"/>
                <p:cNvCxnSpPr>
                  <a:cxnSpLocks/>
                </p:cNvCxnSpPr>
                <p:nvPr/>
              </p:nvCxnSpPr>
              <p:spPr>
                <a:xfrm flipH="1" flipV="1">
                  <a:off x="3493986" y="2197229"/>
                  <a:ext cx="365498" cy="1577944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>
                  <a:cxnSpLocks/>
                </p:cNvCxnSpPr>
                <p:nvPr/>
              </p:nvCxnSpPr>
              <p:spPr>
                <a:xfrm flipH="1" flipV="1">
                  <a:off x="3640426" y="2197229"/>
                  <a:ext cx="992905" cy="2588282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/>
                <p:cNvCxnSpPr>
                  <a:cxnSpLocks/>
                </p:cNvCxnSpPr>
                <p:nvPr/>
              </p:nvCxnSpPr>
              <p:spPr>
                <a:xfrm flipH="1" flipV="1">
                  <a:off x="3849138" y="2197231"/>
                  <a:ext cx="370976" cy="554361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/>
                <p:cNvCxnSpPr>
                  <a:cxnSpLocks/>
                </p:cNvCxnSpPr>
                <p:nvPr/>
              </p:nvCxnSpPr>
              <p:spPr>
                <a:xfrm flipH="1" flipV="1">
                  <a:off x="3585022" y="2197230"/>
                  <a:ext cx="573483" cy="1579891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2" name="Straight Arrow Connector 101"/>
              <p:cNvCxnSpPr>
                <a:stCxn id="134" idx="2"/>
              </p:cNvCxnSpPr>
              <p:nvPr/>
            </p:nvCxnSpPr>
            <p:spPr>
              <a:xfrm flipH="1" flipV="1">
                <a:off x="9756279" y="3842742"/>
                <a:ext cx="202502" cy="10831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6078083" y="2834234"/>
              <a:ext cx="5673591" cy="2952336"/>
              <a:chOff x="6078083" y="2834234"/>
              <a:chExt cx="5673591" cy="2952336"/>
            </a:xfrm>
          </p:grpSpPr>
          <p:sp>
            <p:nvSpPr>
              <p:cNvPr id="125" name="Freeform 124"/>
              <p:cNvSpPr/>
              <p:nvPr/>
            </p:nvSpPr>
            <p:spPr>
              <a:xfrm>
                <a:off x="6078083" y="2834234"/>
                <a:ext cx="5673591" cy="2952336"/>
              </a:xfrm>
              <a:custGeom>
                <a:avLst/>
                <a:gdLst>
                  <a:gd name="connsiteX0" fmla="*/ 2015183 w 5508826"/>
                  <a:gd name="connsiteY0" fmla="*/ 81481 h 3287724"/>
                  <a:gd name="connsiteX1" fmla="*/ 195437 w 5508826"/>
                  <a:gd name="connsiteY1" fmla="*/ 1086416 h 3287724"/>
                  <a:gd name="connsiteX2" fmla="*/ 322185 w 5508826"/>
                  <a:gd name="connsiteY2" fmla="*/ 2281473 h 3287724"/>
                  <a:gd name="connsiteX3" fmla="*/ 2603659 w 5508826"/>
                  <a:gd name="connsiteY3" fmla="*/ 3286408 h 3287724"/>
                  <a:gd name="connsiteX4" fmla="*/ 5138629 w 5508826"/>
                  <a:gd name="connsiteY4" fmla="*/ 2462543 h 3287724"/>
                  <a:gd name="connsiteX5" fmla="*/ 5319698 w 5508826"/>
                  <a:gd name="connsiteY5" fmla="*/ 1131683 h 3287724"/>
                  <a:gd name="connsiteX6" fmla="*/ 3454684 w 5508826"/>
                  <a:gd name="connsiteY6" fmla="*/ 0 h 3287724"/>
                  <a:gd name="connsiteX0" fmla="*/ 2015183 w 5508021"/>
                  <a:gd name="connsiteY0" fmla="*/ 24772 h 3231015"/>
                  <a:gd name="connsiteX1" fmla="*/ 195437 w 5508021"/>
                  <a:gd name="connsiteY1" fmla="*/ 1029707 h 3231015"/>
                  <a:gd name="connsiteX2" fmla="*/ 322185 w 5508021"/>
                  <a:gd name="connsiteY2" fmla="*/ 2224764 h 3231015"/>
                  <a:gd name="connsiteX3" fmla="*/ 2603659 w 5508021"/>
                  <a:gd name="connsiteY3" fmla="*/ 3229699 h 3231015"/>
                  <a:gd name="connsiteX4" fmla="*/ 5138629 w 5508021"/>
                  <a:gd name="connsiteY4" fmla="*/ 2405834 h 3231015"/>
                  <a:gd name="connsiteX5" fmla="*/ 5319698 w 5508021"/>
                  <a:gd name="connsiteY5" fmla="*/ 1074974 h 3231015"/>
                  <a:gd name="connsiteX6" fmla="*/ 3466259 w 5508021"/>
                  <a:gd name="connsiteY6" fmla="*/ 0 h 3231015"/>
                  <a:gd name="connsiteX0" fmla="*/ 2015183 w 5508021"/>
                  <a:gd name="connsiteY0" fmla="*/ 0 h 3206243"/>
                  <a:gd name="connsiteX1" fmla="*/ 195437 w 5508021"/>
                  <a:gd name="connsiteY1" fmla="*/ 1004935 h 3206243"/>
                  <a:gd name="connsiteX2" fmla="*/ 322185 w 5508021"/>
                  <a:gd name="connsiteY2" fmla="*/ 2199992 h 3206243"/>
                  <a:gd name="connsiteX3" fmla="*/ 2603659 w 5508021"/>
                  <a:gd name="connsiteY3" fmla="*/ 3204927 h 3206243"/>
                  <a:gd name="connsiteX4" fmla="*/ 5138629 w 5508021"/>
                  <a:gd name="connsiteY4" fmla="*/ 2381062 h 3206243"/>
                  <a:gd name="connsiteX5" fmla="*/ 5319698 w 5508021"/>
                  <a:gd name="connsiteY5" fmla="*/ 1050202 h 3206243"/>
                  <a:gd name="connsiteX6" fmla="*/ 3466259 w 5508021"/>
                  <a:gd name="connsiteY6" fmla="*/ 17761 h 3206243"/>
                  <a:gd name="connsiteX0" fmla="*/ 2015183 w 5508021"/>
                  <a:gd name="connsiteY0" fmla="*/ 10595 h 3216838"/>
                  <a:gd name="connsiteX1" fmla="*/ 195437 w 5508021"/>
                  <a:gd name="connsiteY1" fmla="*/ 1015530 h 3216838"/>
                  <a:gd name="connsiteX2" fmla="*/ 322185 w 5508021"/>
                  <a:gd name="connsiteY2" fmla="*/ 2210587 h 3216838"/>
                  <a:gd name="connsiteX3" fmla="*/ 2603659 w 5508021"/>
                  <a:gd name="connsiteY3" fmla="*/ 3215522 h 3216838"/>
                  <a:gd name="connsiteX4" fmla="*/ 5138629 w 5508021"/>
                  <a:gd name="connsiteY4" fmla="*/ 2391657 h 3216838"/>
                  <a:gd name="connsiteX5" fmla="*/ 5319698 w 5508021"/>
                  <a:gd name="connsiteY5" fmla="*/ 1060797 h 3216838"/>
                  <a:gd name="connsiteX6" fmla="*/ 3466259 w 5508021"/>
                  <a:gd name="connsiteY6" fmla="*/ 0 h 3216838"/>
                  <a:gd name="connsiteX0" fmla="*/ 2015183 w 5508021"/>
                  <a:gd name="connsiteY0" fmla="*/ 10595 h 3216838"/>
                  <a:gd name="connsiteX1" fmla="*/ 195437 w 5508021"/>
                  <a:gd name="connsiteY1" fmla="*/ 1015530 h 3216838"/>
                  <a:gd name="connsiteX2" fmla="*/ 322185 w 5508021"/>
                  <a:gd name="connsiteY2" fmla="*/ 2210587 h 3216838"/>
                  <a:gd name="connsiteX3" fmla="*/ 2603659 w 5508021"/>
                  <a:gd name="connsiteY3" fmla="*/ 3215522 h 3216838"/>
                  <a:gd name="connsiteX4" fmla="*/ 5138629 w 5508021"/>
                  <a:gd name="connsiteY4" fmla="*/ 2391657 h 3216838"/>
                  <a:gd name="connsiteX5" fmla="*/ 5319698 w 5508021"/>
                  <a:gd name="connsiteY5" fmla="*/ 1060797 h 3216838"/>
                  <a:gd name="connsiteX6" fmla="*/ 3466259 w 5508021"/>
                  <a:gd name="connsiteY6" fmla="*/ 0 h 3216838"/>
                  <a:gd name="connsiteX0" fmla="*/ 2015183 w 5508021"/>
                  <a:gd name="connsiteY0" fmla="*/ 856 h 3207099"/>
                  <a:gd name="connsiteX1" fmla="*/ 195437 w 5508021"/>
                  <a:gd name="connsiteY1" fmla="*/ 1005791 h 3207099"/>
                  <a:gd name="connsiteX2" fmla="*/ 322185 w 5508021"/>
                  <a:gd name="connsiteY2" fmla="*/ 2200848 h 3207099"/>
                  <a:gd name="connsiteX3" fmla="*/ 2603659 w 5508021"/>
                  <a:gd name="connsiteY3" fmla="*/ 3205783 h 3207099"/>
                  <a:gd name="connsiteX4" fmla="*/ 5138629 w 5508021"/>
                  <a:gd name="connsiteY4" fmla="*/ 2381918 h 3207099"/>
                  <a:gd name="connsiteX5" fmla="*/ 5319698 w 5508021"/>
                  <a:gd name="connsiteY5" fmla="*/ 1051058 h 3207099"/>
                  <a:gd name="connsiteX6" fmla="*/ 3466259 w 5508021"/>
                  <a:gd name="connsiteY6" fmla="*/ 0 h 3207099"/>
                  <a:gd name="connsiteX0" fmla="*/ 2015396 w 5508234"/>
                  <a:gd name="connsiteY0" fmla="*/ 90261 h 3296504"/>
                  <a:gd name="connsiteX1" fmla="*/ 2018517 w 5508234"/>
                  <a:gd name="connsiteY1" fmla="*/ 70247 h 3296504"/>
                  <a:gd name="connsiteX2" fmla="*/ 195650 w 5508234"/>
                  <a:gd name="connsiteY2" fmla="*/ 1095196 h 3296504"/>
                  <a:gd name="connsiteX3" fmla="*/ 322398 w 5508234"/>
                  <a:gd name="connsiteY3" fmla="*/ 2290253 h 3296504"/>
                  <a:gd name="connsiteX4" fmla="*/ 2603872 w 5508234"/>
                  <a:gd name="connsiteY4" fmla="*/ 3295188 h 3296504"/>
                  <a:gd name="connsiteX5" fmla="*/ 5138842 w 5508234"/>
                  <a:gd name="connsiteY5" fmla="*/ 2471323 h 3296504"/>
                  <a:gd name="connsiteX6" fmla="*/ 5319911 w 5508234"/>
                  <a:gd name="connsiteY6" fmla="*/ 1140463 h 3296504"/>
                  <a:gd name="connsiteX7" fmla="*/ 3466472 w 5508234"/>
                  <a:gd name="connsiteY7" fmla="*/ 89405 h 3296504"/>
                  <a:gd name="connsiteX0" fmla="*/ 2015396 w 5508234"/>
                  <a:gd name="connsiteY0" fmla="*/ 20014 h 3226257"/>
                  <a:gd name="connsiteX1" fmla="*/ 2018517 w 5508234"/>
                  <a:gd name="connsiteY1" fmla="*/ 0 h 3226257"/>
                  <a:gd name="connsiteX2" fmla="*/ 195650 w 5508234"/>
                  <a:gd name="connsiteY2" fmla="*/ 1024949 h 3226257"/>
                  <a:gd name="connsiteX3" fmla="*/ 322398 w 5508234"/>
                  <a:gd name="connsiteY3" fmla="*/ 2220006 h 3226257"/>
                  <a:gd name="connsiteX4" fmla="*/ 2603872 w 5508234"/>
                  <a:gd name="connsiteY4" fmla="*/ 3224941 h 3226257"/>
                  <a:gd name="connsiteX5" fmla="*/ 5138842 w 5508234"/>
                  <a:gd name="connsiteY5" fmla="*/ 2401076 h 3226257"/>
                  <a:gd name="connsiteX6" fmla="*/ 5319911 w 5508234"/>
                  <a:gd name="connsiteY6" fmla="*/ 1070216 h 3226257"/>
                  <a:gd name="connsiteX7" fmla="*/ 3466472 w 5508234"/>
                  <a:gd name="connsiteY7" fmla="*/ 19158 h 3226257"/>
                  <a:gd name="connsiteX0" fmla="*/ 2015396 w 5508234"/>
                  <a:gd name="connsiteY0" fmla="*/ 45919 h 3252162"/>
                  <a:gd name="connsiteX1" fmla="*/ 2018517 w 5508234"/>
                  <a:gd name="connsiteY1" fmla="*/ 25905 h 3252162"/>
                  <a:gd name="connsiteX2" fmla="*/ 195650 w 5508234"/>
                  <a:gd name="connsiteY2" fmla="*/ 1050854 h 3252162"/>
                  <a:gd name="connsiteX3" fmla="*/ 322398 w 5508234"/>
                  <a:gd name="connsiteY3" fmla="*/ 2245911 h 3252162"/>
                  <a:gd name="connsiteX4" fmla="*/ 2603872 w 5508234"/>
                  <a:gd name="connsiteY4" fmla="*/ 3250846 h 3252162"/>
                  <a:gd name="connsiteX5" fmla="*/ 5138842 w 5508234"/>
                  <a:gd name="connsiteY5" fmla="*/ 2426981 h 3252162"/>
                  <a:gd name="connsiteX6" fmla="*/ 5319911 w 5508234"/>
                  <a:gd name="connsiteY6" fmla="*/ 1096121 h 3252162"/>
                  <a:gd name="connsiteX7" fmla="*/ 3466472 w 5508234"/>
                  <a:gd name="connsiteY7" fmla="*/ 45063 h 3252162"/>
                  <a:gd name="connsiteX0" fmla="*/ 2030655 w 5523493"/>
                  <a:gd name="connsiteY0" fmla="*/ 856 h 3207099"/>
                  <a:gd name="connsiteX1" fmla="*/ 2256514 w 5523493"/>
                  <a:gd name="connsiteY1" fmla="*/ 167514 h 3207099"/>
                  <a:gd name="connsiteX2" fmla="*/ 210909 w 5523493"/>
                  <a:gd name="connsiteY2" fmla="*/ 1005791 h 3207099"/>
                  <a:gd name="connsiteX3" fmla="*/ 337657 w 5523493"/>
                  <a:gd name="connsiteY3" fmla="*/ 2200848 h 3207099"/>
                  <a:gd name="connsiteX4" fmla="*/ 2619131 w 5523493"/>
                  <a:gd name="connsiteY4" fmla="*/ 3205783 h 3207099"/>
                  <a:gd name="connsiteX5" fmla="*/ 5154101 w 5523493"/>
                  <a:gd name="connsiteY5" fmla="*/ 2381918 h 3207099"/>
                  <a:gd name="connsiteX6" fmla="*/ 5335170 w 5523493"/>
                  <a:gd name="connsiteY6" fmla="*/ 1051058 h 3207099"/>
                  <a:gd name="connsiteX7" fmla="*/ 3481731 w 5523493"/>
                  <a:gd name="connsiteY7" fmla="*/ 0 h 3207099"/>
                  <a:gd name="connsiteX0" fmla="*/ 2001152 w 5493990"/>
                  <a:gd name="connsiteY0" fmla="*/ 856 h 3207099"/>
                  <a:gd name="connsiteX1" fmla="*/ 1793257 w 5493990"/>
                  <a:gd name="connsiteY1" fmla="*/ 181874 h 3207099"/>
                  <a:gd name="connsiteX2" fmla="*/ 181406 w 5493990"/>
                  <a:gd name="connsiteY2" fmla="*/ 1005791 h 3207099"/>
                  <a:gd name="connsiteX3" fmla="*/ 308154 w 5493990"/>
                  <a:gd name="connsiteY3" fmla="*/ 2200848 h 3207099"/>
                  <a:gd name="connsiteX4" fmla="*/ 2589628 w 5493990"/>
                  <a:gd name="connsiteY4" fmla="*/ 3205783 h 3207099"/>
                  <a:gd name="connsiteX5" fmla="*/ 5124598 w 5493990"/>
                  <a:gd name="connsiteY5" fmla="*/ 2381918 h 3207099"/>
                  <a:gd name="connsiteX6" fmla="*/ 5305667 w 5493990"/>
                  <a:gd name="connsiteY6" fmla="*/ 1051058 h 3207099"/>
                  <a:gd name="connsiteX7" fmla="*/ 3452228 w 5493990"/>
                  <a:gd name="connsiteY7" fmla="*/ 0 h 3207099"/>
                  <a:gd name="connsiteX0" fmla="*/ 3454814 w 5493990"/>
                  <a:gd name="connsiteY0" fmla="*/ 63 h 3220665"/>
                  <a:gd name="connsiteX1" fmla="*/ 1793257 w 5493990"/>
                  <a:gd name="connsiteY1" fmla="*/ 195440 h 3220665"/>
                  <a:gd name="connsiteX2" fmla="*/ 181406 w 5493990"/>
                  <a:gd name="connsiteY2" fmla="*/ 1019357 h 3220665"/>
                  <a:gd name="connsiteX3" fmla="*/ 308154 w 5493990"/>
                  <a:gd name="connsiteY3" fmla="*/ 2214414 h 3220665"/>
                  <a:gd name="connsiteX4" fmla="*/ 2589628 w 5493990"/>
                  <a:gd name="connsiteY4" fmla="*/ 3219349 h 3220665"/>
                  <a:gd name="connsiteX5" fmla="*/ 5124598 w 5493990"/>
                  <a:gd name="connsiteY5" fmla="*/ 2395484 h 3220665"/>
                  <a:gd name="connsiteX6" fmla="*/ 5305667 w 5493990"/>
                  <a:gd name="connsiteY6" fmla="*/ 1064624 h 3220665"/>
                  <a:gd name="connsiteX7" fmla="*/ 3452228 w 5493990"/>
                  <a:gd name="connsiteY7" fmla="*/ 13566 h 3220665"/>
                  <a:gd name="connsiteX0" fmla="*/ 3470654 w 5509830"/>
                  <a:gd name="connsiteY0" fmla="*/ 7830 h 3228432"/>
                  <a:gd name="connsiteX1" fmla="*/ 2043558 w 5509830"/>
                  <a:gd name="connsiteY1" fmla="*/ 45253 h 3228432"/>
                  <a:gd name="connsiteX2" fmla="*/ 197246 w 5509830"/>
                  <a:gd name="connsiteY2" fmla="*/ 1027124 h 3228432"/>
                  <a:gd name="connsiteX3" fmla="*/ 323994 w 5509830"/>
                  <a:gd name="connsiteY3" fmla="*/ 2222181 h 3228432"/>
                  <a:gd name="connsiteX4" fmla="*/ 2605468 w 5509830"/>
                  <a:gd name="connsiteY4" fmla="*/ 3227116 h 3228432"/>
                  <a:gd name="connsiteX5" fmla="*/ 5140438 w 5509830"/>
                  <a:gd name="connsiteY5" fmla="*/ 2403251 h 3228432"/>
                  <a:gd name="connsiteX6" fmla="*/ 5321507 w 5509830"/>
                  <a:gd name="connsiteY6" fmla="*/ 1072391 h 3228432"/>
                  <a:gd name="connsiteX7" fmla="*/ 3468068 w 5509830"/>
                  <a:gd name="connsiteY7" fmla="*/ 21333 h 3228432"/>
                  <a:gd name="connsiteX0" fmla="*/ 3470654 w 5509830"/>
                  <a:gd name="connsiteY0" fmla="*/ 209154 h 3429756"/>
                  <a:gd name="connsiteX1" fmla="*/ 2043558 w 5509830"/>
                  <a:gd name="connsiteY1" fmla="*/ 246577 h 3429756"/>
                  <a:gd name="connsiteX2" fmla="*/ 197246 w 5509830"/>
                  <a:gd name="connsiteY2" fmla="*/ 1228448 h 3429756"/>
                  <a:gd name="connsiteX3" fmla="*/ 323994 w 5509830"/>
                  <a:gd name="connsiteY3" fmla="*/ 2423505 h 3429756"/>
                  <a:gd name="connsiteX4" fmla="*/ 2605468 w 5509830"/>
                  <a:gd name="connsiteY4" fmla="*/ 3428440 h 3429756"/>
                  <a:gd name="connsiteX5" fmla="*/ 5140438 w 5509830"/>
                  <a:gd name="connsiteY5" fmla="*/ 2604575 h 3429756"/>
                  <a:gd name="connsiteX6" fmla="*/ 5321507 w 5509830"/>
                  <a:gd name="connsiteY6" fmla="*/ 1273715 h 3429756"/>
                  <a:gd name="connsiteX7" fmla="*/ 3572729 w 5509830"/>
                  <a:gd name="connsiteY7" fmla="*/ 0 h 3429756"/>
                  <a:gd name="connsiteX0" fmla="*/ 2782100 w 5509830"/>
                  <a:gd name="connsiteY0" fmla="*/ 33728 h 3429756"/>
                  <a:gd name="connsiteX1" fmla="*/ 2043558 w 5509830"/>
                  <a:gd name="connsiteY1" fmla="*/ 246577 h 3429756"/>
                  <a:gd name="connsiteX2" fmla="*/ 197246 w 5509830"/>
                  <a:gd name="connsiteY2" fmla="*/ 1228448 h 3429756"/>
                  <a:gd name="connsiteX3" fmla="*/ 323994 w 5509830"/>
                  <a:gd name="connsiteY3" fmla="*/ 2423505 h 3429756"/>
                  <a:gd name="connsiteX4" fmla="*/ 2605468 w 5509830"/>
                  <a:gd name="connsiteY4" fmla="*/ 3428440 h 3429756"/>
                  <a:gd name="connsiteX5" fmla="*/ 5140438 w 5509830"/>
                  <a:gd name="connsiteY5" fmla="*/ 2604575 h 3429756"/>
                  <a:gd name="connsiteX6" fmla="*/ 5321507 w 5509830"/>
                  <a:gd name="connsiteY6" fmla="*/ 1273715 h 3429756"/>
                  <a:gd name="connsiteX7" fmla="*/ 3572729 w 5509830"/>
                  <a:gd name="connsiteY7" fmla="*/ 0 h 3429756"/>
                  <a:gd name="connsiteX0" fmla="*/ 2782100 w 5509830"/>
                  <a:gd name="connsiteY0" fmla="*/ 33728 h 3429756"/>
                  <a:gd name="connsiteX1" fmla="*/ 2043558 w 5509830"/>
                  <a:gd name="connsiteY1" fmla="*/ 246577 h 3429756"/>
                  <a:gd name="connsiteX2" fmla="*/ 197246 w 5509830"/>
                  <a:gd name="connsiteY2" fmla="*/ 1228448 h 3429756"/>
                  <a:gd name="connsiteX3" fmla="*/ 323994 w 5509830"/>
                  <a:gd name="connsiteY3" fmla="*/ 2423505 h 3429756"/>
                  <a:gd name="connsiteX4" fmla="*/ 2605468 w 5509830"/>
                  <a:gd name="connsiteY4" fmla="*/ 3428440 h 3429756"/>
                  <a:gd name="connsiteX5" fmla="*/ 5140438 w 5509830"/>
                  <a:gd name="connsiteY5" fmla="*/ 2604575 h 3429756"/>
                  <a:gd name="connsiteX6" fmla="*/ 5321507 w 5509830"/>
                  <a:gd name="connsiteY6" fmla="*/ 1273715 h 3429756"/>
                  <a:gd name="connsiteX7" fmla="*/ 3572729 w 5509830"/>
                  <a:gd name="connsiteY7" fmla="*/ 0 h 3429756"/>
                  <a:gd name="connsiteX8" fmla="*/ 2782100 w 5509830"/>
                  <a:gd name="connsiteY8" fmla="*/ 33728 h 3429756"/>
                  <a:gd name="connsiteX0" fmla="*/ 2783227 w 5510957"/>
                  <a:gd name="connsiteY0" fmla="*/ 33728 h 3429756"/>
                  <a:gd name="connsiteX1" fmla="*/ 2061211 w 5510957"/>
                  <a:gd name="connsiteY1" fmla="*/ 138622 h 3429756"/>
                  <a:gd name="connsiteX2" fmla="*/ 198373 w 5510957"/>
                  <a:gd name="connsiteY2" fmla="*/ 1228448 h 3429756"/>
                  <a:gd name="connsiteX3" fmla="*/ 325121 w 5510957"/>
                  <a:gd name="connsiteY3" fmla="*/ 2423505 h 3429756"/>
                  <a:gd name="connsiteX4" fmla="*/ 2606595 w 5510957"/>
                  <a:gd name="connsiteY4" fmla="*/ 3428440 h 3429756"/>
                  <a:gd name="connsiteX5" fmla="*/ 5141565 w 5510957"/>
                  <a:gd name="connsiteY5" fmla="*/ 2604575 h 3429756"/>
                  <a:gd name="connsiteX6" fmla="*/ 5322634 w 5510957"/>
                  <a:gd name="connsiteY6" fmla="*/ 1273715 h 3429756"/>
                  <a:gd name="connsiteX7" fmla="*/ 3573856 w 5510957"/>
                  <a:gd name="connsiteY7" fmla="*/ 0 h 3429756"/>
                  <a:gd name="connsiteX8" fmla="*/ 2783227 w 5510957"/>
                  <a:gd name="connsiteY8" fmla="*/ 33728 h 3429756"/>
                  <a:gd name="connsiteX0" fmla="*/ 2788735 w 5510957"/>
                  <a:gd name="connsiteY0" fmla="*/ 60 h 3490548"/>
                  <a:gd name="connsiteX1" fmla="*/ 2061211 w 5510957"/>
                  <a:gd name="connsiteY1" fmla="*/ 199414 h 3490548"/>
                  <a:gd name="connsiteX2" fmla="*/ 198373 w 5510957"/>
                  <a:gd name="connsiteY2" fmla="*/ 1289240 h 3490548"/>
                  <a:gd name="connsiteX3" fmla="*/ 325121 w 5510957"/>
                  <a:gd name="connsiteY3" fmla="*/ 2484297 h 3490548"/>
                  <a:gd name="connsiteX4" fmla="*/ 2606595 w 5510957"/>
                  <a:gd name="connsiteY4" fmla="*/ 3489232 h 3490548"/>
                  <a:gd name="connsiteX5" fmla="*/ 5141565 w 5510957"/>
                  <a:gd name="connsiteY5" fmla="*/ 2665367 h 3490548"/>
                  <a:gd name="connsiteX6" fmla="*/ 5322634 w 5510957"/>
                  <a:gd name="connsiteY6" fmla="*/ 1334507 h 3490548"/>
                  <a:gd name="connsiteX7" fmla="*/ 3573856 w 5510957"/>
                  <a:gd name="connsiteY7" fmla="*/ 60792 h 3490548"/>
                  <a:gd name="connsiteX8" fmla="*/ 2788735 w 5510957"/>
                  <a:gd name="connsiteY8" fmla="*/ 60 h 3490548"/>
                  <a:gd name="connsiteX0" fmla="*/ 2788735 w 5510957"/>
                  <a:gd name="connsiteY0" fmla="*/ 0 h 3490488"/>
                  <a:gd name="connsiteX1" fmla="*/ 2061211 w 5510957"/>
                  <a:gd name="connsiteY1" fmla="*/ 199354 h 3490488"/>
                  <a:gd name="connsiteX2" fmla="*/ 198373 w 5510957"/>
                  <a:gd name="connsiteY2" fmla="*/ 1289180 h 3490488"/>
                  <a:gd name="connsiteX3" fmla="*/ 325121 w 5510957"/>
                  <a:gd name="connsiteY3" fmla="*/ 2484237 h 3490488"/>
                  <a:gd name="connsiteX4" fmla="*/ 2606595 w 5510957"/>
                  <a:gd name="connsiteY4" fmla="*/ 3489172 h 3490488"/>
                  <a:gd name="connsiteX5" fmla="*/ 5141565 w 5510957"/>
                  <a:gd name="connsiteY5" fmla="*/ 2665307 h 3490488"/>
                  <a:gd name="connsiteX6" fmla="*/ 5322634 w 5510957"/>
                  <a:gd name="connsiteY6" fmla="*/ 1334447 h 3490488"/>
                  <a:gd name="connsiteX7" fmla="*/ 3573856 w 5510957"/>
                  <a:gd name="connsiteY7" fmla="*/ 60732 h 3490488"/>
                  <a:gd name="connsiteX8" fmla="*/ 2788735 w 5510957"/>
                  <a:gd name="connsiteY8" fmla="*/ 0 h 3490488"/>
                  <a:gd name="connsiteX0" fmla="*/ 2788735 w 5510957"/>
                  <a:gd name="connsiteY0" fmla="*/ 4983 h 3495471"/>
                  <a:gd name="connsiteX1" fmla="*/ 2061211 w 5510957"/>
                  <a:gd name="connsiteY1" fmla="*/ 204337 h 3495471"/>
                  <a:gd name="connsiteX2" fmla="*/ 198373 w 5510957"/>
                  <a:gd name="connsiteY2" fmla="*/ 1294163 h 3495471"/>
                  <a:gd name="connsiteX3" fmla="*/ 325121 w 5510957"/>
                  <a:gd name="connsiteY3" fmla="*/ 2489220 h 3495471"/>
                  <a:gd name="connsiteX4" fmla="*/ 2606595 w 5510957"/>
                  <a:gd name="connsiteY4" fmla="*/ 3494155 h 3495471"/>
                  <a:gd name="connsiteX5" fmla="*/ 5141565 w 5510957"/>
                  <a:gd name="connsiteY5" fmla="*/ 2670290 h 3495471"/>
                  <a:gd name="connsiteX6" fmla="*/ 5322634 w 5510957"/>
                  <a:gd name="connsiteY6" fmla="*/ 1339430 h 3495471"/>
                  <a:gd name="connsiteX7" fmla="*/ 3573856 w 5510957"/>
                  <a:gd name="connsiteY7" fmla="*/ 65715 h 3495471"/>
                  <a:gd name="connsiteX8" fmla="*/ 2788735 w 5510957"/>
                  <a:gd name="connsiteY8" fmla="*/ 4983 h 3495471"/>
                  <a:gd name="connsiteX0" fmla="*/ 2788735 w 5510957"/>
                  <a:gd name="connsiteY0" fmla="*/ 4983 h 3495471"/>
                  <a:gd name="connsiteX1" fmla="*/ 2061211 w 5510957"/>
                  <a:gd name="connsiteY1" fmla="*/ 204337 h 3495471"/>
                  <a:gd name="connsiteX2" fmla="*/ 198373 w 5510957"/>
                  <a:gd name="connsiteY2" fmla="*/ 1294163 h 3495471"/>
                  <a:gd name="connsiteX3" fmla="*/ 325121 w 5510957"/>
                  <a:gd name="connsiteY3" fmla="*/ 2489220 h 3495471"/>
                  <a:gd name="connsiteX4" fmla="*/ 2606595 w 5510957"/>
                  <a:gd name="connsiteY4" fmla="*/ 3494155 h 3495471"/>
                  <a:gd name="connsiteX5" fmla="*/ 5141565 w 5510957"/>
                  <a:gd name="connsiteY5" fmla="*/ 2670290 h 3495471"/>
                  <a:gd name="connsiteX6" fmla="*/ 5322634 w 5510957"/>
                  <a:gd name="connsiteY6" fmla="*/ 1339430 h 3495471"/>
                  <a:gd name="connsiteX7" fmla="*/ 3573856 w 5510957"/>
                  <a:gd name="connsiteY7" fmla="*/ 65715 h 3495471"/>
                  <a:gd name="connsiteX8" fmla="*/ 2788735 w 5510957"/>
                  <a:gd name="connsiteY8" fmla="*/ 4983 h 3495471"/>
                  <a:gd name="connsiteX0" fmla="*/ 2761193 w 5510957"/>
                  <a:gd name="connsiteY0" fmla="*/ 511015 h 3448236"/>
                  <a:gd name="connsiteX1" fmla="*/ 2061211 w 5510957"/>
                  <a:gd name="connsiteY1" fmla="*/ 157102 h 3448236"/>
                  <a:gd name="connsiteX2" fmla="*/ 198373 w 5510957"/>
                  <a:gd name="connsiteY2" fmla="*/ 1246928 h 3448236"/>
                  <a:gd name="connsiteX3" fmla="*/ 325121 w 5510957"/>
                  <a:gd name="connsiteY3" fmla="*/ 2441985 h 3448236"/>
                  <a:gd name="connsiteX4" fmla="*/ 2606595 w 5510957"/>
                  <a:gd name="connsiteY4" fmla="*/ 3446920 h 3448236"/>
                  <a:gd name="connsiteX5" fmla="*/ 5141565 w 5510957"/>
                  <a:gd name="connsiteY5" fmla="*/ 2623055 h 3448236"/>
                  <a:gd name="connsiteX6" fmla="*/ 5322634 w 5510957"/>
                  <a:gd name="connsiteY6" fmla="*/ 1292195 h 3448236"/>
                  <a:gd name="connsiteX7" fmla="*/ 3573856 w 5510957"/>
                  <a:gd name="connsiteY7" fmla="*/ 18480 h 3448236"/>
                  <a:gd name="connsiteX8" fmla="*/ 2761193 w 5510957"/>
                  <a:gd name="connsiteY8" fmla="*/ 511015 h 3448236"/>
                  <a:gd name="connsiteX0" fmla="*/ 2809820 w 5559584"/>
                  <a:gd name="connsiteY0" fmla="*/ 511015 h 3448236"/>
                  <a:gd name="connsiteX1" fmla="*/ 247000 w 5559584"/>
                  <a:gd name="connsiteY1" fmla="*/ 1246928 h 3448236"/>
                  <a:gd name="connsiteX2" fmla="*/ 373748 w 5559584"/>
                  <a:gd name="connsiteY2" fmla="*/ 2441985 h 3448236"/>
                  <a:gd name="connsiteX3" fmla="*/ 2655222 w 5559584"/>
                  <a:gd name="connsiteY3" fmla="*/ 3446920 h 3448236"/>
                  <a:gd name="connsiteX4" fmla="*/ 5190192 w 5559584"/>
                  <a:gd name="connsiteY4" fmla="*/ 2623055 h 3448236"/>
                  <a:gd name="connsiteX5" fmla="*/ 5371261 w 5559584"/>
                  <a:gd name="connsiteY5" fmla="*/ 1292195 h 3448236"/>
                  <a:gd name="connsiteX6" fmla="*/ 3622483 w 5559584"/>
                  <a:gd name="connsiteY6" fmla="*/ 18480 h 3448236"/>
                  <a:gd name="connsiteX7" fmla="*/ 2809820 w 5559584"/>
                  <a:gd name="connsiteY7" fmla="*/ 511015 h 3448236"/>
                  <a:gd name="connsiteX0" fmla="*/ 2809820 w 5559584"/>
                  <a:gd name="connsiteY0" fmla="*/ 100 h 2937321"/>
                  <a:gd name="connsiteX1" fmla="*/ 247000 w 5559584"/>
                  <a:gd name="connsiteY1" fmla="*/ 736013 h 2937321"/>
                  <a:gd name="connsiteX2" fmla="*/ 373748 w 5559584"/>
                  <a:gd name="connsiteY2" fmla="*/ 1931070 h 2937321"/>
                  <a:gd name="connsiteX3" fmla="*/ 2655222 w 5559584"/>
                  <a:gd name="connsiteY3" fmla="*/ 2936005 h 2937321"/>
                  <a:gd name="connsiteX4" fmla="*/ 5190192 w 5559584"/>
                  <a:gd name="connsiteY4" fmla="*/ 2112140 h 2937321"/>
                  <a:gd name="connsiteX5" fmla="*/ 5371261 w 5559584"/>
                  <a:gd name="connsiteY5" fmla="*/ 781280 h 2937321"/>
                  <a:gd name="connsiteX6" fmla="*/ 2809820 w 5559584"/>
                  <a:gd name="connsiteY6" fmla="*/ 100 h 2937321"/>
                  <a:gd name="connsiteX0" fmla="*/ 2845200 w 5561914"/>
                  <a:gd name="connsiteY0" fmla="*/ 64 h 3213919"/>
                  <a:gd name="connsiteX1" fmla="*/ 249330 w 5561914"/>
                  <a:gd name="connsiteY1" fmla="*/ 1012611 h 3213919"/>
                  <a:gd name="connsiteX2" fmla="*/ 376078 w 5561914"/>
                  <a:gd name="connsiteY2" fmla="*/ 2207668 h 3213919"/>
                  <a:gd name="connsiteX3" fmla="*/ 2657552 w 5561914"/>
                  <a:gd name="connsiteY3" fmla="*/ 3212603 h 3213919"/>
                  <a:gd name="connsiteX4" fmla="*/ 5192522 w 5561914"/>
                  <a:gd name="connsiteY4" fmla="*/ 2388738 h 3213919"/>
                  <a:gd name="connsiteX5" fmla="*/ 5373591 w 5561914"/>
                  <a:gd name="connsiteY5" fmla="*/ 1057878 h 3213919"/>
                  <a:gd name="connsiteX6" fmla="*/ 2845200 w 5561914"/>
                  <a:gd name="connsiteY6" fmla="*/ 64 h 3213919"/>
                  <a:gd name="connsiteX0" fmla="*/ 2845200 w 5544307"/>
                  <a:gd name="connsiteY0" fmla="*/ 378 h 3214297"/>
                  <a:gd name="connsiteX1" fmla="*/ 249330 w 5544307"/>
                  <a:gd name="connsiteY1" fmla="*/ 1012925 h 3214297"/>
                  <a:gd name="connsiteX2" fmla="*/ 376078 w 5544307"/>
                  <a:gd name="connsiteY2" fmla="*/ 2207982 h 3214297"/>
                  <a:gd name="connsiteX3" fmla="*/ 2657552 w 5544307"/>
                  <a:gd name="connsiteY3" fmla="*/ 3212917 h 3214297"/>
                  <a:gd name="connsiteX4" fmla="*/ 5192522 w 5544307"/>
                  <a:gd name="connsiteY4" fmla="*/ 2389052 h 3214297"/>
                  <a:gd name="connsiteX5" fmla="*/ 5346049 w 5544307"/>
                  <a:gd name="connsiteY5" fmla="*/ 909755 h 3214297"/>
                  <a:gd name="connsiteX6" fmla="*/ 2845200 w 5544307"/>
                  <a:gd name="connsiteY6" fmla="*/ 378 h 3214297"/>
                  <a:gd name="connsiteX0" fmla="*/ 2819922 w 5519029"/>
                  <a:gd name="connsiteY0" fmla="*/ 25 h 3213945"/>
                  <a:gd name="connsiteX1" fmla="*/ 262611 w 5519029"/>
                  <a:gd name="connsiteY1" fmla="*/ 884376 h 3213945"/>
                  <a:gd name="connsiteX2" fmla="*/ 350800 w 5519029"/>
                  <a:gd name="connsiteY2" fmla="*/ 2207629 h 3213945"/>
                  <a:gd name="connsiteX3" fmla="*/ 2632274 w 5519029"/>
                  <a:gd name="connsiteY3" fmla="*/ 3212564 h 3213945"/>
                  <a:gd name="connsiteX4" fmla="*/ 5167244 w 5519029"/>
                  <a:gd name="connsiteY4" fmla="*/ 2388699 h 3213945"/>
                  <a:gd name="connsiteX5" fmla="*/ 5320771 w 5519029"/>
                  <a:gd name="connsiteY5" fmla="*/ 909402 h 3213945"/>
                  <a:gd name="connsiteX6" fmla="*/ 2819922 w 5519029"/>
                  <a:gd name="connsiteY6" fmla="*/ 25 h 3213945"/>
                  <a:gd name="connsiteX0" fmla="*/ 2819922 w 5504544"/>
                  <a:gd name="connsiteY0" fmla="*/ 113 h 3214020"/>
                  <a:gd name="connsiteX1" fmla="*/ 262611 w 5504544"/>
                  <a:gd name="connsiteY1" fmla="*/ 884464 h 3214020"/>
                  <a:gd name="connsiteX2" fmla="*/ 350800 w 5504544"/>
                  <a:gd name="connsiteY2" fmla="*/ 2207717 h 3214020"/>
                  <a:gd name="connsiteX3" fmla="*/ 2632274 w 5504544"/>
                  <a:gd name="connsiteY3" fmla="*/ 3212652 h 3214020"/>
                  <a:gd name="connsiteX4" fmla="*/ 5167244 w 5504544"/>
                  <a:gd name="connsiteY4" fmla="*/ 2388787 h 3214020"/>
                  <a:gd name="connsiteX5" fmla="*/ 5297325 w 5504544"/>
                  <a:gd name="connsiteY5" fmla="*/ 938209 h 3214020"/>
                  <a:gd name="connsiteX6" fmla="*/ 2819922 w 5504544"/>
                  <a:gd name="connsiteY6" fmla="*/ 113 h 3214020"/>
                  <a:gd name="connsiteX0" fmla="*/ 2819922 w 5552638"/>
                  <a:gd name="connsiteY0" fmla="*/ 113 h 3214020"/>
                  <a:gd name="connsiteX1" fmla="*/ 262611 w 5552638"/>
                  <a:gd name="connsiteY1" fmla="*/ 884464 h 3214020"/>
                  <a:gd name="connsiteX2" fmla="*/ 350800 w 5552638"/>
                  <a:gd name="connsiteY2" fmla="*/ 2207717 h 3214020"/>
                  <a:gd name="connsiteX3" fmla="*/ 2632274 w 5552638"/>
                  <a:gd name="connsiteY3" fmla="*/ 3212652 h 3214020"/>
                  <a:gd name="connsiteX4" fmla="*/ 5167244 w 5552638"/>
                  <a:gd name="connsiteY4" fmla="*/ 2388787 h 3214020"/>
                  <a:gd name="connsiteX5" fmla="*/ 5297325 w 5552638"/>
                  <a:gd name="connsiteY5" fmla="*/ 938209 h 3214020"/>
                  <a:gd name="connsiteX6" fmla="*/ 2819922 w 5552638"/>
                  <a:gd name="connsiteY6" fmla="*/ 113 h 3214020"/>
                  <a:gd name="connsiteX0" fmla="*/ 2819922 w 5584788"/>
                  <a:gd name="connsiteY0" fmla="*/ 2762 h 3216669"/>
                  <a:gd name="connsiteX1" fmla="*/ 262611 w 5584788"/>
                  <a:gd name="connsiteY1" fmla="*/ 887113 h 3216669"/>
                  <a:gd name="connsiteX2" fmla="*/ 350800 w 5584788"/>
                  <a:gd name="connsiteY2" fmla="*/ 2210366 h 3216669"/>
                  <a:gd name="connsiteX3" fmla="*/ 2632274 w 5584788"/>
                  <a:gd name="connsiteY3" fmla="*/ 3215301 h 3216669"/>
                  <a:gd name="connsiteX4" fmla="*/ 5167244 w 5584788"/>
                  <a:gd name="connsiteY4" fmla="*/ 2391436 h 3216669"/>
                  <a:gd name="connsiteX5" fmla="*/ 5349577 w 5584788"/>
                  <a:gd name="connsiteY5" fmla="*/ 663519 h 3216669"/>
                  <a:gd name="connsiteX6" fmla="*/ 2819922 w 5584788"/>
                  <a:gd name="connsiteY6" fmla="*/ 2762 h 3216669"/>
                  <a:gd name="connsiteX0" fmla="*/ 2884525 w 5649391"/>
                  <a:gd name="connsiteY0" fmla="*/ 8 h 3213915"/>
                  <a:gd name="connsiteX1" fmla="*/ 231420 w 5649391"/>
                  <a:gd name="connsiteY1" fmla="*/ 649686 h 3213915"/>
                  <a:gd name="connsiteX2" fmla="*/ 415403 w 5649391"/>
                  <a:gd name="connsiteY2" fmla="*/ 2207612 h 3213915"/>
                  <a:gd name="connsiteX3" fmla="*/ 2696877 w 5649391"/>
                  <a:gd name="connsiteY3" fmla="*/ 3212547 h 3213915"/>
                  <a:gd name="connsiteX4" fmla="*/ 5231847 w 5649391"/>
                  <a:gd name="connsiteY4" fmla="*/ 2388682 h 3213915"/>
                  <a:gd name="connsiteX5" fmla="*/ 5414180 w 5649391"/>
                  <a:gd name="connsiteY5" fmla="*/ 660765 h 3213915"/>
                  <a:gd name="connsiteX6" fmla="*/ 2884525 w 5649391"/>
                  <a:gd name="connsiteY6" fmla="*/ 8 h 3213915"/>
                  <a:gd name="connsiteX0" fmla="*/ 2915136 w 5680002"/>
                  <a:gd name="connsiteY0" fmla="*/ 9 h 3212553"/>
                  <a:gd name="connsiteX1" fmla="*/ 262031 w 5680002"/>
                  <a:gd name="connsiteY1" fmla="*/ 649687 h 3212553"/>
                  <a:gd name="connsiteX2" fmla="*/ 376346 w 5680002"/>
                  <a:gd name="connsiteY2" fmla="*/ 2378286 h 3212553"/>
                  <a:gd name="connsiteX3" fmla="*/ 2727488 w 5680002"/>
                  <a:gd name="connsiteY3" fmla="*/ 3212548 h 3212553"/>
                  <a:gd name="connsiteX4" fmla="*/ 5262458 w 5680002"/>
                  <a:gd name="connsiteY4" fmla="*/ 2388683 h 3212553"/>
                  <a:gd name="connsiteX5" fmla="*/ 5444791 w 5680002"/>
                  <a:gd name="connsiteY5" fmla="*/ 660766 h 3212553"/>
                  <a:gd name="connsiteX6" fmla="*/ 2915136 w 5680002"/>
                  <a:gd name="connsiteY6" fmla="*/ 9 h 3212553"/>
                  <a:gd name="connsiteX0" fmla="*/ 2915136 w 5727264"/>
                  <a:gd name="connsiteY0" fmla="*/ 9 h 3212753"/>
                  <a:gd name="connsiteX1" fmla="*/ 262031 w 5727264"/>
                  <a:gd name="connsiteY1" fmla="*/ 649687 h 3212753"/>
                  <a:gd name="connsiteX2" fmla="*/ 376346 w 5727264"/>
                  <a:gd name="connsiteY2" fmla="*/ 2378286 h 3212753"/>
                  <a:gd name="connsiteX3" fmla="*/ 2727488 w 5727264"/>
                  <a:gd name="connsiteY3" fmla="*/ 3212548 h 3212753"/>
                  <a:gd name="connsiteX4" fmla="*/ 5366961 w 5727264"/>
                  <a:gd name="connsiteY4" fmla="*/ 2442018 h 3212753"/>
                  <a:gd name="connsiteX5" fmla="*/ 5444791 w 5727264"/>
                  <a:gd name="connsiteY5" fmla="*/ 660766 h 3212753"/>
                  <a:gd name="connsiteX6" fmla="*/ 2915136 w 5727264"/>
                  <a:gd name="connsiteY6" fmla="*/ 9 h 3212753"/>
                  <a:gd name="connsiteX0" fmla="*/ 2958425 w 5770553"/>
                  <a:gd name="connsiteY0" fmla="*/ 10 h 3212761"/>
                  <a:gd name="connsiteX1" fmla="*/ 305320 w 5770553"/>
                  <a:gd name="connsiteY1" fmla="*/ 649688 h 3212761"/>
                  <a:gd name="connsiteX2" fmla="*/ 332549 w 5770553"/>
                  <a:gd name="connsiteY2" fmla="*/ 2497817 h 3212761"/>
                  <a:gd name="connsiteX3" fmla="*/ 2770777 w 5770553"/>
                  <a:gd name="connsiteY3" fmla="*/ 3212549 h 3212761"/>
                  <a:gd name="connsiteX4" fmla="*/ 5410250 w 5770553"/>
                  <a:gd name="connsiteY4" fmla="*/ 2442019 h 3212761"/>
                  <a:gd name="connsiteX5" fmla="*/ 5488080 w 5770553"/>
                  <a:gd name="connsiteY5" fmla="*/ 660767 h 3212761"/>
                  <a:gd name="connsiteX6" fmla="*/ 2958425 w 5770553"/>
                  <a:gd name="connsiteY6" fmla="*/ 10 h 3212761"/>
                  <a:gd name="connsiteX0" fmla="*/ 2958425 w 5871121"/>
                  <a:gd name="connsiteY0" fmla="*/ 10 h 3213810"/>
                  <a:gd name="connsiteX1" fmla="*/ 305320 w 5871121"/>
                  <a:gd name="connsiteY1" fmla="*/ 649688 h 3213810"/>
                  <a:gd name="connsiteX2" fmla="*/ 332549 w 5871121"/>
                  <a:gd name="connsiteY2" fmla="*/ 2497817 h 3213810"/>
                  <a:gd name="connsiteX3" fmla="*/ 2770777 w 5871121"/>
                  <a:gd name="connsiteY3" fmla="*/ 3212549 h 3213810"/>
                  <a:gd name="connsiteX4" fmla="*/ 5584421 w 5871121"/>
                  <a:gd name="connsiteY4" fmla="*/ 2621313 h 3213810"/>
                  <a:gd name="connsiteX5" fmla="*/ 5488080 w 5871121"/>
                  <a:gd name="connsiteY5" fmla="*/ 660767 h 3213810"/>
                  <a:gd name="connsiteX6" fmla="*/ 2958425 w 5871121"/>
                  <a:gd name="connsiteY6" fmla="*/ 10 h 3213810"/>
                  <a:gd name="connsiteX0" fmla="*/ 2958425 w 5871121"/>
                  <a:gd name="connsiteY0" fmla="*/ 10 h 3531855"/>
                  <a:gd name="connsiteX1" fmla="*/ 305320 w 5871121"/>
                  <a:gd name="connsiteY1" fmla="*/ 649688 h 3531855"/>
                  <a:gd name="connsiteX2" fmla="*/ 332549 w 5871121"/>
                  <a:gd name="connsiteY2" fmla="*/ 2497817 h 3531855"/>
                  <a:gd name="connsiteX3" fmla="*/ 2770777 w 5871121"/>
                  <a:gd name="connsiteY3" fmla="*/ 3531295 h 3531855"/>
                  <a:gd name="connsiteX4" fmla="*/ 5584421 w 5871121"/>
                  <a:gd name="connsiteY4" fmla="*/ 2621313 h 3531855"/>
                  <a:gd name="connsiteX5" fmla="*/ 5488080 w 5871121"/>
                  <a:gd name="connsiteY5" fmla="*/ 660767 h 3531855"/>
                  <a:gd name="connsiteX6" fmla="*/ 2958425 w 5871121"/>
                  <a:gd name="connsiteY6" fmla="*/ 10 h 3531855"/>
                  <a:gd name="connsiteX0" fmla="*/ 2961148 w 5873844"/>
                  <a:gd name="connsiteY0" fmla="*/ 10 h 3312570"/>
                  <a:gd name="connsiteX1" fmla="*/ 308043 w 5873844"/>
                  <a:gd name="connsiteY1" fmla="*/ 649688 h 3312570"/>
                  <a:gd name="connsiteX2" fmla="*/ 335272 w 5873844"/>
                  <a:gd name="connsiteY2" fmla="*/ 2497817 h 3312570"/>
                  <a:gd name="connsiteX3" fmla="*/ 2819220 w 5873844"/>
                  <a:gd name="connsiteY3" fmla="*/ 3311661 h 3312570"/>
                  <a:gd name="connsiteX4" fmla="*/ 5587144 w 5873844"/>
                  <a:gd name="connsiteY4" fmla="*/ 2621313 h 3312570"/>
                  <a:gd name="connsiteX5" fmla="*/ 5490803 w 5873844"/>
                  <a:gd name="connsiteY5" fmla="*/ 660767 h 3312570"/>
                  <a:gd name="connsiteX6" fmla="*/ 2961148 w 5873844"/>
                  <a:gd name="connsiteY6" fmla="*/ 10 h 3312570"/>
                  <a:gd name="connsiteX0" fmla="*/ 2905349 w 5818045"/>
                  <a:gd name="connsiteY0" fmla="*/ 1852 h 3314412"/>
                  <a:gd name="connsiteX1" fmla="*/ 352828 w 5818045"/>
                  <a:gd name="connsiteY1" fmla="*/ 818871 h 3314412"/>
                  <a:gd name="connsiteX2" fmla="*/ 279473 w 5818045"/>
                  <a:gd name="connsiteY2" fmla="*/ 2499659 h 3314412"/>
                  <a:gd name="connsiteX3" fmla="*/ 2763421 w 5818045"/>
                  <a:gd name="connsiteY3" fmla="*/ 3313503 h 3314412"/>
                  <a:gd name="connsiteX4" fmla="*/ 5531345 w 5818045"/>
                  <a:gd name="connsiteY4" fmla="*/ 2623155 h 3314412"/>
                  <a:gd name="connsiteX5" fmla="*/ 5435004 w 5818045"/>
                  <a:gd name="connsiteY5" fmla="*/ 662609 h 3314412"/>
                  <a:gd name="connsiteX6" fmla="*/ 2905349 w 5818045"/>
                  <a:gd name="connsiteY6" fmla="*/ 1852 h 3314412"/>
                  <a:gd name="connsiteX0" fmla="*/ 2848016 w 5760712"/>
                  <a:gd name="connsiteY0" fmla="*/ 1852 h 3316835"/>
                  <a:gd name="connsiteX1" fmla="*/ 295495 w 5760712"/>
                  <a:gd name="connsiteY1" fmla="*/ 818871 h 3316835"/>
                  <a:gd name="connsiteX2" fmla="*/ 322724 w 5760712"/>
                  <a:gd name="connsiteY2" fmla="*/ 2374153 h 3316835"/>
                  <a:gd name="connsiteX3" fmla="*/ 2706088 w 5760712"/>
                  <a:gd name="connsiteY3" fmla="*/ 3313503 h 3316835"/>
                  <a:gd name="connsiteX4" fmla="*/ 5474012 w 5760712"/>
                  <a:gd name="connsiteY4" fmla="*/ 2623155 h 3316835"/>
                  <a:gd name="connsiteX5" fmla="*/ 5377671 w 5760712"/>
                  <a:gd name="connsiteY5" fmla="*/ 662609 h 3316835"/>
                  <a:gd name="connsiteX6" fmla="*/ 2848016 w 5760712"/>
                  <a:gd name="connsiteY6" fmla="*/ 1852 h 3316835"/>
                  <a:gd name="connsiteX0" fmla="*/ 2848016 w 5707866"/>
                  <a:gd name="connsiteY0" fmla="*/ 445 h 3315427"/>
                  <a:gd name="connsiteX1" fmla="*/ 295495 w 5707866"/>
                  <a:gd name="connsiteY1" fmla="*/ 817464 h 3315427"/>
                  <a:gd name="connsiteX2" fmla="*/ 322724 w 5707866"/>
                  <a:gd name="connsiteY2" fmla="*/ 2372746 h 3315427"/>
                  <a:gd name="connsiteX3" fmla="*/ 2706088 w 5707866"/>
                  <a:gd name="connsiteY3" fmla="*/ 3312096 h 3315427"/>
                  <a:gd name="connsiteX4" fmla="*/ 5474012 w 5707866"/>
                  <a:gd name="connsiteY4" fmla="*/ 2621748 h 3315427"/>
                  <a:gd name="connsiteX5" fmla="*/ 5231367 w 5707866"/>
                  <a:gd name="connsiteY5" fmla="*/ 734414 h 3315427"/>
                  <a:gd name="connsiteX6" fmla="*/ 2848016 w 5707866"/>
                  <a:gd name="connsiteY6" fmla="*/ 445 h 3315427"/>
                  <a:gd name="connsiteX0" fmla="*/ 2848016 w 5643028"/>
                  <a:gd name="connsiteY0" fmla="*/ 414 h 3312513"/>
                  <a:gd name="connsiteX1" fmla="*/ 295495 w 5643028"/>
                  <a:gd name="connsiteY1" fmla="*/ 817433 h 3312513"/>
                  <a:gd name="connsiteX2" fmla="*/ 322724 w 5643028"/>
                  <a:gd name="connsiteY2" fmla="*/ 2372715 h 3312513"/>
                  <a:gd name="connsiteX3" fmla="*/ 2706088 w 5643028"/>
                  <a:gd name="connsiteY3" fmla="*/ 3312065 h 3312513"/>
                  <a:gd name="connsiteX4" fmla="*/ 5382572 w 5643028"/>
                  <a:gd name="connsiteY4" fmla="*/ 2475293 h 3312513"/>
                  <a:gd name="connsiteX5" fmla="*/ 5231367 w 5643028"/>
                  <a:gd name="connsiteY5" fmla="*/ 734383 h 3312513"/>
                  <a:gd name="connsiteX6" fmla="*/ 2848016 w 5643028"/>
                  <a:gd name="connsiteY6" fmla="*/ 414 h 3312513"/>
                  <a:gd name="connsiteX0" fmla="*/ 2873689 w 5668701"/>
                  <a:gd name="connsiteY0" fmla="*/ 414 h 3343862"/>
                  <a:gd name="connsiteX1" fmla="*/ 321168 w 5668701"/>
                  <a:gd name="connsiteY1" fmla="*/ 817433 h 3343862"/>
                  <a:gd name="connsiteX2" fmla="*/ 348397 w 5668701"/>
                  <a:gd name="connsiteY2" fmla="*/ 2372715 h 3343862"/>
                  <a:gd name="connsiteX3" fmla="*/ 3152385 w 5668701"/>
                  <a:gd name="connsiteY3" fmla="*/ 3343441 h 3343862"/>
                  <a:gd name="connsiteX4" fmla="*/ 5408245 w 5668701"/>
                  <a:gd name="connsiteY4" fmla="*/ 2475293 h 3343862"/>
                  <a:gd name="connsiteX5" fmla="*/ 5257040 w 5668701"/>
                  <a:gd name="connsiteY5" fmla="*/ 734383 h 3343862"/>
                  <a:gd name="connsiteX6" fmla="*/ 2873689 w 5668701"/>
                  <a:gd name="connsiteY6" fmla="*/ 414 h 3343862"/>
                  <a:gd name="connsiteX0" fmla="*/ 2866881 w 5661893"/>
                  <a:gd name="connsiteY0" fmla="*/ 414 h 3469286"/>
                  <a:gd name="connsiteX1" fmla="*/ 314360 w 5661893"/>
                  <a:gd name="connsiteY1" fmla="*/ 817433 h 3469286"/>
                  <a:gd name="connsiteX2" fmla="*/ 341589 w 5661893"/>
                  <a:gd name="connsiteY2" fmla="*/ 2372715 h 3469286"/>
                  <a:gd name="connsiteX3" fmla="*/ 3035849 w 5661893"/>
                  <a:gd name="connsiteY3" fmla="*/ 3468947 h 3469286"/>
                  <a:gd name="connsiteX4" fmla="*/ 5401437 w 5661893"/>
                  <a:gd name="connsiteY4" fmla="*/ 2475293 h 3469286"/>
                  <a:gd name="connsiteX5" fmla="*/ 5250232 w 5661893"/>
                  <a:gd name="connsiteY5" fmla="*/ 734383 h 3469286"/>
                  <a:gd name="connsiteX6" fmla="*/ 2866881 w 5661893"/>
                  <a:gd name="connsiteY6" fmla="*/ 414 h 3469286"/>
                  <a:gd name="connsiteX0" fmla="*/ 2864628 w 5659640"/>
                  <a:gd name="connsiteY0" fmla="*/ 414 h 3375215"/>
                  <a:gd name="connsiteX1" fmla="*/ 312107 w 5659640"/>
                  <a:gd name="connsiteY1" fmla="*/ 817433 h 3375215"/>
                  <a:gd name="connsiteX2" fmla="*/ 339336 w 5659640"/>
                  <a:gd name="connsiteY2" fmla="*/ 2372715 h 3375215"/>
                  <a:gd name="connsiteX3" fmla="*/ 2997020 w 5659640"/>
                  <a:gd name="connsiteY3" fmla="*/ 3374818 h 3375215"/>
                  <a:gd name="connsiteX4" fmla="*/ 5399184 w 5659640"/>
                  <a:gd name="connsiteY4" fmla="*/ 2475293 h 3375215"/>
                  <a:gd name="connsiteX5" fmla="*/ 5247979 w 5659640"/>
                  <a:gd name="connsiteY5" fmla="*/ 734383 h 3375215"/>
                  <a:gd name="connsiteX6" fmla="*/ 2864628 w 5659640"/>
                  <a:gd name="connsiteY6" fmla="*/ 414 h 3375215"/>
                  <a:gd name="connsiteX0" fmla="*/ 2864628 w 5653418"/>
                  <a:gd name="connsiteY0" fmla="*/ 439 h 3377179"/>
                  <a:gd name="connsiteX1" fmla="*/ 312107 w 5653418"/>
                  <a:gd name="connsiteY1" fmla="*/ 817458 h 3377179"/>
                  <a:gd name="connsiteX2" fmla="*/ 339336 w 5653418"/>
                  <a:gd name="connsiteY2" fmla="*/ 2372740 h 3377179"/>
                  <a:gd name="connsiteX3" fmla="*/ 2997020 w 5653418"/>
                  <a:gd name="connsiteY3" fmla="*/ 3374843 h 3377179"/>
                  <a:gd name="connsiteX4" fmla="*/ 5390040 w 5653418"/>
                  <a:gd name="connsiteY4" fmla="*/ 2600824 h 3377179"/>
                  <a:gd name="connsiteX5" fmla="*/ 5247979 w 5653418"/>
                  <a:gd name="connsiteY5" fmla="*/ 734408 h 3377179"/>
                  <a:gd name="connsiteX6" fmla="*/ 2864628 w 5653418"/>
                  <a:gd name="connsiteY6" fmla="*/ 439 h 3377179"/>
                  <a:gd name="connsiteX0" fmla="*/ 2859616 w 5648406"/>
                  <a:gd name="connsiteY0" fmla="*/ 439 h 3375833"/>
                  <a:gd name="connsiteX1" fmla="*/ 307095 w 5648406"/>
                  <a:gd name="connsiteY1" fmla="*/ 817458 h 3375833"/>
                  <a:gd name="connsiteX2" fmla="*/ 343468 w 5648406"/>
                  <a:gd name="connsiteY2" fmla="*/ 2456410 h 3375833"/>
                  <a:gd name="connsiteX3" fmla="*/ 2992008 w 5648406"/>
                  <a:gd name="connsiteY3" fmla="*/ 3374843 h 3375833"/>
                  <a:gd name="connsiteX4" fmla="*/ 5385028 w 5648406"/>
                  <a:gd name="connsiteY4" fmla="*/ 2600824 h 3375833"/>
                  <a:gd name="connsiteX5" fmla="*/ 5242967 w 5648406"/>
                  <a:gd name="connsiteY5" fmla="*/ 734408 h 3375833"/>
                  <a:gd name="connsiteX6" fmla="*/ 2859616 w 5648406"/>
                  <a:gd name="connsiteY6" fmla="*/ 439 h 3375833"/>
                  <a:gd name="connsiteX0" fmla="*/ 2859616 w 5673591"/>
                  <a:gd name="connsiteY0" fmla="*/ 450 h 3376856"/>
                  <a:gd name="connsiteX1" fmla="*/ 307095 w 5673591"/>
                  <a:gd name="connsiteY1" fmla="*/ 817469 h 3376856"/>
                  <a:gd name="connsiteX2" fmla="*/ 343468 w 5673591"/>
                  <a:gd name="connsiteY2" fmla="*/ 2456421 h 3376856"/>
                  <a:gd name="connsiteX3" fmla="*/ 2992008 w 5673591"/>
                  <a:gd name="connsiteY3" fmla="*/ 3374854 h 3376856"/>
                  <a:gd name="connsiteX4" fmla="*/ 5421604 w 5673591"/>
                  <a:gd name="connsiteY4" fmla="*/ 2653129 h 3376856"/>
                  <a:gd name="connsiteX5" fmla="*/ 5242967 w 5673591"/>
                  <a:gd name="connsiteY5" fmla="*/ 734419 h 3376856"/>
                  <a:gd name="connsiteX6" fmla="*/ 2859616 w 5673591"/>
                  <a:gd name="connsiteY6" fmla="*/ 450 h 337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73591" h="3376856">
                    <a:moveTo>
                      <a:pt x="2859616" y="450"/>
                    </a:moveTo>
                    <a:cubicBezTo>
                      <a:pt x="2036971" y="14292"/>
                      <a:pt x="726453" y="408141"/>
                      <a:pt x="307095" y="817469"/>
                    </a:cubicBezTo>
                    <a:cubicBezTo>
                      <a:pt x="-112263" y="1226797"/>
                      <a:pt x="-104017" y="2030190"/>
                      <a:pt x="343468" y="2456421"/>
                    </a:cubicBezTo>
                    <a:cubicBezTo>
                      <a:pt x="790953" y="2882652"/>
                      <a:pt x="2145652" y="3342069"/>
                      <a:pt x="2992008" y="3374854"/>
                    </a:cubicBezTo>
                    <a:cubicBezTo>
                      <a:pt x="3838364" y="3407639"/>
                      <a:pt x="4977429" y="3032203"/>
                      <a:pt x="5421604" y="2653129"/>
                    </a:cubicBezTo>
                    <a:cubicBezTo>
                      <a:pt x="5865779" y="2274055"/>
                      <a:pt x="5669965" y="1176532"/>
                      <a:pt x="5242967" y="734419"/>
                    </a:cubicBezTo>
                    <a:cubicBezTo>
                      <a:pt x="4815969" y="292306"/>
                      <a:pt x="3682261" y="-13392"/>
                      <a:pt x="2859616" y="450"/>
                    </a:cubicBezTo>
                    <a:close/>
                  </a:path>
                </a:pathLst>
              </a:custGeom>
              <a:solidFill>
                <a:srgbClr val="00B0F0">
                  <a:alpha val="15000"/>
                </a:srgbClr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6277140" y="3493151"/>
                <a:ext cx="5034198" cy="2019405"/>
                <a:chOff x="387194" y="3622270"/>
                <a:chExt cx="5034198" cy="2019405"/>
              </a:xfrm>
            </p:grpSpPr>
            <p:sp>
              <p:nvSpPr>
                <p:cNvPr id="128" name="Oval 127"/>
                <p:cNvSpPr>
                  <a:spLocks noChangeAspect="1"/>
                </p:cNvSpPr>
                <p:nvPr/>
              </p:nvSpPr>
              <p:spPr>
                <a:xfrm>
                  <a:off x="586315" y="3622270"/>
                  <a:ext cx="823948" cy="3471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NOX T3</a:t>
                  </a:r>
                </a:p>
              </p:txBody>
            </p:sp>
            <p:sp>
              <p:nvSpPr>
                <p:cNvPr id="129" name="Oval 128"/>
                <p:cNvSpPr>
                  <a:spLocks noChangeAspect="1"/>
                </p:cNvSpPr>
                <p:nvPr/>
              </p:nvSpPr>
              <p:spPr>
                <a:xfrm>
                  <a:off x="387194" y="4114650"/>
                  <a:ext cx="902913" cy="3471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WatchPAT</a:t>
                  </a:r>
                </a:p>
              </p:txBody>
            </p:sp>
            <p:sp>
              <p:nvSpPr>
                <p:cNvPr id="131" name="Oval 130"/>
                <p:cNvSpPr>
                  <a:spLocks noChangeAspect="1"/>
                </p:cNvSpPr>
                <p:nvPr/>
              </p:nvSpPr>
              <p:spPr>
                <a:xfrm>
                  <a:off x="2968974" y="3944502"/>
                  <a:ext cx="837817" cy="3405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Airview</a:t>
                  </a:r>
                </a:p>
              </p:txBody>
            </p:sp>
            <p:sp>
              <p:nvSpPr>
                <p:cNvPr id="132" name="Oval 131"/>
                <p:cNvSpPr>
                  <a:spLocks noChangeAspect="1"/>
                </p:cNvSpPr>
                <p:nvPr/>
              </p:nvSpPr>
              <p:spPr>
                <a:xfrm>
                  <a:off x="3570620" y="4345871"/>
                  <a:ext cx="937221" cy="44661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Encore </a:t>
                  </a:r>
                </a:p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Anywhere</a:t>
                  </a:r>
                </a:p>
              </p:txBody>
            </p:sp>
            <p:sp>
              <p:nvSpPr>
                <p:cNvPr id="134" name="Oval 133"/>
                <p:cNvSpPr>
                  <a:spLocks noChangeAspect="1"/>
                </p:cNvSpPr>
                <p:nvPr/>
              </p:nvSpPr>
              <p:spPr>
                <a:xfrm>
                  <a:off x="4068835" y="3812415"/>
                  <a:ext cx="837817" cy="3405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New Device</a:t>
                  </a:r>
                </a:p>
              </p:txBody>
            </p:sp>
            <p:sp>
              <p:nvSpPr>
                <p:cNvPr id="135" name="Oval 134"/>
                <p:cNvSpPr>
                  <a:spLocks noChangeAspect="1"/>
                </p:cNvSpPr>
                <p:nvPr/>
              </p:nvSpPr>
              <p:spPr>
                <a:xfrm>
                  <a:off x="1899592" y="5301122"/>
                  <a:ext cx="837817" cy="3405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Alice NightOne</a:t>
                  </a:r>
                </a:p>
              </p:txBody>
            </p:sp>
            <p:sp>
              <p:nvSpPr>
                <p:cNvPr id="136" name="Oval 135"/>
                <p:cNvSpPr>
                  <a:spLocks noChangeAspect="1"/>
                </p:cNvSpPr>
                <p:nvPr/>
              </p:nvSpPr>
              <p:spPr>
                <a:xfrm>
                  <a:off x="4583575" y="4207781"/>
                  <a:ext cx="837817" cy="4686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Future PFT</a:t>
                  </a:r>
                </a:p>
              </p:txBody>
            </p:sp>
            <p:sp>
              <p:nvSpPr>
                <p:cNvPr id="138" name="Oval 137"/>
                <p:cNvSpPr>
                  <a:spLocks noChangeAspect="1"/>
                </p:cNvSpPr>
                <p:nvPr/>
              </p:nvSpPr>
              <p:spPr>
                <a:xfrm>
                  <a:off x="1320856" y="4900632"/>
                  <a:ext cx="837817" cy="3405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Remlogic</a:t>
                  </a:r>
                </a:p>
              </p:txBody>
            </p:sp>
            <p:sp>
              <p:nvSpPr>
                <p:cNvPr id="140" name="Oval 139"/>
                <p:cNvSpPr>
                  <a:spLocks noChangeAspect="1"/>
                </p:cNvSpPr>
                <p:nvPr/>
              </p:nvSpPr>
              <p:spPr>
                <a:xfrm>
                  <a:off x="2793665" y="4977119"/>
                  <a:ext cx="934525" cy="3405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Polysmith</a:t>
                  </a:r>
                </a:p>
              </p:txBody>
            </p:sp>
            <p:sp>
              <p:nvSpPr>
                <p:cNvPr id="141" name="Oval 140"/>
                <p:cNvSpPr>
                  <a:spLocks noChangeAspect="1"/>
                </p:cNvSpPr>
                <p:nvPr/>
              </p:nvSpPr>
              <p:spPr>
                <a:xfrm>
                  <a:off x="1742284" y="4266863"/>
                  <a:ext cx="837817" cy="3405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Nonin</a:t>
                  </a:r>
                </a:p>
              </p:txBody>
            </p:sp>
            <p:sp>
              <p:nvSpPr>
                <p:cNvPr id="144" name="Oval 143"/>
                <p:cNvSpPr>
                  <a:spLocks noChangeAspect="1"/>
                </p:cNvSpPr>
                <p:nvPr/>
              </p:nvSpPr>
              <p:spPr>
                <a:xfrm>
                  <a:off x="4256296" y="4906436"/>
                  <a:ext cx="939570" cy="4267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Brightree</a:t>
                  </a:r>
                </a:p>
              </p:txBody>
            </p:sp>
          </p:grpSp>
        </p:grpSp>
        <p:sp>
          <p:nvSpPr>
            <p:cNvPr id="180" name="TextBox 179"/>
            <p:cNvSpPr txBox="1"/>
            <p:nvPr/>
          </p:nvSpPr>
          <p:spPr>
            <a:xfrm>
              <a:off x="8135543" y="2863906"/>
              <a:ext cx="170752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Somnoware</a:t>
              </a:r>
            </a:p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Built-In Integrations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85176" y="2002770"/>
            <a:ext cx="4546062" cy="3192463"/>
            <a:chOff x="586315" y="2135611"/>
            <a:chExt cx="4546062" cy="3192463"/>
          </a:xfrm>
        </p:grpSpPr>
        <p:grpSp>
          <p:nvGrpSpPr>
            <p:cNvPr id="49" name="Group 48"/>
            <p:cNvGrpSpPr/>
            <p:nvPr/>
          </p:nvGrpSpPr>
          <p:grpSpPr>
            <a:xfrm>
              <a:off x="1085281" y="2135611"/>
              <a:ext cx="3445231" cy="2807007"/>
              <a:chOff x="1085281" y="2135611"/>
              <a:chExt cx="3445231" cy="2807007"/>
            </a:xfrm>
          </p:grpSpPr>
          <p:cxnSp>
            <p:nvCxnSpPr>
              <p:cNvPr id="67" name="Straight Arrow Connector 66"/>
              <p:cNvCxnSpPr>
                <a:cxnSpLocks/>
                <a:stCxn id="110" idx="0"/>
              </p:cNvCxnSpPr>
              <p:nvPr/>
            </p:nvCxnSpPr>
            <p:spPr>
              <a:xfrm flipV="1">
                <a:off x="1896812" y="2135611"/>
                <a:ext cx="614556" cy="2643454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cxnSpLocks/>
              </p:cNvCxnSpPr>
              <p:nvPr/>
            </p:nvCxnSpPr>
            <p:spPr>
              <a:xfrm flipV="1">
                <a:off x="1410263" y="2197230"/>
                <a:ext cx="927262" cy="2069240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cxnSpLocks/>
                <a:stCxn id="112" idx="7"/>
              </p:cNvCxnSpPr>
              <p:nvPr/>
            </p:nvCxnSpPr>
            <p:spPr>
              <a:xfrm flipV="1">
                <a:off x="2379479" y="2222737"/>
                <a:ext cx="332211" cy="1475945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cxnSpLocks/>
                <a:stCxn id="108" idx="0"/>
              </p:cNvCxnSpPr>
              <p:nvPr/>
            </p:nvCxnSpPr>
            <p:spPr>
              <a:xfrm flipV="1">
                <a:off x="2490403" y="2197231"/>
                <a:ext cx="435912" cy="1972296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cxnSpLocks/>
              </p:cNvCxnSpPr>
              <p:nvPr/>
            </p:nvCxnSpPr>
            <p:spPr>
              <a:xfrm flipH="1" flipV="1">
                <a:off x="3179379" y="2197229"/>
                <a:ext cx="87832" cy="1572712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cxnSpLocks/>
              </p:cNvCxnSpPr>
              <p:nvPr/>
            </p:nvCxnSpPr>
            <p:spPr>
              <a:xfrm flipV="1">
                <a:off x="1085281" y="2197229"/>
                <a:ext cx="1165346" cy="1356505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cxnSpLocks/>
                <a:stCxn id="118" idx="0"/>
              </p:cNvCxnSpPr>
              <p:nvPr/>
            </p:nvCxnSpPr>
            <p:spPr>
              <a:xfrm flipH="1" flipV="1">
                <a:off x="3338455" y="2197230"/>
                <a:ext cx="189378" cy="2745388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cxnSpLocks/>
              </p:cNvCxnSpPr>
              <p:nvPr/>
            </p:nvCxnSpPr>
            <p:spPr>
              <a:xfrm flipH="1" flipV="1">
                <a:off x="3493986" y="2197230"/>
                <a:ext cx="323849" cy="2005316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>
                <a:cxnSpLocks/>
              </p:cNvCxnSpPr>
              <p:nvPr/>
            </p:nvCxnSpPr>
            <p:spPr>
              <a:xfrm flipH="1" flipV="1">
                <a:off x="3849138" y="2197229"/>
                <a:ext cx="681374" cy="898084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cxnSpLocks/>
              </p:cNvCxnSpPr>
              <p:nvPr/>
            </p:nvCxnSpPr>
            <p:spPr>
              <a:xfrm flipH="1" flipV="1">
                <a:off x="3585022" y="2197230"/>
                <a:ext cx="573483" cy="1579891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86315" y="3116785"/>
              <a:ext cx="4546062" cy="2211289"/>
              <a:chOff x="586315" y="3196186"/>
              <a:chExt cx="4546062" cy="2211289"/>
            </a:xfrm>
          </p:grpSpPr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586315" y="3622270"/>
                <a:ext cx="823948" cy="3471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rPr>
                  <a:t>NOX T3</a:t>
                </a:r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922829" y="4366916"/>
                <a:ext cx="902913" cy="3471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rPr>
                  <a:t>WatchPAT</a:t>
                </a:r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2856822" y="3852944"/>
                <a:ext cx="837817" cy="3405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rPr>
                  <a:t>Airview</a:t>
                </a:r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3403749" y="4345871"/>
                <a:ext cx="937221" cy="44661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rPr>
                  <a:t>Encore </a:t>
                </a:r>
              </a:p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rPr>
                  <a:t>Anywhere</a:t>
                </a:r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2071494" y="4248928"/>
                <a:ext cx="837817" cy="3405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rPr>
                  <a:t>Polysmith</a:t>
                </a:r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4294560" y="3196186"/>
                <a:ext cx="837817" cy="3405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rPr>
                  <a:t>New Device</a:t>
                </a:r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1477903" y="4858466"/>
                <a:ext cx="837817" cy="3405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rPr>
                  <a:t>Remlogic</a:t>
                </a:r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3791508" y="3871269"/>
                <a:ext cx="768016" cy="4295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rPr>
                  <a:t>Future  PFT</a:t>
                </a:r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1634623" y="3727973"/>
                <a:ext cx="872653" cy="3421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rPr>
                  <a:t>Alice NightOne</a:t>
                </a:r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3103483" y="5022019"/>
                <a:ext cx="848700" cy="3854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rPr>
                  <a:t>Carefusion</a:t>
                </a:r>
              </a:p>
            </p:txBody>
          </p:sp>
        </p:grp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D52D272-7433-462A-B272-F60210F0C17F}"/>
              </a:ext>
            </a:extLst>
          </p:cNvPr>
          <p:cNvCxnSpPr>
            <a:cxnSpLocks/>
          </p:cNvCxnSpPr>
          <p:nvPr/>
        </p:nvCxnSpPr>
        <p:spPr>
          <a:xfrm flipV="1">
            <a:off x="2905396" y="2266185"/>
            <a:ext cx="137145" cy="228108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9F306DD5-6108-4C2C-9DBF-53E4E0C12548}"/>
              </a:ext>
            </a:extLst>
          </p:cNvPr>
          <p:cNvSpPr>
            <a:spLocks noChangeAspect="1"/>
          </p:cNvSpPr>
          <p:nvPr/>
        </p:nvSpPr>
        <p:spPr>
          <a:xfrm>
            <a:off x="2432472" y="4614053"/>
            <a:ext cx="848700" cy="38545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</a:rPr>
              <a:t>Embletta MPR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E5E68F52-EB57-4D63-9FF2-EC873593FB7A}"/>
              </a:ext>
            </a:extLst>
          </p:cNvPr>
          <p:cNvSpPr>
            <a:spLocks noChangeAspect="1"/>
          </p:cNvSpPr>
          <p:nvPr/>
        </p:nvSpPr>
        <p:spPr>
          <a:xfrm>
            <a:off x="8371729" y="3876857"/>
            <a:ext cx="848138" cy="374123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</a:rPr>
              <a:t>Carefusion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D8E5DC2D-DAA1-4251-8E9F-E96C65E34C6A}"/>
              </a:ext>
            </a:extLst>
          </p:cNvPr>
          <p:cNvSpPr>
            <a:spLocks noChangeAspect="1"/>
          </p:cNvSpPr>
          <p:nvPr/>
        </p:nvSpPr>
        <p:spPr>
          <a:xfrm>
            <a:off x="6678015" y="3926720"/>
            <a:ext cx="836206" cy="379782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</a:rPr>
              <a:t>MPR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8C940F2B-C4B2-4AB1-A8C6-FA08A25B460A}"/>
              </a:ext>
            </a:extLst>
          </p:cNvPr>
          <p:cNvSpPr>
            <a:spLocks noChangeAspect="1"/>
          </p:cNvSpPr>
          <p:nvPr/>
        </p:nvSpPr>
        <p:spPr>
          <a:xfrm>
            <a:off x="4565939" y="3983714"/>
            <a:ext cx="937221" cy="44661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</a:rPr>
              <a:t>Brightree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2B65A49-C9BE-4C93-AFE0-9E89EF3EFECD}"/>
              </a:ext>
            </a:extLst>
          </p:cNvPr>
          <p:cNvCxnSpPr>
            <a:cxnSpLocks/>
            <a:stCxn id="146" idx="1"/>
          </p:cNvCxnSpPr>
          <p:nvPr/>
        </p:nvCxnSpPr>
        <p:spPr>
          <a:xfrm flipH="1" flipV="1">
            <a:off x="3654394" y="2190200"/>
            <a:ext cx="1048798" cy="185892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29A5A3-0C23-4AD4-8600-4D5537729BFF}"/>
              </a:ext>
            </a:extLst>
          </p:cNvPr>
          <p:cNvSpPr txBox="1"/>
          <p:nvPr/>
        </p:nvSpPr>
        <p:spPr>
          <a:xfrm>
            <a:off x="1073503" y="5374016"/>
            <a:ext cx="454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Note: Consider high interface cost per vendor and no communication between devices via middleware.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8553C-9471-446D-98AF-5464254D4177}"/>
              </a:ext>
            </a:extLst>
          </p:cNvPr>
          <p:cNvSpPr txBox="1"/>
          <p:nvPr/>
        </p:nvSpPr>
        <p:spPr>
          <a:xfrm>
            <a:off x="7049561" y="5420793"/>
            <a:ext cx="433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Note: Low cost, one-time fee via Somnoware eliminates the need for individual interface</a:t>
            </a:r>
          </a:p>
        </p:txBody>
      </p:sp>
    </p:spTree>
    <p:extLst>
      <p:ext uri="{BB962C8B-B14F-4D97-AF65-F5344CB8AC3E}">
        <p14:creationId xmlns:p14="http://schemas.microsoft.com/office/powerpoint/2010/main" val="68728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api image">
            <a:extLst>
              <a:ext uri="{FF2B5EF4-FFF2-40B4-BE49-F238E27FC236}">
                <a16:creationId xmlns:a16="http://schemas.microsoft.com/office/drawing/2014/main" id="{BB93DDA3-C67C-414B-9F18-934ED5569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r="14030"/>
          <a:stretch/>
        </p:blipFill>
        <p:spPr bwMode="auto">
          <a:xfrm>
            <a:off x="309684" y="1976592"/>
            <a:ext cx="2668574" cy="2697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27D311-6EB0-4272-9DE1-4332E3A7F525}"/>
              </a:ext>
            </a:extLst>
          </p:cNvPr>
          <p:cNvCxnSpPr>
            <a:cxnSpLocks/>
          </p:cNvCxnSpPr>
          <p:nvPr/>
        </p:nvCxnSpPr>
        <p:spPr>
          <a:xfrm>
            <a:off x="3213068" y="1689182"/>
            <a:ext cx="0" cy="3908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Image result for hl7">
            <a:extLst>
              <a:ext uri="{FF2B5EF4-FFF2-40B4-BE49-F238E27FC236}">
                <a16:creationId xmlns:a16="http://schemas.microsoft.com/office/drawing/2014/main" id="{311B8B06-4D41-4BB1-BA5C-39821A4CF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" r="-1" b="6893"/>
          <a:stretch/>
        </p:blipFill>
        <p:spPr bwMode="auto">
          <a:xfrm>
            <a:off x="3447879" y="1835440"/>
            <a:ext cx="44545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76C17F-984C-4A5A-B579-A94D29456E6D}"/>
              </a:ext>
            </a:extLst>
          </p:cNvPr>
          <p:cNvCxnSpPr>
            <a:cxnSpLocks/>
          </p:cNvCxnSpPr>
          <p:nvPr/>
        </p:nvCxnSpPr>
        <p:spPr>
          <a:xfrm>
            <a:off x="8154099" y="1689182"/>
            <a:ext cx="0" cy="3908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Image result for images of hl7 interface">
            <a:extLst>
              <a:ext uri="{FF2B5EF4-FFF2-40B4-BE49-F238E27FC236}">
                <a16:creationId xmlns:a16="http://schemas.microsoft.com/office/drawing/2014/main" id="{AEB30E91-CC74-486E-9DC7-E859D763B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593"/>
          <a:stretch/>
        </p:blipFill>
        <p:spPr bwMode="auto">
          <a:xfrm>
            <a:off x="8472635" y="1502644"/>
            <a:ext cx="3238396" cy="40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505424-8C94-4D10-B9AF-6B86413C2197}"/>
              </a:ext>
            </a:extLst>
          </p:cNvPr>
          <p:cNvSpPr txBox="1"/>
          <p:nvPr/>
        </p:nvSpPr>
        <p:spPr>
          <a:xfrm>
            <a:off x="1510019" y="-92844"/>
            <a:ext cx="9260963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E2562E"/>
              </a:solidFill>
              <a:latin typeface="Helvetica Neue" charset="0"/>
            </a:endParaRPr>
          </a:p>
          <a:p>
            <a:r>
              <a:rPr lang="en-US" sz="4000" dirty="0">
                <a:solidFill>
                  <a:srgbClr val="E2562E"/>
                </a:solidFill>
                <a:latin typeface="Helvetica Neue" charset="0"/>
              </a:rPr>
              <a:t>Methodology – how is it accomplished?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4FEE8-0DD5-48CF-BDAB-AB5A312BB7E5}"/>
              </a:ext>
            </a:extLst>
          </p:cNvPr>
          <p:cNvSpPr txBox="1"/>
          <p:nvPr/>
        </p:nvSpPr>
        <p:spPr>
          <a:xfrm>
            <a:off x="1113674" y="5530705"/>
            <a:ext cx="134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2562E"/>
                </a:solidFill>
                <a:latin typeface="Helvetica Neue" charset="0"/>
              </a:rPr>
              <a:t>API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CEAF78-FD98-4710-A6C0-B82A49550BC6}"/>
              </a:ext>
            </a:extLst>
          </p:cNvPr>
          <p:cNvSpPr txBox="1"/>
          <p:nvPr/>
        </p:nvSpPr>
        <p:spPr>
          <a:xfrm>
            <a:off x="4595525" y="5592260"/>
            <a:ext cx="256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2562E"/>
                </a:solidFill>
                <a:latin typeface="Helvetica Neue" charset="0"/>
              </a:rPr>
              <a:t>HL7 Interface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B23C4E-1F45-4B31-866D-B2BA5D9003A7}"/>
              </a:ext>
            </a:extLst>
          </p:cNvPr>
          <p:cNvSpPr txBox="1"/>
          <p:nvPr/>
        </p:nvSpPr>
        <p:spPr>
          <a:xfrm>
            <a:off x="8978931" y="5592260"/>
            <a:ext cx="28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2562E"/>
                </a:solidFill>
                <a:latin typeface="Helvetica Neue" charset="0"/>
              </a:rPr>
              <a:t>Data Exchange</a:t>
            </a:r>
          </a:p>
        </p:txBody>
      </p:sp>
    </p:spTree>
    <p:extLst>
      <p:ext uri="{BB962C8B-B14F-4D97-AF65-F5344CB8AC3E}">
        <p14:creationId xmlns:p14="http://schemas.microsoft.com/office/powerpoint/2010/main" val="382193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828E3-B7D9-4442-BB06-06E8A6C8B04D}"/>
              </a:ext>
            </a:extLst>
          </p:cNvPr>
          <p:cNvSpPr txBox="1"/>
          <p:nvPr/>
        </p:nvSpPr>
        <p:spPr>
          <a:xfrm>
            <a:off x="560231" y="690395"/>
            <a:ext cx="5357611" cy="475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A</a:t>
            </a:r>
            <a:r>
              <a:rPr lang="en-US" sz="4800" dirty="0">
                <a:solidFill>
                  <a:srgbClr val="E2562E"/>
                </a:solidFill>
                <a:latin typeface="Helvetica Neue" charset="0"/>
              </a:rPr>
              <a:t>pplication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P</a:t>
            </a:r>
            <a:r>
              <a:rPr lang="en-US" sz="4800" dirty="0">
                <a:solidFill>
                  <a:srgbClr val="E2562E"/>
                </a:solidFill>
                <a:latin typeface="Helvetica Neue" charset="0"/>
              </a:rPr>
              <a:t>rogramming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I</a:t>
            </a:r>
            <a:r>
              <a:rPr lang="en-US" sz="4800" dirty="0">
                <a:solidFill>
                  <a:srgbClr val="E2562E"/>
                </a:solidFill>
                <a:latin typeface="Helvetica Neue" charset="0"/>
              </a:rPr>
              <a:t>nterface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solidFill>
                <a:srgbClr val="E2562E"/>
              </a:solidFill>
              <a:latin typeface="Helvetica Neue" charset="0"/>
            </a:endParaRP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Enables software program to interact with other software.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D53C4B52-A8A5-4D71-980E-DBE5C0C02291}"/>
              </a:ext>
            </a:extLst>
          </p:cNvPr>
          <p:cNvSpPr/>
          <p:nvPr/>
        </p:nvSpPr>
        <p:spPr>
          <a:xfrm>
            <a:off x="7720920" y="4437629"/>
            <a:ext cx="1481069" cy="1055166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8F4080-2362-40B4-BBBB-D32EAAB8A393}"/>
              </a:ext>
            </a:extLst>
          </p:cNvPr>
          <p:cNvSpPr/>
          <p:nvPr/>
        </p:nvSpPr>
        <p:spPr>
          <a:xfrm>
            <a:off x="7868992" y="2768958"/>
            <a:ext cx="1107581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DA75D4-4BE4-4892-9D1E-28857D566C8F}"/>
              </a:ext>
            </a:extLst>
          </p:cNvPr>
          <p:cNvSpPr/>
          <p:nvPr/>
        </p:nvSpPr>
        <p:spPr>
          <a:xfrm>
            <a:off x="5930721" y="3766861"/>
            <a:ext cx="1425260" cy="8170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Billing Platform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86BD23-568B-48B7-BDE0-99C2599CCC04}"/>
              </a:ext>
            </a:extLst>
          </p:cNvPr>
          <p:cNvSpPr/>
          <p:nvPr/>
        </p:nvSpPr>
        <p:spPr>
          <a:xfrm>
            <a:off x="6784033" y="1298699"/>
            <a:ext cx="1272281" cy="79366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Desktop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App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2C31E7F-CC93-4DD8-B062-0D2BF19ECBE9}"/>
              </a:ext>
            </a:extLst>
          </p:cNvPr>
          <p:cNvSpPr/>
          <p:nvPr/>
        </p:nvSpPr>
        <p:spPr>
          <a:xfrm>
            <a:off x="9562564" y="3745054"/>
            <a:ext cx="1387731" cy="793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Compliance Data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77E9BD2-4A7F-4F27-BC20-B24CB281858E}"/>
              </a:ext>
            </a:extLst>
          </p:cNvPr>
          <p:cNvSpPr/>
          <p:nvPr/>
        </p:nvSpPr>
        <p:spPr>
          <a:xfrm>
            <a:off x="7050318" y="3016079"/>
            <a:ext cx="655752" cy="150119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DEC844F-AA46-4690-8EC3-E1B0A26A0DDC}"/>
              </a:ext>
            </a:extLst>
          </p:cNvPr>
          <p:cNvSpPr/>
          <p:nvPr/>
        </p:nvSpPr>
        <p:spPr>
          <a:xfrm rot="1563111">
            <a:off x="8908997" y="3709869"/>
            <a:ext cx="667241" cy="159947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37FC632-0C39-4F96-B8D5-F378CA206913}"/>
              </a:ext>
            </a:extLst>
          </p:cNvPr>
          <p:cNvSpPr/>
          <p:nvPr/>
        </p:nvSpPr>
        <p:spPr>
          <a:xfrm rot="19605490">
            <a:off x="7771369" y="2074959"/>
            <a:ext cx="160985" cy="80592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F888DF1-3889-4113-887D-9C74DDC22EE1}"/>
              </a:ext>
            </a:extLst>
          </p:cNvPr>
          <p:cNvSpPr/>
          <p:nvPr/>
        </p:nvSpPr>
        <p:spPr>
          <a:xfrm>
            <a:off x="8342289" y="3766861"/>
            <a:ext cx="160985" cy="58868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D8F1FC0-24A4-42B8-BC78-7A27D20BF362}"/>
              </a:ext>
            </a:extLst>
          </p:cNvPr>
          <p:cNvSpPr/>
          <p:nvPr/>
        </p:nvSpPr>
        <p:spPr>
          <a:xfrm>
            <a:off x="9764312" y="2630347"/>
            <a:ext cx="1163411" cy="79366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Dx &amp; PAP Devices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E5BB4C-7018-44E4-8976-D1D44F4253C5}"/>
              </a:ext>
            </a:extLst>
          </p:cNvPr>
          <p:cNvSpPr/>
          <p:nvPr/>
        </p:nvSpPr>
        <p:spPr>
          <a:xfrm>
            <a:off x="8779134" y="1311692"/>
            <a:ext cx="1253543" cy="79366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Wearables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A73E24-C548-4B48-B480-8AFC2B5843E9}"/>
              </a:ext>
            </a:extLst>
          </p:cNvPr>
          <p:cNvSpPr/>
          <p:nvPr/>
        </p:nvSpPr>
        <p:spPr>
          <a:xfrm>
            <a:off x="5876745" y="2630348"/>
            <a:ext cx="1107580" cy="793661"/>
          </a:xfrm>
          <a:prstGeom prst="roundRect">
            <a:avLst/>
          </a:prstGeom>
          <a:solidFill>
            <a:srgbClr val="FF8A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EMR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CFE5101-16CC-4799-BB97-8505EAB95212}"/>
              </a:ext>
            </a:extLst>
          </p:cNvPr>
          <p:cNvSpPr/>
          <p:nvPr/>
        </p:nvSpPr>
        <p:spPr>
          <a:xfrm rot="19827563">
            <a:off x="7348976" y="3708581"/>
            <a:ext cx="599016" cy="16252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D995126-414F-403E-B09B-B98866CFC7F4}"/>
              </a:ext>
            </a:extLst>
          </p:cNvPr>
          <p:cNvSpPr/>
          <p:nvPr/>
        </p:nvSpPr>
        <p:spPr>
          <a:xfrm rot="1267087">
            <a:off x="8827278" y="2133719"/>
            <a:ext cx="160985" cy="68121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ABBD3DEE-FB44-4F93-86C5-41D35F0AD34F}"/>
              </a:ext>
            </a:extLst>
          </p:cNvPr>
          <p:cNvSpPr/>
          <p:nvPr/>
        </p:nvSpPr>
        <p:spPr>
          <a:xfrm rot="5400000">
            <a:off x="9267035" y="2807550"/>
            <a:ext cx="139023" cy="57827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5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828E3-B7D9-4442-BB06-06E8A6C8B04D}"/>
              </a:ext>
            </a:extLst>
          </p:cNvPr>
          <p:cNvSpPr txBox="1"/>
          <p:nvPr/>
        </p:nvSpPr>
        <p:spPr>
          <a:xfrm>
            <a:off x="711397" y="719372"/>
            <a:ext cx="5785995" cy="687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HL7</a:t>
            </a:r>
            <a:r>
              <a:rPr lang="en-US" sz="5400" dirty="0">
                <a:solidFill>
                  <a:srgbClr val="E2562E"/>
                </a:solidFill>
                <a:latin typeface="Helvetica Neue" charset="0"/>
              </a:rPr>
              <a:t> Interface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solidFill>
                <a:srgbClr val="E2562E"/>
              </a:solidFill>
              <a:latin typeface="Helvetica Neue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ADT – Admission, Discharge, Transfer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ORM – Order Message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SIU – Scheduling Information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DFT – Financial Transaction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ORU – Observation Results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E2562E"/>
                </a:solidFill>
                <a:latin typeface="Helvetica Neue" charset="0"/>
              </a:rPr>
              <a:t>Integrate and exchange data with any Disparate healthcare systems.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solidFill>
                <a:srgbClr val="E2562E"/>
              </a:solidFill>
              <a:latin typeface="Helvetica Neue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SAMPLE HL7 IMAGE">
            <a:extLst>
              <a:ext uri="{FF2B5EF4-FFF2-40B4-BE49-F238E27FC236}">
                <a16:creationId xmlns:a16="http://schemas.microsoft.com/office/drawing/2014/main" id="{DC4626C0-0335-43B4-98DB-DDD5C31B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51" y="719372"/>
            <a:ext cx="4000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3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828E3-B7D9-4442-BB06-06E8A6C8B04D}"/>
              </a:ext>
            </a:extLst>
          </p:cNvPr>
          <p:cNvSpPr txBox="1"/>
          <p:nvPr/>
        </p:nvSpPr>
        <p:spPr>
          <a:xfrm>
            <a:off x="1028870" y="784572"/>
            <a:ext cx="10481100" cy="461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E2562E"/>
                </a:solidFill>
                <a:latin typeface="Helvetica Neue" charset="0"/>
              </a:rPr>
              <a:t>Data Exchange in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EPIC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Shared Instance –  An organization using Epic can share its instance with another provider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E2562E"/>
              </a:solidFill>
              <a:latin typeface="Helvetica Neue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E2562E"/>
              </a:solidFill>
              <a:latin typeface="Helvetica Neue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0A482F42-739C-4F3F-B791-B671628B5CC9}"/>
              </a:ext>
            </a:extLst>
          </p:cNvPr>
          <p:cNvSpPr/>
          <p:nvPr/>
        </p:nvSpPr>
        <p:spPr>
          <a:xfrm>
            <a:off x="4932607" y="2926895"/>
            <a:ext cx="1077175" cy="1216152"/>
          </a:xfrm>
          <a:prstGeom prst="ca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EPIC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E9BF62-FADE-4AD4-AD35-D8D083A78A60}"/>
              </a:ext>
            </a:extLst>
          </p:cNvPr>
          <p:cNvSpPr/>
          <p:nvPr/>
        </p:nvSpPr>
        <p:spPr>
          <a:xfrm>
            <a:off x="1915320" y="3077771"/>
            <a:ext cx="14316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Sleep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C45812-C38C-470C-8D8B-4EEA66077AE8}"/>
              </a:ext>
            </a:extLst>
          </p:cNvPr>
          <p:cNvSpPr/>
          <p:nvPr/>
        </p:nvSpPr>
        <p:spPr>
          <a:xfrm>
            <a:off x="7621225" y="3077771"/>
            <a:ext cx="1473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Pulmonary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FDA34CA-AC60-4113-B1DD-F5A166F4C538}"/>
              </a:ext>
            </a:extLst>
          </p:cNvPr>
          <p:cNvSpPr/>
          <p:nvPr/>
        </p:nvSpPr>
        <p:spPr>
          <a:xfrm>
            <a:off x="3601194" y="3429000"/>
            <a:ext cx="1077175" cy="158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59500F2-C394-41EB-8E5A-7A74403D2B7D}"/>
              </a:ext>
            </a:extLst>
          </p:cNvPr>
          <p:cNvSpPr/>
          <p:nvPr/>
        </p:nvSpPr>
        <p:spPr>
          <a:xfrm rot="5400000">
            <a:off x="6734464" y="2951651"/>
            <a:ext cx="161636" cy="1091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12C79A-00B0-4180-8A0C-41396F9B0C72}"/>
              </a:ext>
            </a:extLst>
          </p:cNvPr>
          <p:cNvSpPr/>
          <p:nvPr/>
        </p:nvSpPr>
        <p:spPr>
          <a:xfrm>
            <a:off x="4837783" y="5194807"/>
            <a:ext cx="14316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Neurology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E4A410A-F9E8-4644-B35A-5F1C0506EEEF}"/>
              </a:ext>
            </a:extLst>
          </p:cNvPr>
          <p:cNvSpPr/>
          <p:nvPr/>
        </p:nvSpPr>
        <p:spPr>
          <a:xfrm rot="10800000">
            <a:off x="5472784" y="4257964"/>
            <a:ext cx="161636" cy="822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50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A97AA7-B0F7-41CD-A913-53C0C86C5413}"/>
              </a:ext>
            </a:extLst>
          </p:cNvPr>
          <p:cNvSpPr txBox="1"/>
          <p:nvPr/>
        </p:nvSpPr>
        <p:spPr>
          <a:xfrm>
            <a:off x="813411" y="95636"/>
            <a:ext cx="10830470" cy="580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E2562E"/>
                </a:solidFill>
                <a:latin typeface="Helvetica Neue" charset="0"/>
              </a:rPr>
              <a:t>Data Exchange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Web Link - EpicCare Link: Community providers can access the patient chart via a web portal, so that they can follow the patient's care across the health system, schedule appointments, place orders, send notes and more.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E2562E"/>
              </a:solidFill>
              <a:latin typeface="Helvetica Neue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E2562E"/>
              </a:solidFill>
              <a:latin typeface="Helvetica Neue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DrChrono EHR available on desktop, iPad, iPhone, and Apple watch">
            <a:extLst>
              <a:ext uri="{FF2B5EF4-FFF2-40B4-BE49-F238E27FC236}">
                <a16:creationId xmlns:a16="http://schemas.microsoft.com/office/drawing/2014/main" id="{FA72E104-5D4A-406A-AB17-BFB97EC1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35" y="1958109"/>
            <a:ext cx="9842500" cy="41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746D79-543E-49BF-85F6-5E70F32CC653}"/>
                  </a:ext>
                </a:extLst>
              </p14:cNvPr>
              <p14:cNvContentPartPr/>
              <p14:nvPr/>
            </p14:nvContentPartPr>
            <p14:xfrm>
              <a:off x="2272247" y="2340898"/>
              <a:ext cx="401400" cy="117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746D79-543E-49BF-85F6-5E70F32CC6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3247" y="2331898"/>
                <a:ext cx="4190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784B06-672A-403D-A8CC-B0C1680FA20C}"/>
                  </a:ext>
                </a:extLst>
              </p14:cNvPr>
              <p14:cNvContentPartPr/>
              <p14:nvPr/>
            </p14:nvContentPartPr>
            <p14:xfrm>
              <a:off x="2318327" y="2392378"/>
              <a:ext cx="303120" cy="37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784B06-672A-403D-A8CC-B0C1680FA2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9327" y="2383378"/>
                <a:ext cx="320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718070-9734-483D-A8B7-C7E00A31FA1B}"/>
                  </a:ext>
                </a:extLst>
              </p14:cNvPr>
              <p14:cNvContentPartPr/>
              <p14:nvPr/>
            </p14:nvContentPartPr>
            <p14:xfrm>
              <a:off x="2262887" y="2345938"/>
              <a:ext cx="406800" cy="11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718070-9734-483D-A8B7-C7E00A31FA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3887" y="2336938"/>
                <a:ext cx="424440" cy="1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824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Speaker Today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955625" y="2100405"/>
            <a:ext cx="3179470" cy="3746516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noAutofit/>
          </a:bodyPr>
          <a:lstStyle/>
          <a:p>
            <a:r>
              <a:rPr lang="en-US" sz="4000" dirty="0">
                <a:solidFill>
                  <a:srgbClr val="E2562E"/>
                </a:solidFill>
                <a:latin typeface="Helvetica Neue" charset="0"/>
                <a:cs typeface="Helvetica Neue Light"/>
              </a:rPr>
              <a:t>Irene Dilinila</a:t>
            </a:r>
            <a:endParaRPr lang="en-US" sz="4000" dirty="0">
              <a:solidFill>
                <a:srgbClr val="E2562E"/>
              </a:solidFill>
              <a:latin typeface="Helvetica Neue Light"/>
              <a:cs typeface="Helvetica Neue Light"/>
            </a:endParaRPr>
          </a:p>
          <a:p>
            <a:pPr>
              <a:spcBef>
                <a:spcPts val="1200"/>
              </a:spcBef>
            </a:pPr>
            <a:r>
              <a:rPr lang="en-US" sz="1400" b="1" dirty="0">
                <a:latin typeface="Helvetica Neue Light"/>
                <a:cs typeface="Helvetica Neue Light"/>
              </a:rPr>
              <a:t>Sr. Business Dev. Manager, National and Strategic Accounts</a:t>
            </a:r>
            <a:br>
              <a:rPr lang="en-US" sz="1400" b="1" dirty="0">
                <a:latin typeface="Helvetica Neue Light"/>
                <a:cs typeface="Helvetica Neue Light"/>
              </a:rPr>
            </a:br>
            <a:r>
              <a:rPr lang="en-US" sz="1400" i="1" dirty="0">
                <a:latin typeface="Helvetica Neue Light"/>
                <a:cs typeface="Helvetica Neue Light"/>
              </a:rPr>
              <a:t>Somnoware Healthcare Systems, Inc.</a:t>
            </a:r>
          </a:p>
          <a:p>
            <a:pPr>
              <a:spcBef>
                <a:spcPts val="1200"/>
              </a:spcBef>
            </a:pPr>
            <a:endParaRPr lang="en-US" sz="1400" dirty="0">
              <a:latin typeface="Helvetica Neue Light"/>
              <a:cs typeface="Helvetica Neue Light"/>
            </a:endParaRPr>
          </a:p>
          <a:p>
            <a:pPr>
              <a:spcBef>
                <a:spcPts val="1200"/>
              </a:spcBef>
            </a:pPr>
            <a:endParaRPr lang="en-US" sz="1400" i="1" dirty="0">
              <a:latin typeface="Helvetica Neue Light"/>
              <a:cs typeface="Helvetica Neue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9160" y="1557197"/>
            <a:ext cx="67176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/>
              <a:t>Somnoware is an early-stage startup headquartered in the</a:t>
            </a:r>
          </a:p>
          <a:p>
            <a:r>
              <a:rPr lang="en-US" sz="2000" dirty="0"/>
              <a:t>Bay Area.</a:t>
            </a:r>
          </a:p>
          <a:p>
            <a:endParaRPr lang="en-US" sz="2000" dirty="0"/>
          </a:p>
          <a:p>
            <a:r>
              <a:rPr lang="en-US" sz="2000" dirty="0"/>
              <a:t>We provide “</a:t>
            </a:r>
            <a:r>
              <a:rPr lang="en-US" sz="2000" b="1" dirty="0">
                <a:solidFill>
                  <a:srgbClr val="E2562E"/>
                </a:solidFill>
                <a:latin typeface="Helvetica Neue" charset="0"/>
                <a:ea typeface="Helvetica Neue" charset="0"/>
                <a:cs typeface="Helvetica Neue" charset="0"/>
              </a:rPr>
              <a:t>critical middleware</a:t>
            </a:r>
            <a:r>
              <a:rPr lang="en-US" sz="2000" dirty="0"/>
              <a:t>” to physicians and healthcare systems.</a:t>
            </a:r>
          </a:p>
          <a:p>
            <a:endParaRPr lang="en-US" sz="2000" dirty="0"/>
          </a:p>
          <a:p>
            <a:r>
              <a:rPr lang="en-US" sz="2000" dirty="0"/>
              <a:t>The platform brings in data from </a:t>
            </a:r>
            <a:r>
              <a:rPr lang="en-US" sz="2000" b="1" dirty="0">
                <a:solidFill>
                  <a:srgbClr val="E2562E"/>
                </a:solidFill>
                <a:latin typeface="Helvetica Neue" charset="0"/>
                <a:ea typeface="Helvetica Neue" charset="0"/>
                <a:cs typeface="Helvetica Neue" charset="0"/>
              </a:rPr>
              <a:t>over 150 sources</a:t>
            </a:r>
            <a:r>
              <a:rPr lang="en-US" sz="2000" b="1" dirty="0">
                <a:solidFill>
                  <a:srgbClr val="E2562E"/>
                </a:solidFill>
              </a:rPr>
              <a:t> </a:t>
            </a:r>
            <a:r>
              <a:rPr lang="en-US" sz="2000" dirty="0"/>
              <a:t>and extracts </a:t>
            </a:r>
            <a:r>
              <a:rPr lang="en-US" sz="2000" b="1" dirty="0">
                <a:solidFill>
                  <a:srgbClr val="E2562E"/>
                </a:solidFill>
                <a:latin typeface="Helvetica Neue" charset="0"/>
                <a:ea typeface="Helvetica Neue" charset="0"/>
                <a:cs typeface="Helvetica Neue" charset="0"/>
              </a:rPr>
              <a:t>actionable insights</a:t>
            </a:r>
            <a:r>
              <a:rPr lang="en-US" sz="2000" dirty="0"/>
              <a:t>.</a:t>
            </a:r>
          </a:p>
          <a:p>
            <a:endParaRPr lang="en-US" sz="2000" dirty="0">
              <a:solidFill>
                <a:srgbClr val="00BCFF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2000" b="1" dirty="0">
                <a:solidFill>
                  <a:srgbClr val="E2562E"/>
                </a:solidFill>
                <a:latin typeface="Helvetica Neue" charset="0"/>
                <a:ea typeface="Helvetica Neue" charset="0"/>
                <a:cs typeface="Helvetica Neue" charset="0"/>
              </a:rPr>
              <a:t>10% of the pulmonologists </a:t>
            </a:r>
            <a:r>
              <a:rPr lang="en-US" sz="2000" dirty="0"/>
              <a:t>in the U.S. are already using our software.</a:t>
            </a:r>
          </a:p>
          <a:p>
            <a:endParaRPr lang="en-US" sz="20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57583-8500-45C9-B68D-CA93CF22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2"/>
            <a:ext cx="4748349" cy="365125"/>
          </a:xfrm>
        </p:spPr>
        <p:txBody>
          <a:bodyPr/>
          <a:lstStyle/>
          <a:p>
            <a:r>
              <a:rPr lang="en-US" dirty="0"/>
              <a:t>© 2019 Somnoware Healthcare Systems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2506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7312CB-7665-4EB9-A152-C35129E8C647}"/>
              </a:ext>
            </a:extLst>
          </p:cNvPr>
          <p:cNvSpPr txBox="1"/>
          <p:nvPr/>
        </p:nvSpPr>
        <p:spPr>
          <a:xfrm>
            <a:off x="878066" y="235268"/>
            <a:ext cx="10481100" cy="609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E2562E"/>
                </a:solidFill>
                <a:latin typeface="Helvetica Neue" charset="0"/>
              </a:rPr>
              <a:t>Data Exchange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E2562E"/>
              </a:solidFill>
              <a:latin typeface="Helvetica Neue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C-CDA Push/Pull Interoperability - Care Everywhere:  Wherever patients go, their charts goes with them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Helvetica Neue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Helvetica Neue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E2562E"/>
              </a:solidFill>
              <a:latin typeface="Helvetica Neue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E2562E"/>
              </a:solidFill>
              <a:latin typeface="Helvetica Neue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raphic 3" descr="Earth globe Americas">
            <a:extLst>
              <a:ext uri="{FF2B5EF4-FFF2-40B4-BE49-F238E27FC236}">
                <a16:creationId xmlns:a16="http://schemas.microsoft.com/office/drawing/2014/main" id="{57598D7C-2FC1-4146-B7F5-0683E9C40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4124" y="3698807"/>
            <a:ext cx="2348541" cy="2309259"/>
          </a:xfrm>
          <a:prstGeom prst="rect">
            <a:avLst/>
          </a:prstGeom>
        </p:spPr>
      </p:pic>
      <p:pic>
        <p:nvPicPr>
          <p:cNvPr id="6" name="Graphic 5" descr="Hospital">
            <a:extLst>
              <a:ext uri="{FF2B5EF4-FFF2-40B4-BE49-F238E27FC236}">
                <a16:creationId xmlns:a16="http://schemas.microsoft.com/office/drawing/2014/main" id="{537E578B-E602-4FD3-AB53-2BAD2F197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4662" y="2657503"/>
            <a:ext cx="1087908" cy="1090151"/>
          </a:xfrm>
          <a:prstGeom prst="rect">
            <a:avLst/>
          </a:prstGeom>
        </p:spPr>
      </p:pic>
      <p:pic>
        <p:nvPicPr>
          <p:cNvPr id="8" name="Graphic 7" descr="Hospital">
            <a:extLst>
              <a:ext uri="{FF2B5EF4-FFF2-40B4-BE49-F238E27FC236}">
                <a16:creationId xmlns:a16="http://schemas.microsoft.com/office/drawing/2014/main" id="{237BD837-B88A-4292-85F7-68D4547CCA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6257" y="3747654"/>
            <a:ext cx="1183637" cy="914400"/>
          </a:xfrm>
          <a:prstGeom prst="rect">
            <a:avLst/>
          </a:prstGeom>
        </p:spPr>
      </p:pic>
      <p:pic>
        <p:nvPicPr>
          <p:cNvPr id="9" name="Graphic 8" descr="Hospital">
            <a:extLst>
              <a:ext uri="{FF2B5EF4-FFF2-40B4-BE49-F238E27FC236}">
                <a16:creationId xmlns:a16="http://schemas.microsoft.com/office/drawing/2014/main" id="{4120BCDB-5BBD-4E6B-AAFD-B2C1606594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89745" y="4992325"/>
            <a:ext cx="1136660" cy="914400"/>
          </a:xfrm>
          <a:prstGeom prst="rect">
            <a:avLst/>
          </a:prstGeom>
        </p:spPr>
      </p:pic>
      <p:pic>
        <p:nvPicPr>
          <p:cNvPr id="10" name="Graphic 9" descr="Hospital">
            <a:extLst>
              <a:ext uri="{FF2B5EF4-FFF2-40B4-BE49-F238E27FC236}">
                <a16:creationId xmlns:a16="http://schemas.microsoft.com/office/drawing/2014/main" id="{AEA1C5DE-7BBA-4E1F-A6E4-EAC6FA9119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90762" y="3714172"/>
            <a:ext cx="1087908" cy="914400"/>
          </a:xfrm>
          <a:prstGeom prst="rect">
            <a:avLst/>
          </a:prstGeom>
        </p:spPr>
      </p:pic>
      <p:pic>
        <p:nvPicPr>
          <p:cNvPr id="11" name="Graphic 10" descr="Hospital">
            <a:extLst>
              <a:ext uri="{FF2B5EF4-FFF2-40B4-BE49-F238E27FC236}">
                <a16:creationId xmlns:a16="http://schemas.microsoft.com/office/drawing/2014/main" id="{FA6C429F-79AD-488A-B7F0-F24F75AA40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96327" y="4992325"/>
            <a:ext cx="1087908" cy="914400"/>
          </a:xfrm>
          <a:prstGeom prst="rect">
            <a:avLst/>
          </a:prstGeom>
        </p:spPr>
      </p:pic>
      <p:pic>
        <p:nvPicPr>
          <p:cNvPr id="13" name="Graphic 12" descr="Woman">
            <a:extLst>
              <a:ext uri="{FF2B5EF4-FFF2-40B4-BE49-F238E27FC236}">
                <a16:creationId xmlns:a16="http://schemas.microsoft.com/office/drawing/2014/main" id="{0AF11B9F-7195-4398-B24E-338C4A747E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20375" y="4875032"/>
            <a:ext cx="751784" cy="751784"/>
          </a:xfrm>
          <a:prstGeom prst="rect">
            <a:avLst/>
          </a:prstGeom>
        </p:spPr>
      </p:pic>
      <p:pic>
        <p:nvPicPr>
          <p:cNvPr id="15" name="Graphic 14" descr="Cell Tower">
            <a:extLst>
              <a:ext uri="{FF2B5EF4-FFF2-40B4-BE49-F238E27FC236}">
                <a16:creationId xmlns:a16="http://schemas.microsoft.com/office/drawing/2014/main" id="{2879B84C-BAFB-47E1-B491-DBF2A65517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54580" y="3851290"/>
            <a:ext cx="548682" cy="54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3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828E3-B7D9-4442-BB06-06E8A6C8B04D}"/>
              </a:ext>
            </a:extLst>
          </p:cNvPr>
          <p:cNvSpPr txBox="1"/>
          <p:nvPr/>
        </p:nvSpPr>
        <p:spPr>
          <a:xfrm>
            <a:off x="1228421" y="2666616"/>
            <a:ext cx="10255624" cy="202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E2562E"/>
                </a:solidFill>
                <a:latin typeface="Helvetica Neue" charset="0"/>
              </a:rPr>
              <a:t>Outcome of Interoperability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57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7A7F9A-8EC9-4F65-9663-13CFF1F7E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023" y="1594843"/>
            <a:ext cx="5925953" cy="484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9052CC-8EC2-4E05-8768-E9F0D336586B}"/>
              </a:ext>
            </a:extLst>
          </p:cNvPr>
          <p:cNvSpPr txBox="1"/>
          <p:nvPr/>
        </p:nvSpPr>
        <p:spPr>
          <a:xfrm>
            <a:off x="1734131" y="717946"/>
            <a:ext cx="8723738" cy="1746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E2562E"/>
                </a:solidFill>
                <a:latin typeface="Helvetica Neue" charset="0"/>
              </a:rPr>
              <a:t>Breakdown of estimated benefits from Medical Device Interoperability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46749-4218-44E4-9B38-3E831480F1C5}"/>
              </a:ext>
            </a:extLst>
          </p:cNvPr>
          <p:cNvSpPr txBox="1"/>
          <p:nvPr/>
        </p:nvSpPr>
        <p:spPr>
          <a:xfrm>
            <a:off x="3631731" y="6614501"/>
            <a:ext cx="4928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Source: The Value of Medical Device Interoperability; West Health Institute.</a:t>
            </a:r>
          </a:p>
        </p:txBody>
      </p:sp>
    </p:spTree>
    <p:extLst>
      <p:ext uri="{BB962C8B-B14F-4D97-AF65-F5344CB8AC3E}">
        <p14:creationId xmlns:p14="http://schemas.microsoft.com/office/powerpoint/2010/main" val="4084306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Truman Medical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13" y="1567543"/>
            <a:ext cx="4507577" cy="3776353"/>
          </a:xfrm>
        </p:spPr>
        <p:txBody>
          <a:bodyPr>
            <a:normAutofit/>
          </a:bodyPr>
          <a:lstStyle/>
          <a:p>
            <a:r>
              <a:rPr lang="en-US" sz="2000" dirty="0"/>
              <a:t>10 bed hospital lab </a:t>
            </a:r>
          </a:p>
          <a:p>
            <a:r>
              <a:rPr lang="en-US" sz="2000" dirty="0"/>
              <a:t>Decreased overall average process time from 22 days to 7 days – 68% reduction.</a:t>
            </a:r>
          </a:p>
          <a:p>
            <a:r>
              <a:rPr lang="en-US" sz="2000" dirty="0"/>
              <a:t>Saved $27k/year in dictation fees and  $26k/year in IT costs</a:t>
            </a:r>
          </a:p>
          <a:p>
            <a:r>
              <a:rPr lang="en-US" sz="2000" dirty="0"/>
              <a:t>Referrals and study volume increased by over 50%</a:t>
            </a:r>
          </a:p>
          <a:p>
            <a:r>
              <a:rPr lang="en-US" sz="2000" dirty="0"/>
              <a:t>Added DME clinic without adding staff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530462"/>
            <a:ext cx="10758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 Neue Thin" charset="0"/>
                <a:ea typeface="Helvetica Neue Thin" charset="0"/>
                <a:cs typeface="Helvetica Neue Thin" charset="0"/>
              </a:rPr>
              <a:t>In less than six months, we returned a scoring time of 24 hours and less than 52 hours for final interpretations. Productivity reports, scheduling, HL7 interfacing, and AASM accreditation have all been easily accomplished — thanks to our partnership with Somnoware.</a:t>
            </a:r>
          </a:p>
          <a:p>
            <a:endParaRPr lang="en-US" sz="14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r>
              <a:rPr lang="en-US" sz="1200" i="1" dirty="0">
                <a:solidFill>
                  <a:srgbClr val="00BCFF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Marvin E. Johnson, Senior Director, Truman Medical Center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702" y="365127"/>
            <a:ext cx="1321375" cy="661160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5589206" y="1567543"/>
          <a:ext cx="60833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 flipH="1">
            <a:off x="598813" y="5317743"/>
            <a:ext cx="4267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BCFF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”</a:t>
            </a:r>
            <a:endParaRPr lang="en-US" sz="6000" dirty="0">
              <a:solidFill>
                <a:srgbClr val="00B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8691-6541-3A42-8817-11B7C09654E1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702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Well Necessities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13" y="1567543"/>
            <a:ext cx="4507577" cy="3776353"/>
          </a:xfrm>
        </p:spPr>
        <p:txBody>
          <a:bodyPr>
            <a:normAutofit/>
          </a:bodyPr>
          <a:lstStyle/>
          <a:p>
            <a:r>
              <a:rPr lang="en-US" sz="2000" dirty="0"/>
              <a:t>Multi-location independent test facility with 52 beds</a:t>
            </a:r>
          </a:p>
          <a:p>
            <a:r>
              <a:rPr lang="en-US" sz="2000" dirty="0"/>
              <a:t>Decreased overall average process time from 20 days to 6 days – 70% reduction.</a:t>
            </a:r>
          </a:p>
          <a:p>
            <a:r>
              <a:rPr lang="en-US" sz="2000" dirty="0"/>
              <a:t>Eliminated IT costs of servers used for data storage</a:t>
            </a:r>
          </a:p>
          <a:p>
            <a:r>
              <a:rPr lang="en-US" sz="2000" dirty="0"/>
              <a:t>Significantly improved the physician experience by delivering shorter test cycles and providing remote data access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503" y="291226"/>
            <a:ext cx="1584097" cy="74930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5589206" y="1686296"/>
          <a:ext cx="60833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8691-6541-3A42-8817-11B7C09654E1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782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828E3-B7D9-4442-BB06-06E8A6C8B04D}"/>
              </a:ext>
            </a:extLst>
          </p:cNvPr>
          <p:cNvSpPr txBox="1"/>
          <p:nvPr/>
        </p:nvSpPr>
        <p:spPr>
          <a:xfrm>
            <a:off x="627529" y="892921"/>
            <a:ext cx="4728241" cy="507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E2562E"/>
                </a:solidFill>
                <a:latin typeface="Helvetica Neue" charset="0"/>
              </a:rPr>
              <a:t>Summary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Widespread Medical Device Interoperability can eliminate $36B of waste in health care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Interoperability leads to increased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Lower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Better quality of care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interoperability images">
            <a:extLst>
              <a:ext uri="{FF2B5EF4-FFF2-40B4-BE49-F238E27FC236}">
                <a16:creationId xmlns:a16="http://schemas.microsoft.com/office/drawing/2014/main" id="{8385D606-8432-4F1B-948C-B7E21D0E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87" y="0"/>
            <a:ext cx="6625213" cy="635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0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491" y="1183029"/>
            <a:ext cx="9402705" cy="48554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Power of Interoperability via “middleware” </a:t>
            </a:r>
          </a:p>
        </p:txBody>
      </p:sp>
    </p:spTree>
    <p:extLst>
      <p:ext uri="{BB962C8B-B14F-4D97-AF65-F5344CB8AC3E}">
        <p14:creationId xmlns:p14="http://schemas.microsoft.com/office/powerpoint/2010/main" val="108129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A39E4-118E-4144-A960-A3BE3C515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2" r="26308"/>
          <a:stretch/>
        </p:blipFill>
        <p:spPr>
          <a:xfrm>
            <a:off x="0" y="0"/>
            <a:ext cx="50292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2EA99F-94CC-459F-A6B2-DF8F37C5C501}"/>
              </a:ext>
            </a:extLst>
          </p:cNvPr>
          <p:cNvSpPr txBox="1"/>
          <p:nvPr/>
        </p:nvSpPr>
        <p:spPr>
          <a:xfrm>
            <a:off x="6096000" y="2225964"/>
            <a:ext cx="52924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Questions?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>
                <a:hlinkClick r:id="rId4"/>
              </a:rPr>
              <a:t>irened@somnoware.com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9989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828E3-B7D9-4442-BB06-06E8A6C8B04D}"/>
              </a:ext>
            </a:extLst>
          </p:cNvPr>
          <p:cNvSpPr txBox="1"/>
          <p:nvPr/>
        </p:nvSpPr>
        <p:spPr>
          <a:xfrm>
            <a:off x="542750" y="193959"/>
            <a:ext cx="995937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>
                <a:solidFill>
                  <a:srgbClr val="E2562E"/>
                </a:solidFill>
                <a:latin typeface="Helvetica Neue" charset="0"/>
              </a:rPr>
              <a:t>Topics</a:t>
            </a:r>
          </a:p>
          <a:p>
            <a:endParaRPr lang="en-US" sz="4000" dirty="0">
              <a:solidFill>
                <a:srgbClr val="E2562E"/>
              </a:solidFill>
              <a:latin typeface="Helvetica Neue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What is 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Why is it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Current State of Medical Devices and        Interoperability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Case studies due to lack of 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Methodology – how is it accomplished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Outcome of 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pic>
        <p:nvPicPr>
          <p:cNvPr id="3" name="Picture 2" descr="Image result for interoperability images">
            <a:extLst>
              <a:ext uri="{FF2B5EF4-FFF2-40B4-BE49-F238E27FC236}">
                <a16:creationId xmlns:a16="http://schemas.microsoft.com/office/drawing/2014/main" id="{B307FAB6-3C4E-40F0-83E4-C66A523C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58" y="427512"/>
            <a:ext cx="3713982" cy="31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D8990-7C2D-46C3-8BFA-556ACAEC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Helvetica Neue" charset="0"/>
                <a:ea typeface="+mn-ea"/>
              </a:rPr>
              <a:t>Presentation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9229E-C1BD-4A4A-8C97-6D0AECAB7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lvl="1"/>
            <a:r>
              <a:rPr lang="en-US" sz="2400" dirty="0">
                <a:solidFill>
                  <a:srgbClr val="000000"/>
                </a:solidFill>
              </a:rPr>
              <a:t>Participants will be able to: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Describe Interoperability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Identify silos and challenges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How to accomplish interoperability (what do you need to get started)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Discuss the potential impact and benefits of using a “middleware” platform </a:t>
            </a:r>
          </a:p>
        </p:txBody>
      </p:sp>
    </p:spTree>
    <p:extLst>
      <p:ext uri="{BB962C8B-B14F-4D97-AF65-F5344CB8AC3E}">
        <p14:creationId xmlns:p14="http://schemas.microsoft.com/office/powerpoint/2010/main" val="233590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828E3-B7D9-4442-BB06-06E8A6C8B04D}"/>
              </a:ext>
            </a:extLst>
          </p:cNvPr>
          <p:cNvSpPr txBox="1"/>
          <p:nvPr/>
        </p:nvSpPr>
        <p:spPr>
          <a:xfrm>
            <a:off x="549543" y="604025"/>
            <a:ext cx="558168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>
                <a:solidFill>
                  <a:srgbClr val="E2562E"/>
                </a:solidFill>
                <a:latin typeface="Helvetica Neue" charset="0"/>
              </a:rPr>
              <a:t>What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E2562E"/>
                </a:solidFill>
                <a:latin typeface="Helvetica Neue" charset="0"/>
              </a:rPr>
              <a:t>is “</a:t>
            </a:r>
            <a:r>
              <a:rPr lang="en-US" sz="4000" dirty="0"/>
              <a:t>Medical Device” </a:t>
            </a:r>
            <a:r>
              <a:rPr lang="en-US" sz="4000" dirty="0">
                <a:solidFill>
                  <a:srgbClr val="E2562E"/>
                </a:solidFill>
                <a:latin typeface="Helvetica Neue" charset="0"/>
              </a:rPr>
              <a:t>Interoperability </a:t>
            </a:r>
          </a:p>
          <a:p>
            <a:r>
              <a:rPr lang="en-US" sz="4000" dirty="0"/>
              <a:t>	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Information sharing from one device to another or between devices and Electronic Health Records (EHR/EMRs.)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Exchange data or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Any technology that enables networked devices to exchange information and perform actions without the manual assistance of humans.</a:t>
            </a:r>
          </a:p>
          <a:p>
            <a:endParaRPr lang="en-US" dirty="0"/>
          </a:p>
        </p:txBody>
      </p:sp>
      <p:pic>
        <p:nvPicPr>
          <p:cNvPr id="2050" name="Picture 2" descr="Image result for interoperability images">
            <a:extLst>
              <a:ext uri="{FF2B5EF4-FFF2-40B4-BE49-F238E27FC236}">
                <a16:creationId xmlns:a16="http://schemas.microsoft.com/office/drawing/2014/main" id="{6BAC8D03-ADF2-4A14-897A-95A45ABC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66" y="862148"/>
            <a:ext cx="5284560" cy="53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9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828E3-B7D9-4442-BB06-06E8A6C8B04D}"/>
              </a:ext>
            </a:extLst>
          </p:cNvPr>
          <p:cNvSpPr txBox="1"/>
          <p:nvPr/>
        </p:nvSpPr>
        <p:spPr>
          <a:xfrm>
            <a:off x="338280" y="566678"/>
            <a:ext cx="53067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4000" dirty="0">
                <a:solidFill>
                  <a:srgbClr val="E2562E"/>
                </a:solidFill>
                <a:latin typeface="Helvetica Neue" charset="0"/>
              </a:rPr>
              <a:t>Why is Interoperability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Interoperability </a:t>
            </a:r>
            <a:r>
              <a:rPr lang="en-US" sz="2400" dirty="0"/>
              <a:t>would enable clinical medical devices to communicate in a </a:t>
            </a:r>
            <a:r>
              <a:rPr lang="en-US" sz="2400" b="1" i="1" dirty="0"/>
              <a:t>consistent</a:t>
            </a:r>
            <a:r>
              <a:rPr lang="en-US" sz="2400" dirty="0"/>
              <a:t>, </a:t>
            </a:r>
            <a:r>
              <a:rPr lang="en-US" sz="2400" b="1" i="1" dirty="0"/>
              <a:t>predictable</a:t>
            </a:r>
            <a:r>
              <a:rPr lang="en-US" sz="2400" dirty="0"/>
              <a:t> and </a:t>
            </a:r>
            <a:r>
              <a:rPr lang="en-US" sz="2400" b="1" i="1" dirty="0"/>
              <a:t>reliable way</a:t>
            </a:r>
            <a:r>
              <a:rPr lang="en-US" sz="2400" dirty="0"/>
              <a:t>. 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Allowing for the exchange of data with other medical devices and with patient data repositories, EHRs,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D6843-3E75-4238-9AD7-116B7E4CE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020" y="0"/>
            <a:ext cx="6546980" cy="62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8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828E3-B7D9-4442-BB06-06E8A6C8B04D}"/>
              </a:ext>
            </a:extLst>
          </p:cNvPr>
          <p:cNvSpPr txBox="1"/>
          <p:nvPr/>
        </p:nvSpPr>
        <p:spPr>
          <a:xfrm>
            <a:off x="577297" y="493941"/>
            <a:ext cx="52159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2562E"/>
                </a:solidFill>
                <a:latin typeface="Helvetica Neue" charset="0"/>
              </a:rPr>
              <a:t>Overview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9046A-9272-4482-A9B9-F7169A055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708" y="973034"/>
            <a:ext cx="4146011" cy="4408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A116FD-4275-4006-9339-859F97E826C1}"/>
              </a:ext>
            </a:extLst>
          </p:cNvPr>
          <p:cNvSpPr txBox="1"/>
          <p:nvPr/>
        </p:nvSpPr>
        <p:spPr>
          <a:xfrm>
            <a:off x="488192" y="1405787"/>
            <a:ext cx="521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 care costs continue to consume an ever-increasing proportion of U.S. spending significantly outpacing the growth of our economy for each of the last four decades, reaching as </a:t>
            </a:r>
            <a:r>
              <a:rPr lang="en-US" b="1" dirty="0"/>
              <a:t>high as 18% percent of gross domestic product</a:t>
            </a:r>
            <a:r>
              <a:rPr lang="en-US" dirty="0"/>
              <a:t>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According to recent estimate, </a:t>
            </a:r>
            <a:r>
              <a:rPr lang="en-US" b="1" dirty="0"/>
              <a:t>more than $700 billion of the $2.4 trillion in health care spending has been identified as “wasteful spending”</a:t>
            </a:r>
            <a:r>
              <a:rPr lang="en-US" dirty="0"/>
              <a:t>.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Waste</a:t>
            </a:r>
            <a:r>
              <a:rPr lang="en-US" dirty="0"/>
              <a:t> takes many forms including inefficiency, unnecessary service and missed prevention opportunities. 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4849B5-34E0-4E48-8E92-30DC9435147D}"/>
              </a:ext>
            </a:extLst>
          </p:cNvPr>
          <p:cNvSpPr txBox="1"/>
          <p:nvPr/>
        </p:nvSpPr>
        <p:spPr>
          <a:xfrm>
            <a:off x="6775270" y="5913120"/>
            <a:ext cx="492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Source: The Value of Medical Device Interoperability; West Health Institute.</a:t>
            </a:r>
          </a:p>
          <a:p>
            <a:r>
              <a:rPr lang="en-US" sz="900" i="1" dirty="0"/>
              <a:t>GDP - the total value of goods produced, and services provided in a country during one year.</a:t>
            </a:r>
          </a:p>
        </p:txBody>
      </p:sp>
    </p:spTree>
    <p:extLst>
      <p:ext uri="{BB962C8B-B14F-4D97-AF65-F5344CB8AC3E}">
        <p14:creationId xmlns:p14="http://schemas.microsoft.com/office/powerpoint/2010/main" val="90520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2887D0-E3F5-4E05-90B7-E4E63DC5F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877593"/>
            <a:ext cx="9363075" cy="51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D77F5-70DC-4D87-8C7F-2B34DE6D5F08}"/>
              </a:ext>
            </a:extLst>
          </p:cNvPr>
          <p:cNvSpPr txBox="1"/>
          <p:nvPr/>
        </p:nvSpPr>
        <p:spPr>
          <a:xfrm>
            <a:off x="4159262" y="6481533"/>
            <a:ext cx="3873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Source: The Value of Medical Device Interoperability; West Health Institute.</a:t>
            </a:r>
          </a:p>
        </p:txBody>
      </p:sp>
    </p:spTree>
    <p:extLst>
      <p:ext uri="{BB962C8B-B14F-4D97-AF65-F5344CB8AC3E}">
        <p14:creationId xmlns:p14="http://schemas.microsoft.com/office/powerpoint/2010/main" val="80712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8828E3-B7D9-4442-BB06-06E8A6C8B04D}"/>
              </a:ext>
            </a:extLst>
          </p:cNvPr>
          <p:cNvSpPr txBox="1"/>
          <p:nvPr/>
        </p:nvSpPr>
        <p:spPr>
          <a:xfrm>
            <a:off x="6714820" y="590635"/>
            <a:ext cx="4928539" cy="5453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E2562E"/>
                </a:solidFill>
                <a:latin typeface="Helvetica Neue" charset="0"/>
              </a:rPr>
              <a:t>Current State of Medical Device and Interoperability Standards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Helvetica Neue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charset="0"/>
              </a:rPr>
              <a:t>The cost of medical device integration has been estimated as much as </a:t>
            </a:r>
            <a:r>
              <a:rPr lang="en-US" sz="2400" b="1" dirty="0">
                <a:latin typeface="Helvetica Neue" charset="0"/>
              </a:rPr>
              <a:t>$6,000-10,000.00 per bed in one-time cost - this is high.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Helvetica Neue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E2562E"/>
              </a:solidFill>
              <a:latin typeface="Helvetica Neue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431F20-7E95-493F-9864-787C6550EB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8245" r="8547" b="-1"/>
          <a:stretch/>
        </p:blipFill>
        <p:spPr>
          <a:xfrm>
            <a:off x="1" y="760562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457BAF-DFDF-46DE-8CA3-3CA7392607B9}"/>
              </a:ext>
            </a:extLst>
          </p:cNvPr>
          <p:cNvSpPr txBox="1"/>
          <p:nvPr/>
        </p:nvSpPr>
        <p:spPr>
          <a:xfrm>
            <a:off x="6775270" y="5913120"/>
            <a:ext cx="4928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Source: The Value of Medical Device Interoperability; West Health Institute.</a:t>
            </a:r>
          </a:p>
        </p:txBody>
      </p:sp>
    </p:spTree>
    <p:extLst>
      <p:ext uri="{BB962C8B-B14F-4D97-AF65-F5344CB8AC3E}">
        <p14:creationId xmlns:p14="http://schemas.microsoft.com/office/powerpoint/2010/main" val="259199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sq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1207</Words>
  <Application>Microsoft Office PowerPoint</Application>
  <PresentationFormat>Widescreen</PresentationFormat>
  <Paragraphs>242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Helvetica Neue</vt:lpstr>
      <vt:lpstr>Helvetica Neue Light</vt:lpstr>
      <vt:lpstr>Helvetica Neue Thin</vt:lpstr>
      <vt:lpstr>Symbol</vt:lpstr>
      <vt:lpstr>Office Theme</vt:lpstr>
      <vt:lpstr>PowerPoint Presentation</vt:lpstr>
      <vt:lpstr>Your Speaker Today</vt:lpstr>
      <vt:lpstr>PowerPoint Presentation</vt:lpstr>
      <vt:lpstr>Presentation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Device Integration Architecture: Two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Study: Truman Medical Centers</vt:lpstr>
      <vt:lpstr>Case Study: Well Necessities</vt:lpstr>
      <vt:lpstr>PowerPoint Presentation</vt:lpstr>
      <vt:lpstr>The Power of Interoperability via “middleware”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Dilinila</dc:creator>
  <cp:lastModifiedBy>tammy tetu</cp:lastModifiedBy>
  <cp:revision>32</cp:revision>
  <dcterms:created xsi:type="dcterms:W3CDTF">2019-09-03T01:35:41Z</dcterms:created>
  <dcterms:modified xsi:type="dcterms:W3CDTF">2019-09-05T13:09:32Z</dcterms:modified>
</cp:coreProperties>
</file>