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385" r:id="rId3"/>
    <p:sldId id="276" r:id="rId4"/>
    <p:sldId id="386" r:id="rId5"/>
    <p:sldId id="267" r:id="rId6"/>
    <p:sldId id="268" r:id="rId7"/>
    <p:sldId id="269" r:id="rId8"/>
    <p:sldId id="270" r:id="rId9"/>
    <p:sldId id="265" r:id="rId10"/>
    <p:sldId id="266" r:id="rId11"/>
    <p:sldId id="383" r:id="rId12"/>
    <p:sldId id="338" r:id="rId13"/>
    <p:sldId id="370" r:id="rId14"/>
    <p:sldId id="271" r:id="rId15"/>
    <p:sldId id="273" r:id="rId16"/>
    <p:sldId id="272" r:id="rId17"/>
    <p:sldId id="274" r:id="rId18"/>
    <p:sldId id="275" r:id="rId19"/>
    <p:sldId id="281" r:id="rId20"/>
    <p:sldId id="372" r:id="rId21"/>
    <p:sldId id="369" r:id="rId22"/>
    <p:sldId id="334" r:id="rId23"/>
    <p:sldId id="335" r:id="rId24"/>
    <p:sldId id="336" r:id="rId25"/>
    <p:sldId id="344" r:id="rId26"/>
    <p:sldId id="292" r:id="rId27"/>
    <p:sldId id="289" r:id="rId28"/>
    <p:sldId id="293" r:id="rId29"/>
    <p:sldId id="290" r:id="rId30"/>
    <p:sldId id="291" r:id="rId31"/>
    <p:sldId id="343" r:id="rId32"/>
    <p:sldId id="284" r:id="rId33"/>
    <p:sldId id="264" r:id="rId34"/>
    <p:sldId id="283" r:id="rId35"/>
    <p:sldId id="286" r:id="rId36"/>
    <p:sldId id="341" r:id="rId37"/>
    <p:sldId id="342" r:id="rId38"/>
    <p:sldId id="287" r:id="rId39"/>
    <p:sldId id="285" r:id="rId40"/>
    <p:sldId id="288" r:id="rId41"/>
    <p:sldId id="294" r:id="rId42"/>
    <p:sldId id="403" r:id="rId43"/>
    <p:sldId id="278" r:id="rId44"/>
    <p:sldId id="279" r:id="rId45"/>
    <p:sldId id="280" r:id="rId46"/>
    <p:sldId id="395" r:id="rId47"/>
    <p:sldId id="396" r:id="rId48"/>
    <p:sldId id="397" r:id="rId49"/>
    <p:sldId id="400" r:id="rId50"/>
    <p:sldId id="401" r:id="rId51"/>
    <p:sldId id="389" r:id="rId52"/>
    <p:sldId id="295" r:id="rId53"/>
    <p:sldId id="298" r:id="rId54"/>
    <p:sldId id="388" r:id="rId55"/>
    <p:sldId id="277" r:id="rId56"/>
    <p:sldId id="303" r:id="rId57"/>
    <p:sldId id="404" r:id="rId58"/>
    <p:sldId id="308" r:id="rId59"/>
    <p:sldId id="305" r:id="rId60"/>
    <p:sldId id="306" r:id="rId61"/>
    <p:sldId id="307" r:id="rId62"/>
    <p:sldId id="310" r:id="rId63"/>
    <p:sldId id="309" r:id="rId64"/>
    <p:sldId id="313" r:id="rId65"/>
    <p:sldId id="311" r:id="rId66"/>
    <p:sldId id="314" r:id="rId67"/>
    <p:sldId id="390" r:id="rId68"/>
    <p:sldId id="408" r:id="rId69"/>
    <p:sldId id="315" r:id="rId70"/>
    <p:sldId id="406" r:id="rId71"/>
    <p:sldId id="407" r:id="rId72"/>
    <p:sldId id="316" r:id="rId73"/>
    <p:sldId id="317" r:id="rId74"/>
    <p:sldId id="321" r:id="rId75"/>
    <p:sldId id="318" r:id="rId76"/>
    <p:sldId id="319" r:id="rId77"/>
    <p:sldId id="320" r:id="rId78"/>
    <p:sldId id="375" r:id="rId79"/>
    <p:sldId id="391" r:id="rId80"/>
    <p:sldId id="392" r:id="rId81"/>
    <p:sldId id="393" r:id="rId82"/>
    <p:sldId id="325" r:id="rId83"/>
    <p:sldId id="376" r:id="rId84"/>
    <p:sldId id="377" r:id="rId85"/>
    <p:sldId id="326" r:id="rId86"/>
    <p:sldId id="327" r:id="rId87"/>
    <p:sldId id="328" r:id="rId88"/>
    <p:sldId id="330" r:id="rId89"/>
    <p:sldId id="331" r:id="rId90"/>
    <p:sldId id="302" r:id="rId91"/>
    <p:sldId id="402" r:id="rId92"/>
    <p:sldId id="405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66" autoAdjust="0"/>
    <p:restoredTop sz="94517" autoAdjust="0"/>
  </p:normalViewPr>
  <p:slideViewPr>
    <p:cSldViewPr snapToGrid="0">
      <p:cViewPr varScale="1">
        <p:scale>
          <a:sx n="77" d="100"/>
          <a:sy n="77" d="100"/>
        </p:scale>
        <p:origin x="244" y="44"/>
      </p:cViewPr>
      <p:guideLst/>
    </p:cSldViewPr>
  </p:slideViewPr>
  <p:outlineViewPr>
    <p:cViewPr>
      <p:scale>
        <a:sx n="33" d="100"/>
        <a:sy n="33" d="100"/>
      </p:scale>
      <p:origin x="0" y="-15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783FA-445B-4AB2-853D-C8388D8B3810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17621-F1D8-4FC9-8078-F5107A2D4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996115-649C-4EEB-9731-953E7A68926D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3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8C2CB5-24D8-476C-81B4-81E99497FF62}" type="slidenum">
              <a:rPr lang="en-US" altLang="en-US"/>
              <a:pPr eaLnBrk="1" hangingPunct="1"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912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B6B5A3-8B69-42D1-BC4D-D9ED43D5ACE6}" type="slidenum">
              <a:rPr lang="en-US" altLang="en-US"/>
              <a:pPr eaLnBrk="1" hangingPunct="1"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12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dirty="0">
                <a:latin typeface="Arial" panose="020B0604020202020204" pitchFamily="34" charset="0"/>
                <a:ea typeface="msgothic" charset="0"/>
                <a:cs typeface="msgothic" charset="0"/>
              </a:rPr>
              <a:t>Upper airway resistance (UAR) during oral and nasal breathing while awake and asleep. Data are presented as </a:t>
            </a:r>
            <a:r>
              <a:rPr lang="en-GB" dirty="0" err="1">
                <a:latin typeface="Arial" panose="020B0604020202020204" pitchFamily="34" charset="0"/>
                <a:ea typeface="msgothic" charset="0"/>
                <a:cs typeface="msgothic" charset="0"/>
              </a:rPr>
              <a:t>mean±sem</a:t>
            </a:r>
            <a:r>
              <a:rPr lang="en-GB" dirty="0">
                <a:latin typeface="Arial" panose="020B0604020202020204" pitchFamily="34" charset="0"/>
                <a:ea typeface="msgothic" charset="0"/>
                <a:cs typeface="msgothic" charset="0"/>
              </a:rPr>
              <a:t>. **: p&lt;0.01. n=10 for each category.</a:t>
            </a:r>
          </a:p>
        </p:txBody>
      </p:sp>
    </p:spTree>
    <p:extLst>
      <p:ext uri="{BB962C8B-B14F-4D97-AF65-F5344CB8AC3E}">
        <p14:creationId xmlns:p14="http://schemas.microsoft.com/office/powerpoint/2010/main" val="999958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>
                <a:latin typeface="Arial" panose="020B0604020202020204" pitchFamily="34" charset="0"/>
                <a:ea typeface="msgothic" charset="0"/>
                <a:cs typeface="msgothic" charset="0"/>
              </a:rPr>
              <a:t>Effect of breathing route on upper airway resistance (UAR) during supine stage two sleep. Data are presented as mean±sem. #: p=0.012.</a:t>
            </a:r>
          </a:p>
        </p:txBody>
      </p:sp>
    </p:spTree>
    <p:extLst>
      <p:ext uri="{BB962C8B-B14F-4D97-AF65-F5344CB8AC3E}">
        <p14:creationId xmlns:p14="http://schemas.microsoft.com/office/powerpoint/2010/main" val="1501167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>
                <a:latin typeface="Arial" panose="020B0604020202020204" pitchFamily="34" charset="0"/>
                <a:ea typeface="msgothic" charset="0"/>
                <a:cs typeface="msgothic" charset="0"/>
              </a:rPr>
              <a:t>Effect of breathing route on sleep apnoea severity in the supine position. Data are presented as mean±sem. **: p&lt;0.01 oral versus nasal breathing route.</a:t>
            </a:r>
          </a:p>
        </p:txBody>
      </p:sp>
    </p:spTree>
    <p:extLst>
      <p:ext uri="{BB962C8B-B14F-4D97-AF65-F5344CB8AC3E}">
        <p14:creationId xmlns:p14="http://schemas.microsoft.com/office/powerpoint/2010/main" val="1845102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EEFB47-70A3-45F0-BC17-06DDF83A91D3}" type="slidenum">
              <a:rPr lang="en-US" altLang="en-US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01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336A78-C5D3-448E-A9EB-5E9AADFD4F91}" type="slidenum">
              <a:rPr lang="en-US" altLang="en-US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51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681E4-21D2-4BFF-B241-CC9BBA6E66A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00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F579-7F0D-314F-90C5-9561D30CCA50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73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F579-7F0D-314F-90C5-9561D30CCA50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32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F6CB-BD21-40E2-8F10-A729274965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2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1DB2FF-A963-4C7A-8E3E-D721C916BCA9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793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C8C4845-079C-414C-8AF8-B203776DCEEB}" type="slidenum">
              <a:rPr lang="en-GB"/>
              <a:pPr eaLnBrk="1" hangingPunct="1"/>
              <a:t>14</a:t>
            </a:fld>
            <a:endParaRPr lang="en-GB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1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DB55D17-FCD9-4504-9F8B-A0523E13B2DD}" type="slidenum">
              <a:rPr lang="en-GB"/>
              <a:pPr eaLnBrk="1" hangingPunct="1"/>
              <a:t>15</a:t>
            </a:fld>
            <a:endParaRPr lang="en-GB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59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6BBE7A7-8153-4457-9D35-45E9F3398F16}" type="slidenum">
              <a:rPr lang="en-GB"/>
              <a:pPr eaLnBrk="1" hangingPunct="1"/>
              <a:t>16</a:t>
            </a:fld>
            <a:endParaRPr lang="en-GB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52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CB34C8-8FEA-4AFF-82DC-DEAD0B68B021}" type="slidenum">
              <a:rPr lang="en-GB"/>
              <a:pPr eaLnBrk="1" hangingPunct="1"/>
              <a:t>18</a:t>
            </a:fld>
            <a:endParaRPr lang="en-GB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42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1BF904-AC70-4174-8251-119C02F72C13}" type="slidenum">
              <a:rPr lang="en-US" altLang="en-US"/>
              <a:pPr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12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E8A276-967B-42EB-8EDF-F44EF736F00D}" type="slidenum">
              <a:rPr lang="en-US" altLang="en-US"/>
              <a:pPr eaLnBrk="1" hangingPunct="1"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6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9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92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95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F48A9-B7D9-4A48-9F24-0FE8371EEA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350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74E3E-C6CB-4B08-8A5D-1B9222BF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2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5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3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1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6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3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2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38491-6DF5-4575-A700-CAA205E8BED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8E4B4-3502-4989-8335-AC648A69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4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zus.ask.com/r?t=a&amp;d=us&amp;s=a&amp;c=p&amp;ti=1&amp;ai=30751&amp;l=dir&amp;o=0&amp;sv=0a30050c&amp;ip=d168e0fe&amp;u=http://www.sleep-breathing.bc.ca/np1.jp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Nose</a:t>
            </a:r>
            <a:br>
              <a:rPr lang="en-US" dirty="0" smtClean="0"/>
            </a:br>
            <a:r>
              <a:rPr lang="en-US" sz="3100" dirty="0" smtClean="0"/>
              <a:t>Anatomy, function and relationships to SDB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NEPS</a:t>
            </a:r>
          </a:p>
          <a:p>
            <a:r>
              <a:rPr lang="en-US" dirty="0" smtClean="0"/>
              <a:t>September 6, 2019</a:t>
            </a:r>
          </a:p>
          <a:p>
            <a:endParaRPr lang="en-US" dirty="0"/>
          </a:p>
          <a:p>
            <a:r>
              <a:rPr lang="en-US" dirty="0" smtClean="0"/>
              <a:t>Noah S Siegel,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4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63079"/>
          </a:xfrm>
        </p:spPr>
        <p:txBody>
          <a:bodyPr anchor="t"/>
          <a:lstStyle/>
          <a:p>
            <a:pPr eaLnBrk="1" hangingPunct="1"/>
            <a:r>
              <a:rPr lang="en-US" altLang="en-US" sz="4000" dirty="0"/>
              <a:t>Fiberoptic Exam and Mueller Maneuver</a:t>
            </a:r>
          </a:p>
        </p:txBody>
      </p:sp>
      <p:pic>
        <p:nvPicPr>
          <p:cNvPr id="36867" name="Picture 4" descr="levelofobstructi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866212">
            <a:off x="2271487" y="2206624"/>
            <a:ext cx="4164013" cy="3892550"/>
          </a:xfrm>
          <a:noFill/>
        </p:spPr>
      </p:pic>
      <p:pic>
        <p:nvPicPr>
          <p:cNvPr id="36868" name="Picture 5" descr="MCj0431561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1504">
            <a:off x="5762877" y="31181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MCj0431561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1504">
            <a:off x="5800975" y="377195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3" descr="np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1518">
            <a:off x="8330651" y="1547126"/>
            <a:ext cx="2667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0" y="3462257"/>
            <a:ext cx="3012109" cy="2259081"/>
          </a:xfrm>
          <a:prstGeom prst="rect">
            <a:avLst/>
          </a:prstGeom>
        </p:spPr>
      </p:pic>
      <p:pic>
        <p:nvPicPr>
          <p:cNvPr id="1026" name="Picture 2" descr="Image result for endoscopic view of laryn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46780" y="4398734"/>
            <a:ext cx="5251501" cy="19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upper airway examination</a:t>
            </a:r>
          </a:p>
          <a:p>
            <a:r>
              <a:rPr lang="en-US" b="1" dirty="0" smtClean="0"/>
              <a:t>The nose</a:t>
            </a:r>
          </a:p>
          <a:p>
            <a:pPr lvl="1"/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Examination</a:t>
            </a:r>
          </a:p>
          <a:p>
            <a:r>
              <a:rPr lang="en-US" dirty="0"/>
              <a:t>The nose and sleep disordered breathing</a:t>
            </a:r>
          </a:p>
          <a:p>
            <a:r>
              <a:rPr lang="en-US" dirty="0" smtClean="0"/>
              <a:t>Treatment of the nose</a:t>
            </a:r>
          </a:p>
          <a:p>
            <a:r>
              <a:rPr lang="en-US" dirty="0" smtClean="0"/>
              <a:t>Surgical therapy for the nose</a:t>
            </a:r>
          </a:p>
          <a:p>
            <a:r>
              <a:rPr lang="en-US" dirty="0" smtClean="0"/>
              <a:t>The impact of nasal interventions on SDB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9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the nose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Airway</a:t>
            </a:r>
          </a:p>
          <a:p>
            <a:r>
              <a:rPr lang="en-US" dirty="0" smtClean="0"/>
              <a:t>Warm and humidify the air (</a:t>
            </a:r>
            <a:r>
              <a:rPr lang="en-US" dirty="0" err="1" smtClean="0"/>
              <a:t>turbinates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Filter the air</a:t>
            </a:r>
          </a:p>
          <a:p>
            <a:r>
              <a:rPr lang="en-US" dirty="0" smtClean="0"/>
              <a:t>Resonation ‘chamber’ for voice</a:t>
            </a:r>
          </a:p>
          <a:p>
            <a:r>
              <a:rPr lang="en-US" dirty="0" smtClean="0"/>
              <a:t>Olfaction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5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 of the nose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External</a:t>
            </a:r>
          </a:p>
          <a:p>
            <a:r>
              <a:rPr lang="en-US" dirty="0" smtClean="0"/>
              <a:t>Internal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53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857971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GB" dirty="0" smtClean="0"/>
              <a:t>External nasal </a:t>
            </a:r>
            <a:r>
              <a:rPr lang="en-GB" dirty="0"/>
              <a:t>a</a:t>
            </a:r>
            <a:r>
              <a:rPr lang="en-GB" dirty="0" smtClean="0"/>
              <a:t>natomy</a:t>
            </a:r>
            <a:endParaRPr lang="en-GB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1200" y="1080874"/>
            <a:ext cx="5384800" cy="685799"/>
          </a:xfrm>
        </p:spPr>
        <p:txBody>
          <a:bodyPr/>
          <a:lstStyle/>
          <a:p>
            <a:pPr eaLnBrk="1" hangingPunct="1"/>
            <a:endParaRPr lang="en-GB" dirty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21501" r="37447" b="14719"/>
          <a:stretch>
            <a:fillRect/>
          </a:stretch>
        </p:blipFill>
        <p:spPr bwMode="auto">
          <a:xfrm>
            <a:off x="7047227" y="1938844"/>
            <a:ext cx="4833481" cy="38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http://1.bp.blogspot.com/-Cz7cthC5CLk/T67pOjnUCkI/AAAAAAAABn8/iP5qZ6CTRG0/s1600/image02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5312" r="3050" b="12029"/>
          <a:stretch/>
        </p:blipFill>
        <p:spPr bwMode="auto">
          <a:xfrm>
            <a:off x="405245" y="1938845"/>
            <a:ext cx="5870074" cy="38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2344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805657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Internal midline nasal </a:t>
            </a:r>
            <a:r>
              <a:rPr lang="en-US" dirty="0" smtClean="0">
                <a:sym typeface="Symbol" pitchFamily="2" charset="2"/>
              </a:rPr>
              <a:t>anatomy (septum)</a:t>
            </a:r>
            <a:endParaRPr lang="en-GB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1"/>
            <a:ext cx="439881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Perpendicular </a:t>
            </a:r>
            <a:r>
              <a:rPr lang="en-US" dirty="0"/>
              <a:t>plate of the ethmoid.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Septal </a:t>
            </a:r>
            <a:r>
              <a:rPr lang="en-US" dirty="0"/>
              <a:t>cartilage.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Vomer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Incisor (maxillary) crest</a:t>
            </a:r>
            <a:endParaRPr lang="en-GB" dirty="0"/>
          </a:p>
          <a:p>
            <a:pPr lvl="1" eaLnBrk="1" hangingPunct="1"/>
            <a:r>
              <a:rPr lang="en-GB" dirty="0"/>
              <a:t>Epistaxis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10506076" y="6219825"/>
            <a:ext cx="161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 eaLnBrk="1" hangingPunct="1"/>
            <a:endParaRPr lang="ar-SA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45" y="2097178"/>
            <a:ext cx="4419889" cy="367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6504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779463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GB" dirty="0" smtClean="0"/>
              <a:t>Internal lateral nasal anatomy</a:t>
            </a:r>
            <a:endParaRPr lang="en-GB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8264" y="1589811"/>
            <a:ext cx="5384800" cy="3345872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US" sz="2400" dirty="0"/>
              <a:t>LATERAL WALL OF NASAL CAVITY</a:t>
            </a:r>
          </a:p>
          <a:p>
            <a:r>
              <a:rPr lang="en-US" sz="2400" dirty="0"/>
              <a:t>3 curved long projections called nasal conchae: </a:t>
            </a:r>
          </a:p>
          <a:p>
            <a:pPr marL="1206500" lvl="1" indent="-454025">
              <a:buFont typeface="+mj-lt"/>
              <a:buAutoNum type="arabicPeriod"/>
            </a:pPr>
            <a:r>
              <a:rPr lang="en-US" sz="2000" dirty="0"/>
              <a:t>Superior turbinate</a:t>
            </a:r>
          </a:p>
          <a:p>
            <a:pPr marL="1206500" lvl="1" indent="-454025">
              <a:buFont typeface="+mj-lt"/>
              <a:buAutoNum type="arabicPeriod"/>
            </a:pPr>
            <a:r>
              <a:rPr lang="en-US" sz="2000" dirty="0"/>
              <a:t>Middle turbinate</a:t>
            </a:r>
          </a:p>
          <a:p>
            <a:pPr marL="1206500" lvl="1" indent="-454025">
              <a:buFont typeface="+mj-lt"/>
              <a:buAutoNum type="arabicPeriod"/>
            </a:pPr>
            <a:r>
              <a:rPr lang="en-US" sz="2000" dirty="0"/>
              <a:t>Inferior turbinate</a:t>
            </a:r>
          </a:p>
          <a:p>
            <a:r>
              <a:rPr lang="en-US" sz="2400" dirty="0"/>
              <a:t>The space below each of</a:t>
            </a:r>
            <a:r>
              <a:rPr lang="en-US" sz="2400" i="1" dirty="0"/>
              <a:t> </a:t>
            </a:r>
            <a:r>
              <a:rPr lang="en-US" sz="2400" dirty="0"/>
              <a:t>these conchae is called nasal meatus</a:t>
            </a:r>
          </a:p>
        </p:txBody>
      </p:sp>
      <p:sp>
        <p:nvSpPr>
          <p:cNvPr id="25604" name="AutoShape 6" descr="http://www.edoctoronline.com/media/19/photos_9A62BA78-5B61-4DC4-834F-6BB6D487719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/>
          </a:p>
        </p:txBody>
      </p:sp>
      <p:sp>
        <p:nvSpPr>
          <p:cNvPr id="25605" name="AutoShape 8" descr="http://www.edoctoronline.com/media/19/photos_9A62BA78-5B61-4DC4-834F-6BB6D487719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/>
          </a:p>
        </p:txBody>
      </p:sp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91" y="1168401"/>
            <a:ext cx="5846763" cy="485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6282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Internal nasal anatomy - roof</a:t>
            </a:r>
            <a:endParaRPr lang="en-US" dirty="0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244889" y="1538867"/>
            <a:ext cx="3779838" cy="3573461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dirty="0"/>
              <a:t>Narrow </a:t>
            </a:r>
          </a:p>
          <a:p>
            <a:pPr marL="236538" indent="-236538">
              <a:lnSpc>
                <a:spcPct val="100000"/>
              </a:lnSpc>
              <a:defRPr/>
            </a:pPr>
            <a:r>
              <a:rPr lang="en-US" dirty="0"/>
              <a:t>Formed by:</a:t>
            </a:r>
          </a:p>
          <a:p>
            <a:pPr marL="1085850" lvl="1" indent="-51435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/>
              <a:t>Cribriform plate of the ethmoid bone </a:t>
            </a:r>
          </a:p>
          <a:p>
            <a:pPr marL="1085850" lvl="1" indent="-51435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/>
              <a:t>Nasal and frontal bones, and posteriorly sphenoid Bone.</a:t>
            </a:r>
          </a:p>
        </p:txBody>
      </p:sp>
      <p:pic>
        <p:nvPicPr>
          <p:cNvPr id="27652" name="Picture 8" descr="show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14821" b="3964"/>
          <a:stretch>
            <a:fillRect/>
          </a:stretch>
        </p:blipFill>
        <p:spPr bwMode="auto">
          <a:xfrm>
            <a:off x="5843732" y="1248065"/>
            <a:ext cx="4919663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1869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91717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GB" dirty="0"/>
              <a:t>Rhinology </a:t>
            </a:r>
            <a:r>
              <a:rPr lang="en-US" dirty="0">
                <a:sym typeface="Symbol" pitchFamily="2" charset="2"/>
              </a:rPr>
              <a:t> </a:t>
            </a:r>
            <a:r>
              <a:rPr lang="en-GB" dirty="0"/>
              <a:t>Paranasal Sinuses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3345" y="1039092"/>
            <a:ext cx="3380509" cy="2114549"/>
          </a:xfrm>
        </p:spPr>
        <p:txBody>
          <a:bodyPr/>
          <a:lstStyle/>
          <a:p>
            <a:pPr lvl="1" eaLnBrk="1" hangingPunct="1"/>
            <a:r>
              <a:rPr lang="en-GB" sz="3200" dirty="0"/>
              <a:t>Frontal</a:t>
            </a:r>
          </a:p>
          <a:p>
            <a:pPr lvl="1" eaLnBrk="1" hangingPunct="1"/>
            <a:r>
              <a:rPr lang="en-GB" sz="3200" dirty="0"/>
              <a:t>Maxillary</a:t>
            </a:r>
          </a:p>
          <a:p>
            <a:pPr lvl="1" eaLnBrk="1" hangingPunct="1"/>
            <a:r>
              <a:rPr lang="en-GB" sz="3200" dirty="0"/>
              <a:t>Ethmoid</a:t>
            </a:r>
          </a:p>
          <a:p>
            <a:pPr lvl="1" eaLnBrk="1" hangingPunct="1"/>
            <a:r>
              <a:rPr lang="en-GB" sz="3200" dirty="0"/>
              <a:t>Sphenoid</a:t>
            </a:r>
          </a:p>
        </p:txBody>
      </p:sp>
      <p:pic>
        <p:nvPicPr>
          <p:cNvPr id="28676" name="Picture 10" descr="Sin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84" y="966355"/>
            <a:ext cx="3322493" cy="268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7" t="6662" r="2721" b="15059"/>
          <a:stretch>
            <a:fillRect/>
          </a:stretch>
        </p:blipFill>
        <p:spPr bwMode="auto">
          <a:xfrm>
            <a:off x="6971002" y="3763675"/>
            <a:ext cx="293211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3" descr="nasal_anantomy_pic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16" y="3441701"/>
            <a:ext cx="301307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31947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External Nasal Examination</a:t>
            </a:r>
          </a:p>
        </p:txBody>
      </p:sp>
      <p:pic>
        <p:nvPicPr>
          <p:cNvPr id="4098" name="Picture 2" descr="Image result for crooked no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3" r="17521"/>
          <a:stretch/>
        </p:blipFill>
        <p:spPr bwMode="auto">
          <a:xfrm>
            <a:off x="460375" y="1821139"/>
            <a:ext cx="3546984" cy="269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squamous cell of nose le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Image result for squamous cell of nose le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83" y="1821139"/>
            <a:ext cx="4068453" cy="27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saddle nose deformit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/>
        </p:blipFill>
        <p:spPr bwMode="auto">
          <a:xfrm>
            <a:off x="8614660" y="1798855"/>
            <a:ext cx="3179069" cy="27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AB19480-B61E-EE43-8BF5-7E0B086311AB}"/>
              </a:ext>
            </a:extLst>
          </p:cNvPr>
          <p:cNvSpPr txBox="1"/>
          <p:nvPr/>
        </p:nvSpPr>
        <p:spPr>
          <a:xfrm>
            <a:off x="1468795" y="4715944"/>
            <a:ext cx="1482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Straight?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86AC92-EBE8-1C4D-B0EE-09D5D2955F18}"/>
              </a:ext>
            </a:extLst>
          </p:cNvPr>
          <p:cNvSpPr txBox="1"/>
          <p:nvPr/>
        </p:nvSpPr>
        <p:spPr>
          <a:xfrm>
            <a:off x="5290502" y="4781878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Skin lesions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8750D8-AE33-024D-B5AD-A7D64988877C}"/>
              </a:ext>
            </a:extLst>
          </p:cNvPr>
          <p:cNvSpPr txBox="1"/>
          <p:nvPr/>
        </p:nvSpPr>
        <p:spPr>
          <a:xfrm>
            <a:off x="9272562" y="4715944"/>
            <a:ext cx="1876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  <p:sp>
        <p:nvSpPr>
          <p:cNvPr id="3" name="AutoShape 2" descr="Image result for funny nos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upper airway examination</a:t>
            </a:r>
          </a:p>
          <a:p>
            <a:r>
              <a:rPr lang="en-US" dirty="0" smtClean="0"/>
              <a:t>The nose</a:t>
            </a:r>
          </a:p>
          <a:p>
            <a:pPr lvl="1"/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Examination</a:t>
            </a:r>
          </a:p>
          <a:p>
            <a:r>
              <a:rPr lang="en-US" dirty="0"/>
              <a:t>The nose and sleep disordered breathing</a:t>
            </a:r>
          </a:p>
          <a:p>
            <a:r>
              <a:rPr lang="en-US" dirty="0" smtClean="0"/>
              <a:t>Treatment of the nose</a:t>
            </a:r>
          </a:p>
          <a:p>
            <a:r>
              <a:rPr lang="en-US" dirty="0" smtClean="0"/>
              <a:t>Surgical therapy for the nose</a:t>
            </a:r>
          </a:p>
          <a:p>
            <a:r>
              <a:rPr lang="en-US" dirty="0" smtClean="0"/>
              <a:t>The impact of nasal interventions on SDB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34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External findings provide clues to internal anatomy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5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saddle no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54" y="1268627"/>
            <a:ext cx="8427695" cy="50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700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 descr="Image result for funny nos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05" y="1187582"/>
            <a:ext cx="5457345" cy="54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essed up no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300" y="3460960"/>
            <a:ext cx="29146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crooked n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62" y="511192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83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crooked no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72" y="726141"/>
            <a:ext cx="5709683" cy="56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299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4" name="Picture 6" descr="Image result for caudal septal devi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10" y="201009"/>
            <a:ext cx="9931190" cy="297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Image result for caudal septal dev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Image result for caudal septal dev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25" y="3599700"/>
            <a:ext cx="5870540" cy="292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8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Image result for bilateral nasal valve collap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86" y="1690688"/>
            <a:ext cx="4529137" cy="37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7788" y="5620871"/>
            <a:ext cx="700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it is narrow, widen it.  If it is floppy, stabilize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7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6" name="Picture 8" descr="Image result for nasal valve ex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1066" y="1284270"/>
            <a:ext cx="8989868" cy="48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AD813D73-5F15-8D43-AC23-991A54C6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r>
              <a:rPr lang="en-US" dirty="0" smtClean="0"/>
              <a:t>Nasal 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04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Image result for nasal valve exa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5" y="1468311"/>
            <a:ext cx="11577570" cy="43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65037053-ACC0-7742-9CEE-5BAAC331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r>
              <a:rPr lang="en-US" dirty="0" smtClean="0"/>
              <a:t>Nasal valve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20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266"/>
          </a:xfrm>
        </p:spPr>
        <p:txBody>
          <a:bodyPr anchor="t"/>
          <a:lstStyle/>
          <a:p>
            <a:r>
              <a:rPr lang="en-US" dirty="0"/>
              <a:t>Nasal Exam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8" t="31594" r="4096" b="9294"/>
          <a:stretch/>
        </p:blipFill>
        <p:spPr>
          <a:xfrm>
            <a:off x="6182591" y="1153392"/>
            <a:ext cx="5566297" cy="4578927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BE684B-B460-DE46-AE3B-327DD9C8CF43}"/>
              </a:ext>
            </a:extLst>
          </p:cNvPr>
          <p:cNvSpPr txBox="1"/>
          <p:nvPr/>
        </p:nvSpPr>
        <p:spPr>
          <a:xfrm>
            <a:off x="384464" y="1765473"/>
            <a:ext cx="5482591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0" i="0" dirty="0">
                <a:latin typeface="Arial" panose="020B0604020202020204" pitchFamily="34" charset="0"/>
                <a:cs typeface="Arial" panose="020B0604020202020204" pitchFamily="34" charset="0"/>
              </a:rPr>
              <a:t>Key to nasal exam = nasal valve</a:t>
            </a:r>
          </a:p>
          <a:p>
            <a:pPr marL="457200" indent="-220663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ULC = upper lateral cartilage</a:t>
            </a:r>
          </a:p>
          <a:p>
            <a:pPr marL="457200" indent="-220663" algn="l">
              <a:buFont typeface="Arial" panose="020B0604020202020204" pitchFamily="34" charset="0"/>
              <a:buChar char="•"/>
            </a:pPr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S = septum</a:t>
            </a:r>
          </a:p>
          <a:p>
            <a:pPr marL="457200" indent="-220663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= inferior turbinate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Normal angle V;</a:t>
            </a:r>
          </a:p>
          <a:p>
            <a:pPr marL="457200" indent="-220663" algn="l">
              <a:buFont typeface="Arial" panose="020B0604020202020204" pitchFamily="34" charset="0"/>
              <a:buChar char="•"/>
            </a:pPr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10 to 15 degrees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narrowest part of upper airway</a:t>
            </a:r>
          </a:p>
          <a:p>
            <a:pPr marL="457200" indent="-220663" algn="l">
              <a:buFont typeface="Arial" panose="020B0604020202020204" pitchFamily="34" charset="0"/>
              <a:buChar char="•"/>
            </a:pPr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50% of nasal resistance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5676" y="6573795"/>
            <a:ext cx="279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of Raj </a:t>
            </a:r>
            <a:r>
              <a:rPr lang="en-US" dirty="0" err="1" smtClean="0"/>
              <a:t>Dediah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94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cottle maneuve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745" r="22419"/>
          <a:stretch/>
        </p:blipFill>
        <p:spPr bwMode="auto">
          <a:xfrm>
            <a:off x="3364056" y="1284270"/>
            <a:ext cx="5463887" cy="491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BC4FA2CD-518D-B642-9F7A-AE47A68E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r>
              <a:rPr lang="en-US" dirty="0" err="1" smtClean="0"/>
              <a:t>Cottle</a:t>
            </a:r>
            <a:r>
              <a:rPr lang="en-US" dirty="0" smtClean="0"/>
              <a:t> Maneuver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349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993"/>
          </a:xfrm>
        </p:spPr>
        <p:txBody>
          <a:bodyPr anchor="t"/>
          <a:lstStyle/>
          <a:p>
            <a:pPr algn="ctr"/>
            <a:r>
              <a:rPr lang="en-US" dirty="0"/>
              <a:t>The Nose </a:t>
            </a:r>
            <a:br>
              <a:rPr lang="en-US" dirty="0"/>
            </a:br>
            <a:r>
              <a:rPr lang="en-US" sz="2400" dirty="0"/>
              <a:t>More questions than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819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Does nasal obstruction cause sleep apnea?</a:t>
            </a:r>
          </a:p>
          <a:p>
            <a:r>
              <a:rPr lang="en-US" dirty="0"/>
              <a:t>Can treating nasal obstruction improve OSA?</a:t>
            </a:r>
          </a:p>
          <a:p>
            <a:r>
              <a:rPr lang="en-US" dirty="0"/>
              <a:t>Does improving nasal obstruction improve CPAP compliance?</a:t>
            </a:r>
          </a:p>
          <a:p>
            <a:r>
              <a:rPr lang="en-US" dirty="0"/>
              <a:t>Does improving nasal obstruction improve OA efficacy?</a:t>
            </a:r>
          </a:p>
          <a:p>
            <a:r>
              <a:rPr lang="en-US" dirty="0"/>
              <a:t>Can treating nasal obstruction result in a decrease in CPAP pressures?</a:t>
            </a:r>
          </a:p>
        </p:txBody>
      </p:sp>
    </p:spTree>
    <p:extLst>
      <p:ext uri="{BB962C8B-B14F-4D97-AF65-F5344CB8AC3E}">
        <p14:creationId xmlns:p14="http://schemas.microsoft.com/office/powerpoint/2010/main" val="295423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 anchor="t"/>
          <a:lstStyle/>
          <a:p>
            <a:r>
              <a:rPr lang="en-US" dirty="0"/>
              <a:t>Bernoulli Effect</a:t>
            </a:r>
          </a:p>
        </p:txBody>
      </p:sp>
      <p:pic>
        <p:nvPicPr>
          <p:cNvPr id="9218" name="Picture 2" descr="Image result for bernoulli effect and the no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368" y="1690688"/>
            <a:ext cx="10693264" cy="397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25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 result for external nasal valve collap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4637"/>
            <a:ext cx="3733800" cy="361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external nasal valve collap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6" descr="Image result for external nasal valve collap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89" y="1277131"/>
            <a:ext cx="4336039" cy="29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79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C:\Users\nsiegel\Desktop\Noah's Documents\My Pictures\Sleep images\airway eval\enlarged turbina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537" y="1383002"/>
            <a:ext cx="5254625" cy="3535362"/>
          </a:xfrm>
          <a:noFill/>
        </p:spPr>
      </p:pic>
      <p:pic>
        <p:nvPicPr>
          <p:cNvPr id="40964" name="Picture 5" descr="r?t=a&amp;d=us&amp;s=a&amp;c=p&amp;ti=1&amp;ai=30751&amp;l=dir&amp;o=0&amp;sv=0a30051e&amp;ip=d168e0fe&amp;u=http%3A%2F%2Fmywebp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069" y="1025228"/>
            <a:ext cx="3962400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C:\Users\nsiegel\Desktop\turbinate 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91" y="3616036"/>
            <a:ext cx="3551622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C00D857B-7415-3F4E-A4D2-7F6CE677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r>
              <a:rPr lang="en-US" dirty="0" smtClean="0"/>
              <a:t>Intranasal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58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nasal speculum ex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83" y="708454"/>
            <a:ext cx="8614150" cy="61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553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septu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17" y="1319372"/>
            <a:ext cx="5401365" cy="21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septu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45" y="1319372"/>
            <a:ext cx="3717689" cy="254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septu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64" y="3859793"/>
            <a:ext cx="31242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3D84FA60-8617-6B49-A278-0B7CAB74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210"/>
          </a:xfrm>
        </p:spPr>
        <p:txBody>
          <a:bodyPr anchor="t"/>
          <a:lstStyle/>
          <a:p>
            <a:r>
              <a:rPr lang="en-US" dirty="0"/>
              <a:t>Deviated </a:t>
            </a:r>
            <a:r>
              <a:rPr lang="en-US" dirty="0" err="1"/>
              <a:t>Septums</a:t>
            </a:r>
            <a:endParaRPr lang="en-US" dirty="0"/>
          </a:p>
        </p:txBody>
      </p:sp>
      <p:pic>
        <p:nvPicPr>
          <p:cNvPr id="6" name="Picture 2" descr="Image result for intranasal examin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0" y="3676650"/>
            <a:ext cx="34480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317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r?t=a&amp;d=us&amp;s=a&amp;c=p&amp;ti=1&amp;ai=30751&amp;l=dir&amp;o=0&amp;sv=0a30051e&amp;ip=d168e0fe&amp;u=http%3A%2F%2Fmywebpag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r="4223" b="5579"/>
          <a:stretch/>
        </p:blipFill>
        <p:spPr bwMode="auto">
          <a:xfrm>
            <a:off x="369802" y="1565562"/>
            <a:ext cx="5726198" cy="382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spu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3" y="1565562"/>
            <a:ext cx="4782745" cy="382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759FCAEC-7164-074D-9846-575C19E8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r>
              <a:rPr lang="en-US" dirty="0" smtClean="0"/>
              <a:t>Deviated septum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07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Turbinates</a:t>
            </a:r>
            <a:r>
              <a:rPr lang="en-US" dirty="0" smtClean="0"/>
              <a:t> - DYNAMIC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Nasal cycle</a:t>
            </a:r>
          </a:p>
          <a:p>
            <a:r>
              <a:rPr lang="en-US" dirty="0" smtClean="0"/>
              <a:t>Respond to:</a:t>
            </a:r>
          </a:p>
          <a:p>
            <a:pPr lvl="1"/>
            <a:r>
              <a:rPr lang="en-US" dirty="0" smtClean="0"/>
              <a:t>Allergies</a:t>
            </a:r>
          </a:p>
          <a:p>
            <a:pPr lvl="1"/>
            <a:r>
              <a:rPr lang="en-US" dirty="0" smtClean="0"/>
              <a:t>Colds</a:t>
            </a:r>
          </a:p>
          <a:p>
            <a:pPr lvl="1"/>
            <a:r>
              <a:rPr lang="en-US" dirty="0" smtClean="0"/>
              <a:t>Chemical exposures</a:t>
            </a:r>
          </a:p>
          <a:p>
            <a:pPr lvl="1"/>
            <a:r>
              <a:rPr lang="en-US" dirty="0" smtClean="0"/>
              <a:t>Body position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hormones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0616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result for the nasal cyc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2" y="2069960"/>
            <a:ext cx="4770056" cy="30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the nasal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21" y="1301837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4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Nasal/Sinus Anatomy</a:t>
            </a:r>
          </a:p>
        </p:txBody>
      </p:sp>
      <p:pic>
        <p:nvPicPr>
          <p:cNvPr id="7171" name="Picture 7" descr="nas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10" y="1587068"/>
            <a:ext cx="6199827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Anatom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1587068"/>
            <a:ext cx="381000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2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 anchor="t"/>
          <a:lstStyle/>
          <a:p>
            <a:pPr eaLnBrk="1" hangingPunct="1"/>
            <a:r>
              <a:rPr lang="en-US" altLang="en-US" dirty="0"/>
              <a:t>Nasal Polyps</a:t>
            </a:r>
          </a:p>
        </p:txBody>
      </p:sp>
      <p:pic>
        <p:nvPicPr>
          <p:cNvPr id="38915" name="Picture 3" descr="polyp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4458" r="3496" b="7566"/>
          <a:stretch/>
        </p:blipFill>
        <p:spPr bwMode="auto">
          <a:xfrm>
            <a:off x="322117" y="1589808"/>
            <a:ext cx="5469775" cy="390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polyp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5477" r="1936" b="4810"/>
          <a:stretch/>
        </p:blipFill>
        <p:spPr bwMode="auto">
          <a:xfrm>
            <a:off x="6192981" y="1589808"/>
            <a:ext cx="5891725" cy="390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6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Overview of upper airway examination</a:t>
            </a:r>
          </a:p>
          <a:p>
            <a:r>
              <a:rPr lang="en-US" dirty="0" smtClean="0"/>
              <a:t>The nose</a:t>
            </a:r>
          </a:p>
          <a:p>
            <a:pPr lvl="1"/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Examination</a:t>
            </a:r>
          </a:p>
          <a:p>
            <a:r>
              <a:rPr lang="en-US" dirty="0"/>
              <a:t>The nose and sleep disordered breathing</a:t>
            </a:r>
          </a:p>
          <a:p>
            <a:r>
              <a:rPr lang="en-US" dirty="0" smtClean="0"/>
              <a:t>Treatment of the nose</a:t>
            </a:r>
          </a:p>
          <a:p>
            <a:r>
              <a:rPr lang="en-US" dirty="0" smtClean="0"/>
              <a:t>Surgical therapy for the nose</a:t>
            </a:r>
          </a:p>
          <a:p>
            <a:r>
              <a:rPr lang="en-US" dirty="0" smtClean="0"/>
              <a:t>The impact of nasal interventions on SDB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88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5" descr="sinonasal_polyposis00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17" y="1594993"/>
            <a:ext cx="4700155" cy="470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C:\Users\nsiegel\Desktop\normal CT scan sinu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9" y="1600199"/>
            <a:ext cx="4973782" cy="469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078866A2-B737-B443-A9A3-41C6ACE6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r>
              <a:rPr lang="en-US" dirty="0" smtClean="0"/>
              <a:t>Normal vs. Nasal polyps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 anchor="t"/>
          <a:lstStyle/>
          <a:p>
            <a:r>
              <a:rPr lang="en-US" altLang="en-US" dirty="0"/>
              <a:t>Enlarged Adenoid</a:t>
            </a:r>
          </a:p>
        </p:txBody>
      </p:sp>
      <p:pic>
        <p:nvPicPr>
          <p:cNvPr id="4" name="Picture 4" descr="ad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/>
          <a:stretch>
            <a:fillRect/>
          </a:stretch>
        </p:blipFill>
        <p:spPr>
          <a:xfrm>
            <a:off x="973281" y="1243827"/>
            <a:ext cx="4606636" cy="4835996"/>
          </a:xfrm>
        </p:spPr>
      </p:pic>
      <p:pic>
        <p:nvPicPr>
          <p:cNvPr id="41988" name="Picture 4" descr="C:\Users\nsiegel\Desktop\Adenoidhypertroph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72" y="1243827"/>
            <a:ext cx="5334228" cy="483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84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upper airway examination</a:t>
            </a:r>
          </a:p>
          <a:p>
            <a:r>
              <a:rPr lang="en-US" dirty="0" smtClean="0"/>
              <a:t>The nose</a:t>
            </a:r>
          </a:p>
          <a:p>
            <a:pPr lvl="1"/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Examination</a:t>
            </a:r>
          </a:p>
          <a:p>
            <a:r>
              <a:rPr lang="en-US" b="1" dirty="0"/>
              <a:t>The nose and sleep disordered breathing</a:t>
            </a:r>
          </a:p>
          <a:p>
            <a:r>
              <a:rPr lang="en-US" dirty="0" smtClean="0"/>
              <a:t>Treatment of the nose</a:t>
            </a:r>
          </a:p>
          <a:p>
            <a:r>
              <a:rPr lang="en-US" dirty="0" smtClean="0"/>
              <a:t>Surgical therapy for the nose</a:t>
            </a:r>
          </a:p>
          <a:p>
            <a:r>
              <a:rPr lang="en-US" dirty="0" smtClean="0"/>
              <a:t>The impact of nasal interventions on SDB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84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 anchor="t"/>
          <a:lstStyle/>
          <a:p>
            <a:r>
              <a:rPr lang="en-US" dirty="0"/>
              <a:t>Nasal Airway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8" y="1347643"/>
            <a:ext cx="5978236" cy="1800802"/>
          </a:xfrm>
        </p:spPr>
        <p:txBody>
          <a:bodyPr/>
          <a:lstStyle/>
          <a:p>
            <a:r>
              <a:rPr lang="en-US" dirty="0"/>
              <a:t>Narrowest part of the upper airway</a:t>
            </a:r>
          </a:p>
          <a:p>
            <a:r>
              <a:rPr lang="en-US" dirty="0"/>
              <a:t>20-50% of airway resistance</a:t>
            </a:r>
          </a:p>
          <a:p>
            <a:r>
              <a:rPr lang="en-US" dirty="0"/>
              <a:t>20-60 mm2</a:t>
            </a:r>
          </a:p>
          <a:p>
            <a:endParaRPr lang="en-US" dirty="0"/>
          </a:p>
        </p:txBody>
      </p:sp>
      <p:pic>
        <p:nvPicPr>
          <p:cNvPr id="2050" name="Picture 2" descr="Image result for n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73" y="2225625"/>
            <a:ext cx="6234545" cy="413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922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6311"/>
          </a:xfrm>
        </p:spPr>
        <p:txBody>
          <a:bodyPr anchor="t"/>
          <a:lstStyle/>
          <a:p>
            <a:r>
              <a:rPr lang="en-US" dirty="0" err="1"/>
              <a:t>Poiseuille’s</a:t>
            </a:r>
            <a:r>
              <a:rPr lang="en-US" dirty="0"/>
              <a:t> Law</a:t>
            </a:r>
          </a:p>
        </p:txBody>
      </p:sp>
      <p:pic>
        <p:nvPicPr>
          <p:cNvPr id="8194" name="Picture 2" descr="Image result for poiseuille's law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7566" r="6259" b="6944"/>
          <a:stretch/>
        </p:blipFill>
        <p:spPr bwMode="auto">
          <a:xfrm>
            <a:off x="2479963" y="1184563"/>
            <a:ext cx="7232074" cy="514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32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9505" r="1660"/>
          <a:stretch/>
        </p:blipFill>
        <p:spPr>
          <a:xfrm>
            <a:off x="4540826" y="1284270"/>
            <a:ext cx="7448803" cy="4841770"/>
          </a:xfrm>
        </p:spPr>
      </p:pic>
      <p:sp>
        <p:nvSpPr>
          <p:cNvPr id="3" name="TextBox 2"/>
          <p:cNvSpPr txBox="1"/>
          <p:nvPr/>
        </p:nvSpPr>
        <p:spPr>
          <a:xfrm>
            <a:off x="692727" y="2485932"/>
            <a:ext cx="3577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Negative pressure leads to pharyngeal collapse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028CF5A2-9403-954D-A3B5-F8FED3EE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r>
              <a:rPr lang="en-US" dirty="0"/>
              <a:t>Starling Resistor Model</a:t>
            </a:r>
          </a:p>
        </p:txBody>
      </p:sp>
    </p:spTree>
    <p:extLst>
      <p:ext uri="{BB962C8B-B14F-4D97-AF65-F5344CB8AC3E}">
        <p14:creationId xmlns:p14="http://schemas.microsoft.com/office/powerpoint/2010/main" val="4173708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8489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sz="1452" b="1">
                <a:latin typeface="Arial" panose="020B0604020202020204" pitchFamily="34" charset="0"/>
              </a:rPr>
              <a:t>Upper airway resistance (UAR) during oral and nasal breathing while awake and asleep.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49" y="955589"/>
            <a:ext cx="7086421" cy="481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494182" y="5972308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sz="1089" b="1">
                <a:latin typeface="Arial" panose="020B0604020202020204" pitchFamily="34" charset="0"/>
              </a:rPr>
              <a:t>M.F. Fitzpatrick et al. Eur Respir J 2003;22:827-832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21451" y="6613175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sz="907">
                <a:latin typeface="Arial" panose="020B0604020202020204" pitchFamily="34" charset="0"/>
              </a:rPr>
              <a:t>©2003 by European Respiratory Society</a:t>
            </a:r>
          </a:p>
        </p:txBody>
      </p:sp>
    </p:spTree>
    <p:extLst>
      <p:ext uri="{BB962C8B-B14F-4D97-AF65-F5344CB8AC3E}">
        <p14:creationId xmlns:p14="http://schemas.microsoft.com/office/powerpoint/2010/main" val="1439223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8489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sz="1452" b="1">
                <a:latin typeface="Arial" panose="020B0604020202020204" pitchFamily="34" charset="0"/>
              </a:rPr>
              <a:t>Effect of breathing route on upper airway resistance (UAR) during supine stage two sleep.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85" y="979304"/>
            <a:ext cx="5695894" cy="36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11284" y="5972308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sz="1089" b="1">
                <a:latin typeface="Arial" panose="020B0604020202020204" pitchFamily="34" charset="0"/>
              </a:rPr>
              <a:t>M.F. Fitzpatrick et al. Eur Respir J 2003;22:827-832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21451" y="6613175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sz="907">
                <a:latin typeface="Arial" panose="020B0604020202020204" pitchFamily="34" charset="0"/>
              </a:rPr>
              <a:t>©2003 by European Respiratory Society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5004" y="5240139"/>
            <a:ext cx="832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Oral breathing UAR was &gt; 2 x higher vs. nasal </a:t>
            </a:r>
            <a:r>
              <a:rPr lang="en-US" dirty="0"/>
              <a:t>breathing.</a:t>
            </a:r>
          </a:p>
        </p:txBody>
      </p:sp>
    </p:spTree>
    <p:extLst>
      <p:ext uri="{BB962C8B-B14F-4D97-AF65-F5344CB8AC3E}">
        <p14:creationId xmlns:p14="http://schemas.microsoft.com/office/powerpoint/2010/main" val="3265151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8489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sz="1452" b="1">
                <a:latin typeface="Arial" panose="020B0604020202020204" pitchFamily="34" charset="0"/>
              </a:rPr>
              <a:t>Effect of breathing route on sleep apnoea severity in the supine position.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89" y="979304"/>
            <a:ext cx="7458543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68890" y="5972308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sz="1089" b="1">
                <a:latin typeface="Arial" panose="020B0604020202020204" pitchFamily="34" charset="0"/>
              </a:rPr>
              <a:t>M.F. Fitzpatrick et al. Eur Respir J 2003;22:827-832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21451" y="6613175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sz="907">
                <a:latin typeface="Arial" panose="020B0604020202020204" pitchFamily="34" charset="0"/>
              </a:rPr>
              <a:t>©2003 by European Respiratory Society</a:t>
            </a:r>
          </a:p>
        </p:txBody>
      </p:sp>
    </p:spTree>
    <p:extLst>
      <p:ext uri="{BB962C8B-B14F-4D97-AF65-F5344CB8AC3E}">
        <p14:creationId xmlns:p14="http://schemas.microsoft.com/office/powerpoint/2010/main" val="3281632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Nasal Pressure Reflex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nasal breathing, negative </a:t>
            </a:r>
            <a:r>
              <a:rPr lang="en-US" dirty="0"/>
              <a:t>pressure stimulates upper airway afferent nerves that increase the upper airway dilator muscle activity</a:t>
            </a:r>
            <a:r>
              <a:rPr lang="en-US" dirty="0" smtClean="0"/>
              <a:t>.</a:t>
            </a:r>
          </a:p>
          <a:p>
            <a:r>
              <a:rPr lang="en-US" dirty="0" smtClean="0"/>
              <a:t>Oral breathing leads to decrease muscle dilator activity </a:t>
            </a:r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r>
              <a:rPr lang="en-US" sz="1100" dirty="0" smtClean="0"/>
              <a:t>Horner RL Afferent </a:t>
            </a:r>
            <a:r>
              <a:rPr lang="en-US" sz="1100" dirty="0"/>
              <a:t>pathway(s) for pharyngeal dilator reflex to negative pressure in man: a study using upper airway </a:t>
            </a:r>
            <a:r>
              <a:rPr lang="en-US" sz="1100" dirty="0" err="1"/>
              <a:t>anaesthesia</a:t>
            </a:r>
            <a:r>
              <a:rPr lang="en-US" sz="1100" dirty="0"/>
              <a:t>. </a:t>
            </a:r>
            <a:r>
              <a:rPr lang="en-US" sz="1100" i="1" dirty="0"/>
              <a:t>J Physiol. </a:t>
            </a:r>
            <a:r>
              <a:rPr lang="en-US" sz="1100" dirty="0"/>
              <a:t>1991;436:31e44. </a:t>
            </a:r>
            <a:endParaRPr lang="en-US" sz="1100" dirty="0" smtClean="0"/>
          </a:p>
          <a:p>
            <a:pPr marL="0" indent="0">
              <a:buNone/>
            </a:pPr>
            <a:r>
              <a:rPr lang="en-US" sz="1100" dirty="0" smtClean="0"/>
              <a:t>Pierce R Upper </a:t>
            </a:r>
            <a:r>
              <a:rPr lang="en-US" sz="1100" dirty="0"/>
              <a:t>airway collapsibility, dilator muscle activation and resistance in sleep </a:t>
            </a:r>
            <a:r>
              <a:rPr lang="en-US" sz="1100" dirty="0" err="1"/>
              <a:t>apnoea</a:t>
            </a:r>
            <a:r>
              <a:rPr lang="en-US" sz="1100" dirty="0"/>
              <a:t>. </a:t>
            </a:r>
            <a:r>
              <a:rPr lang="en-US" sz="1100" i="1" dirty="0" err="1"/>
              <a:t>Eur</a:t>
            </a:r>
            <a:r>
              <a:rPr lang="en-US" sz="1100" i="1" dirty="0"/>
              <a:t> </a:t>
            </a:r>
            <a:r>
              <a:rPr lang="en-US" sz="1100" i="1" dirty="0" err="1"/>
              <a:t>Respir</a:t>
            </a:r>
            <a:r>
              <a:rPr lang="en-US" sz="1100" i="1" dirty="0"/>
              <a:t> J. </a:t>
            </a:r>
            <a:r>
              <a:rPr lang="en-US" sz="1100" dirty="0"/>
              <a:t>2007;30: 345e353. </a:t>
            </a:r>
          </a:p>
          <a:p>
            <a:pPr marL="0" indent="0">
              <a:buNone/>
            </a:pPr>
            <a:r>
              <a:rPr lang="en-US" sz="1100" dirty="0" smtClean="0"/>
              <a:t>Fitzpatrick MF  Partitioning </a:t>
            </a:r>
            <a:r>
              <a:rPr lang="en-US" sz="1100" dirty="0"/>
              <a:t>of inhaled ventilation between the nasal and oral routes during sleep in normal subjects. </a:t>
            </a:r>
            <a:r>
              <a:rPr lang="en-US" sz="1100" i="1" dirty="0"/>
              <a:t>J App </a:t>
            </a:r>
            <a:r>
              <a:rPr lang="en-US" sz="1100" i="1" dirty="0" err="1"/>
              <a:t>Psyc</a:t>
            </a:r>
            <a:r>
              <a:rPr lang="en-US" sz="1100" i="1" dirty="0"/>
              <a:t>. </a:t>
            </a:r>
            <a:r>
              <a:rPr lang="en-US" sz="1100" dirty="0"/>
              <a:t>2003;94:883e890.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61505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72900" cy="840220"/>
          </a:xfrm>
        </p:spPr>
        <p:txBody>
          <a:bodyPr anchor="t">
            <a:normAutofit/>
          </a:bodyPr>
          <a:lstStyle/>
          <a:p>
            <a:r>
              <a:rPr lang="en-US" dirty="0"/>
              <a:t>Who Needs An Upper Airway Examination?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295" y="1513898"/>
            <a:ext cx="6809509" cy="4351338"/>
          </a:xfrm>
        </p:spPr>
        <p:txBody>
          <a:bodyPr>
            <a:normAutofit/>
          </a:bodyPr>
          <a:lstStyle/>
          <a:p>
            <a:r>
              <a:rPr lang="en-US" dirty="0"/>
              <a:t>Everyone?</a:t>
            </a:r>
          </a:p>
          <a:p>
            <a:r>
              <a:rPr lang="en-US" dirty="0"/>
              <a:t>Some individuals?	</a:t>
            </a:r>
          </a:p>
          <a:p>
            <a:pPr lvl="1"/>
            <a:r>
              <a:rPr lang="en-US" dirty="0"/>
              <a:t>Children</a:t>
            </a:r>
          </a:p>
          <a:p>
            <a:pPr lvl="1"/>
            <a:r>
              <a:rPr lang="en-US" dirty="0"/>
              <a:t>Upper airway symptoms</a:t>
            </a:r>
          </a:p>
          <a:p>
            <a:pPr lvl="1"/>
            <a:r>
              <a:rPr lang="en-US" dirty="0"/>
              <a:t>Craniofacial anomalies</a:t>
            </a:r>
          </a:p>
          <a:p>
            <a:pPr lvl="1"/>
            <a:r>
              <a:rPr lang="en-US" dirty="0"/>
              <a:t>OSA out of proportion to BMI</a:t>
            </a:r>
          </a:p>
          <a:p>
            <a:pPr lvl="1"/>
            <a:r>
              <a:rPr lang="en-US" dirty="0"/>
              <a:t>Unable to tolerate CPAP or oral appliance</a:t>
            </a:r>
          </a:p>
          <a:p>
            <a:pPr lvl="1"/>
            <a:r>
              <a:rPr lang="en-US" dirty="0"/>
              <a:t>Those with nasal obstruction </a:t>
            </a:r>
          </a:p>
        </p:txBody>
      </p:sp>
    </p:spTree>
    <p:extLst>
      <p:ext uri="{BB962C8B-B14F-4D97-AF65-F5344CB8AC3E}">
        <p14:creationId xmlns:p14="http://schemas.microsoft.com/office/powerpoint/2010/main" val="1697586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Nasal </a:t>
            </a:r>
            <a:r>
              <a:rPr lang="en-US" dirty="0" err="1" smtClean="0"/>
              <a:t>Ventilatory</a:t>
            </a:r>
            <a:r>
              <a:rPr lang="en-US" dirty="0" smtClean="0"/>
              <a:t> Reflex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Nasal airflow increases spontaneous ventilation</a:t>
            </a:r>
          </a:p>
          <a:p>
            <a:r>
              <a:rPr lang="en-US" dirty="0" smtClean="0"/>
              <a:t>Higher minute ventilation 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100" dirty="0" smtClean="0"/>
              <a:t>Douglas </a:t>
            </a:r>
            <a:r>
              <a:rPr lang="en-US" sz="1100" dirty="0"/>
              <a:t>NJ, White DP, Weil JV, </a:t>
            </a:r>
            <a:r>
              <a:rPr lang="en-US" sz="1100" dirty="0" err="1"/>
              <a:t>Zwillich</a:t>
            </a:r>
            <a:r>
              <a:rPr lang="en-US" sz="1100" dirty="0"/>
              <a:t> CW. Effect of breathing route on ventilation and </a:t>
            </a:r>
            <a:r>
              <a:rPr lang="en-US" sz="1100" dirty="0" err="1"/>
              <a:t>ventilatory</a:t>
            </a:r>
            <a:r>
              <a:rPr lang="en-US" sz="1100" dirty="0"/>
              <a:t> drive. </a:t>
            </a:r>
            <a:r>
              <a:rPr lang="en-US" sz="1100" i="1" dirty="0" err="1"/>
              <a:t>Respir</a:t>
            </a:r>
            <a:r>
              <a:rPr lang="en-US" sz="1100" i="1" dirty="0"/>
              <a:t> Physiol</a:t>
            </a:r>
            <a:r>
              <a:rPr lang="en-US" sz="1100" dirty="0"/>
              <a:t>. 1983;51:209e218. </a:t>
            </a:r>
            <a:endParaRPr lang="en-US" sz="1100" dirty="0" smtClean="0"/>
          </a:p>
          <a:p>
            <a:pPr marL="0" indent="0">
              <a:buNone/>
            </a:pPr>
            <a:r>
              <a:rPr lang="en-US" sz="1100" dirty="0" smtClean="0"/>
              <a:t>Berry RB, </a:t>
            </a:r>
            <a:r>
              <a:rPr lang="en-US" sz="1100" dirty="0" err="1" smtClean="0"/>
              <a:t>Kouchi</a:t>
            </a:r>
            <a:r>
              <a:rPr lang="en-US" sz="1100" dirty="0" smtClean="0"/>
              <a:t> KG, Bower JL, Light RW</a:t>
            </a:r>
            <a:r>
              <a:rPr lang="en-US" sz="1100" dirty="0"/>
              <a:t>. Effect of upper airway anesthesia on obstructive sleep apnea</a:t>
            </a:r>
            <a:r>
              <a:rPr lang="en-US" sz="1100" dirty="0" smtClean="0"/>
              <a:t>.  </a:t>
            </a:r>
            <a:r>
              <a:rPr lang="en-US" sz="1100" i="1" dirty="0" smtClean="0"/>
              <a:t>Am J </a:t>
            </a:r>
            <a:r>
              <a:rPr lang="en-US" sz="1100" i="1" dirty="0" err="1" smtClean="0"/>
              <a:t>Respir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Crit</a:t>
            </a:r>
            <a:r>
              <a:rPr lang="en-US" sz="1100" i="1" dirty="0" smtClean="0"/>
              <a:t> Care Med  </a:t>
            </a:r>
            <a:r>
              <a:rPr lang="en-US" sz="1100" dirty="0" smtClean="0"/>
              <a:t>1995 Jun;151(6):1857-61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08318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Nose and OSA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Nasal obstruction (NO) is associated with snoring and mild OSA. </a:t>
            </a:r>
          </a:p>
          <a:p>
            <a:r>
              <a:rPr lang="en-US" dirty="0" smtClean="0"/>
              <a:t>50% of CPAP users have nasal complaints </a:t>
            </a:r>
          </a:p>
          <a:p>
            <a:r>
              <a:rPr lang="en-US" altLang="en-US" dirty="0"/>
              <a:t>OSA increases in allergy season</a:t>
            </a:r>
          </a:p>
          <a:p>
            <a:pPr lvl="1"/>
            <a:r>
              <a:rPr lang="en-US" altLang="en-US" sz="1400" dirty="0"/>
              <a:t>Am J </a:t>
            </a:r>
            <a:r>
              <a:rPr lang="en-US" altLang="en-US" sz="1400" dirty="0" err="1"/>
              <a:t>Resp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Crit</a:t>
            </a:r>
            <a:r>
              <a:rPr lang="en-US" altLang="en-US" sz="1400" dirty="0"/>
              <a:t> Care Med </a:t>
            </a:r>
            <a:r>
              <a:rPr lang="en-US" altLang="en-US" sz="1400" dirty="0" smtClean="0"/>
              <a:t>165:1217,2002</a:t>
            </a:r>
            <a:endParaRPr lang="en-US" sz="1400" dirty="0" smtClean="0"/>
          </a:p>
          <a:p>
            <a:r>
              <a:rPr lang="en-US" dirty="0" smtClean="0"/>
              <a:t>However, no clear correlation between severity of NO and OSA.</a:t>
            </a:r>
          </a:p>
          <a:p>
            <a:pPr lvl="1"/>
            <a:r>
              <a:rPr lang="en-US" sz="1400" dirty="0" err="1" smtClean="0"/>
              <a:t>Lofaso</a:t>
            </a:r>
            <a:r>
              <a:rPr lang="en-US" sz="1400" dirty="0" smtClean="0"/>
              <a:t> 2000.  </a:t>
            </a:r>
            <a:r>
              <a:rPr lang="en-US" sz="1400" i="1" dirty="0" smtClean="0"/>
              <a:t>European </a:t>
            </a:r>
            <a:r>
              <a:rPr lang="en-US" sz="1400" i="1" dirty="0" err="1" smtClean="0"/>
              <a:t>Resp</a:t>
            </a:r>
            <a:r>
              <a:rPr lang="en-US" sz="1400" i="1" dirty="0" smtClean="0"/>
              <a:t> Journal, </a:t>
            </a:r>
            <a:r>
              <a:rPr lang="en-US" sz="1400" dirty="0" smtClean="0"/>
              <a:t>16 (4)</a:t>
            </a:r>
          </a:p>
          <a:p>
            <a:pPr lvl="1"/>
            <a:r>
              <a:rPr lang="en-US" sz="1400" dirty="0" smtClean="0"/>
              <a:t>Surratt 1986.  </a:t>
            </a:r>
            <a:r>
              <a:rPr lang="en-US" sz="1400" i="1" dirty="0" smtClean="0"/>
              <a:t>Chest</a:t>
            </a:r>
            <a:r>
              <a:rPr lang="en-US" sz="1400" dirty="0" smtClean="0"/>
              <a:t> 90(3)</a:t>
            </a:r>
          </a:p>
          <a:p>
            <a:pPr lvl="1"/>
            <a:r>
              <a:rPr lang="en-US" sz="1400" dirty="0" err="1" smtClean="0"/>
              <a:t>Lavie</a:t>
            </a:r>
            <a:r>
              <a:rPr lang="en-US" sz="1400" dirty="0"/>
              <a:t> </a:t>
            </a:r>
            <a:r>
              <a:rPr lang="en-US" sz="1400" dirty="0" smtClean="0"/>
              <a:t>1983.  </a:t>
            </a:r>
            <a:r>
              <a:rPr lang="en-US" sz="1400" i="1" dirty="0" err="1" smtClean="0"/>
              <a:t>Acta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Otolaryngoligica</a:t>
            </a:r>
            <a:r>
              <a:rPr lang="en-US" sz="1400" dirty="0" smtClean="0"/>
              <a:t>, 95 (1-2)</a:t>
            </a:r>
          </a:p>
          <a:p>
            <a:pPr lvl="1"/>
            <a:r>
              <a:rPr lang="en-US" sz="1400" dirty="0" smtClean="0"/>
              <a:t>Young 1997. </a:t>
            </a:r>
            <a:r>
              <a:rPr lang="en-US" sz="1400" i="1" dirty="0" smtClean="0"/>
              <a:t>Journal of Allergy and Clinical Immunology, </a:t>
            </a:r>
            <a:r>
              <a:rPr lang="en-US" sz="1400" dirty="0" smtClean="0"/>
              <a:t>99(2)</a:t>
            </a:r>
          </a:p>
          <a:p>
            <a:pPr lvl="1"/>
            <a:r>
              <a:rPr lang="en-US" sz="1400" dirty="0" err="1" smtClean="0"/>
              <a:t>Basner</a:t>
            </a:r>
            <a:r>
              <a:rPr lang="en-US" sz="1400" dirty="0"/>
              <a:t> </a:t>
            </a:r>
            <a:r>
              <a:rPr lang="en-US" sz="1400" dirty="0" smtClean="0"/>
              <a:t>1989.  </a:t>
            </a:r>
            <a:r>
              <a:rPr lang="en-US" sz="1400" i="1" dirty="0" smtClean="0"/>
              <a:t>Journal of Applied Physiology, </a:t>
            </a:r>
            <a:r>
              <a:rPr lang="en-US" sz="1400" dirty="0" smtClean="0"/>
              <a:t>66(4)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4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0263" y="219652"/>
            <a:ext cx="10051473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Nasal Obstruction and Sleep Disordered Breathing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Case series 1 </a:t>
            </a:r>
            <a:r>
              <a:rPr lang="en-US" sz="1200" dirty="0" smtClean="0"/>
              <a:t>(</a:t>
            </a:r>
            <a:r>
              <a:rPr lang="en-US" sz="1200" dirty="0" err="1" smtClean="0"/>
              <a:t>Lavie</a:t>
            </a:r>
            <a:r>
              <a:rPr lang="en-US" sz="1200" dirty="0" smtClean="0"/>
              <a:t> </a:t>
            </a:r>
            <a:r>
              <a:rPr lang="en-US" sz="1200" dirty="0" err="1" smtClean="0"/>
              <a:t>Acta</a:t>
            </a:r>
            <a:r>
              <a:rPr lang="en-US" sz="1200" dirty="0" smtClean="0"/>
              <a:t> </a:t>
            </a:r>
            <a:r>
              <a:rPr lang="en-US" sz="1200" dirty="0" err="1"/>
              <a:t>Otolaryngol</a:t>
            </a:r>
            <a:r>
              <a:rPr lang="en-US" sz="1200" dirty="0"/>
              <a:t> 92;529, 1981)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14 patients with AR and chronic nasal obstruction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Disordered breathing in all patients (10 times higher rate than normal controls)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Micro-arousals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Hypopneas irregular breathing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Snoring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Acute nasal obstruction </a:t>
            </a:r>
            <a:r>
              <a:rPr lang="en-US" sz="1600" dirty="0" smtClean="0"/>
              <a:t>(</a:t>
            </a:r>
            <a:r>
              <a:rPr lang="en-US" sz="1600" dirty="0" err="1" smtClean="0"/>
              <a:t>Lavie</a:t>
            </a:r>
            <a:r>
              <a:rPr lang="en-US" sz="1600" dirty="0" smtClean="0"/>
              <a:t> </a:t>
            </a:r>
            <a:r>
              <a:rPr lang="en-US" sz="1600" dirty="0" err="1" smtClean="0"/>
              <a:t>Acta</a:t>
            </a:r>
            <a:r>
              <a:rPr lang="en-US" sz="1600" dirty="0" smtClean="0"/>
              <a:t> </a:t>
            </a:r>
            <a:r>
              <a:rPr lang="en-US" sz="1600" dirty="0" err="1"/>
              <a:t>Otolaryngol</a:t>
            </a:r>
            <a:r>
              <a:rPr lang="en-US" sz="1600" dirty="0"/>
              <a:t> 95;161, 1983)</a:t>
            </a:r>
          </a:p>
          <a:p>
            <a:pPr lvl="1">
              <a:defRPr/>
            </a:pPr>
            <a:r>
              <a:rPr lang="en-US" dirty="0"/>
              <a:t>10 subjects </a:t>
            </a:r>
            <a:r>
              <a:rPr lang="en-US" dirty="0">
                <a:sym typeface="Symbol" pitchFamily="2" charset="2"/>
              </a:rPr>
              <a:t> </a:t>
            </a:r>
            <a:r>
              <a:rPr lang="en-US" dirty="0"/>
              <a:t>induced acute nasal obstruction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Apnea was induced in all patients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Most apneas were central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9930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045" y="368030"/>
            <a:ext cx="10771909" cy="1325563"/>
          </a:xfrm>
        </p:spPr>
        <p:txBody>
          <a:bodyPr anchor="t">
            <a:normAutofit/>
          </a:bodyPr>
          <a:lstStyle/>
          <a:p>
            <a:r>
              <a:rPr lang="en-US" sz="4900" dirty="0"/>
              <a:t>Potential Nasal Pathophysiology and OSA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Michels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2014. 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International Journal of Otolaryngology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50551" y="1693593"/>
          <a:ext cx="10290898" cy="4198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8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200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59005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6559">
                <a:tc>
                  <a:txBody>
                    <a:bodyPr/>
                    <a:lstStyle/>
                    <a:p>
                      <a:r>
                        <a:rPr lang="en-US" dirty="0"/>
                        <a:t>Startling</a:t>
                      </a:r>
                      <a:r>
                        <a:rPr lang="en-US" baseline="0" dirty="0"/>
                        <a:t> resistor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nasal resistance</a:t>
                      </a:r>
                      <a:r>
                        <a:rPr lang="en-US" baseline="0" dirty="0"/>
                        <a:t> results in negative </a:t>
                      </a:r>
                      <a:r>
                        <a:rPr lang="en-US" baseline="0" dirty="0" err="1"/>
                        <a:t>oropharyngeal</a:t>
                      </a:r>
                      <a:r>
                        <a:rPr lang="en-US" baseline="0" dirty="0"/>
                        <a:t> pressure (suction)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6559">
                <a:tc>
                  <a:txBody>
                    <a:bodyPr/>
                    <a:lstStyle/>
                    <a:p>
                      <a:r>
                        <a:rPr lang="en-US" dirty="0"/>
                        <a:t>Instability of mouth breathing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Significant increase in nasal</a:t>
                      </a:r>
                      <a:r>
                        <a:rPr lang="en-US" baseline="0" dirty="0"/>
                        <a:t> resistance results in mouth breathing and unstable airway (tongue and pharyngeal muscles)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09370">
                <a:tc>
                  <a:txBody>
                    <a:bodyPr/>
                    <a:lstStyle/>
                    <a:p>
                      <a:r>
                        <a:rPr lang="en-US" dirty="0"/>
                        <a:t>Nasal </a:t>
                      </a:r>
                      <a:r>
                        <a:rPr lang="en-US" dirty="0" err="1"/>
                        <a:t>Ventilatory</a:t>
                      </a:r>
                      <a:r>
                        <a:rPr lang="en-US" baseline="0" dirty="0"/>
                        <a:t> reflex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 in nasal airflow results in less activation</a:t>
                      </a:r>
                      <a:r>
                        <a:rPr lang="en-US" baseline="0" dirty="0"/>
                        <a:t> of nasal receptors and, consequently inhibition of muscle tone, respiratory rate and minute ventilation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6559">
                <a:tc>
                  <a:txBody>
                    <a:bodyPr/>
                    <a:lstStyle/>
                    <a:p>
                      <a:r>
                        <a:rPr lang="en-US" dirty="0"/>
                        <a:t>Nitric Oxide</a:t>
                      </a:r>
                      <a:r>
                        <a:rPr lang="en-US" baseline="0" dirty="0"/>
                        <a:t> (NO)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 in nasal flow generates lower concentration of pulmonary NO and reduced</a:t>
                      </a:r>
                      <a:r>
                        <a:rPr lang="en-US" baseline="0" dirty="0"/>
                        <a:t> ventilation-perfusion ratio.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9282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upper airway examination</a:t>
            </a:r>
          </a:p>
          <a:p>
            <a:r>
              <a:rPr lang="en-US" dirty="0" smtClean="0"/>
              <a:t>The nose</a:t>
            </a:r>
          </a:p>
          <a:p>
            <a:pPr lvl="1"/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Examination</a:t>
            </a:r>
          </a:p>
          <a:p>
            <a:r>
              <a:rPr lang="en-US" dirty="0"/>
              <a:t>The nose and sleep disordered breathing</a:t>
            </a:r>
          </a:p>
          <a:p>
            <a:r>
              <a:rPr lang="en-US" b="1" dirty="0" smtClean="0"/>
              <a:t>Treatment of the nose</a:t>
            </a:r>
          </a:p>
          <a:p>
            <a:r>
              <a:rPr lang="en-US" b="1" dirty="0" smtClean="0"/>
              <a:t>Surgical therapy for the nose</a:t>
            </a:r>
          </a:p>
          <a:p>
            <a:r>
              <a:rPr lang="en-US" dirty="0" smtClean="0"/>
              <a:t>The impact of nasal interventions on SDB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339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7139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5400" dirty="0"/>
              <a:t>Treatment of The Nose</a:t>
            </a:r>
            <a:endParaRPr lang="en-US" sz="320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922317" y="1638300"/>
            <a:ext cx="8347365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Medical:</a:t>
            </a:r>
          </a:p>
          <a:p>
            <a:pPr lvl="1">
              <a:defRPr/>
            </a:pPr>
            <a:r>
              <a:rPr lang="en-US" dirty="0" smtClean="0"/>
              <a:t>Identify </a:t>
            </a:r>
            <a:r>
              <a:rPr lang="en-US" dirty="0"/>
              <a:t>and treat </a:t>
            </a:r>
            <a:r>
              <a:rPr lang="en-US" dirty="0" smtClean="0"/>
              <a:t>allergy</a:t>
            </a:r>
          </a:p>
          <a:p>
            <a:pPr lvl="1">
              <a:defRPr/>
            </a:pPr>
            <a:r>
              <a:rPr lang="en-US" dirty="0" smtClean="0"/>
              <a:t>environmental </a:t>
            </a:r>
            <a:r>
              <a:rPr lang="en-US" dirty="0"/>
              <a:t>factors – smoke, chemicals</a:t>
            </a:r>
          </a:p>
          <a:p>
            <a:pPr eaLnBrk="1" hangingPunct="1">
              <a:defRPr/>
            </a:pPr>
            <a:r>
              <a:rPr lang="en-US" dirty="0" smtClean="0"/>
              <a:t>Surgical: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Deviated septum</a:t>
            </a:r>
          </a:p>
          <a:p>
            <a:pPr lvl="1" eaLnBrk="1" hangingPunct="1">
              <a:defRPr/>
            </a:pPr>
            <a:r>
              <a:rPr lang="en-US" dirty="0"/>
              <a:t>Enlarged </a:t>
            </a:r>
            <a:r>
              <a:rPr lang="en-US" dirty="0" err="1"/>
              <a:t>turbinates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Nasal valve collapse</a:t>
            </a:r>
          </a:p>
          <a:p>
            <a:pPr lvl="1" eaLnBrk="1" hangingPunct="1">
              <a:defRPr/>
            </a:pPr>
            <a:r>
              <a:rPr lang="en-US" dirty="0"/>
              <a:t>Sinus surgery/polypectomy</a:t>
            </a:r>
          </a:p>
          <a:p>
            <a:pPr lvl="1" eaLnBrk="1" hangingPunct="1">
              <a:defRPr/>
            </a:pPr>
            <a:r>
              <a:rPr lang="en-US" dirty="0"/>
              <a:t>Adenoidectomy</a:t>
            </a:r>
          </a:p>
        </p:txBody>
      </p:sp>
    </p:spTree>
    <p:extLst>
      <p:ext uri="{BB962C8B-B14F-4D97-AF65-F5344CB8AC3E}">
        <p14:creationId xmlns:p14="http://schemas.microsoft.com/office/powerpoint/2010/main" val="2600552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32061"/>
            <a:ext cx="88392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Goals of Nasal </a:t>
            </a:r>
            <a:r>
              <a:rPr lang="en-US" altLang="en-US" dirty="0" smtClean="0"/>
              <a:t>Treatment for </a:t>
            </a:r>
            <a:r>
              <a:rPr lang="en-US" altLang="en-US" dirty="0"/>
              <a:t>OSA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07503"/>
            <a:ext cx="8229600" cy="4191000"/>
          </a:xfrm>
        </p:spPr>
        <p:txBody>
          <a:bodyPr/>
          <a:lstStyle/>
          <a:p>
            <a:pPr eaLnBrk="1" hangingPunct="1">
              <a:spcBef>
                <a:spcPct val="40000"/>
              </a:spcBef>
              <a:defRPr/>
            </a:pPr>
            <a:r>
              <a:rPr lang="en-US" dirty="0"/>
              <a:t>Improve nasal airway</a:t>
            </a:r>
          </a:p>
          <a:p>
            <a:pPr eaLnBrk="1" hangingPunct="1">
              <a:spcBef>
                <a:spcPct val="40000"/>
              </a:spcBef>
              <a:defRPr/>
            </a:pPr>
            <a:r>
              <a:rPr lang="en-US" dirty="0"/>
              <a:t>Resolve snoring</a:t>
            </a:r>
          </a:p>
          <a:p>
            <a:pPr eaLnBrk="1" hangingPunct="1">
              <a:spcBef>
                <a:spcPct val="40000"/>
              </a:spcBef>
              <a:defRPr/>
            </a:pPr>
            <a:r>
              <a:rPr lang="en-US" dirty="0"/>
              <a:t>Improve sleep disordered breathing subjective symptoms</a:t>
            </a:r>
          </a:p>
          <a:p>
            <a:pPr eaLnBrk="1" hangingPunct="1">
              <a:spcBef>
                <a:spcPct val="40000"/>
              </a:spcBef>
              <a:defRPr/>
            </a:pPr>
            <a:r>
              <a:rPr lang="en-US" dirty="0"/>
              <a:t>Cure </a:t>
            </a:r>
            <a:r>
              <a:rPr lang="en-US" dirty="0" smtClean="0"/>
              <a:t>OSA?</a:t>
            </a:r>
            <a:endParaRPr lang="en-US" dirty="0"/>
          </a:p>
          <a:p>
            <a:pPr eaLnBrk="1" hangingPunct="1">
              <a:spcBef>
                <a:spcPct val="40000"/>
              </a:spcBef>
              <a:defRPr/>
            </a:pPr>
            <a:r>
              <a:rPr lang="en-US" dirty="0"/>
              <a:t>Improve CPAP </a:t>
            </a:r>
            <a:r>
              <a:rPr lang="en-US" dirty="0" smtClean="0"/>
              <a:t>or OA compliance</a:t>
            </a:r>
            <a:endParaRPr lang="en-US" dirty="0"/>
          </a:p>
          <a:p>
            <a:pPr lvl="1">
              <a:spcBef>
                <a:spcPct val="40000"/>
              </a:spcBef>
              <a:defRPr/>
            </a:pPr>
            <a:r>
              <a:rPr lang="en-US" dirty="0"/>
              <a:t>Lower CPAP pressure requirement</a:t>
            </a:r>
          </a:p>
          <a:p>
            <a:pPr marL="0" indent="0">
              <a:spcBef>
                <a:spcPct val="40000"/>
              </a:spcBef>
              <a:buNone/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2646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therapies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Septoplasty</a:t>
            </a:r>
            <a:endParaRPr lang="en-US" dirty="0" smtClean="0"/>
          </a:p>
          <a:p>
            <a:r>
              <a:rPr lang="en-US" dirty="0" smtClean="0"/>
              <a:t>Turbinate reduction</a:t>
            </a:r>
          </a:p>
          <a:p>
            <a:r>
              <a:rPr lang="en-US" dirty="0" smtClean="0"/>
              <a:t>Sinus surgery/nasal polyp removal</a:t>
            </a:r>
          </a:p>
          <a:p>
            <a:r>
              <a:rPr lang="en-US" dirty="0" smtClean="0"/>
              <a:t>Repair of nasal valve</a:t>
            </a:r>
          </a:p>
          <a:p>
            <a:r>
              <a:rPr lang="en-US" dirty="0" smtClean="0"/>
              <a:t>Adenoidectomy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79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957"/>
          </a:xfrm>
        </p:spPr>
        <p:txBody>
          <a:bodyPr/>
          <a:lstStyle/>
          <a:p>
            <a:r>
              <a:rPr lang="en-US" dirty="0"/>
              <a:t>Repair of Deviated Septum</a:t>
            </a:r>
          </a:p>
        </p:txBody>
      </p:sp>
      <p:pic>
        <p:nvPicPr>
          <p:cNvPr id="1026" name="Picture 2" descr="Image result for deviated septum repai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5120" y="1353870"/>
            <a:ext cx="7001759" cy="46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4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47238"/>
          </a:xfrm>
        </p:spPr>
        <p:txBody>
          <a:bodyPr/>
          <a:lstStyle/>
          <a:p>
            <a:pPr eaLnBrk="1" hangingPunct="1"/>
            <a:r>
              <a:rPr lang="en-US" altLang="en-US" dirty="0"/>
              <a:t>Turbinate Reduction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507949" y="1344858"/>
            <a:ext cx="5176101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dirty="0"/>
              <a:t>Traditional techniques:</a:t>
            </a:r>
          </a:p>
          <a:p>
            <a:pPr marL="746125" lvl="1" indent="-2889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Cautery and </a:t>
            </a:r>
            <a:r>
              <a:rPr lang="en-US" altLang="en-US" dirty="0" err="1"/>
              <a:t>outfracture</a:t>
            </a:r>
            <a:endParaRPr lang="en-US" altLang="en-US" dirty="0"/>
          </a:p>
          <a:p>
            <a:pPr marL="746125" lvl="1" indent="-2889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Submucous resection</a:t>
            </a:r>
          </a:p>
          <a:p>
            <a:pPr marL="746125" lvl="1" indent="-2889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Excision or partial excision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dirty="0"/>
              <a:t>	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dirty="0"/>
              <a:t>Radiofrequency reduction:</a:t>
            </a:r>
          </a:p>
          <a:p>
            <a:pPr marL="801688" lvl="1" indent="-2238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 err="1"/>
              <a:t>Coblation</a:t>
            </a:r>
            <a:r>
              <a:rPr lang="en-US" altLang="en-US" dirty="0"/>
              <a:t> </a:t>
            </a:r>
          </a:p>
          <a:p>
            <a:pPr marL="801688" lvl="1" indent="-2238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 err="1"/>
              <a:t>Somnoplasty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10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8" y="226979"/>
            <a:ext cx="9404723" cy="895239"/>
          </a:xfrm>
        </p:spPr>
        <p:txBody>
          <a:bodyPr anchor="t"/>
          <a:lstStyle/>
          <a:p>
            <a:r>
              <a:rPr lang="en-US" dirty="0"/>
              <a:t>Sleep Apnea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323" y="1557619"/>
            <a:ext cx="5638977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Nasal cavity/</a:t>
            </a:r>
            <a:r>
              <a:rPr lang="en-US" sz="2800" dirty="0" err="1"/>
              <a:t>nasophayrnx</a:t>
            </a: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Oral cavity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Oropharynx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err="1"/>
              <a:t>Hypopharynx</a:t>
            </a:r>
            <a:r>
              <a:rPr lang="en-US" sz="2800" dirty="0"/>
              <a:t>/larynx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Skeletal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Body Habitus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423555"/>
            <a:ext cx="6164488" cy="4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775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091"/>
          </a:xfrm>
        </p:spPr>
        <p:txBody>
          <a:bodyPr/>
          <a:lstStyle/>
          <a:p>
            <a:r>
              <a:rPr lang="en-US" altLang="en-US" dirty="0"/>
              <a:t>Turbinate Reduction</a:t>
            </a:r>
          </a:p>
        </p:txBody>
      </p:sp>
      <p:pic>
        <p:nvPicPr>
          <p:cNvPr id="48131" name="Picture 2" descr="C:\Users\nsiegel\Desktop\Noah's Documents\My Pictures\Sleep images\turbinate-reduc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2342" y="2177256"/>
            <a:ext cx="2871788" cy="2503488"/>
          </a:xfrm>
        </p:spPr>
      </p:pic>
      <p:pic>
        <p:nvPicPr>
          <p:cNvPr id="48132" name="Picture 4" descr="Turbinate R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r="1680"/>
          <a:stretch/>
        </p:blipFill>
        <p:spPr bwMode="auto">
          <a:xfrm>
            <a:off x="377071" y="2121449"/>
            <a:ext cx="7607432" cy="291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1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bin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343" y="18407"/>
            <a:ext cx="8119508" cy="6089630"/>
          </a:xfrm>
        </p:spPr>
      </p:pic>
    </p:spTree>
    <p:extLst>
      <p:ext uri="{BB962C8B-B14F-4D97-AF65-F5344CB8AC3E}">
        <p14:creationId xmlns:p14="http://schemas.microsoft.com/office/powerpoint/2010/main" val="237593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9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r="14601"/>
          <a:stretch/>
        </p:blipFill>
        <p:spPr>
          <a:xfrm>
            <a:off x="1774371" y="1138175"/>
            <a:ext cx="3276600" cy="2438400"/>
          </a:xfrm>
          <a:noFill/>
        </p:spPr>
      </p:pic>
      <p:pic>
        <p:nvPicPr>
          <p:cNvPr id="17412" name="Picture 8" descr="C:\Users\nikolas\Desktop\ars symposium - nose and osas\osas and septal deviation with nasal polyps\IMG007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/>
          <a:stretch/>
        </p:blipFill>
        <p:spPr>
          <a:xfrm>
            <a:off x="6774996" y="3875315"/>
            <a:ext cx="4295775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10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r="12296"/>
          <a:stretch/>
        </p:blipFill>
        <p:spPr>
          <a:xfrm>
            <a:off x="1774371" y="3875315"/>
            <a:ext cx="3276600" cy="2438400"/>
          </a:xfrm>
          <a:noFill/>
        </p:spPr>
      </p:pic>
      <p:pic>
        <p:nvPicPr>
          <p:cNvPr id="17411" name="Picture 7" descr="C:\Users\nikolas\Desktop\ars symposium - nose and osas\osas and septal deviation with nasal polyps\IMG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4997" y="1149288"/>
            <a:ext cx="4295775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A5A2692D-12B9-B843-8436-5B4B7346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08"/>
            <a:ext cx="10515600" cy="82265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70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665"/>
          </a:xfrm>
        </p:spPr>
        <p:txBody>
          <a:bodyPr/>
          <a:lstStyle/>
          <a:p>
            <a:r>
              <a:rPr lang="en-US" dirty="0"/>
              <a:t>Removal of Nasal Polyps</a:t>
            </a:r>
          </a:p>
        </p:txBody>
      </p:sp>
      <p:pic>
        <p:nvPicPr>
          <p:cNvPr id="13314" name="Picture 2" descr="Image result for nasal polypectom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/>
          <a:stretch/>
        </p:blipFill>
        <p:spPr bwMode="auto">
          <a:xfrm>
            <a:off x="1188232" y="1234910"/>
            <a:ext cx="9815536" cy="493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54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85" y="343354"/>
            <a:ext cx="11408229" cy="723446"/>
          </a:xfrm>
        </p:spPr>
        <p:txBody>
          <a:bodyPr/>
          <a:lstStyle/>
          <a:p>
            <a:r>
              <a:rPr lang="en-US" dirty="0"/>
              <a:t>Non-Surgical Stabilization of the Nasal Valve</a:t>
            </a:r>
          </a:p>
        </p:txBody>
      </p:sp>
      <p:pic>
        <p:nvPicPr>
          <p:cNvPr id="11266" name="Picture 2" descr="Image result for nose cone for snor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148" y="1608758"/>
            <a:ext cx="3384336" cy="3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breathe right str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5" y="1608758"/>
            <a:ext cx="4512448" cy="3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mute nasal dila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191" y="1997492"/>
            <a:ext cx="3121023" cy="260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7206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Stabilization of Nasal Valve</a:t>
            </a:r>
          </a:p>
        </p:txBody>
      </p:sp>
      <p:pic>
        <p:nvPicPr>
          <p:cNvPr id="12290" name="Picture 2" descr="Image result for batten grafting and spreader graf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6" b="16993"/>
          <a:stretch/>
        </p:blipFill>
        <p:spPr bwMode="auto">
          <a:xfrm>
            <a:off x="283028" y="1690688"/>
            <a:ext cx="5832669" cy="393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nasal valve stent spir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/>
          <a:stretch/>
        </p:blipFill>
        <p:spPr bwMode="auto">
          <a:xfrm>
            <a:off x="6387193" y="1690687"/>
            <a:ext cx="5423808" cy="393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8378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/>
          <a:lstStyle/>
          <a:p>
            <a:r>
              <a:rPr lang="en-US" dirty="0"/>
              <a:t>Removal of Adenoids</a:t>
            </a:r>
          </a:p>
        </p:txBody>
      </p:sp>
      <p:pic>
        <p:nvPicPr>
          <p:cNvPr id="14338" name="Picture 2" descr="Image result for adenoidecto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" y="1256626"/>
            <a:ext cx="44424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surgeon position for adenoidecto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15" y="2402176"/>
            <a:ext cx="3390414" cy="39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surgeon position for tonsillecto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36" y="1027906"/>
            <a:ext cx="3728875" cy="22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9711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upper airway examination</a:t>
            </a:r>
          </a:p>
          <a:p>
            <a:r>
              <a:rPr lang="en-US" dirty="0" smtClean="0"/>
              <a:t>The nose</a:t>
            </a:r>
          </a:p>
          <a:p>
            <a:pPr lvl="1"/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Examination</a:t>
            </a:r>
          </a:p>
          <a:p>
            <a:r>
              <a:rPr lang="en-US" dirty="0"/>
              <a:t>The nose and sleep disordered breathing</a:t>
            </a:r>
          </a:p>
          <a:p>
            <a:r>
              <a:rPr lang="en-US" dirty="0" smtClean="0"/>
              <a:t>Treatment of the nose</a:t>
            </a:r>
          </a:p>
          <a:p>
            <a:r>
              <a:rPr lang="en-US" dirty="0" smtClean="0"/>
              <a:t>Surgical therapy for the nose</a:t>
            </a:r>
          </a:p>
          <a:p>
            <a:r>
              <a:rPr lang="en-US" b="1" dirty="0" smtClean="0"/>
              <a:t>The impact of nasal interventions on SDB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041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treating the nose 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Sleep quality</a:t>
            </a:r>
          </a:p>
          <a:p>
            <a:r>
              <a:rPr lang="en-US" dirty="0" smtClean="0"/>
              <a:t>SDB</a:t>
            </a:r>
          </a:p>
          <a:p>
            <a:r>
              <a:rPr lang="en-US" dirty="0" smtClean="0"/>
              <a:t>Oral Appliance therapy</a:t>
            </a:r>
          </a:p>
          <a:p>
            <a:r>
              <a:rPr lang="en-US" dirty="0" smtClean="0"/>
              <a:t>CPAP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273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132"/>
          </a:xfrm>
        </p:spPr>
        <p:txBody>
          <a:bodyPr>
            <a:normAutofit/>
          </a:bodyPr>
          <a:lstStyle/>
          <a:p>
            <a:r>
              <a:rPr lang="en-US" dirty="0"/>
              <a:t>Nasal Surgery and Sleep Quality</a:t>
            </a:r>
            <a:br>
              <a:rPr lang="en-US" dirty="0"/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Stapelton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Otolaryngol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Head Neck Surg. 2014 Nov;151(5):868-73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67 adults prospective</a:t>
            </a:r>
          </a:p>
          <a:p>
            <a:r>
              <a:rPr lang="en-US" dirty="0"/>
              <a:t>Complaint:  nasal obstruction</a:t>
            </a:r>
          </a:p>
          <a:p>
            <a:r>
              <a:rPr lang="en-US" dirty="0"/>
              <a:t>Surgical procedure:  At least </a:t>
            </a:r>
            <a:r>
              <a:rPr lang="en-US" dirty="0" err="1"/>
              <a:t>septoplasty</a:t>
            </a:r>
            <a:r>
              <a:rPr lang="en-US" dirty="0"/>
              <a:t> and turbinate reduction</a:t>
            </a:r>
          </a:p>
          <a:p>
            <a:endParaRPr lang="en-US" dirty="0"/>
          </a:p>
          <a:p>
            <a:r>
              <a:rPr lang="en-US" dirty="0"/>
              <a:t>3 months Post OP</a:t>
            </a:r>
          </a:p>
          <a:p>
            <a:pPr lvl="1"/>
            <a:r>
              <a:rPr lang="en-US" dirty="0"/>
              <a:t>PSQI  7.8 to 4.6 (p&lt;0.001)</a:t>
            </a:r>
          </a:p>
          <a:p>
            <a:pPr lvl="1"/>
            <a:r>
              <a:rPr lang="en-US" dirty="0"/>
              <a:t>ESS 7.5 to 5.3 (P&lt;0.001)</a:t>
            </a:r>
          </a:p>
        </p:txBody>
      </p:sp>
    </p:spTree>
    <p:extLst>
      <p:ext uri="{BB962C8B-B14F-4D97-AF65-F5344CB8AC3E}">
        <p14:creationId xmlns:p14="http://schemas.microsoft.com/office/powerpoint/2010/main" val="362815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09048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dirty="0"/>
              <a:t>Physical Examination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06080"/>
            <a:ext cx="10515600" cy="616238"/>
          </a:xfrm>
        </p:spPr>
        <p:txBody>
          <a:bodyPr>
            <a:normAutofit/>
          </a:bodyPr>
          <a:lstStyle/>
          <a:p>
            <a:r>
              <a:rPr lang="en-US" altLang="en-US" dirty="0"/>
              <a:t>Headlight/mirror</a:t>
            </a:r>
            <a:r>
              <a:rPr lang="en-US" dirty="0">
                <a:sym typeface="Symbol" pitchFamily="2" charset="2"/>
              </a:rPr>
              <a:t>  </a:t>
            </a:r>
            <a:r>
              <a:rPr lang="en-US" altLang="en-US" dirty="0"/>
              <a:t>direct examination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65" y="2054224"/>
            <a:ext cx="6987469" cy="41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54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Impact of treatment of AR on OSA </a:t>
            </a:r>
            <a:br>
              <a:rPr lang="en-US" dirty="0" smtClean="0"/>
            </a:br>
            <a:r>
              <a:rPr lang="en-US" dirty="0" smtClean="0"/>
              <a:t>Topical intranasal steroids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300" dirty="0" smtClean="0"/>
              <a:t>5 studies (1 pediatric)</a:t>
            </a:r>
          </a:p>
          <a:p>
            <a:pPr lvl="1"/>
            <a:r>
              <a:rPr lang="en-US" sz="3300" dirty="0" smtClean="0"/>
              <a:t>3/5 showed improvement in AHI</a:t>
            </a:r>
          </a:p>
          <a:p>
            <a:pPr lvl="1"/>
            <a:r>
              <a:rPr lang="en-US" sz="3300" dirty="0" smtClean="0"/>
              <a:t>3/3 showed improvement in ESS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1600" dirty="0" err="1" smtClean="0"/>
              <a:t>Kiely</a:t>
            </a:r>
            <a:r>
              <a:rPr lang="en-US" sz="1600" dirty="0" smtClean="0"/>
              <a:t> </a:t>
            </a:r>
            <a:r>
              <a:rPr lang="en-US" sz="1600" dirty="0"/>
              <a:t>JL, Nolan P, </a:t>
            </a:r>
            <a:r>
              <a:rPr lang="en-US" sz="1600" dirty="0" err="1"/>
              <a:t>McNicholas</a:t>
            </a:r>
            <a:r>
              <a:rPr lang="en-US" sz="1600" dirty="0"/>
              <a:t> WT. Intranasal corticosteroid therapy for obstructive sleep </a:t>
            </a:r>
            <a:r>
              <a:rPr lang="en-US" sz="1600" dirty="0" err="1"/>
              <a:t>apnoea</a:t>
            </a:r>
            <a:r>
              <a:rPr lang="en-US" sz="1600" dirty="0"/>
              <a:t> in patients with co-existing rhinitis. </a:t>
            </a:r>
            <a:r>
              <a:rPr lang="en-US" sz="1600" i="1" dirty="0"/>
              <a:t>Thorax. </a:t>
            </a:r>
            <a:r>
              <a:rPr lang="en-US" sz="1600" dirty="0"/>
              <a:t>2004;59(1):50-5. </a:t>
            </a:r>
          </a:p>
          <a:p>
            <a:pPr marL="457200" lvl="1" indent="0">
              <a:buNone/>
            </a:pPr>
            <a:r>
              <a:rPr lang="en-US" sz="1600" dirty="0" err="1" smtClean="0"/>
              <a:t>Lavigne</a:t>
            </a:r>
            <a:r>
              <a:rPr lang="en-US" sz="1600" dirty="0" smtClean="0"/>
              <a:t> </a:t>
            </a:r>
            <a:r>
              <a:rPr lang="en-US" sz="1600" dirty="0"/>
              <a:t>F, </a:t>
            </a:r>
            <a:r>
              <a:rPr lang="en-US" sz="1600" dirty="0" err="1"/>
              <a:t>Petrof</a:t>
            </a:r>
            <a:r>
              <a:rPr lang="en-US" sz="1600" dirty="0"/>
              <a:t> BJ, Johnson JR, </a:t>
            </a:r>
            <a:r>
              <a:rPr lang="en-US" sz="1600" dirty="0" err="1"/>
              <a:t>Lavigne</a:t>
            </a:r>
            <a:r>
              <a:rPr lang="en-US" sz="1600" dirty="0"/>
              <a:t> P, </a:t>
            </a:r>
            <a:r>
              <a:rPr lang="en-US" sz="1600" dirty="0" err="1"/>
              <a:t>Binothman</a:t>
            </a:r>
            <a:r>
              <a:rPr lang="en-US" sz="1600" dirty="0"/>
              <a:t> N, </a:t>
            </a:r>
            <a:r>
              <a:rPr lang="en-US" sz="1600" dirty="0" err="1"/>
              <a:t>Kassissia</a:t>
            </a:r>
            <a:r>
              <a:rPr lang="en-US" sz="1600" dirty="0"/>
              <a:t> GO, et al. Effect of topical corticosteroids on allergic airway inflammation and disease severity in obstructive sleep </a:t>
            </a:r>
            <a:r>
              <a:rPr lang="en-US" sz="1600" dirty="0" err="1"/>
              <a:t>apnoea</a:t>
            </a:r>
            <a:r>
              <a:rPr lang="en-US" sz="1600" dirty="0"/>
              <a:t>. </a:t>
            </a:r>
            <a:r>
              <a:rPr lang="en-US" sz="1600" i="1" dirty="0" err="1"/>
              <a:t>Clin</a:t>
            </a:r>
            <a:r>
              <a:rPr lang="en-US" sz="1600" i="1" dirty="0"/>
              <a:t> </a:t>
            </a:r>
            <a:r>
              <a:rPr lang="en-US" sz="1600" i="1" dirty="0" err="1"/>
              <a:t>Exp</a:t>
            </a:r>
            <a:r>
              <a:rPr lang="en-US" sz="1600" i="1" dirty="0"/>
              <a:t> Allergy. </a:t>
            </a:r>
            <a:r>
              <a:rPr lang="en-US" sz="1600" dirty="0"/>
              <a:t>2013;43:1124-33. </a:t>
            </a:r>
            <a:endParaRPr lang="en-US" sz="1600" dirty="0" smtClean="0"/>
          </a:p>
          <a:p>
            <a:pPr marL="457200" lvl="1" indent="0">
              <a:buNone/>
            </a:pPr>
            <a:r>
              <a:rPr lang="en-US" sz="1600" dirty="0" smtClean="0"/>
              <a:t>Meltzer </a:t>
            </a:r>
            <a:r>
              <a:rPr lang="en-US" sz="1600" dirty="0"/>
              <a:t>EO, </a:t>
            </a:r>
            <a:r>
              <a:rPr lang="en-US" sz="1600" dirty="0" err="1"/>
              <a:t>Munafo</a:t>
            </a:r>
            <a:r>
              <a:rPr lang="en-US" sz="1600" dirty="0"/>
              <a:t> DA, Chung W, </a:t>
            </a:r>
            <a:r>
              <a:rPr lang="en-US" sz="1600" dirty="0" err="1"/>
              <a:t>Gopalan</a:t>
            </a:r>
            <a:r>
              <a:rPr lang="en-US" sz="1600" dirty="0"/>
              <a:t> G, Varghese ST. Intranasal </a:t>
            </a:r>
            <a:r>
              <a:rPr lang="en-US" sz="1600" dirty="0" err="1"/>
              <a:t>mometasone</a:t>
            </a:r>
            <a:r>
              <a:rPr lang="en-US" sz="1600" dirty="0"/>
              <a:t> </a:t>
            </a:r>
            <a:r>
              <a:rPr lang="en-US" sz="1600" dirty="0" err="1"/>
              <a:t>furoate</a:t>
            </a:r>
            <a:r>
              <a:rPr lang="en-US" sz="1600" dirty="0"/>
              <a:t> therapy for allergic rhinitis symptoms and rhinitis-disturbed sleep. </a:t>
            </a:r>
            <a:r>
              <a:rPr lang="en-US" sz="1600" i="1" dirty="0"/>
              <a:t>Ann Allergy Asthma </a:t>
            </a:r>
            <a:r>
              <a:rPr lang="en-US" sz="1600" i="1" dirty="0" err="1"/>
              <a:t>Immunol</a:t>
            </a:r>
            <a:r>
              <a:rPr lang="en-US" sz="1600" i="1" dirty="0"/>
              <a:t>. </a:t>
            </a:r>
            <a:r>
              <a:rPr lang="en-US" sz="1600" dirty="0"/>
              <a:t>2010;105:65-74.  </a:t>
            </a:r>
          </a:p>
          <a:p>
            <a:pPr marL="457200" lvl="1" indent="0">
              <a:buNone/>
            </a:pPr>
            <a:r>
              <a:rPr lang="en-US" sz="1600" dirty="0" err="1" smtClean="0"/>
              <a:t>Acar</a:t>
            </a:r>
            <a:r>
              <a:rPr lang="en-US" sz="1600" dirty="0" smtClean="0"/>
              <a:t> </a:t>
            </a:r>
            <a:r>
              <a:rPr lang="en-US" sz="1600" dirty="0"/>
              <a:t>M, </a:t>
            </a:r>
            <a:r>
              <a:rPr lang="en-US" sz="1600" dirty="0" err="1"/>
              <a:t>Cingi</a:t>
            </a:r>
            <a:r>
              <a:rPr lang="en-US" sz="1600" dirty="0"/>
              <a:t> C, </a:t>
            </a:r>
            <a:r>
              <a:rPr lang="en-US" sz="1600" dirty="0" err="1"/>
              <a:t>Sakallioglu</a:t>
            </a:r>
            <a:r>
              <a:rPr lang="en-US" sz="1600" dirty="0"/>
              <a:t> O, San T, </a:t>
            </a:r>
            <a:r>
              <a:rPr lang="en-US" sz="1600" dirty="0" err="1"/>
              <a:t>Fatih</a:t>
            </a:r>
            <a:r>
              <a:rPr lang="en-US" sz="1600" dirty="0"/>
              <a:t> </a:t>
            </a:r>
            <a:r>
              <a:rPr lang="en-US" sz="1600" dirty="0" err="1"/>
              <a:t>Yimenicioglu</a:t>
            </a:r>
            <a:r>
              <a:rPr lang="en-US" sz="1600" dirty="0"/>
              <a:t> M, </a:t>
            </a:r>
            <a:r>
              <a:rPr lang="en-US" sz="1600" dirty="0" err="1"/>
              <a:t>Bal</a:t>
            </a:r>
            <a:r>
              <a:rPr lang="en-US" sz="1600" dirty="0"/>
              <a:t> C. The effects of </a:t>
            </a:r>
            <a:r>
              <a:rPr lang="en-US" sz="1600" dirty="0" err="1"/>
              <a:t>mometasone</a:t>
            </a:r>
            <a:r>
              <a:rPr lang="en-US" sz="1600" dirty="0"/>
              <a:t> </a:t>
            </a:r>
            <a:r>
              <a:rPr lang="en-US" sz="1600" dirty="0" err="1"/>
              <a:t>furoate</a:t>
            </a:r>
            <a:r>
              <a:rPr lang="en-US" sz="1600" dirty="0"/>
              <a:t> and </a:t>
            </a:r>
            <a:r>
              <a:rPr lang="en-US" sz="1600" dirty="0" err="1"/>
              <a:t>desloratadine</a:t>
            </a:r>
            <a:r>
              <a:rPr lang="en-US" sz="1600" dirty="0"/>
              <a:t> in obstructive sleep apnea syndrome patients with allergic rhinitis. </a:t>
            </a:r>
            <a:r>
              <a:rPr lang="en-US" sz="1600" i="1" dirty="0"/>
              <a:t>Am J </a:t>
            </a:r>
            <a:r>
              <a:rPr lang="en-US" sz="1600" i="1" dirty="0" err="1"/>
              <a:t>Rhinol</a:t>
            </a:r>
            <a:r>
              <a:rPr lang="en-US" sz="1600" i="1" dirty="0"/>
              <a:t> Allergy. </a:t>
            </a:r>
            <a:r>
              <a:rPr lang="en-US" sz="1600" dirty="0"/>
              <a:t>2013;27:e113-6.  </a:t>
            </a:r>
          </a:p>
          <a:p>
            <a:pPr marL="457200" lvl="1" indent="0">
              <a:buNone/>
            </a:pPr>
            <a:r>
              <a:rPr lang="en-US" sz="1600" dirty="0" err="1" smtClean="0"/>
              <a:t>Brouillette</a:t>
            </a:r>
            <a:r>
              <a:rPr lang="en-US" sz="1600" dirty="0" smtClean="0"/>
              <a:t> </a:t>
            </a:r>
            <a:r>
              <a:rPr lang="en-US" sz="1600" dirty="0"/>
              <a:t>RT, </a:t>
            </a:r>
            <a:r>
              <a:rPr lang="en-US" sz="1600" dirty="0" err="1"/>
              <a:t>Manoukian</a:t>
            </a:r>
            <a:r>
              <a:rPr lang="en-US" sz="1600" dirty="0"/>
              <a:t> JJ, </a:t>
            </a:r>
            <a:r>
              <a:rPr lang="en-US" sz="1600" dirty="0" err="1"/>
              <a:t>Ducharme</a:t>
            </a:r>
            <a:r>
              <a:rPr lang="en-US" sz="1600" dirty="0"/>
              <a:t> FM, </a:t>
            </a:r>
            <a:r>
              <a:rPr lang="en-US" sz="1600" dirty="0" err="1"/>
              <a:t>Oudjhane</a:t>
            </a:r>
            <a:r>
              <a:rPr lang="en-US" sz="1600" dirty="0"/>
              <a:t> K, Earle LG, </a:t>
            </a:r>
            <a:r>
              <a:rPr lang="en-US" sz="1600" dirty="0" err="1"/>
              <a:t>Ladan</a:t>
            </a:r>
            <a:r>
              <a:rPr lang="en-US" sz="1600" dirty="0"/>
              <a:t> S, et al. Efficacy of fluticasone nasal spray for pediatric obstructive sleep apnea. </a:t>
            </a:r>
            <a:r>
              <a:rPr lang="en-US" sz="1600" i="1" dirty="0"/>
              <a:t>J </a:t>
            </a:r>
            <a:r>
              <a:rPr lang="en-US" sz="1600" i="1" dirty="0" err="1"/>
              <a:t>Pediatr</a:t>
            </a:r>
            <a:r>
              <a:rPr lang="en-US" sz="1600" i="1" dirty="0"/>
              <a:t>. </a:t>
            </a:r>
            <a:r>
              <a:rPr lang="en-US" sz="1600" dirty="0"/>
              <a:t>2001;138:838-44</a:t>
            </a:r>
          </a:p>
        </p:txBody>
      </p:sp>
    </p:spTree>
    <p:extLst>
      <p:ext uri="{BB962C8B-B14F-4D97-AF65-F5344CB8AC3E}">
        <p14:creationId xmlns:p14="http://schemas.microsoft.com/office/powerpoint/2010/main" val="2332338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Impact of treatment of AR on OSA </a:t>
            </a:r>
            <a:br>
              <a:rPr lang="en-US" dirty="0"/>
            </a:br>
            <a:r>
              <a:rPr lang="en-US" sz="3200" dirty="0" smtClean="0"/>
              <a:t>Leukotriene modulators - kids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studies (all pediatrics)</a:t>
            </a:r>
          </a:p>
          <a:p>
            <a:pPr lvl="1"/>
            <a:r>
              <a:rPr lang="en-US" dirty="0" smtClean="0"/>
              <a:t>2/3 showed positive results (decrease AHI)</a:t>
            </a:r>
          </a:p>
          <a:p>
            <a:pPr lvl="1"/>
            <a:r>
              <a:rPr lang="en-US" dirty="0" smtClean="0"/>
              <a:t>2/2 showed improved AI.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1600" dirty="0" err="1" smtClean="0"/>
              <a:t>Goldbart</a:t>
            </a:r>
            <a:r>
              <a:rPr lang="en-US" sz="1600" dirty="0" smtClean="0"/>
              <a:t> </a:t>
            </a:r>
            <a:r>
              <a:rPr lang="en-US" sz="1600" dirty="0"/>
              <a:t>AD, Goldman JL, </a:t>
            </a:r>
            <a:r>
              <a:rPr lang="en-US" sz="1600" dirty="0" err="1"/>
              <a:t>Veling</a:t>
            </a:r>
            <a:r>
              <a:rPr lang="en-US" sz="1600" dirty="0"/>
              <a:t> MC, </a:t>
            </a:r>
            <a:r>
              <a:rPr lang="en-US" sz="1600" dirty="0" err="1"/>
              <a:t>Gozal</a:t>
            </a:r>
            <a:r>
              <a:rPr lang="en-US" sz="1600" dirty="0"/>
              <a:t> D. Leukotriene modifier therapy for mild sleep-disordered breathing in children. Am J </a:t>
            </a:r>
            <a:r>
              <a:rPr lang="en-US" sz="1600" dirty="0" err="1"/>
              <a:t>Respir</a:t>
            </a:r>
            <a:r>
              <a:rPr lang="en-US" sz="1600" dirty="0"/>
              <a:t> </a:t>
            </a:r>
            <a:r>
              <a:rPr lang="en-US" sz="1600" dirty="0" err="1"/>
              <a:t>Crit</a:t>
            </a:r>
            <a:r>
              <a:rPr lang="en-US" sz="1600" dirty="0"/>
              <a:t> Care Med. </a:t>
            </a:r>
            <a:r>
              <a:rPr lang="en-US" sz="1600" dirty="0" smtClean="0"/>
              <a:t>2005;172:364-70.</a:t>
            </a:r>
          </a:p>
          <a:p>
            <a:pPr marL="457200" lvl="1" indent="0">
              <a:buNone/>
            </a:pPr>
            <a:r>
              <a:rPr lang="en-US" sz="1600" dirty="0" err="1" smtClean="0"/>
              <a:t>Goldbart</a:t>
            </a:r>
            <a:r>
              <a:rPr lang="en-US" sz="1600" dirty="0" smtClean="0"/>
              <a:t> </a:t>
            </a:r>
            <a:r>
              <a:rPr lang="en-US" sz="1600" dirty="0"/>
              <a:t>AD1, Greenberg-</a:t>
            </a:r>
            <a:r>
              <a:rPr lang="en-US" sz="1600" dirty="0" err="1"/>
              <a:t>Dotan</a:t>
            </a:r>
            <a:r>
              <a:rPr lang="en-US" sz="1600" dirty="0"/>
              <a:t> S, Tal A. </a:t>
            </a:r>
            <a:r>
              <a:rPr lang="en-US" sz="1600" dirty="0" err="1"/>
              <a:t>Montelukast</a:t>
            </a:r>
            <a:r>
              <a:rPr lang="en-US" sz="1600" dirty="0"/>
              <a:t> for children with obstructive sleep apnea: a double-blind, placebo-controlled study. Pediatrics. </a:t>
            </a:r>
            <a:r>
              <a:rPr lang="en-US" sz="1600" dirty="0" smtClean="0"/>
              <a:t>2012;130:e575-80.</a:t>
            </a:r>
          </a:p>
          <a:p>
            <a:pPr marL="457200" lvl="1" indent="0">
              <a:buNone/>
            </a:pPr>
            <a:r>
              <a:rPr lang="en-US" sz="1600" dirty="0" err="1" smtClean="0"/>
              <a:t>Kheirandish</a:t>
            </a:r>
            <a:r>
              <a:rPr lang="en-US" sz="1600" dirty="0" smtClean="0"/>
              <a:t> </a:t>
            </a:r>
            <a:r>
              <a:rPr lang="en-US" sz="1600" dirty="0"/>
              <a:t>L1, </a:t>
            </a:r>
            <a:r>
              <a:rPr lang="en-US" sz="1600" dirty="0" err="1"/>
              <a:t>Goldbart</a:t>
            </a:r>
            <a:r>
              <a:rPr lang="en-US" sz="1600" dirty="0"/>
              <a:t> AD, </a:t>
            </a:r>
            <a:r>
              <a:rPr lang="en-US" sz="1600" dirty="0" err="1"/>
              <a:t>Gozal</a:t>
            </a:r>
            <a:r>
              <a:rPr lang="en-US" sz="1600" dirty="0"/>
              <a:t> D. Intranasal steroids and oral leukotriene modifier therapy in residual sleep-disordered breathing after tonsillectomy and adenoidectomy in children. Pediatrics. 2006;117:e61-6. </a:t>
            </a:r>
          </a:p>
        </p:txBody>
      </p:sp>
    </p:spTree>
    <p:extLst>
      <p:ext uri="{BB962C8B-B14F-4D97-AF65-F5344CB8AC3E}">
        <p14:creationId xmlns:p14="http://schemas.microsoft.com/office/powerpoint/2010/main" val="11031890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Nasal Surgery and OSA</a:t>
            </a:r>
            <a:br>
              <a:rPr lang="en-US" altLang="en-US" sz="4800" dirty="0"/>
            </a:b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Hsueh-Yu Li  Archives Otolaryngology HNS 134(4), April 2008</a:t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843643" y="1817916"/>
            <a:ext cx="10580914" cy="3189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/>
              <a:t>Patients with OSA and c/o nasal obstruction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dirty="0"/>
              <a:t>Post-op improvement </a:t>
            </a:r>
            <a:r>
              <a:rPr lang="en-US" altLang="en-US" sz="2000" dirty="0"/>
              <a:t>(statistically significant)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dirty="0"/>
              <a:t>Snore Outcomes Survey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dirty="0"/>
              <a:t>Epworth Sleepiness Score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dirty="0"/>
              <a:t>SF-36 score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dirty="0"/>
              <a:t>‘Role-physical’ QOL subscale</a:t>
            </a:r>
          </a:p>
        </p:txBody>
      </p:sp>
    </p:spTree>
    <p:extLst>
      <p:ext uri="{BB962C8B-B14F-4D97-AF65-F5344CB8AC3E}">
        <p14:creationId xmlns:p14="http://schemas.microsoft.com/office/powerpoint/2010/main" val="26754074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418"/>
          </a:xfrm>
        </p:spPr>
        <p:txBody>
          <a:bodyPr>
            <a:normAutofit fontScale="90000"/>
          </a:bodyPr>
          <a:lstStyle/>
          <a:p>
            <a:r>
              <a:rPr lang="en-US" dirty="0"/>
              <a:t>Nasal Surgery and OSA</a:t>
            </a:r>
            <a:br>
              <a:rPr lang="en-US" dirty="0"/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 2008. Laryngoscope 118(2) and Li 2008. Archives of Otolaryngology 134(4)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1411968"/>
            <a:ext cx="10515600" cy="435133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52 patients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Nasal surgery resolved snoring in 12% of patients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Significant improvement in snoring and QOL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Snore Outcomes Survey (by 43.1%)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Epworth Sleepiness Scale (by 27.3%)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Generic SF-36 role-emotional (by 30.4%)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Role-physical (by 20.7%)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No statistically significant change in PSG</a:t>
            </a:r>
          </a:p>
        </p:txBody>
      </p:sp>
    </p:spTree>
    <p:extLst>
      <p:ext uri="{BB962C8B-B14F-4D97-AF65-F5344CB8AC3E}">
        <p14:creationId xmlns:p14="http://schemas.microsoft.com/office/powerpoint/2010/main" val="40229158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BE75C-16F4-4D87-978F-3385643A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Nasal Surgery and OSA</a:t>
            </a:r>
            <a:br>
              <a:rPr lang="en-US" altLang="en-US" dirty="0"/>
            </a:b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Wu J, Zhao G, MD, Li Y, et al (2017: Meta-Analysis)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901992-0298-45B9-B9FB-3E5B14AF1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0" y="1251858"/>
            <a:ext cx="8229600" cy="447402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18 studies (2002-2016)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587 patients </a:t>
            </a:r>
          </a:p>
          <a:p>
            <a:pPr lvl="2">
              <a:lnSpc>
                <a:spcPct val="120000"/>
              </a:lnSpc>
            </a:pPr>
            <a:r>
              <a:rPr lang="en-US" sz="2200" dirty="0"/>
              <a:t>17 </a:t>
            </a:r>
            <a:r>
              <a:rPr lang="en-US" sz="2200" dirty="0" smtClean="0"/>
              <a:t>evaluated AHI</a:t>
            </a:r>
            <a:endParaRPr lang="en-US" sz="2200" dirty="0"/>
          </a:p>
          <a:p>
            <a:pPr lvl="2">
              <a:lnSpc>
                <a:spcPct val="120000"/>
              </a:lnSpc>
            </a:pPr>
            <a:r>
              <a:rPr lang="en-US" sz="2200" dirty="0"/>
              <a:t>11 </a:t>
            </a:r>
            <a:r>
              <a:rPr lang="en-US" sz="2200" dirty="0" smtClean="0"/>
              <a:t>evaluated ESS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268961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2643DE04-2374-4826-A67C-53D3E64AA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986" y="1447799"/>
            <a:ext cx="9884228" cy="4802087"/>
          </a:xfr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A0A50B96-A4FA-4BEF-AFD7-07E1B9DD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629" y="217713"/>
            <a:ext cx="8229600" cy="947058"/>
          </a:xfrm>
        </p:spPr>
        <p:txBody>
          <a:bodyPr>
            <a:noAutofit/>
          </a:bodyPr>
          <a:lstStyle/>
          <a:p>
            <a:r>
              <a:rPr lang="en-US" altLang="en-US" dirty="0"/>
              <a:t>Nasal Surgery and OSA</a:t>
            </a:r>
            <a:br>
              <a:rPr lang="en-US" altLang="en-US" dirty="0"/>
            </a:b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Wu J, Zhao G, MD, Li Y, et al (2017: Meta-Analysis)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07549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0A50B96-A4FA-4BEF-AFD7-07E1B9DD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199"/>
            <a:ext cx="8229600" cy="881743"/>
          </a:xfrm>
        </p:spPr>
        <p:txBody>
          <a:bodyPr>
            <a:noAutofit/>
          </a:bodyPr>
          <a:lstStyle/>
          <a:p>
            <a:r>
              <a:rPr lang="en-US" altLang="en-US" dirty="0"/>
              <a:t>Nasal Surgery and OSA</a:t>
            </a:r>
            <a:br>
              <a:rPr lang="en-US" altLang="en-US" dirty="0"/>
            </a:b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Wu J, Zhao G, MD, Li Y, et al (2017: Meta-Analysis)</a:t>
            </a:r>
            <a:endParaRPr lang="en-US" sz="1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8065A0EF-5997-4669-BE61-287394EE9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3331" y="1074147"/>
            <a:ext cx="5801537" cy="4880544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D4D6F8-E994-47EB-938A-0489C141442A}"/>
              </a:ext>
            </a:extLst>
          </p:cNvPr>
          <p:cNvSpPr txBox="1"/>
          <p:nvPr/>
        </p:nvSpPr>
        <p:spPr>
          <a:xfrm>
            <a:off x="152400" y="6013102"/>
            <a:ext cx="500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Subgroup 1 includes studies providing AHI SD of outcome parameter; subgroup 2 includes studies not providing AHI SD of outcome parameter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BF9DBEE-AE08-47D4-B6F2-673F51C9D190}"/>
              </a:ext>
            </a:extLst>
          </p:cNvPr>
          <p:cNvSpPr txBox="1"/>
          <p:nvPr/>
        </p:nvSpPr>
        <p:spPr>
          <a:xfrm>
            <a:off x="5159829" y="122974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AHI Outcome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BB0950-B349-A540-98F5-6C5A8E44FE3F}"/>
              </a:ext>
            </a:extLst>
          </p:cNvPr>
          <p:cNvSpPr txBox="1"/>
          <p:nvPr/>
        </p:nvSpPr>
        <p:spPr>
          <a:xfrm>
            <a:off x="7313998" y="6136213"/>
            <a:ext cx="4878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Wu J, Zhao G, MD, Li Y, et al (2017: Meta-Analysis)</a:t>
            </a:r>
            <a:endParaRPr lang="en-US" sz="16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806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0A50B96-A4FA-4BEF-AFD7-07E1B9DD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399"/>
            <a:ext cx="8229600" cy="1091901"/>
          </a:xfrm>
        </p:spPr>
        <p:txBody>
          <a:bodyPr>
            <a:noAutofit/>
          </a:bodyPr>
          <a:lstStyle/>
          <a:p>
            <a:r>
              <a:rPr lang="en-US" altLang="en-US" dirty="0"/>
              <a:t>Nasal Surgery and OSA</a:t>
            </a:r>
            <a:br>
              <a:rPr lang="en-US" altLang="en-US" dirty="0"/>
            </a:b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Wu J, Zhao G, MD, Li Y, et al (2017: Meta Analysis)</a:t>
            </a:r>
            <a:endParaRPr lang="en-US" sz="1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E20F2BE4-7C7C-4577-81CC-0CCC626CE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467" y="1360714"/>
            <a:ext cx="6181208" cy="4659086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4C3EDD-AE4F-4E1D-89D1-FF775577FEB2}"/>
              </a:ext>
            </a:extLst>
          </p:cNvPr>
          <p:cNvSpPr txBox="1"/>
          <p:nvPr/>
        </p:nvSpPr>
        <p:spPr>
          <a:xfrm>
            <a:off x="190500" y="6043880"/>
            <a:ext cx="5742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Subgroup 1 includes studies providing ESS SD of outcome parameter; subgroup 2 includes studies not providing ESS SD of outcome parameter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AB4C766-FB18-46C9-9C17-96FF627082DF}"/>
              </a:ext>
            </a:extLst>
          </p:cNvPr>
          <p:cNvSpPr txBox="1"/>
          <p:nvPr/>
        </p:nvSpPr>
        <p:spPr>
          <a:xfrm>
            <a:off x="5408998" y="1502424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ESS Outcome</a:t>
            </a:r>
          </a:p>
        </p:txBody>
      </p:sp>
    </p:spTree>
    <p:extLst>
      <p:ext uri="{BB962C8B-B14F-4D97-AF65-F5344CB8AC3E}">
        <p14:creationId xmlns:p14="http://schemas.microsoft.com/office/powerpoint/2010/main" val="24855332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BE75C-16F4-4D87-978F-3385643A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868362"/>
          </a:xfrm>
        </p:spPr>
        <p:txBody>
          <a:bodyPr/>
          <a:lstStyle/>
          <a:p>
            <a:r>
              <a:rPr lang="en-US" altLang="en-US" sz="2000" dirty="0"/>
              <a:t>The Role of Nasal Obstruction in OSAS – Meta- Analysis Studies</a:t>
            </a:r>
            <a:r>
              <a:rPr lang="en-US" altLang="en-US" sz="3200" dirty="0">
                <a:solidFill>
                  <a:srgbClr val="FFFF00"/>
                </a:solidFill>
              </a:rPr>
              <a:t/>
            </a:r>
            <a:br>
              <a:rPr lang="en-US" altLang="en-US" sz="3200" dirty="0">
                <a:solidFill>
                  <a:srgbClr val="FFFF00"/>
                </a:solidFill>
              </a:rPr>
            </a:br>
            <a:r>
              <a:rPr lang="en-US" altLang="en-US" sz="1200" dirty="0"/>
              <a:t>Wu J, et al: 2017 (Meta-Analysis Study)</a:t>
            </a:r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901992-0298-45B9-B9FB-3E5B14AF1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108" y="1997676"/>
            <a:ext cx="8229600" cy="2697892"/>
          </a:xfrm>
        </p:spPr>
        <p:txBody>
          <a:bodyPr>
            <a:normAutofit/>
          </a:bodyPr>
          <a:lstStyle/>
          <a:p>
            <a:r>
              <a:rPr lang="en-US" b="1" dirty="0" smtClean="0"/>
              <a:t>Conclusions: </a:t>
            </a:r>
          </a:p>
          <a:p>
            <a:pPr lvl="1"/>
            <a:r>
              <a:rPr lang="en-US" b="1" dirty="0" smtClean="0"/>
              <a:t>Both AHI (slightly) and ESS improved significantly after isolated nasal surgery </a:t>
            </a:r>
          </a:p>
          <a:p>
            <a:pPr lvl="1"/>
            <a:r>
              <a:rPr lang="en-US" b="1" dirty="0" smtClean="0"/>
              <a:t>Supports the role for isolated nasal surgery in carefully selected OSA </a:t>
            </a:r>
            <a:r>
              <a:rPr lang="en-US" b="1" dirty="0" err="1" smtClean="0"/>
              <a:t>patients</a:t>
            </a:r>
            <a:r>
              <a:rPr lang="en-US" sz="2000" dirty="0" err="1" smtClean="0">
                <a:solidFill>
                  <a:prstClr val="white"/>
                </a:solidFill>
              </a:rPr>
              <a:t>study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>
                <a:solidFill>
                  <a:prstClr val="white"/>
                </a:solidFill>
              </a:rPr>
              <a:t>provide some evidence supporting for isolated nasal surgery in OSA patients</a:t>
            </a:r>
            <a:endParaRPr lang="en-US" sz="2000" dirty="0">
              <a:solidFill>
                <a:srgbClr val="FF00FF"/>
              </a:solidFill>
            </a:endParaRPr>
          </a:p>
          <a:p>
            <a:pPr lvl="1"/>
            <a:endParaRPr lang="en-US" sz="1400" b="1" dirty="0"/>
          </a:p>
          <a:p>
            <a:pPr lvl="1"/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685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791" y="313171"/>
            <a:ext cx="11104418" cy="829830"/>
          </a:xfrm>
        </p:spPr>
        <p:txBody>
          <a:bodyPr anchor="t">
            <a:normAutofit/>
          </a:bodyPr>
          <a:lstStyle/>
          <a:p>
            <a:r>
              <a:rPr lang="en-US" sz="4900" dirty="0"/>
              <a:t>Is the Nose Important For OAT Response?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4907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Marklund</a:t>
            </a:r>
            <a:r>
              <a:rPr lang="en-US" dirty="0"/>
              <a:t> et al. </a:t>
            </a:r>
            <a:r>
              <a:rPr lang="en-US" i="1" dirty="0"/>
              <a:t>Chest.  </a:t>
            </a:r>
            <a:r>
              <a:rPr lang="en-US" dirty="0"/>
              <a:t>2004 Apr;125(4):1270-8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630 patients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Prospective study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Determine factors which predict success</a:t>
            </a:r>
          </a:p>
          <a:p>
            <a:pPr>
              <a:lnSpc>
                <a:spcPct val="100000"/>
              </a:lnSpc>
            </a:pPr>
            <a:r>
              <a:rPr lang="en-US" dirty="0"/>
              <a:t>Women who complained of nasal obstruction were 9 times less likely to respond to </a:t>
            </a:r>
            <a:r>
              <a:rPr lang="en-US" dirty="0" smtClean="0"/>
              <a:t>OAT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300" b="1" dirty="0"/>
              <a:t>Mandibular advancement devices in 630 men and women with obstructive sleep apnea and snoring: tolerability and predictors of treatment success</a:t>
            </a:r>
            <a:br>
              <a:rPr lang="en-US" sz="1300" b="1" dirty="0"/>
            </a:br>
            <a:r>
              <a:rPr lang="en-US" sz="1300" b="1" dirty="0"/>
              <a:t/>
            </a:r>
            <a:br>
              <a:rPr lang="en-US" sz="1300" b="1" dirty="0"/>
            </a:br>
            <a:r>
              <a:rPr lang="en-US" sz="1300" b="1" dirty="0" err="1"/>
              <a:t>Marlund</a:t>
            </a:r>
            <a:r>
              <a:rPr lang="en-US" sz="1300" b="1" dirty="0"/>
              <a:t> et al. </a:t>
            </a:r>
            <a:r>
              <a:rPr lang="en-US" sz="1300" b="1" i="1" dirty="0"/>
              <a:t>Chest</a:t>
            </a:r>
            <a:r>
              <a:rPr lang="en-US" sz="1300" b="1" dirty="0"/>
              <a:t> 2004 Apr;125(4):1270-8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8210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nt exam head mirr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83" y="1284270"/>
            <a:ext cx="8414434" cy="49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66B09467-110E-AA4F-AD56-8765B07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223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9646"/>
            <a:ext cx="10515600" cy="33074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Zheng et al.  Sleep 2008; 31(4):543-547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38 patients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26 OA responders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12 OA non-responders</a:t>
            </a:r>
          </a:p>
          <a:p>
            <a:pPr>
              <a:lnSpc>
                <a:spcPct val="100000"/>
              </a:lnSpc>
            </a:pPr>
            <a:r>
              <a:rPr lang="en-US" dirty="0"/>
              <a:t>Nasal airway resistance (NAR) by posterior </a:t>
            </a:r>
            <a:r>
              <a:rPr lang="en-US" dirty="0" err="1"/>
              <a:t>rhinomanometry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Sitting and supine without OA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Sitting and supine with OA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29395" t="40446" r="30227" b="37697"/>
          <a:stretch/>
        </p:blipFill>
        <p:spPr>
          <a:xfrm>
            <a:off x="1398494" y="103935"/>
            <a:ext cx="6535271" cy="22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4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86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Influence of Nasal Resistance on Oral Appliance Treatment Outcome in OSA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Findings: NAR and BMI were most important predictors of OA response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10773" b="4210"/>
          <a:stretch/>
        </p:blipFill>
        <p:spPr>
          <a:xfrm>
            <a:off x="3435926" y="2618509"/>
            <a:ext cx="5320147" cy="3798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EA6078-D889-D04C-A195-E07D3A0B5482}"/>
              </a:ext>
            </a:extLst>
          </p:cNvPr>
          <p:cNvSpPr txBox="1"/>
          <p:nvPr/>
        </p:nvSpPr>
        <p:spPr>
          <a:xfrm>
            <a:off x="9287038" y="6176963"/>
            <a:ext cx="2904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Zheng et al.  Sleep 2008; 31(4):543-547</a:t>
            </a:r>
            <a:endParaRPr lang="en-US" sz="1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955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446"/>
          </a:xfrm>
        </p:spPr>
        <p:txBody>
          <a:bodyPr/>
          <a:lstStyle/>
          <a:p>
            <a:r>
              <a:rPr lang="en-US" dirty="0"/>
              <a:t>Nasal Obstruction and CPAP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1230086"/>
            <a:ext cx="10515600" cy="476182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&gt;50% of CPAP users have nasal complaints</a:t>
            </a:r>
          </a:p>
          <a:p>
            <a:pPr>
              <a:lnSpc>
                <a:spcPct val="110000"/>
              </a:lnSpc>
            </a:pPr>
            <a:r>
              <a:rPr lang="en-US" dirty="0"/>
              <a:t>Some studies demonstrate improved CPAP tolerance with better nasal airway (not consistent)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Morris 2006.  </a:t>
            </a:r>
            <a:r>
              <a:rPr lang="en-US" i="1" dirty="0"/>
              <a:t>American Journal of Rhinology </a:t>
            </a:r>
            <a:r>
              <a:rPr lang="en-US" dirty="0"/>
              <a:t>20(2)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Sugiura</a:t>
            </a:r>
            <a:r>
              <a:rPr lang="en-US" dirty="0"/>
              <a:t> 2006. </a:t>
            </a:r>
            <a:r>
              <a:rPr lang="en-US" i="1" dirty="0"/>
              <a:t> Respiration </a:t>
            </a:r>
            <a:r>
              <a:rPr lang="en-US" dirty="0"/>
              <a:t>74(1)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So 2009.  </a:t>
            </a:r>
            <a:r>
              <a:rPr lang="en-US" i="1" dirty="0"/>
              <a:t>Clinical and Experimental Otolaryngology </a:t>
            </a:r>
            <a:r>
              <a:rPr lang="en-US" dirty="0"/>
              <a:t>2(4)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Powell 2001. </a:t>
            </a:r>
            <a:r>
              <a:rPr lang="en-US" i="1" dirty="0"/>
              <a:t>Laryngoscope</a:t>
            </a:r>
            <a:r>
              <a:rPr lang="en-US" dirty="0"/>
              <a:t> 111(10)</a:t>
            </a:r>
          </a:p>
          <a:p>
            <a:pPr>
              <a:lnSpc>
                <a:spcPct val="110000"/>
              </a:lnSpc>
            </a:pPr>
            <a:r>
              <a:rPr lang="en-US" dirty="0"/>
              <a:t>Nasal surgery can decrease CPAP pressures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(9.3 cm → 6.7)</a:t>
            </a:r>
            <a:r>
              <a:rPr lang="en-US" dirty="0">
                <a:sym typeface="Symbol" pitchFamily="2" charset="2"/>
              </a:rPr>
              <a:t>  </a:t>
            </a:r>
            <a:r>
              <a:rPr lang="en-US" dirty="0"/>
              <a:t>Friedman 2000. </a:t>
            </a:r>
            <a:r>
              <a:rPr lang="en-US" i="1" dirty="0"/>
              <a:t>Otolaryngology Head and Neck Surgery </a:t>
            </a:r>
            <a:r>
              <a:rPr lang="en-US" dirty="0"/>
              <a:t>122(1)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(16.8 cm → 12)</a:t>
            </a:r>
            <a:r>
              <a:rPr lang="en-US" dirty="0">
                <a:sym typeface="Symbol" pitchFamily="2" charset="2"/>
              </a:rPr>
              <a:t>  </a:t>
            </a:r>
            <a:r>
              <a:rPr lang="en-US" dirty="0"/>
              <a:t>Nakata 2005.  </a:t>
            </a:r>
            <a:r>
              <a:rPr lang="en-US" i="1" dirty="0"/>
              <a:t>Rhinology</a:t>
            </a:r>
            <a:r>
              <a:rPr lang="en-US" dirty="0"/>
              <a:t> 43(4)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658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811339" y="-152400"/>
            <a:ext cx="8569325" cy="1447800"/>
          </a:xfrm>
        </p:spPr>
        <p:txBody>
          <a:bodyPr/>
          <a:lstStyle/>
          <a:p>
            <a:pPr eaLnBrk="1"/>
            <a:r>
              <a:rPr lang="en-US" altLang="en-US" sz="2800" dirty="0"/>
              <a:t>Rationale for Nasal Surgery</a:t>
            </a:r>
            <a:br>
              <a:rPr lang="en-US" altLang="en-US" sz="2800" dirty="0"/>
            </a:br>
            <a:r>
              <a:rPr lang="en-US" altLang="en-US" sz="2800" dirty="0"/>
              <a:t>Lower CPAP Pressure Requirement</a:t>
            </a:r>
            <a:r>
              <a:rPr lang="en-US" altLang="en-US" sz="2800" dirty="0">
                <a:solidFill>
                  <a:srgbClr val="FFFF00"/>
                </a:solidFill>
              </a:rPr>
              <a:t/>
            </a:r>
            <a:br>
              <a:rPr lang="en-US" altLang="en-US" sz="2800" dirty="0">
                <a:solidFill>
                  <a:srgbClr val="FFFF00"/>
                </a:solidFill>
              </a:rPr>
            </a:br>
            <a:r>
              <a:rPr lang="en-US" altLang="en-US" sz="1800" dirty="0"/>
              <a:t>(</a:t>
            </a:r>
            <a:r>
              <a:rPr lang="en-US" altLang="en-US" sz="1800" dirty="0" err="1"/>
              <a:t>Kempfle</a:t>
            </a:r>
            <a:r>
              <a:rPr lang="en-US" altLang="en-US" sz="1800" dirty="0"/>
              <a:t> et al; Laryngoscope 2017</a:t>
            </a:r>
            <a:r>
              <a:rPr lang="en-US" altLang="en-US" sz="1800" dirty="0" smtClean="0"/>
              <a:t>)</a:t>
            </a:r>
            <a:endParaRPr lang="en-US" alt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9609" y="1143000"/>
            <a:ext cx="6291228" cy="5257800"/>
          </a:xfrm>
        </p:spPr>
      </p:pic>
    </p:spTree>
    <p:extLst>
      <p:ext uri="{BB962C8B-B14F-4D97-AF65-F5344CB8AC3E}">
        <p14:creationId xmlns:p14="http://schemas.microsoft.com/office/powerpoint/2010/main" val="37473798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811339" y="228600"/>
            <a:ext cx="8569325" cy="760412"/>
          </a:xfrm>
        </p:spPr>
        <p:txBody>
          <a:bodyPr>
            <a:normAutofit fontScale="90000"/>
          </a:bodyPr>
          <a:lstStyle/>
          <a:p>
            <a:r>
              <a:rPr lang="en-US" altLang="en-US" sz="2800" dirty="0"/>
              <a:t>Rationale for Nasal Surgery</a:t>
            </a:r>
            <a:br>
              <a:rPr lang="en-US" altLang="en-US" sz="2800" dirty="0"/>
            </a:br>
            <a:r>
              <a:rPr lang="en-US" altLang="en-US" sz="2800" dirty="0"/>
              <a:t>Improve CPAP Compliance</a:t>
            </a:r>
            <a:br>
              <a:rPr lang="en-US" altLang="en-US" sz="2800" dirty="0"/>
            </a:br>
            <a:r>
              <a:rPr lang="en-US" altLang="en-US" sz="1800" dirty="0"/>
              <a:t>(</a:t>
            </a:r>
            <a:r>
              <a:rPr lang="en-US" altLang="en-US" sz="1800" dirty="0" err="1"/>
              <a:t>Kempfle</a:t>
            </a:r>
            <a:r>
              <a:rPr lang="en-US" altLang="en-US" sz="1800" dirty="0"/>
              <a:t> et al; Laryngoscope 2017)</a:t>
            </a:r>
            <a:endParaRPr lang="en-US" alt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0039" y="1295400"/>
            <a:ext cx="6652621" cy="5029200"/>
          </a:xfrm>
        </p:spPr>
      </p:pic>
    </p:spTree>
    <p:extLst>
      <p:ext uri="{BB962C8B-B14F-4D97-AF65-F5344CB8AC3E}">
        <p14:creationId xmlns:p14="http://schemas.microsoft.com/office/powerpoint/2010/main" val="5290599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78039"/>
            <a:ext cx="10515600" cy="1104447"/>
          </a:xfrm>
        </p:spPr>
        <p:txBody>
          <a:bodyPr>
            <a:normAutofit/>
          </a:bodyPr>
          <a:lstStyle/>
          <a:p>
            <a:r>
              <a:rPr lang="en-US" dirty="0"/>
              <a:t>Nasal Surgery and PAP</a:t>
            </a:r>
            <a:r>
              <a:rPr lang="en-US" dirty="0">
                <a:sym typeface="Symbol" pitchFamily="2" charset="2"/>
              </a:rPr>
              <a:t>  </a:t>
            </a:r>
            <a:r>
              <a:rPr lang="en-US" dirty="0"/>
              <a:t>Meta Analysis</a:t>
            </a:r>
            <a:br>
              <a:rPr lang="en-US" dirty="0"/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Camacho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2015 Feb 1;38(2):279-86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75" y="1520825"/>
            <a:ext cx="8553450" cy="4351338"/>
          </a:xfrm>
        </p:spPr>
        <p:txBody>
          <a:bodyPr/>
          <a:lstStyle/>
          <a:p>
            <a:r>
              <a:rPr lang="en-US" dirty="0"/>
              <a:t>Study the impact of isolated nasal surgery on PAP</a:t>
            </a:r>
          </a:p>
          <a:p>
            <a:r>
              <a:rPr lang="en-US" dirty="0"/>
              <a:t>279 patients (18 studies)</a:t>
            </a:r>
          </a:p>
          <a:p>
            <a:r>
              <a:rPr lang="en-US" dirty="0"/>
              <a:t>Four types of surgical procedures:</a:t>
            </a:r>
          </a:p>
          <a:p>
            <a:pPr lvl="1"/>
            <a:r>
              <a:rPr lang="en-US" dirty="0" err="1"/>
              <a:t>Septoplasty</a:t>
            </a:r>
            <a:endParaRPr lang="en-US" dirty="0"/>
          </a:p>
          <a:p>
            <a:pPr lvl="1"/>
            <a:r>
              <a:rPr lang="en-US" dirty="0"/>
              <a:t>Turbinate reduction</a:t>
            </a:r>
          </a:p>
          <a:p>
            <a:pPr lvl="1"/>
            <a:r>
              <a:rPr lang="en-US" dirty="0" err="1"/>
              <a:t>Septoplasty</a:t>
            </a:r>
            <a:r>
              <a:rPr lang="en-US" dirty="0"/>
              <a:t> with Turbinate reduction</a:t>
            </a:r>
          </a:p>
          <a:p>
            <a:pPr lvl="1"/>
            <a:r>
              <a:rPr lang="en-US" dirty="0"/>
              <a:t>Unspecified</a:t>
            </a:r>
          </a:p>
        </p:txBody>
      </p:sp>
    </p:spTree>
    <p:extLst>
      <p:ext uri="{BB962C8B-B14F-4D97-AF65-F5344CB8AC3E}">
        <p14:creationId xmlns:p14="http://schemas.microsoft.com/office/powerpoint/2010/main" val="3469407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1382486"/>
            <a:ext cx="6063343" cy="503918"/>
          </a:xfrm>
        </p:spPr>
        <p:txBody>
          <a:bodyPr/>
          <a:lstStyle/>
          <a:p>
            <a:r>
              <a:rPr lang="en-US" dirty="0"/>
              <a:t>Nasal surgery and CPAP pressures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13" y="1886404"/>
            <a:ext cx="9072973" cy="46664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31225A3A-8E2C-014A-BE27-6ADD7794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78039"/>
            <a:ext cx="10515600" cy="1104447"/>
          </a:xfrm>
        </p:spPr>
        <p:txBody>
          <a:bodyPr>
            <a:normAutofit/>
          </a:bodyPr>
          <a:lstStyle/>
          <a:p>
            <a:r>
              <a:rPr lang="en-US" dirty="0"/>
              <a:t>Nasal Surgery Meta Analysis</a:t>
            </a:r>
            <a:br>
              <a:rPr lang="en-US" dirty="0"/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Camacho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2015 Feb 1;38(2):279-86</a:t>
            </a:r>
          </a:p>
        </p:txBody>
      </p:sp>
    </p:spTree>
    <p:extLst>
      <p:ext uri="{BB962C8B-B14F-4D97-AF65-F5344CB8AC3E}">
        <p14:creationId xmlns:p14="http://schemas.microsoft.com/office/powerpoint/2010/main" val="10877710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Nasal Surgery and PAP Compliance</a:t>
            </a:r>
            <a:br>
              <a:rPr lang="en-US" dirty="0"/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Camacho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2015 Feb 1;38(2):279-86</a:t>
            </a:r>
            <a:endParaRPr lang="en-US" sz="1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31372" y="2376488"/>
          <a:ext cx="11005455" cy="2255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1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1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10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010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847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patients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Presurgery</a:t>
                      </a:r>
                      <a:r>
                        <a:rPr lang="en-US" dirty="0"/>
                        <a:t>:</a:t>
                      </a:r>
                    </a:p>
                    <a:p>
                      <a:pPr algn="ctr"/>
                      <a:r>
                        <a:rPr lang="en-US" dirty="0"/>
                        <a:t>Regular</a:t>
                      </a:r>
                      <a:r>
                        <a:rPr lang="en-US" baseline="0" dirty="0"/>
                        <a:t> PAP 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Post-Surgery:</a:t>
                      </a:r>
                    </a:p>
                    <a:p>
                      <a:pPr algn="ctr"/>
                      <a:r>
                        <a:rPr lang="en-US" dirty="0"/>
                        <a:t>Regular</a:t>
                      </a:r>
                      <a:r>
                        <a:rPr lang="en-US" baseline="0" dirty="0"/>
                        <a:t> PAP 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Pre-Surgery:</a:t>
                      </a:r>
                    </a:p>
                    <a:p>
                      <a:pPr algn="ctr"/>
                      <a:r>
                        <a:rPr lang="en-US" dirty="0"/>
                        <a:t>Objective</a:t>
                      </a:r>
                      <a:r>
                        <a:rPr lang="en-US" baseline="0" dirty="0"/>
                        <a:t> Hours of CPAP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Post-Surgery</a:t>
                      </a:r>
                      <a:r>
                        <a:rPr lang="en-US" baseline="0" dirty="0"/>
                        <a:t>:</a:t>
                      </a:r>
                    </a:p>
                    <a:p>
                      <a:pPr algn="ctr"/>
                      <a:r>
                        <a:rPr lang="en-US" baseline="0" dirty="0"/>
                        <a:t>Objective Hours of CPAP use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09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36/93</a:t>
                      </a:r>
                    </a:p>
                    <a:p>
                      <a:pPr algn="ctr"/>
                      <a:r>
                        <a:rPr lang="en-US" sz="2400" dirty="0"/>
                        <a:t>(39%)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92/102</a:t>
                      </a:r>
                    </a:p>
                    <a:p>
                      <a:pPr algn="ctr"/>
                      <a:r>
                        <a:rPr lang="en-US" sz="2400" dirty="0"/>
                        <a:t>(92%)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3.0 +/- 3.1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5.5 +/-</a:t>
                      </a:r>
                      <a:r>
                        <a:rPr lang="en-US" sz="2400" baseline="0" dirty="0"/>
                        <a:t> 2.0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8174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n-US" dirty="0"/>
              <a:t>What Can I Do?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03071" y="1553482"/>
            <a:ext cx="6662057" cy="4351338"/>
          </a:xfrm>
        </p:spPr>
        <p:txBody>
          <a:bodyPr/>
          <a:lstStyle/>
          <a:p>
            <a:r>
              <a:rPr lang="en-US" dirty="0"/>
              <a:t>Appreciate the importance of the nose</a:t>
            </a:r>
          </a:p>
          <a:p>
            <a:r>
              <a:rPr lang="en-US" dirty="0"/>
              <a:t>Ask about the nose</a:t>
            </a:r>
          </a:p>
          <a:p>
            <a:r>
              <a:rPr lang="en-US" dirty="0"/>
              <a:t>Examine the </a:t>
            </a:r>
            <a:r>
              <a:rPr lang="en-US" dirty="0" smtClean="0"/>
              <a:t>nose</a:t>
            </a:r>
          </a:p>
          <a:p>
            <a:r>
              <a:rPr lang="en-US" dirty="0" smtClean="0"/>
              <a:t>Build relationships!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127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Should I Refer?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785" y="1335768"/>
            <a:ext cx="6988629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Patient complains of nasal obstruction</a:t>
            </a:r>
          </a:p>
          <a:p>
            <a:pPr>
              <a:lnSpc>
                <a:spcPct val="100000"/>
              </a:lnSpc>
            </a:pPr>
            <a:r>
              <a:rPr lang="en-US" dirty="0"/>
              <a:t>Patient has difficulty with tolerating </a:t>
            </a:r>
            <a:r>
              <a:rPr lang="en-US" dirty="0" smtClean="0"/>
              <a:t>CPAP and or OA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Overt </a:t>
            </a:r>
            <a:r>
              <a:rPr lang="en-US" dirty="0"/>
              <a:t>anatomic findings</a:t>
            </a:r>
          </a:p>
        </p:txBody>
      </p:sp>
    </p:spTree>
    <p:extLst>
      <p:ext uri="{BB962C8B-B14F-4D97-AF65-F5344CB8AC3E}">
        <p14:creationId xmlns:p14="http://schemas.microsoft.com/office/powerpoint/2010/main" val="25941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http://thumbayhospital.com/blog/wp-content/uploads/2018/05/nasal-endoscopy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12590" r="9816" b="7843"/>
          <a:stretch/>
        </p:blipFill>
        <p:spPr bwMode="auto">
          <a:xfrm>
            <a:off x="1174172" y="1496291"/>
            <a:ext cx="9843656" cy="44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F97474A7-82C5-6C46-8B27-4E61A073B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45"/>
          </a:xfrm>
        </p:spPr>
        <p:txBody>
          <a:bodyPr anchor="t"/>
          <a:lstStyle/>
          <a:p>
            <a:r>
              <a:rPr lang="en-US" dirty="0" smtClean="0"/>
              <a:t>Nasal Endoscopy – rigid 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595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Nose </a:t>
            </a:r>
            <a:br>
              <a:rPr lang="en-US" dirty="0"/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questions than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Does nasal obstruction cause sleep apnea?</a:t>
            </a:r>
          </a:p>
          <a:p>
            <a:pPr>
              <a:lnSpc>
                <a:spcPct val="100000"/>
              </a:lnSpc>
            </a:pPr>
            <a:r>
              <a:rPr lang="en-US" dirty="0"/>
              <a:t>Can treating nasal obstruction improve OSA?</a:t>
            </a:r>
          </a:p>
          <a:p>
            <a:pPr>
              <a:lnSpc>
                <a:spcPct val="100000"/>
              </a:lnSpc>
            </a:pPr>
            <a:r>
              <a:rPr lang="en-US" dirty="0"/>
              <a:t>Does improving nasal obstruction improve CPAP compliance?</a:t>
            </a:r>
          </a:p>
          <a:p>
            <a:pPr>
              <a:lnSpc>
                <a:spcPct val="100000"/>
              </a:lnSpc>
            </a:pPr>
            <a:r>
              <a:rPr lang="en-US" dirty="0"/>
              <a:t>Does improving nasal obstruction improve OA efficacy?</a:t>
            </a:r>
          </a:p>
          <a:p>
            <a:pPr>
              <a:lnSpc>
                <a:spcPct val="100000"/>
              </a:lnSpc>
            </a:pPr>
            <a:r>
              <a:rPr lang="en-US" dirty="0"/>
              <a:t>Can treating nasal obstruction result in a decrease in CPAP pressures?</a:t>
            </a:r>
          </a:p>
        </p:txBody>
      </p:sp>
    </p:spTree>
    <p:extLst>
      <p:ext uri="{BB962C8B-B14F-4D97-AF65-F5344CB8AC3E}">
        <p14:creationId xmlns:p14="http://schemas.microsoft.com/office/powerpoint/2010/main" val="12969193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– Treating the nose 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4000" dirty="0" smtClean="0"/>
              <a:t>Treat snoring and SDB </a:t>
            </a:r>
          </a:p>
          <a:p>
            <a:pPr lvl="1"/>
            <a:r>
              <a:rPr lang="en-US" sz="4000" dirty="0" smtClean="0"/>
              <a:t>Improve CPAP compliance/pressures</a:t>
            </a:r>
          </a:p>
          <a:p>
            <a:pPr lvl="1"/>
            <a:r>
              <a:rPr lang="en-US" sz="4000" dirty="0" smtClean="0"/>
              <a:t>Improve oral appliance compliance/efficacy</a:t>
            </a:r>
          </a:p>
          <a:p>
            <a:pPr lvl="1"/>
            <a:r>
              <a:rPr lang="en-US" sz="4000" dirty="0" smtClean="0"/>
              <a:t>Improve quality of life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983353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12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2352</Words>
  <Application>Microsoft Office PowerPoint</Application>
  <PresentationFormat>Widescreen</PresentationFormat>
  <Paragraphs>424</Paragraphs>
  <Slides>92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Arial</vt:lpstr>
      <vt:lpstr>Calibri</vt:lpstr>
      <vt:lpstr>Calibri Light</vt:lpstr>
      <vt:lpstr>msgothic</vt:lpstr>
      <vt:lpstr>Symbol</vt:lpstr>
      <vt:lpstr>Wingdings</vt:lpstr>
      <vt:lpstr>Office Theme</vt:lpstr>
      <vt:lpstr>The Nose Anatomy, function and relationships to SDB</vt:lpstr>
      <vt:lpstr>Outline of talk</vt:lpstr>
      <vt:lpstr>The Nose  More questions than answers</vt:lpstr>
      <vt:lpstr>Outline of talk</vt:lpstr>
      <vt:lpstr>Who Needs An Upper Airway Examination?</vt:lpstr>
      <vt:lpstr>Sleep Apnea Examination</vt:lpstr>
      <vt:lpstr>Physical Examination</vt:lpstr>
      <vt:lpstr>PowerPoint Presentation</vt:lpstr>
      <vt:lpstr>Nasal Endoscopy – rigid scope</vt:lpstr>
      <vt:lpstr>Fiberoptic Exam and Mueller Maneuver</vt:lpstr>
      <vt:lpstr>Outline of talk</vt:lpstr>
      <vt:lpstr>Functions of the nose</vt:lpstr>
      <vt:lpstr>Examination of the nose</vt:lpstr>
      <vt:lpstr>External nasal anatomy</vt:lpstr>
      <vt:lpstr>Internal midline nasal anatomy (septum)</vt:lpstr>
      <vt:lpstr>Internal lateral nasal anatomy</vt:lpstr>
      <vt:lpstr>Internal nasal anatomy - roof</vt:lpstr>
      <vt:lpstr>Rhinology  Paranasal Sinuses</vt:lpstr>
      <vt:lpstr>External Nasal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Nasal valve</vt:lpstr>
      <vt:lpstr>Nasal valve </vt:lpstr>
      <vt:lpstr>Nasal Exam</vt:lpstr>
      <vt:lpstr>Cottle Maneuver</vt:lpstr>
      <vt:lpstr>Bernoulli Effect</vt:lpstr>
      <vt:lpstr>PowerPoint Presentation</vt:lpstr>
      <vt:lpstr>Intranasal exam</vt:lpstr>
      <vt:lpstr>PowerPoint Presentation</vt:lpstr>
      <vt:lpstr>Deviated Septums</vt:lpstr>
      <vt:lpstr>Deviated septum</vt:lpstr>
      <vt:lpstr>Turbinates - DYNAMIC</vt:lpstr>
      <vt:lpstr>PowerPoint Presentation</vt:lpstr>
      <vt:lpstr>Nasal/Sinus Anatomy</vt:lpstr>
      <vt:lpstr>Nasal Polyps</vt:lpstr>
      <vt:lpstr>Normal vs. Nasal polyps</vt:lpstr>
      <vt:lpstr>Enlarged Adenoid</vt:lpstr>
      <vt:lpstr>Outline of talk</vt:lpstr>
      <vt:lpstr>Nasal Airway Resistance</vt:lpstr>
      <vt:lpstr>Poiseuille’s Law</vt:lpstr>
      <vt:lpstr>Starling Resistor Model</vt:lpstr>
      <vt:lpstr>PowerPoint Presentation</vt:lpstr>
      <vt:lpstr>PowerPoint Presentation</vt:lpstr>
      <vt:lpstr>PowerPoint Presentation</vt:lpstr>
      <vt:lpstr>Nasal Pressure Reflex</vt:lpstr>
      <vt:lpstr>Nasal Ventilatory Reflex</vt:lpstr>
      <vt:lpstr>The Nose and OSA</vt:lpstr>
      <vt:lpstr>Nasal Obstruction and Sleep Disordered Breathing</vt:lpstr>
      <vt:lpstr>Potential Nasal Pathophysiology and OSA Michels 2014.  International Journal of Otolaryngology </vt:lpstr>
      <vt:lpstr>Outline of talk</vt:lpstr>
      <vt:lpstr>Treatment of The Nose</vt:lpstr>
      <vt:lpstr>Goals of Nasal Treatment for OSA</vt:lpstr>
      <vt:lpstr>Surgical therapies</vt:lpstr>
      <vt:lpstr>Repair of Deviated Septum</vt:lpstr>
      <vt:lpstr>Turbinate Reduction</vt:lpstr>
      <vt:lpstr>Turbinate Reduction</vt:lpstr>
      <vt:lpstr>PowerPoint Presentation</vt:lpstr>
      <vt:lpstr>PowerPoint Presentation</vt:lpstr>
      <vt:lpstr>Removal of Nasal Polyps</vt:lpstr>
      <vt:lpstr>Non-Surgical Stabilization of the Nasal Valve</vt:lpstr>
      <vt:lpstr>Surgical Stabilization of Nasal Valve</vt:lpstr>
      <vt:lpstr>Removal of Adenoids</vt:lpstr>
      <vt:lpstr>Outline of talk</vt:lpstr>
      <vt:lpstr>Impact of treating the nose on:</vt:lpstr>
      <vt:lpstr>Nasal Surgery and Sleep Quality Stapelton et al Otolaryngol Head Neck Surg. 2014 Nov;151(5):868-73</vt:lpstr>
      <vt:lpstr>Impact of treatment of AR on OSA  Topical intranasal steroids</vt:lpstr>
      <vt:lpstr>Impact of treatment of AR on OSA  Leukotriene modulators - kids</vt:lpstr>
      <vt:lpstr>Nasal Surgery and OSA Hsueh-Yu Li  Archives Otolaryngology HNS 134(4), April 2008 </vt:lpstr>
      <vt:lpstr>Nasal Surgery and OSA Li 2008. Laryngoscope 118(2) and Li 2008. Archives of Otolaryngology 134(4) </vt:lpstr>
      <vt:lpstr>Nasal Surgery and OSA Wu J, Zhao G, MD, Li Y, et al (2017: Meta-Analysis)</vt:lpstr>
      <vt:lpstr>Nasal Surgery and OSA Wu J, Zhao G, MD, Li Y, et al (2017: Meta-Analysis)</vt:lpstr>
      <vt:lpstr>Nasal Surgery and OSA Wu J, Zhao G, MD, Li Y, et al (2017: Meta-Analysis)</vt:lpstr>
      <vt:lpstr>Nasal Surgery and OSA Wu J, Zhao G, MD, Li Y, et al (2017: Meta Analysis)</vt:lpstr>
      <vt:lpstr>The Role of Nasal Obstruction in OSAS – Meta- Analysis Studies Wu J, et al: 2017 (Meta-Analysis Study)</vt:lpstr>
      <vt:lpstr>Is the Nose Important For OAT Response?</vt:lpstr>
      <vt:lpstr>PowerPoint Presentation</vt:lpstr>
      <vt:lpstr>Influence of Nasal Resistance on Oral Appliance Treatment Outcome in OSA</vt:lpstr>
      <vt:lpstr>Nasal Obstruction and CPAP</vt:lpstr>
      <vt:lpstr>Rationale for Nasal Surgery Lower CPAP Pressure Requirement (Kempfle et al; Laryngoscope 2017)</vt:lpstr>
      <vt:lpstr>Rationale for Nasal Surgery Improve CPAP Compliance (Kempfle et al; Laryngoscope 2017)</vt:lpstr>
      <vt:lpstr>Nasal Surgery and PAP  Meta Analysis Camacho et al. Sleep 2015 Feb 1;38(2):279-86</vt:lpstr>
      <vt:lpstr>Nasal Surgery Meta Analysis Camacho et al. Sleep 2015 Feb 1;38(2):279-86</vt:lpstr>
      <vt:lpstr>Nasal Surgery and PAP Compliance Camacho et al. Sleep 2015 Feb 1;38(2):279-86</vt:lpstr>
      <vt:lpstr>What Can I Do?  </vt:lpstr>
      <vt:lpstr>When Should I Refer?</vt:lpstr>
      <vt:lpstr>The Nose  More questions than answers</vt:lpstr>
      <vt:lpstr>Summary – Treating the nose CAN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Nose</dc:title>
  <dc:creator>Siegel, Noah</dc:creator>
  <cp:lastModifiedBy>Siegel, Noah</cp:lastModifiedBy>
  <cp:revision>44</cp:revision>
  <dcterms:created xsi:type="dcterms:W3CDTF">2018-10-01T12:55:24Z</dcterms:created>
  <dcterms:modified xsi:type="dcterms:W3CDTF">2019-09-06T12:29:23Z</dcterms:modified>
</cp:coreProperties>
</file>