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256" r:id="rId2"/>
    <p:sldId id="257" r:id="rId3"/>
    <p:sldId id="258" r:id="rId4"/>
    <p:sldId id="260" r:id="rId5"/>
    <p:sldId id="261" r:id="rId6"/>
    <p:sldId id="262" r:id="rId7"/>
    <p:sldId id="326" r:id="rId8"/>
    <p:sldId id="329" r:id="rId9"/>
    <p:sldId id="263" r:id="rId10"/>
    <p:sldId id="327" r:id="rId11"/>
    <p:sldId id="340" r:id="rId12"/>
    <p:sldId id="341" r:id="rId13"/>
    <p:sldId id="266" r:id="rId14"/>
    <p:sldId id="264" r:id="rId15"/>
    <p:sldId id="265" r:id="rId16"/>
    <p:sldId id="267" r:id="rId17"/>
    <p:sldId id="268" r:id="rId18"/>
    <p:sldId id="271" r:id="rId19"/>
    <p:sldId id="285" r:id="rId20"/>
    <p:sldId id="286" r:id="rId21"/>
    <p:sldId id="287" r:id="rId22"/>
    <p:sldId id="288" r:id="rId23"/>
    <p:sldId id="318" r:id="rId24"/>
    <p:sldId id="289" r:id="rId25"/>
    <p:sldId id="290" r:id="rId26"/>
    <p:sldId id="291" r:id="rId27"/>
    <p:sldId id="292" r:id="rId28"/>
    <p:sldId id="293" r:id="rId29"/>
    <p:sldId id="294" r:id="rId30"/>
    <p:sldId id="295" r:id="rId31"/>
    <p:sldId id="296" r:id="rId32"/>
    <p:sldId id="276" r:id="rId33"/>
    <p:sldId id="338" r:id="rId34"/>
    <p:sldId id="269" r:id="rId35"/>
    <p:sldId id="334" r:id="rId36"/>
    <p:sldId id="337" r:id="rId37"/>
    <p:sldId id="270" r:id="rId38"/>
    <p:sldId id="328" r:id="rId39"/>
    <p:sldId id="297" r:id="rId40"/>
    <p:sldId id="298" r:id="rId41"/>
    <p:sldId id="299" r:id="rId42"/>
    <p:sldId id="300" r:id="rId43"/>
    <p:sldId id="301" r:id="rId44"/>
    <p:sldId id="320" r:id="rId45"/>
    <p:sldId id="302" r:id="rId46"/>
    <p:sldId id="319" r:id="rId47"/>
    <p:sldId id="304" r:id="rId48"/>
    <p:sldId id="306" r:id="rId49"/>
    <p:sldId id="272" r:id="rId50"/>
    <p:sldId id="273" r:id="rId51"/>
    <p:sldId id="274" r:id="rId52"/>
    <p:sldId id="311" r:id="rId53"/>
    <p:sldId id="312" r:id="rId54"/>
    <p:sldId id="313" r:id="rId55"/>
    <p:sldId id="275" r:id="rId56"/>
    <p:sldId id="332" r:id="rId57"/>
    <p:sldId id="277" r:id="rId58"/>
    <p:sldId id="314" r:id="rId59"/>
    <p:sldId id="315" r:id="rId60"/>
    <p:sldId id="316" r:id="rId61"/>
    <p:sldId id="317" r:id="rId62"/>
    <p:sldId id="325" r:id="rId63"/>
    <p:sldId id="279" r:id="rId64"/>
    <p:sldId id="280" r:id="rId65"/>
    <p:sldId id="333" r:id="rId66"/>
    <p:sldId id="281" r:id="rId67"/>
    <p:sldId id="282" r:id="rId68"/>
    <p:sldId id="283" r:id="rId69"/>
    <p:sldId id="323" r:id="rId70"/>
    <p:sldId id="339" r:id="rId71"/>
    <p:sldId id="310" r:id="rId72"/>
    <p:sldId id="284" r:id="rId73"/>
    <p:sldId id="259" r:id="rId74"/>
    <p:sldId id="321" r:id="rId75"/>
    <p:sldId id="32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878"/>
    <a:srgbClr val="080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6FC16E-C574-4F5A-B577-E0EC14746885}" type="datetimeFigureOut">
              <a:rPr lang="en-US" smtClean="0"/>
              <a:pPr/>
              <a:t>8/28/2019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65694-05E8-48BA-AAF8-9BCAF596C455}" type="slidenum">
              <a:rPr lang="en-US" smtClean="0"/>
              <a:pPr/>
              <a:t>‹#›</a:t>
            </a:fld>
            <a:endParaRPr lang="en-US"/>
          </a:p>
        </p:txBody>
      </p:sp>
    </p:spTree>
    <p:extLst>
      <p:ext uri="{BB962C8B-B14F-4D97-AF65-F5344CB8AC3E}">
        <p14:creationId xmlns:p14="http://schemas.microsoft.com/office/powerpoint/2010/main" val="103790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1DE60-2D21-472E-8354-6F385930B799}" type="datetimeFigureOut">
              <a:rPr lang="en-US" smtClean="0"/>
              <a:pPr/>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D377A-9CB0-4385-92ED-5E06472729B3}" type="slidenum">
              <a:rPr lang="en-US" smtClean="0"/>
              <a:pPr/>
              <a:t>‹#›</a:t>
            </a:fld>
            <a:endParaRPr lang="en-US"/>
          </a:p>
        </p:txBody>
      </p:sp>
    </p:spTree>
    <p:extLst>
      <p:ext uri="{BB962C8B-B14F-4D97-AF65-F5344CB8AC3E}">
        <p14:creationId xmlns:p14="http://schemas.microsoft.com/office/powerpoint/2010/main" val="23979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71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72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74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75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D377A-9CB0-4385-92ED-5E06472729B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A6C025B-767A-4AB4-AEFF-CF0E013FD9E3}" type="datetime1">
              <a:rPr lang="en-US" smtClean="0"/>
              <a:pPr/>
              <a:t>8/28/2019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37FBED9-F754-448D-9730-FEA25EE6E0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E5B5DF-574A-4D6A-9728-6E7268CE3951}" type="datetime1">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8DC477-7E10-40A5-B120-800D2456CA81}" type="datetime1">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384FDE-9A19-4E28-AC95-5E14748989ED}" type="datetime1">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592A0B-7104-4406-864E-0D2340602078}" type="datetime1">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BED9-F754-448D-9730-FEA25EE6E0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1A59EF-E318-43BA-A6A0-16BE5B0FF3D5}" type="datetime1">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FFBB11E-BDC3-4025-8112-7E1FDCC091A3}" type="datetime1">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04D00B8-0789-4E5C-8178-1C98F5851522}" type="datetime1">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B3F96-D691-405D-862F-284A08B1FBC3}" type="datetime1">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2999D6-481C-4E1C-97EB-C5EFE25BC046}" type="datetime1">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FBED9-F754-448D-9730-FEA25EE6E0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F9ABE75-F9EE-4C27-8738-0DD42483EBD4}" type="datetime1">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37FBED9-F754-448D-9730-FEA25EE6E03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444CD1-9239-43AB-8BA6-58FA96343AB1}" type="datetime1">
              <a:rPr lang="en-US" smtClean="0"/>
              <a:pPr/>
              <a:t>8/28/2019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7FBED9-F754-448D-9730-FEA25EE6E03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proofpoint.com/v2/url?u=http-3A__www.jointcommission.org_&amp;d=DwMFAg&amp;c=qqcbk_QeabW4Z7GBhIMNtn_B7aQjktEuWNmUvrzri9o&amp;r=sleycX5-l3VbqOXtar60jw&amp;m=CSA4A21ZLyuOhN9Iml9Ayhs_P4MYMQFDlkSFuLsmJMY&amp;s=wOrGlKGR97r9rwmThQgv3oIwFqcuxnhuf4YUXOsNFZ4&amp;e=" TargetMode="External"/><Relationship Id="rId2" Type="http://schemas.openxmlformats.org/officeDocument/2006/relationships/hyperlink" Target="mailto:mdye@jointcommission.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jcrinc.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jointcommission.org/Sleep"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jointcommission.org/sleep"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thecomplianceteam.org/" TargetMode="External"/><Relationship Id="rId5" Type="http://schemas.openxmlformats.org/officeDocument/2006/relationships/hyperlink" Target="http://www.aadsm.org/" TargetMode="External"/><Relationship Id="rId4" Type="http://schemas.openxmlformats.org/officeDocument/2006/relationships/hyperlink" Target="http://www.achc.or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371600"/>
          </a:xfrm>
        </p:spPr>
        <p:txBody>
          <a:bodyPr>
            <a:noAutofit/>
          </a:bodyPr>
          <a:lstStyle/>
          <a:p>
            <a:pPr algn="ctr"/>
            <a:r>
              <a:rPr lang="en-US" sz="6000" dirty="0">
                <a:solidFill>
                  <a:srgbClr val="FF0000"/>
                </a:solidFill>
              </a:rPr>
              <a:t>Surviving the Surveyor</a:t>
            </a:r>
          </a:p>
        </p:txBody>
      </p:sp>
      <p:sp>
        <p:nvSpPr>
          <p:cNvPr id="3" name="Subtitle 2"/>
          <p:cNvSpPr>
            <a:spLocks noGrp="1"/>
          </p:cNvSpPr>
          <p:nvPr>
            <p:ph type="subTitle" idx="1"/>
          </p:nvPr>
        </p:nvSpPr>
        <p:spPr>
          <a:xfrm>
            <a:off x="533400" y="3228536"/>
            <a:ext cx="7854696" cy="3400864"/>
          </a:xfrm>
        </p:spPr>
        <p:txBody>
          <a:bodyPr>
            <a:normAutofit/>
          </a:bodyPr>
          <a:lstStyle/>
          <a:p>
            <a:pPr algn="ctr"/>
            <a:r>
              <a:rPr lang="en-US" sz="3000" dirty="0">
                <a:solidFill>
                  <a:schemeClr val="bg1"/>
                </a:solidFill>
              </a:rPr>
              <a:t>Peter Allen, </a:t>
            </a:r>
          </a:p>
          <a:p>
            <a:pPr algn="ctr"/>
            <a:r>
              <a:rPr lang="en-US" sz="3000" dirty="0">
                <a:solidFill>
                  <a:schemeClr val="bg1"/>
                </a:solidFill>
              </a:rPr>
              <a:t>BSRC, RRT-NPS-SDS, RST, RPSGT</a:t>
            </a:r>
          </a:p>
          <a:p>
            <a:pPr algn="ctr"/>
            <a:endParaRPr lang="en-US" sz="3200" dirty="0">
              <a:solidFill>
                <a:schemeClr val="bg1"/>
              </a:solidFill>
            </a:endParaRPr>
          </a:p>
          <a:p>
            <a:pPr algn="ctr"/>
            <a:r>
              <a:rPr lang="en-US" sz="3000" dirty="0">
                <a:solidFill>
                  <a:schemeClr val="bg1"/>
                </a:solidFill>
              </a:rPr>
              <a:t>New England Polysomnographic Society</a:t>
            </a:r>
          </a:p>
          <a:p>
            <a:pPr algn="ctr"/>
            <a:r>
              <a:rPr lang="en-US" sz="3200" dirty="0">
                <a:solidFill>
                  <a:schemeClr val="bg1"/>
                </a:solidFill>
              </a:rPr>
              <a:t>September 2019</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Your AASM Advisor </a:t>
            </a:r>
          </a:p>
        </p:txBody>
      </p:sp>
      <p:sp>
        <p:nvSpPr>
          <p:cNvPr id="3" name="Content Placeholder 2"/>
          <p:cNvSpPr>
            <a:spLocks noGrp="1"/>
          </p:cNvSpPr>
          <p:nvPr>
            <p:ph idx="1"/>
          </p:nvPr>
        </p:nvSpPr>
        <p:spPr/>
        <p:txBody>
          <a:bodyPr>
            <a:normAutofit/>
          </a:bodyPr>
          <a:lstStyle/>
          <a:p>
            <a:endParaRPr lang="en-US" sz="8800" dirty="0"/>
          </a:p>
          <a:p>
            <a:pPr algn="ctr"/>
            <a:r>
              <a:rPr lang="en-US" sz="8800" dirty="0"/>
              <a:t>AASM.ORG</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10</a:t>
            </a:fld>
            <a:endParaRPr lang="en-US"/>
          </a:p>
        </p:txBody>
      </p:sp>
    </p:spTree>
    <p:extLst>
      <p:ext uri="{BB962C8B-B14F-4D97-AF65-F5344CB8AC3E}">
        <p14:creationId xmlns:p14="http://schemas.microsoft.com/office/powerpoint/2010/main" val="329826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ACHC</a:t>
            </a:r>
          </a:p>
        </p:txBody>
      </p:sp>
      <p:sp>
        <p:nvSpPr>
          <p:cNvPr id="3" name="Content Placeholder 2"/>
          <p:cNvSpPr>
            <a:spLocks noGrp="1"/>
          </p:cNvSpPr>
          <p:nvPr>
            <p:ph idx="1"/>
          </p:nvPr>
        </p:nvSpPr>
        <p:spPr/>
        <p:txBody>
          <a:bodyPr/>
          <a:lstStyle/>
          <a:p>
            <a:endParaRPr lang="en-US" dirty="0"/>
          </a:p>
          <a:p>
            <a:pPr algn="ctr"/>
            <a:r>
              <a:rPr lang="en-US" sz="8800" b="1" dirty="0"/>
              <a:t>ACHC.ORG</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11</a:t>
            </a:fld>
            <a:endParaRPr lang="en-US"/>
          </a:p>
        </p:txBody>
      </p:sp>
    </p:spTree>
    <p:extLst>
      <p:ext uri="{BB962C8B-B14F-4D97-AF65-F5344CB8AC3E}">
        <p14:creationId xmlns:p14="http://schemas.microsoft.com/office/powerpoint/2010/main" val="278743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Fast Track</a:t>
            </a:r>
          </a:p>
        </p:txBody>
      </p:sp>
      <p:sp>
        <p:nvSpPr>
          <p:cNvPr id="3" name="Content Placeholder 2"/>
          <p:cNvSpPr>
            <a:spLocks noGrp="1"/>
          </p:cNvSpPr>
          <p:nvPr>
            <p:ph idx="1"/>
          </p:nvPr>
        </p:nvSpPr>
        <p:spPr/>
        <p:txBody>
          <a:bodyPr>
            <a:normAutofit/>
          </a:bodyPr>
          <a:lstStyle/>
          <a:p>
            <a:pPr algn="ctr"/>
            <a:r>
              <a:rPr lang="en-US" sz="8800" dirty="0"/>
              <a:t>All Do Fast Track Accreditation</a:t>
            </a:r>
          </a:p>
          <a:p>
            <a:pPr algn="ctr"/>
            <a:endParaRPr lang="en-US" sz="8800"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12</a:t>
            </a:fld>
            <a:endParaRPr lang="en-US"/>
          </a:p>
        </p:txBody>
      </p:sp>
    </p:spTree>
    <p:extLst>
      <p:ext uri="{BB962C8B-B14F-4D97-AF65-F5344CB8AC3E}">
        <p14:creationId xmlns:p14="http://schemas.microsoft.com/office/powerpoint/2010/main" val="198227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Department of Health</a:t>
            </a:r>
          </a:p>
        </p:txBody>
      </p:sp>
      <p:sp>
        <p:nvSpPr>
          <p:cNvPr id="3" name="Content Placeholder 2"/>
          <p:cNvSpPr>
            <a:spLocks noGrp="1"/>
          </p:cNvSpPr>
          <p:nvPr>
            <p:ph idx="1"/>
          </p:nvPr>
        </p:nvSpPr>
        <p:spPr/>
        <p:txBody>
          <a:bodyPr/>
          <a:lstStyle/>
          <a:p>
            <a:pPr algn="ctr">
              <a:buNone/>
            </a:pPr>
            <a:r>
              <a:rPr lang="en-US" dirty="0"/>
              <a:t>Usually a fast inspection</a:t>
            </a:r>
          </a:p>
          <a:p>
            <a:pPr>
              <a:buNone/>
            </a:pPr>
            <a:endParaRPr lang="en-US" dirty="0"/>
          </a:p>
          <a:p>
            <a:pPr>
              <a:buNone/>
            </a:pPr>
            <a:r>
              <a:rPr lang="en-US" dirty="0"/>
              <a:t>Services Provided</a:t>
            </a:r>
          </a:p>
          <a:p>
            <a:pPr>
              <a:buNone/>
            </a:pPr>
            <a:r>
              <a:rPr lang="en-US" dirty="0"/>
              <a:t>Hours of Operation</a:t>
            </a:r>
          </a:p>
          <a:p>
            <a:pPr>
              <a:buNone/>
            </a:pPr>
            <a:r>
              <a:rPr lang="en-US" dirty="0"/>
              <a:t>Patient Population</a:t>
            </a:r>
          </a:p>
          <a:p>
            <a:pPr>
              <a:buNone/>
            </a:pPr>
            <a:r>
              <a:rPr lang="en-US" dirty="0"/>
              <a:t>Staffing</a:t>
            </a:r>
          </a:p>
          <a:p>
            <a:pPr>
              <a:buNone/>
            </a:pPr>
            <a:r>
              <a:rPr lang="en-US" dirty="0"/>
              <a:t>Referral Process</a:t>
            </a:r>
          </a:p>
          <a:p>
            <a:pPr>
              <a:buNone/>
            </a:pPr>
            <a:r>
              <a:rPr lang="en-US" dirty="0"/>
              <a:t>Number of Active Patients</a:t>
            </a:r>
          </a:p>
          <a:p>
            <a:pPr>
              <a:buNone/>
            </a:pPr>
            <a:r>
              <a:rPr lang="en-US" dirty="0"/>
              <a:t>Physical Site</a:t>
            </a:r>
          </a:p>
          <a:p>
            <a:pPr algn="ct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Accreditation?</a:t>
            </a:r>
          </a:p>
        </p:txBody>
      </p:sp>
      <p:sp>
        <p:nvSpPr>
          <p:cNvPr id="3" name="Content Placeholder 2"/>
          <p:cNvSpPr>
            <a:spLocks noGrp="1"/>
          </p:cNvSpPr>
          <p:nvPr>
            <p:ph idx="1"/>
          </p:nvPr>
        </p:nvSpPr>
        <p:spPr/>
        <p:txBody>
          <a:bodyPr>
            <a:normAutofit fontScale="92500" lnSpcReduction="20000"/>
          </a:bodyPr>
          <a:lstStyle/>
          <a:p>
            <a:pPr algn="ctr">
              <a:buNone/>
            </a:pPr>
            <a:endParaRPr lang="en-US" dirty="0"/>
          </a:p>
          <a:p>
            <a:pPr algn="ctr">
              <a:buNone/>
            </a:pPr>
            <a:r>
              <a:rPr lang="en-US" sz="4300" b="1" dirty="0"/>
              <a:t>Sets Standards</a:t>
            </a:r>
          </a:p>
          <a:p>
            <a:pPr algn="ctr">
              <a:buNone/>
            </a:pPr>
            <a:endParaRPr lang="en-US" sz="3200" b="1" dirty="0"/>
          </a:p>
          <a:p>
            <a:pPr algn="ctr">
              <a:buNone/>
            </a:pPr>
            <a:r>
              <a:rPr lang="en-US" sz="3200" b="1" dirty="0"/>
              <a:t>Is required by Centers for Medicaid and Medicare</a:t>
            </a:r>
          </a:p>
          <a:p>
            <a:pPr algn="ctr">
              <a:buNone/>
            </a:pPr>
            <a:endParaRPr lang="en-US" sz="3200" b="1" dirty="0"/>
          </a:p>
          <a:p>
            <a:pPr algn="ctr">
              <a:buNone/>
            </a:pPr>
            <a:r>
              <a:rPr lang="en-US" sz="3200" b="1" dirty="0"/>
              <a:t>Required by insurance companies</a:t>
            </a:r>
          </a:p>
          <a:p>
            <a:pPr algn="ctr">
              <a:buNone/>
            </a:pPr>
            <a:endParaRPr lang="en-US" sz="3200" b="1" dirty="0"/>
          </a:p>
          <a:p>
            <a:pPr algn="ctr">
              <a:buNone/>
            </a:pPr>
            <a:r>
              <a:rPr lang="en-US" sz="3200" b="1" dirty="0"/>
              <a:t>State Licensure for Hospitals</a:t>
            </a:r>
          </a:p>
          <a:p>
            <a:pPr algn="ctr">
              <a:buNone/>
            </a:pPr>
            <a:endParaRPr lang="en-US" dirty="0"/>
          </a:p>
          <a:p>
            <a:pPr algn="ct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Surveyor/Consultant</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15</a:t>
            </a:fld>
            <a:endParaRPr lang="en-US"/>
          </a:p>
        </p:txBody>
      </p:sp>
      <p:pic>
        <p:nvPicPr>
          <p:cNvPr id="5" name="Picture 3" descr="IMAG0023.jpg"/>
          <p:cNvPicPr>
            <a:picLocks noGrp="1" noChangeAspect="1"/>
          </p:cNvPicPr>
          <p:nvPr>
            <p:ph idx="1"/>
          </p:nvPr>
        </p:nvPicPr>
        <p:blipFill>
          <a:blip r:embed="rId3" cstate="print"/>
          <a:srcRect/>
          <a:stretch>
            <a:fillRect/>
          </a:stretch>
        </p:blipFill>
        <p:spPr>
          <a:xfrm>
            <a:off x="1295400" y="1935163"/>
            <a:ext cx="6553200" cy="4389437"/>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Mock Surveys</a:t>
            </a:r>
          </a:p>
        </p:txBody>
      </p:sp>
      <p:sp>
        <p:nvSpPr>
          <p:cNvPr id="3" name="Content Placeholder 2"/>
          <p:cNvSpPr>
            <a:spLocks noGrp="1"/>
          </p:cNvSpPr>
          <p:nvPr>
            <p:ph idx="1"/>
          </p:nvPr>
        </p:nvSpPr>
        <p:spPr/>
        <p:txBody>
          <a:bodyPr/>
          <a:lstStyle/>
          <a:p>
            <a:pPr algn="ctr">
              <a:buNone/>
            </a:pPr>
            <a:endParaRPr lang="en-US" dirty="0"/>
          </a:p>
          <a:p>
            <a:pPr algn="ctr">
              <a:buNone/>
            </a:pPr>
            <a:r>
              <a:rPr lang="en-US" b="1" dirty="0"/>
              <a:t>Great Way for Your Facility to Prepare for Surveyors</a:t>
            </a:r>
          </a:p>
          <a:p>
            <a:pPr algn="ctr">
              <a:buNone/>
            </a:pPr>
            <a:endParaRPr lang="en-US" b="1" dirty="0"/>
          </a:p>
          <a:p>
            <a:pPr algn="ctr">
              <a:buNone/>
            </a:pPr>
            <a:r>
              <a:rPr lang="en-US" b="1" dirty="0"/>
              <a:t>Either Internal or External Surveyor/Consultants</a:t>
            </a:r>
          </a:p>
          <a:p>
            <a:pPr algn="ctr">
              <a:buNone/>
            </a:pPr>
            <a:endParaRPr lang="en-US" b="1" dirty="0"/>
          </a:p>
          <a:p>
            <a:pPr algn="ctr">
              <a:buNone/>
            </a:pPr>
            <a:r>
              <a:rPr lang="en-US" b="1" dirty="0"/>
              <a:t>Or Both</a:t>
            </a:r>
          </a:p>
          <a:p>
            <a:pPr algn="ctr">
              <a:buNone/>
            </a:pPr>
            <a:endParaRPr lang="en-US" b="1" dirty="0"/>
          </a:p>
          <a:p>
            <a:pPr algn="ctr">
              <a:buNone/>
            </a:pPr>
            <a:r>
              <a:rPr lang="en-US" b="1" dirty="0"/>
              <a:t>Four Mock Surveys this Year</a:t>
            </a:r>
          </a:p>
          <a:p>
            <a:pPr algn="ctr">
              <a:buNone/>
            </a:pPr>
            <a:r>
              <a:rPr lang="en-US" b="1" dirty="0"/>
              <a:t>You never feel ready, kind of like Board Exams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JC Standards/Areas Covered</a:t>
            </a:r>
          </a:p>
        </p:txBody>
      </p:sp>
      <p:sp>
        <p:nvSpPr>
          <p:cNvPr id="3" name="Content Placeholder 2"/>
          <p:cNvSpPr>
            <a:spLocks noGrp="1"/>
          </p:cNvSpPr>
          <p:nvPr>
            <p:ph idx="1"/>
          </p:nvPr>
        </p:nvSpPr>
        <p:spPr/>
        <p:txBody>
          <a:bodyPr>
            <a:normAutofit lnSpcReduction="10000"/>
          </a:bodyPr>
          <a:lstStyle/>
          <a:p>
            <a:r>
              <a:rPr lang="en-US" sz="2000" dirty="0"/>
              <a:t>Environment of Care</a:t>
            </a:r>
          </a:p>
          <a:p>
            <a:r>
              <a:rPr lang="en-US" sz="2000" dirty="0"/>
              <a:t>Emergency Management</a:t>
            </a:r>
          </a:p>
          <a:p>
            <a:r>
              <a:rPr lang="en-US" sz="2000" dirty="0"/>
              <a:t>Human Resources</a:t>
            </a:r>
          </a:p>
          <a:p>
            <a:r>
              <a:rPr lang="en-US" sz="2000" dirty="0"/>
              <a:t>Infection Prevention and Control</a:t>
            </a:r>
          </a:p>
          <a:p>
            <a:r>
              <a:rPr lang="en-US" sz="2000" dirty="0"/>
              <a:t>Information Management</a:t>
            </a:r>
          </a:p>
          <a:p>
            <a:r>
              <a:rPr lang="en-US" sz="2000" dirty="0"/>
              <a:t>Leadership</a:t>
            </a:r>
          </a:p>
          <a:p>
            <a:r>
              <a:rPr lang="en-US" sz="2000" dirty="0"/>
              <a:t>Medication Management in the Sleep Lab</a:t>
            </a:r>
          </a:p>
          <a:p>
            <a:r>
              <a:rPr lang="en-US" sz="2000" dirty="0"/>
              <a:t>National Patient Safety Goals</a:t>
            </a:r>
          </a:p>
          <a:p>
            <a:r>
              <a:rPr lang="en-US" sz="2000" dirty="0"/>
              <a:t>Provision of Care, Treatment, and Services</a:t>
            </a:r>
          </a:p>
          <a:p>
            <a:r>
              <a:rPr lang="en-US" sz="2000" dirty="0"/>
              <a:t>Performance Improvement</a:t>
            </a:r>
          </a:p>
          <a:p>
            <a:r>
              <a:rPr lang="en-US" sz="2000" dirty="0"/>
              <a:t>Record of Care, Treatment and Services</a:t>
            </a:r>
          </a:p>
          <a:p>
            <a:r>
              <a:rPr lang="en-US" sz="2000" dirty="0"/>
              <a:t>Rights and Responsibilities of the Individual</a:t>
            </a:r>
          </a:p>
          <a:p>
            <a:r>
              <a:rPr lang="en-US" sz="1400" dirty="0"/>
              <a:t>Excerpted: Standards Sampler for Sleep Centers/ The Joint Commission</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Standards Notes</a:t>
            </a:r>
          </a:p>
        </p:txBody>
      </p:sp>
      <p:sp>
        <p:nvSpPr>
          <p:cNvPr id="3" name="Content Placeholder 2"/>
          <p:cNvSpPr>
            <a:spLocks noGrp="1"/>
          </p:cNvSpPr>
          <p:nvPr>
            <p:ph idx="1"/>
          </p:nvPr>
        </p:nvSpPr>
        <p:spPr/>
        <p:txBody>
          <a:bodyPr/>
          <a:lstStyle/>
          <a:p>
            <a:r>
              <a:rPr lang="en-US" dirty="0"/>
              <a:t>Patient Centered </a:t>
            </a:r>
          </a:p>
          <a:p>
            <a:endParaRPr lang="en-US" dirty="0"/>
          </a:p>
          <a:p>
            <a:r>
              <a:rPr lang="en-US" dirty="0"/>
              <a:t>Process Focused</a:t>
            </a:r>
          </a:p>
          <a:p>
            <a:endParaRPr lang="en-US" dirty="0"/>
          </a:p>
          <a:p>
            <a:r>
              <a:rPr lang="en-US" dirty="0"/>
              <a:t>Quality Improvement/QA</a:t>
            </a:r>
          </a:p>
          <a:p>
            <a:endParaRPr lang="en-US" dirty="0"/>
          </a:p>
          <a:p>
            <a:r>
              <a:rPr lang="en-US" dirty="0"/>
              <a:t>Evaluate Organization and Sleep Lab</a:t>
            </a:r>
          </a:p>
          <a:p>
            <a:endParaRPr lang="en-US" dirty="0"/>
          </a:p>
          <a:p>
            <a:r>
              <a:rPr lang="en-US" dirty="0"/>
              <a:t>Provide Staff and Administration Education/Feedback</a:t>
            </a:r>
          </a:p>
        </p:txBody>
      </p:sp>
      <p:sp>
        <p:nvSpPr>
          <p:cNvPr id="4" name="Slide Number Placeholder 3"/>
          <p:cNvSpPr>
            <a:spLocks noGrp="1"/>
          </p:cNvSpPr>
          <p:nvPr>
            <p:ph type="sldNum" sz="quarter" idx="12"/>
          </p:nvPr>
        </p:nvSpPr>
        <p:spPr/>
        <p:txBody>
          <a:bodyPr/>
          <a:lstStyle/>
          <a:p>
            <a:fld id="{A37FBED9-F754-448D-9730-FEA25EE6E03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of Care Checklist</a:t>
            </a:r>
          </a:p>
        </p:txBody>
      </p:sp>
      <p:sp>
        <p:nvSpPr>
          <p:cNvPr id="3" name="Content Placeholder 2"/>
          <p:cNvSpPr>
            <a:spLocks noGrp="1"/>
          </p:cNvSpPr>
          <p:nvPr>
            <p:ph idx="1"/>
          </p:nvPr>
        </p:nvSpPr>
        <p:spPr/>
        <p:txBody>
          <a:bodyPr/>
          <a:lstStyle/>
          <a:p>
            <a:pPr algn="ctr">
              <a:buNone/>
            </a:pPr>
            <a:r>
              <a:rPr lang="en-US" dirty="0"/>
              <a:t>Three Basic Elements</a:t>
            </a:r>
          </a:p>
          <a:p>
            <a:pPr>
              <a:buNone/>
            </a:pPr>
            <a:r>
              <a:rPr lang="en-US" u="sng" dirty="0"/>
              <a:t>The Building</a:t>
            </a:r>
            <a:r>
              <a:rPr lang="en-US" dirty="0"/>
              <a:t>: How arranged, protection of visitors staff and patients.</a:t>
            </a:r>
          </a:p>
          <a:p>
            <a:pPr>
              <a:buNone/>
            </a:pPr>
            <a:r>
              <a:rPr lang="en-US" u="sng" dirty="0"/>
              <a:t>Equipment: </a:t>
            </a:r>
            <a:r>
              <a:rPr lang="en-US" dirty="0"/>
              <a:t>Supports patient care and safe operation of space.</a:t>
            </a:r>
          </a:p>
          <a:p>
            <a:pPr>
              <a:buNone/>
            </a:pPr>
            <a:r>
              <a:rPr lang="en-US" u="sng" dirty="0"/>
              <a:t>People: </a:t>
            </a:r>
            <a:r>
              <a:rPr lang="en-US" dirty="0"/>
              <a:t>Staff, patients and visitors who all play a role in minimizing risks.</a:t>
            </a:r>
            <a:endParaRPr lang="en-US" u="sng" dirty="0"/>
          </a:p>
          <a:p>
            <a:pPr>
              <a:buNone/>
            </a:pPr>
            <a:r>
              <a:rPr lang="en-US" dirty="0"/>
              <a:t>Safety, Security, Hazardous Materials, Waste, Fire Safety, Equipment and </a:t>
            </a:r>
            <a:r>
              <a:rPr lang="en-US" dirty="0" err="1"/>
              <a:t>Untilities</a:t>
            </a:r>
            <a:r>
              <a:rPr lang="en-US" dirty="0"/>
              <a:t>. </a:t>
            </a:r>
          </a:p>
          <a:p>
            <a:pPr>
              <a:buNone/>
            </a:pPr>
            <a:endParaRPr lang="en-US" sz="2400"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Conflicts of Interest</a:t>
            </a:r>
          </a:p>
        </p:txBody>
      </p:sp>
      <p:sp>
        <p:nvSpPr>
          <p:cNvPr id="3" name="Content Placeholder 2"/>
          <p:cNvSpPr>
            <a:spLocks noGrp="1"/>
          </p:cNvSpPr>
          <p:nvPr>
            <p:ph idx="1"/>
          </p:nvPr>
        </p:nvSpPr>
        <p:spPr/>
        <p:txBody>
          <a:bodyPr/>
          <a:lstStyle/>
          <a:p>
            <a:pPr algn="ctr"/>
            <a:endParaRPr lang="en-US" dirty="0"/>
          </a:p>
          <a:p>
            <a:endParaRPr lang="en-US" dirty="0"/>
          </a:p>
          <a:p>
            <a:pPr algn="ctr">
              <a:buNone/>
            </a:pPr>
            <a:r>
              <a:rPr lang="en-US" dirty="0"/>
              <a:t>Clinical Coordinator, Main Line Health System</a:t>
            </a:r>
          </a:p>
          <a:p>
            <a:pPr marL="2286000" lvl="8" indent="0" algn="ctr">
              <a:buNone/>
            </a:pPr>
            <a:endParaRPr lang="en-US" dirty="0"/>
          </a:p>
          <a:p>
            <a:pPr algn="ctr">
              <a:buNone/>
            </a:pPr>
            <a:r>
              <a:rPr lang="en-US" dirty="0"/>
              <a:t>US Project Manager</a:t>
            </a:r>
          </a:p>
          <a:p>
            <a:pPr algn="ctr">
              <a:buNone/>
            </a:pPr>
            <a:r>
              <a:rPr lang="en-US" dirty="0"/>
              <a:t>Bermuda Center for Sleep Disorders</a:t>
            </a:r>
          </a:p>
          <a:p>
            <a:pPr algn="ctr"/>
            <a:endParaRPr lang="en-US" dirty="0"/>
          </a:p>
          <a:p>
            <a:pPr algn="ctr"/>
            <a:r>
              <a:rPr lang="en-US" dirty="0"/>
              <a:t>NBRC Board Exam Consultant</a:t>
            </a:r>
          </a:p>
          <a:p>
            <a:pPr algn="ctr"/>
            <a:r>
              <a:rPr lang="en-US" dirty="0"/>
              <a:t>MVAP Medical, Inc</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Emergency Management</a:t>
            </a:r>
          </a:p>
        </p:txBody>
      </p:sp>
      <p:sp>
        <p:nvSpPr>
          <p:cNvPr id="3" name="Content Placeholder 2"/>
          <p:cNvSpPr>
            <a:spLocks noGrp="1"/>
          </p:cNvSpPr>
          <p:nvPr>
            <p:ph idx="1"/>
          </p:nvPr>
        </p:nvSpPr>
        <p:spPr/>
        <p:txBody>
          <a:bodyPr/>
          <a:lstStyle/>
          <a:p>
            <a:pPr algn="ctr">
              <a:buNone/>
            </a:pPr>
            <a:r>
              <a:rPr lang="en-US" dirty="0"/>
              <a:t>Response/Preparedness/Mitigation</a:t>
            </a:r>
          </a:p>
          <a:p>
            <a:pPr>
              <a:buNone/>
            </a:pPr>
            <a:endParaRPr lang="en-US" dirty="0"/>
          </a:p>
          <a:p>
            <a:pPr>
              <a:buNone/>
            </a:pPr>
            <a:r>
              <a:rPr lang="en-US" dirty="0"/>
              <a:t>Communications</a:t>
            </a:r>
          </a:p>
          <a:p>
            <a:pPr>
              <a:buNone/>
            </a:pPr>
            <a:r>
              <a:rPr lang="en-US" dirty="0"/>
              <a:t>Resources and Assets</a:t>
            </a:r>
          </a:p>
          <a:p>
            <a:pPr>
              <a:buNone/>
            </a:pPr>
            <a:r>
              <a:rPr lang="en-US" dirty="0"/>
              <a:t>Safety and Security</a:t>
            </a:r>
          </a:p>
          <a:p>
            <a:pPr>
              <a:buNone/>
            </a:pPr>
            <a:r>
              <a:rPr lang="en-US" dirty="0"/>
              <a:t>Staff Responsibilities</a:t>
            </a:r>
          </a:p>
          <a:p>
            <a:pPr>
              <a:buNone/>
            </a:pPr>
            <a:r>
              <a:rPr lang="en-US" dirty="0"/>
              <a:t>Utilities</a:t>
            </a:r>
          </a:p>
          <a:p>
            <a:pPr>
              <a:buNone/>
            </a:pPr>
            <a:r>
              <a:rPr lang="en-US" dirty="0"/>
              <a:t>Patient Clinical and Support Activities</a:t>
            </a:r>
          </a:p>
          <a:p>
            <a:pPr>
              <a:buNone/>
            </a:pPr>
            <a:r>
              <a:rPr lang="en-US" dirty="0">
                <a:solidFill>
                  <a:srgbClr val="FF0000"/>
                </a:solidFill>
              </a:rPr>
              <a:t>(FEMA Training)</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Human Resources</a:t>
            </a:r>
          </a:p>
        </p:txBody>
      </p:sp>
      <p:sp>
        <p:nvSpPr>
          <p:cNvPr id="3" name="Content Placeholder 2"/>
          <p:cNvSpPr>
            <a:spLocks noGrp="1"/>
          </p:cNvSpPr>
          <p:nvPr>
            <p:ph idx="1"/>
          </p:nvPr>
        </p:nvSpPr>
        <p:spPr/>
        <p:txBody>
          <a:bodyPr/>
          <a:lstStyle/>
          <a:p>
            <a:pPr>
              <a:buNone/>
            </a:pPr>
            <a:endParaRPr lang="en-US" dirty="0"/>
          </a:p>
          <a:p>
            <a:pPr>
              <a:buNone/>
            </a:pPr>
            <a:r>
              <a:rPr lang="en-US" dirty="0"/>
              <a:t>Contributes to organizations ability to provide safe, quality care.</a:t>
            </a:r>
          </a:p>
          <a:p>
            <a:pPr>
              <a:buNone/>
            </a:pPr>
            <a:endParaRPr lang="en-US" dirty="0"/>
          </a:p>
          <a:p>
            <a:pPr>
              <a:buNone/>
            </a:pPr>
            <a:r>
              <a:rPr lang="en-US" dirty="0"/>
              <a:t>HR provides for continuing improvement and assessment of staff competence.</a:t>
            </a:r>
          </a:p>
          <a:p>
            <a:pPr>
              <a:buNone/>
            </a:pPr>
            <a:endParaRPr lang="en-US" dirty="0"/>
          </a:p>
          <a:p>
            <a:pPr>
              <a:buNone/>
            </a:pPr>
            <a:r>
              <a:rPr lang="en-US" dirty="0"/>
              <a:t>Credentialing Responsibilities/Background Checks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Infection Prevention/Control</a:t>
            </a:r>
          </a:p>
        </p:txBody>
      </p:sp>
      <p:sp>
        <p:nvSpPr>
          <p:cNvPr id="3" name="Content Placeholder 2"/>
          <p:cNvSpPr>
            <a:spLocks noGrp="1"/>
          </p:cNvSpPr>
          <p:nvPr>
            <p:ph idx="1"/>
          </p:nvPr>
        </p:nvSpPr>
        <p:spPr/>
        <p:txBody>
          <a:bodyPr/>
          <a:lstStyle/>
          <a:p>
            <a:pPr>
              <a:buNone/>
            </a:pPr>
            <a:r>
              <a:rPr lang="en-US" dirty="0"/>
              <a:t>Patient safety and quality of care are greatly impacted by how well an organization addresses Infection Control.</a:t>
            </a:r>
          </a:p>
          <a:p>
            <a:pPr>
              <a:buNone/>
            </a:pPr>
            <a:endParaRPr lang="en-US" dirty="0"/>
          </a:p>
          <a:p>
            <a:pPr>
              <a:buNone/>
            </a:pPr>
            <a:r>
              <a:rPr lang="en-US" sz="2800" b="1" dirty="0"/>
              <a:t>2016 Hospital National Patient Safety Goal # 7.</a:t>
            </a:r>
          </a:p>
          <a:p>
            <a:pPr>
              <a:buNone/>
            </a:pPr>
            <a:endParaRPr lang="en-US" dirty="0"/>
          </a:p>
          <a:p>
            <a:pPr>
              <a:buNone/>
            </a:pPr>
            <a:r>
              <a:rPr lang="en-US" dirty="0"/>
              <a:t>Regular assessment of Infection Prevention and Control processes.</a:t>
            </a:r>
          </a:p>
          <a:p>
            <a:pPr>
              <a:buNone/>
            </a:pPr>
            <a:endParaRPr lang="en-US" dirty="0"/>
          </a:p>
          <a:p>
            <a:pPr>
              <a:buNone/>
            </a:pPr>
            <a:r>
              <a:rPr lang="en-US" dirty="0"/>
              <a:t>Coordinates its program with the community</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Handwashing</a:t>
            </a:r>
            <a:r>
              <a:rPr lang="en-US" dirty="0"/>
              <a:t> /Infection Control</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23</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228600" y="1935163"/>
            <a:ext cx="8686800" cy="438943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Information Management</a:t>
            </a:r>
          </a:p>
        </p:txBody>
      </p:sp>
      <p:sp>
        <p:nvSpPr>
          <p:cNvPr id="3" name="Content Placeholder 2"/>
          <p:cNvSpPr>
            <a:spLocks noGrp="1"/>
          </p:cNvSpPr>
          <p:nvPr>
            <p:ph idx="1"/>
          </p:nvPr>
        </p:nvSpPr>
        <p:spPr/>
        <p:txBody>
          <a:bodyPr/>
          <a:lstStyle/>
          <a:p>
            <a:pPr>
              <a:buNone/>
            </a:pPr>
            <a:r>
              <a:rPr lang="en-US" dirty="0"/>
              <a:t>Health Information is used to provide safe, quality care while ensuring the patients right to privacy.</a:t>
            </a:r>
          </a:p>
          <a:p>
            <a:pPr>
              <a:buNone/>
            </a:pPr>
            <a:endParaRPr lang="en-US" dirty="0"/>
          </a:p>
          <a:p>
            <a:pPr>
              <a:buNone/>
            </a:pPr>
            <a:r>
              <a:rPr lang="en-US" dirty="0"/>
              <a:t>What plans the organization has in place to effectively utilize patient information and protect privacy will be assessed by the site visit process.</a:t>
            </a:r>
          </a:p>
          <a:p>
            <a:pPr>
              <a:buNone/>
            </a:pPr>
            <a:endParaRPr lang="en-US" dirty="0"/>
          </a:p>
          <a:p>
            <a:pPr>
              <a:buNone/>
            </a:pPr>
            <a:r>
              <a:rPr lang="en-US" dirty="0"/>
              <a:t>Privacy, integrity, security and the maintenance of accurate patient data will all be reviewed via Tracers.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Leadership</a:t>
            </a:r>
          </a:p>
        </p:txBody>
      </p:sp>
      <p:sp>
        <p:nvSpPr>
          <p:cNvPr id="3" name="Content Placeholder 2"/>
          <p:cNvSpPr>
            <a:spLocks noGrp="1"/>
          </p:cNvSpPr>
          <p:nvPr>
            <p:ph idx="1"/>
          </p:nvPr>
        </p:nvSpPr>
        <p:spPr/>
        <p:txBody>
          <a:bodyPr/>
          <a:lstStyle/>
          <a:p>
            <a:pPr algn="ctr">
              <a:buNone/>
            </a:pPr>
            <a:r>
              <a:rPr lang="en-US" dirty="0"/>
              <a:t>Responsible for Fostering a Culture of Safety for All </a:t>
            </a:r>
          </a:p>
          <a:p>
            <a:pPr algn="ctr">
              <a:buNone/>
            </a:pPr>
            <a:endParaRPr lang="en-US" dirty="0"/>
          </a:p>
          <a:p>
            <a:pPr algn="ctr">
              <a:buNone/>
            </a:pPr>
            <a:r>
              <a:rPr lang="en-US" dirty="0"/>
              <a:t>Strategic Planning</a:t>
            </a:r>
          </a:p>
          <a:p>
            <a:pPr algn="ctr">
              <a:buNone/>
            </a:pPr>
            <a:r>
              <a:rPr lang="en-US" dirty="0"/>
              <a:t>Resource Planning</a:t>
            </a:r>
          </a:p>
          <a:p>
            <a:pPr algn="ctr">
              <a:buNone/>
            </a:pPr>
            <a:r>
              <a:rPr lang="en-US" dirty="0"/>
              <a:t>Staff Recruitment</a:t>
            </a:r>
          </a:p>
          <a:p>
            <a:pPr algn="ctr">
              <a:buNone/>
            </a:pPr>
            <a:endParaRPr lang="en-US" dirty="0"/>
          </a:p>
          <a:p>
            <a:pPr algn="ctr">
              <a:buNone/>
            </a:pPr>
            <a:r>
              <a:rPr lang="en-US" dirty="0"/>
              <a:t>Ongoing Evaluation and Improvement</a:t>
            </a:r>
          </a:p>
          <a:p>
            <a:pPr algn="ctr">
              <a:buNone/>
            </a:pPr>
            <a:r>
              <a:rPr lang="en-US" dirty="0"/>
              <a:t>Leadership Structure</a:t>
            </a:r>
          </a:p>
          <a:p>
            <a:pPr algn="ctr">
              <a:buNone/>
            </a:pPr>
            <a:r>
              <a:rPr lang="en-US" dirty="0"/>
              <a:t>Organizational Culture and System Expectations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Medication Management</a:t>
            </a:r>
          </a:p>
        </p:txBody>
      </p:sp>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r>
              <a:rPr lang="en-US" dirty="0"/>
              <a:t>In the Sleep Disorders Center safe medications management protocols should be in place and understood by all visitors, patients and staff, referral sources and </a:t>
            </a:r>
            <a:r>
              <a:rPr lang="en-US" u="sng" dirty="0"/>
              <a:t>Medical Directors</a:t>
            </a:r>
            <a:r>
              <a:rPr lang="en-US" dirty="0"/>
              <a:t>.</a:t>
            </a:r>
          </a:p>
          <a:p>
            <a:pPr algn="ctr">
              <a:buNone/>
            </a:pPr>
            <a:endParaRPr lang="en-US" dirty="0"/>
          </a:p>
          <a:p>
            <a:pPr algn="ctr">
              <a:buNone/>
            </a:pPr>
            <a:r>
              <a:rPr lang="en-US" sz="3600" dirty="0">
                <a:solidFill>
                  <a:srgbClr val="FF0000"/>
                </a:solidFill>
              </a:rPr>
              <a:t>Surveyor Questions Abound</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Patient Safety Goals</a:t>
            </a:r>
          </a:p>
        </p:txBody>
      </p:sp>
      <p:sp>
        <p:nvSpPr>
          <p:cNvPr id="3" name="Content Placeholder 2"/>
          <p:cNvSpPr>
            <a:spLocks noGrp="1"/>
          </p:cNvSpPr>
          <p:nvPr>
            <p:ph idx="1"/>
          </p:nvPr>
        </p:nvSpPr>
        <p:spPr/>
        <p:txBody>
          <a:bodyPr>
            <a:normAutofit/>
          </a:bodyPr>
          <a:lstStyle/>
          <a:p>
            <a:pPr algn="ctr">
              <a:buNone/>
            </a:pPr>
            <a:r>
              <a:rPr lang="en-US" sz="4400" dirty="0"/>
              <a:t>2016 # 7- Prevent Infection</a:t>
            </a:r>
          </a:p>
          <a:p>
            <a:pPr algn="ctr">
              <a:buNone/>
            </a:pPr>
            <a:endParaRPr lang="en-US" sz="4400" dirty="0"/>
          </a:p>
          <a:p>
            <a:pPr algn="ctr">
              <a:buNone/>
            </a:pPr>
            <a:r>
              <a:rPr lang="en-US" sz="4400" dirty="0"/>
              <a:t>2008 # 17 Reduce Risk of Post-Operative Complications for Patients with Obstructive Sleep Apnea</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Provision/</a:t>
            </a:r>
            <a:r>
              <a:rPr lang="en-US" dirty="0" err="1"/>
              <a:t>Care,Treatment,Services</a:t>
            </a:r>
            <a:endParaRPr lang="en-US" dirty="0"/>
          </a:p>
        </p:txBody>
      </p:sp>
      <p:sp>
        <p:nvSpPr>
          <p:cNvPr id="3" name="Content Placeholder 2"/>
          <p:cNvSpPr>
            <a:spLocks noGrp="1"/>
          </p:cNvSpPr>
          <p:nvPr>
            <p:ph idx="1"/>
          </p:nvPr>
        </p:nvSpPr>
        <p:spPr/>
        <p:txBody>
          <a:bodyPr/>
          <a:lstStyle/>
          <a:p>
            <a:pPr algn="ctr">
              <a:buNone/>
            </a:pPr>
            <a:r>
              <a:rPr lang="en-US" b="1" dirty="0"/>
              <a:t>Patient Experience Aspects Here</a:t>
            </a:r>
          </a:p>
          <a:p>
            <a:pPr>
              <a:buNone/>
            </a:pPr>
            <a:endParaRPr lang="en-US" dirty="0"/>
          </a:p>
          <a:p>
            <a:pPr>
              <a:buNone/>
            </a:pPr>
            <a:r>
              <a:rPr lang="en-US" dirty="0"/>
              <a:t>Assessing Patient Needs</a:t>
            </a:r>
          </a:p>
          <a:p>
            <a:pPr>
              <a:buNone/>
            </a:pPr>
            <a:endParaRPr lang="en-US" dirty="0"/>
          </a:p>
          <a:p>
            <a:pPr>
              <a:buNone/>
            </a:pPr>
            <a:r>
              <a:rPr lang="en-US" dirty="0"/>
              <a:t>Planning, Care, Treatment or Services</a:t>
            </a:r>
          </a:p>
          <a:p>
            <a:pPr>
              <a:buNone/>
            </a:pPr>
            <a:endParaRPr lang="en-US" dirty="0"/>
          </a:p>
          <a:p>
            <a:pPr>
              <a:buNone/>
            </a:pPr>
            <a:r>
              <a:rPr lang="en-US" dirty="0"/>
              <a:t>Providing Care, Treatment, or Services</a:t>
            </a:r>
          </a:p>
          <a:p>
            <a:pPr>
              <a:buNone/>
            </a:pPr>
            <a:endParaRPr lang="en-US" dirty="0"/>
          </a:p>
          <a:p>
            <a:pPr>
              <a:buNone/>
            </a:pPr>
            <a:r>
              <a:rPr lang="en-US" dirty="0"/>
              <a:t>Coordinating Care, Treatment, or Services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Performance Improvement</a:t>
            </a:r>
          </a:p>
        </p:txBody>
      </p:sp>
      <p:sp>
        <p:nvSpPr>
          <p:cNvPr id="3" name="Content Placeholder 2"/>
          <p:cNvSpPr>
            <a:spLocks noGrp="1"/>
          </p:cNvSpPr>
          <p:nvPr>
            <p:ph idx="1"/>
          </p:nvPr>
        </p:nvSpPr>
        <p:spPr/>
        <p:txBody>
          <a:bodyPr/>
          <a:lstStyle/>
          <a:p>
            <a:pPr>
              <a:buNone/>
            </a:pPr>
            <a:endParaRPr lang="en-US" dirty="0"/>
          </a:p>
          <a:p>
            <a:pPr>
              <a:buNone/>
            </a:pPr>
            <a:r>
              <a:rPr lang="en-US" dirty="0"/>
              <a:t>Collection of Data  and its Analysis to improve staff performance that results in improved patient care and outcomes is the goal here.</a:t>
            </a:r>
          </a:p>
          <a:p>
            <a:pPr>
              <a:buNone/>
            </a:pPr>
            <a:endParaRPr lang="en-US" dirty="0"/>
          </a:p>
          <a:p>
            <a:pPr>
              <a:buNone/>
            </a:pPr>
            <a:r>
              <a:rPr lang="en-US" dirty="0"/>
              <a:t>Using a Tracer, the Surveyor will examine the organizations processes to reveal examples of staff performance improvement.</a:t>
            </a:r>
          </a:p>
          <a:p>
            <a:pPr>
              <a:buNone/>
            </a:pPr>
            <a:r>
              <a:rPr lang="en-US" dirty="0"/>
              <a:t>Analysis identifies trends, patterns, and performance levels that show opportunities for improvement.</a:t>
            </a:r>
          </a:p>
        </p:txBody>
      </p:sp>
      <p:sp>
        <p:nvSpPr>
          <p:cNvPr id="4" name="Slide Number Placeholder 3"/>
          <p:cNvSpPr>
            <a:spLocks noGrp="1"/>
          </p:cNvSpPr>
          <p:nvPr>
            <p:ph type="sldNum" sz="quarter" idx="12"/>
          </p:nvPr>
        </p:nvSpPr>
        <p:spPr/>
        <p:txBody>
          <a:bodyPr/>
          <a:lstStyle/>
          <a:p>
            <a:fld id="{A37FBED9-F754-448D-9730-FEA25EE6E030}"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p:txBody>
          <a:bodyPr/>
          <a:lstStyle/>
          <a:p>
            <a:r>
              <a:rPr lang="en-US" dirty="0"/>
              <a:t>Attendee will have a better understanding of inspection preparation and process</a:t>
            </a:r>
          </a:p>
          <a:p>
            <a:r>
              <a:rPr lang="en-US" dirty="0"/>
              <a:t>Attendee will be better prepared for their next accreditation or other surveyor/consultant site visit.</a:t>
            </a:r>
          </a:p>
          <a:p>
            <a:r>
              <a:rPr lang="en-US" dirty="0"/>
              <a:t>Attendee will be better able to prepare staff for survey visits.</a:t>
            </a:r>
          </a:p>
          <a:p>
            <a:r>
              <a:rPr lang="en-US" dirty="0"/>
              <a:t>Attendee will be more aware of the safety and infection control issues being focused on every year.</a:t>
            </a:r>
          </a:p>
          <a:p>
            <a:r>
              <a:rPr lang="en-US" dirty="0"/>
              <a:t>Attendee will better understand everyone’s role</a:t>
            </a:r>
          </a:p>
        </p:txBody>
      </p:sp>
      <p:sp>
        <p:nvSpPr>
          <p:cNvPr id="4" name="Slide Number Placeholder 3"/>
          <p:cNvSpPr>
            <a:spLocks noGrp="1"/>
          </p:cNvSpPr>
          <p:nvPr>
            <p:ph type="sldNum" sz="quarter" idx="12"/>
          </p:nvPr>
        </p:nvSpPr>
        <p:spPr/>
        <p:txBody>
          <a:bodyPr/>
          <a:lstStyle/>
          <a:p>
            <a:fld id="{A37FBED9-F754-448D-9730-FEA25EE6E03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of Care, TX and Services</a:t>
            </a:r>
          </a:p>
        </p:txBody>
      </p:sp>
      <p:sp>
        <p:nvSpPr>
          <p:cNvPr id="3" name="Content Placeholder 2"/>
          <p:cNvSpPr>
            <a:spLocks noGrp="1"/>
          </p:cNvSpPr>
          <p:nvPr>
            <p:ph idx="1"/>
          </p:nvPr>
        </p:nvSpPr>
        <p:spPr/>
        <p:txBody>
          <a:bodyPr/>
          <a:lstStyle/>
          <a:p>
            <a:pPr algn="ctr">
              <a:buNone/>
            </a:pPr>
            <a:r>
              <a:rPr lang="en-US" dirty="0"/>
              <a:t>Complete Clinical Record History</a:t>
            </a:r>
          </a:p>
          <a:p>
            <a:pPr algn="ctr">
              <a:buNone/>
            </a:pPr>
            <a:endParaRPr lang="en-US" dirty="0"/>
          </a:p>
          <a:p>
            <a:pPr>
              <a:buNone/>
            </a:pPr>
            <a:r>
              <a:rPr lang="en-US" dirty="0"/>
              <a:t>Policies and procedures of the organization will give the surveyor a clear idea of how the patients medical record impacts her/his quality of care and outcomes.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Patient Rights and Responsibilities</a:t>
            </a:r>
          </a:p>
        </p:txBody>
      </p:sp>
      <p:sp>
        <p:nvSpPr>
          <p:cNvPr id="3" name="Content Placeholder 2"/>
          <p:cNvSpPr>
            <a:spLocks noGrp="1"/>
          </p:cNvSpPr>
          <p:nvPr>
            <p:ph idx="1"/>
          </p:nvPr>
        </p:nvSpPr>
        <p:spPr/>
        <p:txBody>
          <a:bodyPr>
            <a:normAutofit lnSpcReduction="10000"/>
          </a:bodyPr>
          <a:lstStyle/>
          <a:p>
            <a:pPr algn="ctr">
              <a:buNone/>
            </a:pPr>
            <a:r>
              <a:rPr lang="en-US" dirty="0"/>
              <a:t>The Poster </a:t>
            </a:r>
          </a:p>
          <a:p>
            <a:pPr algn="ctr">
              <a:buNone/>
            </a:pPr>
            <a:r>
              <a:rPr lang="en-US" dirty="0"/>
              <a:t>The Handout</a:t>
            </a:r>
          </a:p>
          <a:p>
            <a:pPr algn="ctr">
              <a:buNone/>
            </a:pPr>
            <a:r>
              <a:rPr lang="en-US" dirty="0"/>
              <a:t>The Signature</a:t>
            </a:r>
          </a:p>
          <a:p>
            <a:pPr algn="ctr">
              <a:buNone/>
            </a:pPr>
            <a:endParaRPr lang="en-US" dirty="0"/>
          </a:p>
          <a:p>
            <a:pPr algn="ctr">
              <a:buNone/>
            </a:pPr>
            <a:r>
              <a:rPr lang="en-US" dirty="0"/>
              <a:t>All should be a part of each patient’s record who comes through your sleep disorders center</a:t>
            </a:r>
          </a:p>
          <a:p>
            <a:pPr algn="ctr">
              <a:buNone/>
            </a:pPr>
            <a:endParaRPr lang="en-US" dirty="0"/>
          </a:p>
          <a:p>
            <a:pPr algn="ctr">
              <a:buNone/>
            </a:pPr>
            <a:r>
              <a:rPr lang="en-US" dirty="0"/>
              <a:t>Patients are Informed of Rights, and Respect and Responsibilities regarding their care , treatment or services.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Preparation</a:t>
            </a:r>
          </a:p>
        </p:txBody>
      </p:sp>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lgn="ctr">
              <a:buNone/>
            </a:pPr>
            <a:r>
              <a:rPr lang="en-US" sz="4400" dirty="0"/>
              <a:t>Ongoing</a:t>
            </a:r>
          </a:p>
          <a:p>
            <a:pPr marL="0" indent="0" algn="ctr">
              <a:buNone/>
            </a:pPr>
            <a:r>
              <a:rPr lang="en-US" sz="4400" dirty="0"/>
              <a:t>And</a:t>
            </a:r>
          </a:p>
          <a:p>
            <a:pPr marL="0" indent="0" algn="ctr">
              <a:buNone/>
            </a:pPr>
            <a:r>
              <a:rPr lang="en-US" sz="4400" dirty="0"/>
              <a:t>Never-Ending(Staffing?)</a:t>
            </a:r>
          </a:p>
          <a:p>
            <a:pPr marL="0" indent="0" algn="ctr">
              <a:buNone/>
            </a:pPr>
            <a:r>
              <a:rPr lang="en-US" sz="4400" dirty="0">
                <a:solidFill>
                  <a:srgbClr val="FF0000"/>
                </a:solidFill>
              </a:rPr>
              <a:t>Automation Software ?</a:t>
            </a:r>
          </a:p>
          <a:p>
            <a:pPr marL="0" indent="0" algn="ctr">
              <a:buNone/>
            </a:pPr>
            <a:r>
              <a:rPr lang="en-US" sz="4400" dirty="0"/>
              <a:t>Part of Your Normal Routine</a:t>
            </a:r>
          </a:p>
        </p:txBody>
      </p:sp>
      <p:sp>
        <p:nvSpPr>
          <p:cNvPr id="4" name="Slide Number Placeholder 3"/>
          <p:cNvSpPr>
            <a:spLocks noGrp="1"/>
          </p:cNvSpPr>
          <p:nvPr>
            <p:ph type="sldNum" sz="quarter" idx="12"/>
          </p:nvPr>
        </p:nvSpPr>
        <p:spPr/>
        <p:txBody>
          <a:bodyPr/>
          <a:lstStyle/>
          <a:p>
            <a:fld id="{A37FBED9-F754-448D-9730-FEA25EE6E030}" type="slidenum">
              <a:rPr lang="en-US" smtClean="0"/>
              <a:pPr/>
              <a:t>32</a:t>
            </a:fld>
            <a:endParaRPr lang="en-US"/>
          </a:p>
        </p:txBody>
      </p:sp>
    </p:spTree>
    <p:extLst>
      <p:ext uri="{BB962C8B-B14F-4D97-AF65-F5344CB8AC3E}">
        <p14:creationId xmlns:p14="http://schemas.microsoft.com/office/powerpoint/2010/main" val="85522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AASM Checklist/Lab Standards </a:t>
            </a:r>
          </a:p>
        </p:txBody>
      </p:sp>
      <p:pic>
        <p:nvPicPr>
          <p:cNvPr id="5" name="Content Placeholder 4"/>
          <p:cNvPicPr>
            <a:picLocks noGrp="1" noChangeAspect="1"/>
          </p:cNvPicPr>
          <p:nvPr>
            <p:ph idx="1"/>
          </p:nvPr>
        </p:nvPicPr>
        <p:blipFill>
          <a:blip r:embed="rId2"/>
          <a:stretch>
            <a:fillRect/>
          </a:stretch>
        </p:blipFill>
        <p:spPr>
          <a:xfrm>
            <a:off x="1295400" y="2353410"/>
            <a:ext cx="6288658" cy="342041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FBED9-F754-448D-9730-FEA25EE6E030}"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56669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Checklists</a:t>
            </a:r>
          </a:p>
        </p:txBody>
      </p:sp>
      <p:sp>
        <p:nvSpPr>
          <p:cNvPr id="3" name="Content Placeholder 2"/>
          <p:cNvSpPr>
            <a:spLocks noGrp="1"/>
          </p:cNvSpPr>
          <p:nvPr>
            <p:ph idx="1"/>
          </p:nvPr>
        </p:nvSpPr>
        <p:spPr/>
        <p:txBody>
          <a:bodyPr>
            <a:normAutofit fontScale="92500"/>
          </a:bodyPr>
          <a:lstStyle/>
          <a:p>
            <a:pPr algn="ctr">
              <a:buNone/>
            </a:pPr>
            <a:r>
              <a:rPr lang="en-US" dirty="0"/>
              <a:t>Make Up Your Checklist(s)</a:t>
            </a:r>
          </a:p>
          <a:p>
            <a:pPr>
              <a:buNone/>
            </a:pPr>
            <a:r>
              <a:rPr lang="en-US" sz="1200" dirty="0"/>
              <a:t>Review P&amp; P Manual			O2 Concentrators/Oxygen Safety</a:t>
            </a:r>
          </a:p>
          <a:p>
            <a:pPr>
              <a:buNone/>
            </a:pPr>
            <a:r>
              <a:rPr lang="en-US" sz="1200" dirty="0"/>
              <a:t>Physical Environment Tracer			Gas Shut-Off</a:t>
            </a:r>
          </a:p>
          <a:p>
            <a:pPr>
              <a:buNone/>
            </a:pPr>
            <a:r>
              <a:rPr lang="en-US" sz="1200" dirty="0"/>
              <a:t>Patient File Tracer			HST Outcomes Log</a:t>
            </a:r>
          </a:p>
          <a:p>
            <a:pPr>
              <a:buNone/>
            </a:pPr>
            <a:r>
              <a:rPr lang="en-US" sz="1200" dirty="0"/>
              <a:t>Staff Binders w Education/Competencies		Areas Under Sink Clear of Everything</a:t>
            </a:r>
          </a:p>
          <a:p>
            <a:pPr>
              <a:buNone/>
            </a:pPr>
            <a:r>
              <a:rPr lang="en-US" sz="1200" dirty="0"/>
              <a:t>Staff Meeting Records			Cardboard-No, No, No</a:t>
            </a:r>
          </a:p>
          <a:p>
            <a:pPr>
              <a:buNone/>
            </a:pPr>
            <a:r>
              <a:rPr lang="en-US" sz="1200" b="1" u="sng" dirty="0"/>
              <a:t>Q&amp;A Process</a:t>
            </a:r>
            <a:r>
              <a:rPr lang="en-US" sz="1200" dirty="0"/>
              <a:t>	</a:t>
            </a:r>
            <a:r>
              <a:rPr lang="en-US" sz="1200" b="1" dirty="0"/>
              <a:t>---Next Page	</a:t>
            </a:r>
            <a:r>
              <a:rPr lang="en-US" sz="1200" dirty="0"/>
              <a:t>		Doors Not Propped Open</a:t>
            </a:r>
          </a:p>
          <a:p>
            <a:pPr>
              <a:buNone/>
            </a:pPr>
            <a:r>
              <a:rPr lang="en-US" sz="1200" dirty="0"/>
              <a:t>Infection Control			Food and Drink  Not in Patient Areas</a:t>
            </a:r>
          </a:p>
          <a:p>
            <a:pPr>
              <a:buNone/>
            </a:pPr>
            <a:r>
              <a:rPr lang="en-US" sz="1200" dirty="0"/>
              <a:t>Patient Safety				Hand Hygiene Products Available/Current	</a:t>
            </a:r>
          </a:p>
          <a:p>
            <a:pPr>
              <a:buNone/>
            </a:pPr>
            <a:r>
              <a:rPr lang="en-US" sz="1200" dirty="0"/>
              <a:t>Laundry Service			Label All Open Containers w </a:t>
            </a:r>
            <a:r>
              <a:rPr lang="en-US" sz="1200" u="sng" dirty="0"/>
              <a:t>Product Life </a:t>
            </a:r>
            <a:r>
              <a:rPr lang="en-US" sz="1200" dirty="0"/>
              <a:t>Expiration Date</a:t>
            </a:r>
          </a:p>
          <a:p>
            <a:pPr>
              <a:buNone/>
            </a:pPr>
            <a:r>
              <a:rPr lang="en-US" sz="1200" dirty="0"/>
              <a:t>Department of Health			Cleaning Protocols-</a:t>
            </a:r>
            <a:r>
              <a:rPr lang="en-US" sz="1200" dirty="0" err="1"/>
              <a:t>Gluteraldhyde</a:t>
            </a:r>
            <a:r>
              <a:rPr lang="en-US" sz="1200" dirty="0"/>
              <a:t>, Pasteurization, other</a:t>
            </a:r>
          </a:p>
          <a:p>
            <a:pPr>
              <a:buNone/>
            </a:pPr>
            <a:r>
              <a:rPr lang="en-US" sz="1200" dirty="0"/>
              <a:t>Fire Drill Records			Medication Policy</a:t>
            </a:r>
          </a:p>
          <a:p>
            <a:pPr>
              <a:buNone/>
            </a:pPr>
            <a:r>
              <a:rPr lang="en-US" sz="1200" dirty="0"/>
              <a:t>Patient Emergency, 711, 911, </a:t>
            </a:r>
            <a:r>
              <a:rPr lang="en-US" sz="1200" dirty="0" err="1"/>
              <a:t>Defib</a:t>
            </a:r>
            <a:r>
              <a:rPr lang="en-US" sz="1200" dirty="0"/>
              <a:t>, Rapid Response	Best Practices Posted for Safety/Infection Control/Error Prevention</a:t>
            </a:r>
          </a:p>
          <a:p>
            <a:pPr>
              <a:buNone/>
            </a:pPr>
            <a:r>
              <a:rPr lang="en-US" sz="1200" dirty="0"/>
              <a:t>Bio-Med Equipment Records/Stickers Current	Patient Experience Training/Posted</a:t>
            </a:r>
          </a:p>
          <a:p>
            <a:pPr>
              <a:buNone/>
            </a:pPr>
            <a:r>
              <a:rPr lang="en-US" sz="1200" dirty="0"/>
              <a:t>Expiration Dates Current on all supplies		Patient Refrigerator Log Current</a:t>
            </a:r>
          </a:p>
          <a:p>
            <a:pPr>
              <a:buNone/>
            </a:pPr>
            <a:r>
              <a:rPr lang="en-US" sz="1200" dirty="0"/>
              <a:t>Clutter Gone				Cabinets Closed</a:t>
            </a:r>
          </a:p>
          <a:p>
            <a:pPr>
              <a:buNone/>
            </a:pPr>
            <a:r>
              <a:rPr lang="en-US" sz="1200" dirty="0"/>
              <a:t>Hallways Clear				Time Out/Questioning Orders</a:t>
            </a:r>
          </a:p>
          <a:p>
            <a:pPr>
              <a:buNone/>
            </a:pPr>
            <a:r>
              <a:rPr lang="en-US" sz="1200" dirty="0"/>
              <a:t>R.A.C.E/P.A.S.S 			Universal Precautions Posted	</a:t>
            </a:r>
          </a:p>
          <a:p>
            <a:pPr>
              <a:buNone/>
            </a:pPr>
            <a:r>
              <a:rPr lang="en-US" sz="1200" dirty="0"/>
              <a:t>Error Prevention Tools Training/Reporting		Staff Wearing Badges Above Waist</a:t>
            </a:r>
          </a:p>
          <a:p>
            <a:pPr>
              <a:buNone/>
            </a:pPr>
            <a:r>
              <a:rPr lang="en-US" sz="1200" dirty="0"/>
              <a:t>Patient Experience Training 			MSDS Hazardous Materials Posted and in Manual</a:t>
            </a:r>
          </a:p>
          <a:p>
            <a:pPr>
              <a:buNone/>
            </a:pPr>
            <a:endParaRPr lang="en-US" sz="1200"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04088"/>
          </a:xfrm>
        </p:spPr>
        <p:txBody>
          <a:bodyPr>
            <a:normAutofit fontScale="90000"/>
          </a:bodyPr>
          <a:lstStyle/>
          <a:p>
            <a:pPr algn="ctr"/>
            <a:r>
              <a:rPr lang="en-US" dirty="0"/>
              <a:t>Q &amp; A Example Spreadsheet</a:t>
            </a:r>
          </a:p>
        </p:txBody>
      </p:sp>
      <p:pic>
        <p:nvPicPr>
          <p:cNvPr id="5" name="Content Placeholder 4"/>
          <p:cNvPicPr>
            <a:picLocks noGrp="1" noChangeAspect="1"/>
          </p:cNvPicPr>
          <p:nvPr>
            <p:ph idx="1"/>
          </p:nvPr>
        </p:nvPicPr>
        <p:blipFill>
          <a:blip r:embed="rId2"/>
          <a:stretch>
            <a:fillRect/>
          </a:stretch>
        </p:blipFill>
        <p:spPr>
          <a:xfrm>
            <a:off x="-38099" y="780288"/>
            <a:ext cx="9182100" cy="5941187"/>
          </a:xfrm>
          <a:prstGeom prst="rect">
            <a:avLst/>
          </a:prstGeom>
        </p:spPr>
      </p:pic>
      <p:sp>
        <p:nvSpPr>
          <p:cNvPr id="4" name="Slide Number Placeholder 3"/>
          <p:cNvSpPr>
            <a:spLocks noGrp="1"/>
          </p:cNvSpPr>
          <p:nvPr>
            <p:ph type="sldNum" sz="quarter" idx="12"/>
          </p:nvPr>
        </p:nvSpPr>
        <p:spPr/>
        <p:txBody>
          <a:bodyPr/>
          <a:lstStyle/>
          <a:p>
            <a:fld id="{A37FBED9-F754-448D-9730-FEA25EE6E030}" type="slidenum">
              <a:rPr lang="en-US" smtClean="0"/>
              <a:pPr/>
              <a:t>35</a:t>
            </a:fld>
            <a:endParaRPr lang="en-US"/>
          </a:p>
        </p:txBody>
      </p:sp>
    </p:spTree>
    <p:extLst>
      <p:ext uri="{BB962C8B-B14F-4D97-AF65-F5344CB8AC3E}">
        <p14:creationId xmlns:p14="http://schemas.microsoft.com/office/powerpoint/2010/main" val="936372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85800"/>
          </a:xfrm>
        </p:spPr>
        <p:txBody>
          <a:bodyPr>
            <a:normAutofit fontScale="90000"/>
          </a:bodyPr>
          <a:lstStyle/>
          <a:p>
            <a:pPr algn="ctr"/>
            <a:r>
              <a:rPr lang="en-US" dirty="0"/>
              <a:t>AASM 47 Point Checklist</a:t>
            </a:r>
          </a:p>
        </p:txBody>
      </p:sp>
      <p:pic>
        <p:nvPicPr>
          <p:cNvPr id="5" name="Content Placeholder 4"/>
          <p:cNvPicPr>
            <a:picLocks noGrp="1" noChangeAspect="1"/>
          </p:cNvPicPr>
          <p:nvPr>
            <p:ph idx="1"/>
          </p:nvPr>
        </p:nvPicPr>
        <p:blipFill>
          <a:blip r:embed="rId2"/>
          <a:stretch>
            <a:fillRect/>
          </a:stretch>
        </p:blipFill>
        <p:spPr>
          <a:xfrm>
            <a:off x="852004" y="683134"/>
            <a:ext cx="6667268" cy="6177534"/>
          </a:xfrm>
          <a:prstGeom prst="rect">
            <a:avLst/>
          </a:prstGeom>
        </p:spPr>
      </p:pic>
      <p:sp>
        <p:nvSpPr>
          <p:cNvPr id="4" name="Slide Number Placeholder 3"/>
          <p:cNvSpPr>
            <a:spLocks noGrp="1"/>
          </p:cNvSpPr>
          <p:nvPr>
            <p:ph type="sldNum" sz="quarter" idx="12"/>
          </p:nvPr>
        </p:nvSpPr>
        <p:spPr/>
        <p:txBody>
          <a:bodyPr/>
          <a:lstStyle/>
          <a:p>
            <a:fld id="{A37FBED9-F754-448D-9730-FEA25EE6E030}" type="slidenum">
              <a:rPr lang="en-US" smtClean="0"/>
              <a:pPr/>
              <a:t>36</a:t>
            </a:fld>
            <a:endParaRPr lang="en-US"/>
          </a:p>
        </p:txBody>
      </p:sp>
    </p:spTree>
    <p:extLst>
      <p:ext uri="{BB962C8B-B14F-4D97-AF65-F5344CB8AC3E}">
        <p14:creationId xmlns:p14="http://schemas.microsoft.com/office/powerpoint/2010/main" val="3127789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Typical Surveyor Schedule</a:t>
            </a:r>
          </a:p>
        </p:txBody>
      </p:sp>
      <p:sp>
        <p:nvSpPr>
          <p:cNvPr id="3" name="Content Placeholder 2"/>
          <p:cNvSpPr>
            <a:spLocks noGrp="1"/>
          </p:cNvSpPr>
          <p:nvPr>
            <p:ph idx="1"/>
          </p:nvPr>
        </p:nvSpPr>
        <p:spPr/>
        <p:txBody>
          <a:bodyPr/>
          <a:lstStyle/>
          <a:p>
            <a:r>
              <a:rPr lang="en-US" dirty="0"/>
              <a:t>Meeting with Administration/Owner/Techs/Manager</a:t>
            </a:r>
          </a:p>
          <a:p>
            <a:r>
              <a:rPr lang="en-US" dirty="0"/>
              <a:t>Safety Management</a:t>
            </a:r>
          </a:p>
          <a:p>
            <a:r>
              <a:rPr lang="en-US" dirty="0"/>
              <a:t>Security Management</a:t>
            </a:r>
          </a:p>
          <a:p>
            <a:r>
              <a:rPr lang="en-US" dirty="0"/>
              <a:t>Hazardous Materials Management</a:t>
            </a:r>
          </a:p>
          <a:p>
            <a:r>
              <a:rPr lang="en-US" dirty="0"/>
              <a:t>Medical Equipment Management</a:t>
            </a:r>
          </a:p>
          <a:p>
            <a:r>
              <a:rPr lang="en-US" dirty="0"/>
              <a:t>Infection Control</a:t>
            </a:r>
          </a:p>
          <a:p>
            <a:r>
              <a:rPr lang="en-US" dirty="0"/>
              <a:t>Fire Safety</a:t>
            </a:r>
          </a:p>
          <a:p>
            <a:r>
              <a:rPr lang="en-US" dirty="0"/>
              <a:t>Emergency Management</a:t>
            </a:r>
          </a:p>
          <a:p>
            <a:r>
              <a:rPr lang="en-US" dirty="0"/>
              <a:t>Meeting with Administration/Owner</a:t>
            </a:r>
          </a:p>
          <a:p>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80288"/>
          </a:xfrm>
        </p:spPr>
        <p:txBody>
          <a:bodyPr>
            <a:normAutofit fontScale="90000"/>
          </a:bodyPr>
          <a:lstStyle/>
          <a:p>
            <a:pPr algn="ctr"/>
            <a:r>
              <a:rPr lang="en-US" dirty="0"/>
              <a:t>AASM Surveyor Site Visit Sheet</a:t>
            </a:r>
          </a:p>
        </p:txBody>
      </p:sp>
      <p:pic>
        <p:nvPicPr>
          <p:cNvPr id="5" name="Content Placeholder 4"/>
          <p:cNvPicPr>
            <a:picLocks noGrp="1" noChangeAspect="1"/>
          </p:cNvPicPr>
          <p:nvPr>
            <p:ph idx="1"/>
          </p:nvPr>
        </p:nvPicPr>
        <p:blipFill>
          <a:blip r:embed="rId2"/>
          <a:stretch>
            <a:fillRect/>
          </a:stretch>
        </p:blipFill>
        <p:spPr>
          <a:xfrm>
            <a:off x="1981200" y="932688"/>
            <a:ext cx="4772703" cy="5842341"/>
          </a:xfrm>
          <a:prstGeom prst="rect">
            <a:avLst/>
          </a:prstGeom>
        </p:spPr>
      </p:pic>
      <p:sp>
        <p:nvSpPr>
          <p:cNvPr id="4" name="Slide Number Placeholder 3"/>
          <p:cNvSpPr>
            <a:spLocks noGrp="1"/>
          </p:cNvSpPr>
          <p:nvPr>
            <p:ph type="sldNum" sz="quarter" idx="12"/>
          </p:nvPr>
        </p:nvSpPr>
        <p:spPr/>
        <p:txBody>
          <a:bodyPr/>
          <a:lstStyle/>
          <a:p>
            <a:fld id="{A37FBED9-F754-448D-9730-FEA25EE6E030}" type="slidenum">
              <a:rPr lang="en-US" smtClean="0"/>
              <a:pPr/>
              <a:t>38</a:t>
            </a:fld>
            <a:endParaRPr lang="en-US"/>
          </a:p>
        </p:txBody>
      </p:sp>
    </p:spTree>
    <p:extLst>
      <p:ext uri="{BB962C8B-B14F-4D97-AF65-F5344CB8AC3E}">
        <p14:creationId xmlns:p14="http://schemas.microsoft.com/office/powerpoint/2010/main" val="365719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Administrators/Owner Meeting</a:t>
            </a:r>
          </a:p>
        </p:txBody>
      </p:sp>
      <p:sp>
        <p:nvSpPr>
          <p:cNvPr id="4" name="Slide Number Placeholder 3"/>
          <p:cNvSpPr>
            <a:spLocks noGrp="1"/>
          </p:cNvSpPr>
          <p:nvPr>
            <p:ph type="sldNum" sz="quarter" idx="12"/>
          </p:nvPr>
        </p:nvSpPr>
        <p:spPr/>
        <p:txBody>
          <a:bodyPr/>
          <a:lstStyle/>
          <a:p>
            <a:fld id="{A37FBED9-F754-448D-9730-FEA25EE6E030}" type="slidenum">
              <a:rPr lang="en-US" smtClean="0"/>
              <a:pPr/>
              <a:t>39</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533401" y="2133600"/>
            <a:ext cx="7772400" cy="38861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Presentation Introduction</a:t>
            </a:r>
          </a:p>
        </p:txBody>
      </p:sp>
      <p:sp>
        <p:nvSpPr>
          <p:cNvPr id="3" name="Content Placeholder 2"/>
          <p:cNvSpPr>
            <a:spLocks noGrp="1"/>
          </p:cNvSpPr>
          <p:nvPr>
            <p:ph idx="1"/>
          </p:nvPr>
        </p:nvSpPr>
        <p:spPr/>
        <p:txBody>
          <a:bodyPr>
            <a:normAutofit lnSpcReduction="10000"/>
          </a:bodyPr>
          <a:lstStyle/>
          <a:p>
            <a:pPr algn="ctr">
              <a:buNone/>
            </a:pPr>
            <a:r>
              <a:rPr lang="en-US" sz="3600" dirty="0"/>
              <a:t>My Goal</a:t>
            </a:r>
          </a:p>
          <a:p>
            <a:endParaRPr lang="en-US" dirty="0"/>
          </a:p>
          <a:p>
            <a:r>
              <a:rPr lang="en-US" dirty="0"/>
              <a:t>This presentation will act as an </a:t>
            </a:r>
            <a:r>
              <a:rPr lang="en-US" u="sng" dirty="0"/>
              <a:t>outline</a:t>
            </a:r>
            <a:r>
              <a:rPr lang="en-US" dirty="0"/>
              <a:t> and resource/ guide to be built upon, for everyone who works at a sleep disorders center.</a:t>
            </a:r>
          </a:p>
          <a:p>
            <a:endParaRPr lang="en-US" dirty="0"/>
          </a:p>
          <a:p>
            <a:r>
              <a:rPr lang="en-US" dirty="0"/>
              <a:t>It is based mostly on my current experiences as my health care system prepared for Site Surveys from  </a:t>
            </a:r>
            <a:r>
              <a:rPr lang="en-US" b="1" dirty="0"/>
              <a:t>The Commission……… and also our most recent re-accreditation with the AASM</a:t>
            </a: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Management</a:t>
            </a:r>
          </a:p>
        </p:txBody>
      </p:sp>
      <p:sp>
        <p:nvSpPr>
          <p:cNvPr id="3" name="Content Placeholder 2"/>
          <p:cNvSpPr>
            <a:spLocks noGrp="1"/>
          </p:cNvSpPr>
          <p:nvPr>
            <p:ph idx="1"/>
          </p:nvPr>
        </p:nvSpPr>
        <p:spPr/>
        <p:txBody>
          <a:bodyPr/>
          <a:lstStyle/>
          <a:p>
            <a:pPr algn="ctr">
              <a:buNone/>
            </a:pPr>
            <a:endParaRPr lang="en-US" dirty="0"/>
          </a:p>
          <a:p>
            <a:pPr algn="ctr">
              <a:buNone/>
            </a:pPr>
            <a:r>
              <a:rPr lang="en-US" dirty="0"/>
              <a:t>Management Plan</a:t>
            </a:r>
          </a:p>
          <a:p>
            <a:pPr algn="ctr">
              <a:buNone/>
            </a:pPr>
            <a:r>
              <a:rPr lang="en-US" dirty="0"/>
              <a:t>Annual Evaluation	</a:t>
            </a:r>
          </a:p>
          <a:p>
            <a:pPr algn="ctr">
              <a:buNone/>
            </a:pPr>
            <a:r>
              <a:rPr lang="en-US" dirty="0"/>
              <a:t>Environmental Tours</a:t>
            </a:r>
          </a:p>
          <a:p>
            <a:pPr algn="ctr">
              <a:buNone/>
            </a:pPr>
            <a:r>
              <a:rPr lang="en-US" dirty="0"/>
              <a:t>Risk Assessment </a:t>
            </a:r>
          </a:p>
          <a:p>
            <a:pPr algn="ctr">
              <a:buNone/>
            </a:pPr>
            <a:r>
              <a:rPr lang="en-US" dirty="0"/>
              <a:t>Performance Monitoring</a:t>
            </a:r>
          </a:p>
          <a:p>
            <a:pPr algn="ctr">
              <a:buNone/>
            </a:pPr>
            <a:endParaRPr lang="en-US" dirty="0"/>
          </a:p>
          <a:p>
            <a:pPr algn="ctr">
              <a:buNone/>
            </a:pPr>
            <a:r>
              <a:rPr lang="en-US" dirty="0"/>
              <a:t>Meets w Department Director/Lab Manager/Techs</a:t>
            </a:r>
          </a:p>
          <a:p>
            <a:pPr algn="ctr">
              <a:buNone/>
            </a:pPr>
            <a:r>
              <a:rPr lang="en-US" dirty="0"/>
              <a:t>Tracer Directed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Security Management</a:t>
            </a:r>
          </a:p>
        </p:txBody>
      </p:sp>
      <p:sp>
        <p:nvSpPr>
          <p:cNvPr id="3" name="Content Placeholder 2"/>
          <p:cNvSpPr>
            <a:spLocks noGrp="1"/>
          </p:cNvSpPr>
          <p:nvPr>
            <p:ph idx="1"/>
          </p:nvPr>
        </p:nvSpPr>
        <p:spPr/>
        <p:txBody>
          <a:bodyPr/>
          <a:lstStyle/>
          <a:p>
            <a:pPr algn="ctr">
              <a:buNone/>
            </a:pPr>
            <a:r>
              <a:rPr lang="en-US" dirty="0"/>
              <a:t>Management Plan</a:t>
            </a:r>
          </a:p>
          <a:p>
            <a:pPr algn="ctr">
              <a:buNone/>
            </a:pPr>
            <a:r>
              <a:rPr lang="en-US" dirty="0"/>
              <a:t>Annual Evaluation</a:t>
            </a:r>
          </a:p>
          <a:p>
            <a:pPr algn="ctr">
              <a:buNone/>
            </a:pPr>
            <a:r>
              <a:rPr lang="en-US" dirty="0"/>
              <a:t>Risk Evaluation</a:t>
            </a:r>
          </a:p>
          <a:p>
            <a:pPr algn="ctr">
              <a:buNone/>
            </a:pPr>
            <a:r>
              <a:rPr lang="en-US" dirty="0"/>
              <a:t>Performance Monitoring</a:t>
            </a:r>
          </a:p>
          <a:p>
            <a:pPr algn="ctr">
              <a:buNone/>
            </a:pPr>
            <a:endParaRPr lang="en-US" dirty="0"/>
          </a:p>
          <a:p>
            <a:pPr algn="ctr">
              <a:buNone/>
            </a:pPr>
            <a:r>
              <a:rPr lang="en-US" dirty="0"/>
              <a:t>Meets w Department Director/Lab Manager/Techs</a:t>
            </a:r>
          </a:p>
          <a:p>
            <a:pPr algn="ctr">
              <a:buNone/>
            </a:pPr>
            <a:endParaRPr lang="en-US" dirty="0"/>
          </a:p>
          <a:p>
            <a:pPr algn="ctr">
              <a:buNone/>
            </a:pPr>
            <a:r>
              <a:rPr lang="en-US" dirty="0"/>
              <a:t>Tracer Directed</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Hazardous Materials Mgmt.</a:t>
            </a:r>
          </a:p>
        </p:txBody>
      </p:sp>
      <p:sp>
        <p:nvSpPr>
          <p:cNvPr id="3" name="Content Placeholder 2"/>
          <p:cNvSpPr>
            <a:spLocks noGrp="1"/>
          </p:cNvSpPr>
          <p:nvPr>
            <p:ph idx="1"/>
          </p:nvPr>
        </p:nvSpPr>
        <p:spPr/>
        <p:txBody>
          <a:bodyPr/>
          <a:lstStyle/>
          <a:p>
            <a:pPr algn="ctr">
              <a:buNone/>
            </a:pPr>
            <a:r>
              <a:rPr lang="en-US" dirty="0"/>
              <a:t>Management Plan</a:t>
            </a:r>
          </a:p>
          <a:p>
            <a:pPr algn="ctr">
              <a:buNone/>
            </a:pPr>
            <a:r>
              <a:rPr lang="en-US" dirty="0"/>
              <a:t>Annual Evaluation</a:t>
            </a:r>
          </a:p>
          <a:p>
            <a:pPr algn="ctr">
              <a:buNone/>
            </a:pPr>
            <a:r>
              <a:rPr lang="en-US" dirty="0"/>
              <a:t>Performance Monitoring</a:t>
            </a:r>
          </a:p>
          <a:p>
            <a:pPr algn="ctr">
              <a:buNone/>
            </a:pPr>
            <a:r>
              <a:rPr lang="en-US" dirty="0"/>
              <a:t>Manifests</a:t>
            </a:r>
          </a:p>
          <a:p>
            <a:pPr algn="ctr">
              <a:buNone/>
            </a:pPr>
            <a:r>
              <a:rPr lang="en-US" dirty="0"/>
              <a:t>Meets Department Director/Lab Manager/Techs</a:t>
            </a:r>
          </a:p>
          <a:p>
            <a:pPr algn="ctr">
              <a:buNone/>
            </a:pPr>
            <a:endParaRPr lang="en-US" dirty="0"/>
          </a:p>
          <a:p>
            <a:pPr algn="ctr">
              <a:buNone/>
            </a:pPr>
            <a:r>
              <a:rPr lang="en-US" dirty="0"/>
              <a:t>Tracer Directed/MSDS/Safety Data Sheets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Medical Equipment Mgmt. </a:t>
            </a:r>
          </a:p>
        </p:txBody>
      </p:sp>
      <p:sp>
        <p:nvSpPr>
          <p:cNvPr id="3" name="Content Placeholder 2"/>
          <p:cNvSpPr>
            <a:spLocks noGrp="1"/>
          </p:cNvSpPr>
          <p:nvPr>
            <p:ph idx="1"/>
          </p:nvPr>
        </p:nvSpPr>
        <p:spPr/>
        <p:txBody>
          <a:bodyPr/>
          <a:lstStyle/>
          <a:p>
            <a:pPr algn="ctr">
              <a:buNone/>
            </a:pPr>
            <a:r>
              <a:rPr lang="en-US" dirty="0"/>
              <a:t>Management Plan</a:t>
            </a:r>
          </a:p>
          <a:p>
            <a:pPr algn="ctr">
              <a:buNone/>
            </a:pPr>
            <a:r>
              <a:rPr lang="en-US" dirty="0"/>
              <a:t>Annual Evaluation</a:t>
            </a:r>
          </a:p>
          <a:p>
            <a:pPr algn="ctr">
              <a:buNone/>
            </a:pPr>
            <a:r>
              <a:rPr lang="en-US" dirty="0"/>
              <a:t>Performance Monitoring</a:t>
            </a:r>
          </a:p>
          <a:p>
            <a:pPr algn="ctr">
              <a:buNone/>
            </a:pPr>
            <a:r>
              <a:rPr lang="en-US" dirty="0"/>
              <a:t>Preventative Maintenance</a:t>
            </a:r>
          </a:p>
          <a:p>
            <a:pPr algn="ctr">
              <a:buNone/>
            </a:pPr>
            <a:r>
              <a:rPr lang="en-US" dirty="0"/>
              <a:t>Inventory Sample</a:t>
            </a:r>
          </a:p>
          <a:p>
            <a:pPr algn="ctr">
              <a:buNone/>
            </a:pPr>
            <a:r>
              <a:rPr lang="en-US" u="sng" dirty="0"/>
              <a:t>Bio-Med Labels</a:t>
            </a:r>
          </a:p>
          <a:p>
            <a:pPr algn="ctr">
              <a:buNone/>
            </a:pPr>
            <a:r>
              <a:rPr lang="en-US" dirty="0"/>
              <a:t>Meet w Department Director/Lab Manager/Techs</a:t>
            </a:r>
          </a:p>
          <a:p>
            <a:pPr algn="ctr">
              <a:buNone/>
            </a:pPr>
            <a:r>
              <a:rPr lang="en-US" dirty="0"/>
              <a:t>Tracer Directed</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Fire Safety Management</a:t>
            </a:r>
          </a:p>
        </p:txBody>
      </p:sp>
      <p:sp>
        <p:nvSpPr>
          <p:cNvPr id="3" name="Content Placeholder 2"/>
          <p:cNvSpPr>
            <a:spLocks noGrp="1"/>
          </p:cNvSpPr>
          <p:nvPr>
            <p:ph idx="1"/>
          </p:nvPr>
        </p:nvSpPr>
        <p:spPr/>
        <p:txBody>
          <a:bodyPr/>
          <a:lstStyle/>
          <a:p>
            <a:pPr algn="ctr">
              <a:buNone/>
            </a:pPr>
            <a:r>
              <a:rPr lang="en-US" dirty="0"/>
              <a:t>Management Plan</a:t>
            </a:r>
          </a:p>
          <a:p>
            <a:pPr algn="ctr">
              <a:buNone/>
            </a:pPr>
            <a:r>
              <a:rPr lang="en-US" dirty="0"/>
              <a:t>Annual Evaluation</a:t>
            </a:r>
          </a:p>
          <a:p>
            <a:pPr algn="ctr">
              <a:buNone/>
            </a:pPr>
            <a:r>
              <a:rPr lang="en-US" dirty="0"/>
              <a:t>Performance Monitoring</a:t>
            </a:r>
          </a:p>
          <a:p>
            <a:pPr algn="ctr">
              <a:buNone/>
            </a:pPr>
            <a:r>
              <a:rPr lang="en-US" dirty="0"/>
              <a:t>Fire Drill Records</a:t>
            </a:r>
          </a:p>
          <a:p>
            <a:pPr algn="ctr">
              <a:buNone/>
            </a:pPr>
            <a:r>
              <a:rPr lang="en-US" dirty="0"/>
              <a:t>Maintenance, Testing, Inspection of System</a:t>
            </a:r>
          </a:p>
          <a:p>
            <a:pPr algn="ctr">
              <a:buNone/>
            </a:pPr>
            <a:endParaRPr lang="en-US" dirty="0"/>
          </a:p>
          <a:p>
            <a:pPr algn="ctr">
              <a:buNone/>
            </a:pPr>
            <a:r>
              <a:rPr lang="en-US" dirty="0"/>
              <a:t>Meets w Department Director/lab Manager/Techs</a:t>
            </a:r>
          </a:p>
          <a:p>
            <a:pPr algn="ctr">
              <a:buNone/>
            </a:pPr>
            <a:endParaRPr lang="en-US" dirty="0"/>
          </a:p>
          <a:p>
            <a:pPr algn="ctr">
              <a:buNone/>
            </a:pPr>
            <a:r>
              <a:rPr lang="en-US" dirty="0"/>
              <a:t>Tracer Directed and Evaluated</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Infection Control</a:t>
            </a:r>
          </a:p>
        </p:txBody>
      </p:sp>
      <p:sp>
        <p:nvSpPr>
          <p:cNvPr id="3" name="Content Placeholder 2"/>
          <p:cNvSpPr>
            <a:spLocks noGrp="1"/>
          </p:cNvSpPr>
          <p:nvPr>
            <p:ph idx="1"/>
          </p:nvPr>
        </p:nvSpPr>
        <p:spPr/>
        <p:txBody>
          <a:bodyPr/>
          <a:lstStyle/>
          <a:p>
            <a:pPr algn="ctr">
              <a:buNone/>
            </a:pPr>
            <a:r>
              <a:rPr lang="en-US" dirty="0"/>
              <a:t>Management Plan</a:t>
            </a:r>
          </a:p>
          <a:p>
            <a:pPr algn="ctr">
              <a:buNone/>
            </a:pPr>
            <a:r>
              <a:rPr lang="en-US" dirty="0"/>
              <a:t>Evaluation Reports from Infection Prevention</a:t>
            </a:r>
          </a:p>
          <a:p>
            <a:pPr algn="ctr">
              <a:buNone/>
            </a:pPr>
            <a:r>
              <a:rPr lang="en-US" dirty="0"/>
              <a:t>Performance Monitoring</a:t>
            </a:r>
          </a:p>
          <a:p>
            <a:pPr algn="ctr">
              <a:buNone/>
            </a:pPr>
            <a:r>
              <a:rPr lang="en-US" dirty="0"/>
              <a:t>Review of Universal Precautions</a:t>
            </a:r>
          </a:p>
          <a:p>
            <a:pPr algn="ctr">
              <a:buNone/>
            </a:pPr>
            <a:r>
              <a:rPr lang="en-US" dirty="0"/>
              <a:t>Hand Washing Program</a:t>
            </a:r>
          </a:p>
          <a:p>
            <a:pPr algn="ctr">
              <a:buNone/>
            </a:pPr>
            <a:r>
              <a:rPr lang="en-US" dirty="0"/>
              <a:t>Patient Readmission History Tracer</a:t>
            </a:r>
          </a:p>
          <a:p>
            <a:pPr algn="ctr">
              <a:buNone/>
            </a:pPr>
            <a:r>
              <a:rPr lang="en-US" dirty="0"/>
              <a:t>Meets w Department Director/Lab Manager</a:t>
            </a:r>
          </a:p>
          <a:p>
            <a:pPr algn="ctr">
              <a:buNone/>
            </a:pPr>
            <a:endParaRPr lang="en-US" dirty="0"/>
          </a:p>
          <a:p>
            <a:pPr algn="ctr">
              <a:buNone/>
            </a:pPr>
            <a:r>
              <a:rPr lang="en-US" dirty="0"/>
              <a:t>Tracer Directed</a:t>
            </a:r>
          </a:p>
          <a:p>
            <a:pPr algn="ct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Microbes Are Ubiquitous….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46</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2087024"/>
            <a:ext cx="8686800" cy="431377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Emergency Management</a:t>
            </a:r>
          </a:p>
        </p:txBody>
      </p:sp>
      <p:sp>
        <p:nvSpPr>
          <p:cNvPr id="3" name="Content Placeholder 2"/>
          <p:cNvSpPr>
            <a:spLocks noGrp="1"/>
          </p:cNvSpPr>
          <p:nvPr>
            <p:ph idx="1"/>
          </p:nvPr>
        </p:nvSpPr>
        <p:spPr/>
        <p:txBody>
          <a:bodyPr/>
          <a:lstStyle/>
          <a:p>
            <a:pPr algn="ctr">
              <a:buNone/>
            </a:pPr>
            <a:r>
              <a:rPr lang="en-US" dirty="0"/>
              <a:t>Management Plan</a:t>
            </a:r>
          </a:p>
          <a:p>
            <a:pPr algn="ctr">
              <a:buNone/>
            </a:pPr>
            <a:r>
              <a:rPr lang="en-US" dirty="0"/>
              <a:t>Performance Evaluation</a:t>
            </a:r>
          </a:p>
          <a:p>
            <a:pPr algn="ctr">
              <a:buNone/>
            </a:pPr>
            <a:r>
              <a:rPr lang="en-US" dirty="0"/>
              <a:t>All policies both Internal and External Reviewed </a:t>
            </a:r>
          </a:p>
          <a:p>
            <a:pPr algn="ctr">
              <a:buNone/>
            </a:pPr>
            <a:r>
              <a:rPr lang="en-US" dirty="0"/>
              <a:t>Community Aspects</a:t>
            </a:r>
          </a:p>
          <a:p>
            <a:pPr algn="ctr">
              <a:buNone/>
            </a:pPr>
            <a:r>
              <a:rPr lang="en-US" b="1" dirty="0"/>
              <a:t>FEMA Training if Applicable</a:t>
            </a:r>
          </a:p>
          <a:p>
            <a:pPr algn="ctr">
              <a:buNone/>
            </a:pPr>
            <a:endParaRPr lang="en-US" dirty="0"/>
          </a:p>
          <a:p>
            <a:pPr algn="ctr">
              <a:buNone/>
            </a:pPr>
            <a:r>
              <a:rPr lang="en-US" dirty="0"/>
              <a:t>711, 911, Crash Carts, </a:t>
            </a:r>
            <a:r>
              <a:rPr lang="en-US" dirty="0" err="1"/>
              <a:t>Defib</a:t>
            </a:r>
            <a:r>
              <a:rPr lang="en-US" dirty="0"/>
              <a:t>, Rapid Response</a:t>
            </a:r>
          </a:p>
          <a:p>
            <a:pPr algn="ctr">
              <a:buNone/>
            </a:pPr>
            <a:endParaRPr lang="en-US" dirty="0"/>
          </a:p>
          <a:p>
            <a:pPr algn="ctr">
              <a:buNone/>
            </a:pPr>
            <a:r>
              <a:rPr lang="en-US" dirty="0"/>
              <a:t>Tracer Evaluated</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Tracer, Trace What?</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48</a:t>
            </a:fld>
            <a:endParaRPr lang="en-US"/>
          </a:p>
        </p:txBody>
      </p:sp>
      <p:pic>
        <p:nvPicPr>
          <p:cNvPr id="5" name="Picture 3" descr="IMAG0023.jpg"/>
          <p:cNvPicPr>
            <a:picLocks noGrp="1" noChangeAspect="1"/>
          </p:cNvPicPr>
          <p:nvPr>
            <p:ph idx="1"/>
          </p:nvPr>
        </p:nvPicPr>
        <p:blipFill>
          <a:blip r:embed="rId3" cstate="print"/>
          <a:srcRect/>
          <a:stretch>
            <a:fillRect/>
          </a:stretch>
        </p:blipFill>
        <p:spPr>
          <a:xfrm>
            <a:off x="685800" y="1935163"/>
            <a:ext cx="7848600" cy="4389437"/>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Tracer Concept</a:t>
            </a:r>
          </a:p>
        </p:txBody>
      </p:sp>
      <p:sp>
        <p:nvSpPr>
          <p:cNvPr id="3" name="Content Placeholder 2"/>
          <p:cNvSpPr>
            <a:spLocks noGrp="1"/>
          </p:cNvSpPr>
          <p:nvPr>
            <p:ph idx="1"/>
          </p:nvPr>
        </p:nvSpPr>
        <p:spPr/>
        <p:txBody>
          <a:bodyPr/>
          <a:lstStyle/>
          <a:p>
            <a:r>
              <a:rPr lang="en-US" dirty="0"/>
              <a:t>Typically starts with a patient file/chart</a:t>
            </a:r>
          </a:p>
          <a:p>
            <a:endParaRPr lang="en-US" dirty="0"/>
          </a:p>
          <a:p>
            <a:r>
              <a:rPr lang="en-US" dirty="0"/>
              <a:t>Will then go off to specific well defined areas.</a:t>
            </a:r>
          </a:p>
          <a:p>
            <a:endParaRPr lang="en-US" dirty="0"/>
          </a:p>
          <a:p>
            <a:r>
              <a:rPr lang="en-US" dirty="0"/>
              <a:t>Tracer activity follows patients care, diagnostics, services provided and outcomes.</a:t>
            </a:r>
          </a:p>
          <a:p>
            <a:endParaRPr lang="en-US" dirty="0"/>
          </a:p>
          <a:p>
            <a:r>
              <a:rPr lang="en-US" dirty="0"/>
              <a:t>Review the content areas found in your typical file.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JCAHO</a:t>
            </a:r>
          </a:p>
        </p:txBody>
      </p:sp>
      <p:sp>
        <p:nvSpPr>
          <p:cNvPr id="3" name="Content Placeholder 2"/>
          <p:cNvSpPr>
            <a:spLocks noGrp="1"/>
          </p:cNvSpPr>
          <p:nvPr>
            <p:ph idx="1"/>
          </p:nvPr>
        </p:nvSpPr>
        <p:spPr/>
        <p:txBody>
          <a:bodyPr>
            <a:normAutofit/>
          </a:bodyPr>
          <a:lstStyle/>
          <a:p>
            <a:pPr algn="ctr">
              <a:buNone/>
            </a:pPr>
            <a:r>
              <a:rPr lang="en-US" sz="3600" dirty="0"/>
              <a:t>Joint Commission on Accreditation of Healthcare Organizations</a:t>
            </a:r>
          </a:p>
          <a:p>
            <a:pPr algn="ctr"/>
            <a:endParaRPr lang="en-US" sz="3600" dirty="0"/>
          </a:p>
          <a:p>
            <a:pPr algn="ctr">
              <a:buNone/>
            </a:pPr>
            <a:r>
              <a:rPr lang="en-US" sz="7200" dirty="0"/>
              <a:t>AASM</a:t>
            </a:r>
          </a:p>
          <a:p>
            <a:pPr algn="ctr">
              <a:buNone/>
            </a:pPr>
            <a:r>
              <a:rPr lang="en-US" sz="3600" dirty="0"/>
              <a:t>American Academy of Sleep Medicine</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Typical Patient File/Tracer</a:t>
            </a:r>
          </a:p>
        </p:txBody>
      </p:sp>
      <p:sp>
        <p:nvSpPr>
          <p:cNvPr id="3" name="Content Placeholder 2"/>
          <p:cNvSpPr>
            <a:spLocks noGrp="1"/>
          </p:cNvSpPr>
          <p:nvPr>
            <p:ph idx="1"/>
          </p:nvPr>
        </p:nvSpPr>
        <p:spPr/>
        <p:txBody>
          <a:bodyPr/>
          <a:lstStyle/>
          <a:p>
            <a:r>
              <a:rPr lang="en-US" dirty="0"/>
              <a:t>Patient Demographics/Billing Information</a:t>
            </a:r>
          </a:p>
          <a:p>
            <a:r>
              <a:rPr lang="en-US" dirty="0"/>
              <a:t>Medical History-H&amp;P</a:t>
            </a:r>
          </a:p>
          <a:p>
            <a:r>
              <a:rPr lang="en-US" dirty="0"/>
              <a:t>Current and Discontinued Medications</a:t>
            </a:r>
          </a:p>
          <a:p>
            <a:r>
              <a:rPr lang="en-US" dirty="0"/>
              <a:t>Safety and Infection Control</a:t>
            </a:r>
          </a:p>
          <a:p>
            <a:r>
              <a:rPr lang="en-US" dirty="0"/>
              <a:t>Sleep Questionnaires</a:t>
            </a:r>
          </a:p>
          <a:p>
            <a:r>
              <a:rPr lang="en-US" dirty="0"/>
              <a:t>DME w Outcomes</a:t>
            </a:r>
          </a:p>
          <a:p>
            <a:r>
              <a:rPr lang="en-US" dirty="0"/>
              <a:t>Home Sleep Study Outcomes</a:t>
            </a:r>
          </a:p>
          <a:p>
            <a:r>
              <a:rPr lang="en-US" dirty="0"/>
              <a:t>All Technical Reports and Interpretations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Tracer Education Exercise</a:t>
            </a:r>
          </a:p>
        </p:txBody>
      </p:sp>
      <p:sp>
        <p:nvSpPr>
          <p:cNvPr id="3" name="Content Placeholder 2"/>
          <p:cNvSpPr>
            <a:spLocks noGrp="1"/>
          </p:cNvSpPr>
          <p:nvPr>
            <p:ph idx="1"/>
          </p:nvPr>
        </p:nvSpPr>
        <p:spPr/>
        <p:txBody>
          <a:bodyPr/>
          <a:lstStyle/>
          <a:p>
            <a:pPr algn="ctr">
              <a:buNone/>
            </a:pPr>
            <a:r>
              <a:rPr lang="en-US" dirty="0"/>
              <a:t>Staff Meeting Exercise</a:t>
            </a:r>
          </a:p>
          <a:p>
            <a:pPr algn="ctr">
              <a:buNone/>
            </a:pPr>
            <a:endParaRPr lang="en-US" dirty="0"/>
          </a:p>
          <a:p>
            <a:pPr algn="ctr">
              <a:buNone/>
            </a:pPr>
            <a:r>
              <a:rPr lang="en-US" dirty="0"/>
              <a:t>Gets Staff Engaged in Processes</a:t>
            </a:r>
          </a:p>
          <a:p>
            <a:pPr algn="ctr">
              <a:buNone/>
            </a:pPr>
            <a:endParaRPr lang="en-US" dirty="0"/>
          </a:p>
          <a:p>
            <a:pPr algn="ctr">
              <a:buNone/>
            </a:pPr>
            <a:r>
              <a:rPr lang="en-US" dirty="0"/>
              <a:t>Everyone Gets a File</a:t>
            </a:r>
          </a:p>
          <a:p>
            <a:pPr algn="ctr">
              <a:buNone/>
            </a:pPr>
            <a:endParaRPr lang="en-US" dirty="0"/>
          </a:p>
          <a:p>
            <a:pPr algn="ctr">
              <a:buNone/>
            </a:pPr>
            <a:r>
              <a:rPr lang="en-US" dirty="0"/>
              <a:t>Keep it Positive</a:t>
            </a:r>
          </a:p>
          <a:p>
            <a:pPr algn="ctr">
              <a:buNone/>
            </a:pPr>
            <a:endParaRPr lang="en-US" dirty="0"/>
          </a:p>
          <a:p>
            <a:pPr algn="ctr">
              <a:buNone/>
            </a:pPr>
            <a:r>
              <a:rPr lang="en-US" dirty="0"/>
              <a:t>Food Helps</a:t>
            </a:r>
          </a:p>
          <a:p>
            <a:pPr algn="ctr">
              <a:buNone/>
            </a:pPr>
            <a:endParaRPr lang="en-US" dirty="0"/>
          </a:p>
          <a:p>
            <a:pPr algn="ct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Patient Demographics/Billing</a:t>
            </a:r>
          </a:p>
        </p:txBody>
      </p:sp>
      <p:sp>
        <p:nvSpPr>
          <p:cNvPr id="3" name="Content Placeholder 2"/>
          <p:cNvSpPr>
            <a:spLocks noGrp="1"/>
          </p:cNvSpPr>
          <p:nvPr>
            <p:ph idx="1"/>
          </p:nvPr>
        </p:nvSpPr>
        <p:spPr/>
        <p:txBody>
          <a:bodyPr>
            <a:normAutofit lnSpcReduction="10000"/>
          </a:bodyPr>
          <a:lstStyle/>
          <a:p>
            <a:pPr>
              <a:buNone/>
            </a:pPr>
            <a:r>
              <a:rPr lang="en-US" dirty="0"/>
              <a:t>Is it complete? Is Primary language listed? </a:t>
            </a:r>
          </a:p>
          <a:p>
            <a:pPr>
              <a:buNone/>
            </a:pPr>
            <a:r>
              <a:rPr lang="en-US" dirty="0"/>
              <a:t>Two forms, ID? Name, age, DOB used?</a:t>
            </a:r>
          </a:p>
          <a:p>
            <a:pPr>
              <a:buNone/>
            </a:pPr>
            <a:r>
              <a:rPr lang="en-US" dirty="0"/>
              <a:t>If not complete, how do we complete and better yet how do we ensure that files are complete in future.</a:t>
            </a:r>
          </a:p>
          <a:p>
            <a:pPr>
              <a:buNone/>
            </a:pPr>
            <a:r>
              <a:rPr lang="en-US" dirty="0"/>
              <a:t>Who does intake? Insurance information complete?</a:t>
            </a:r>
          </a:p>
          <a:p>
            <a:pPr>
              <a:buNone/>
            </a:pPr>
            <a:r>
              <a:rPr lang="en-US" dirty="0"/>
              <a:t>What does it tell you about the patient?</a:t>
            </a:r>
          </a:p>
          <a:p>
            <a:pPr>
              <a:buNone/>
            </a:pPr>
            <a:r>
              <a:rPr lang="en-US" dirty="0"/>
              <a:t>How is transport to your lab achieved?</a:t>
            </a:r>
          </a:p>
          <a:p>
            <a:pPr>
              <a:buNone/>
            </a:pPr>
            <a:r>
              <a:rPr lang="en-US" dirty="0"/>
              <a:t>Does the paperwork match the prescription?</a:t>
            </a:r>
          </a:p>
          <a:p>
            <a:pPr>
              <a:buNone/>
            </a:pPr>
            <a:r>
              <a:rPr lang="en-US" dirty="0"/>
              <a:t>If not what do we do? What is our process?</a:t>
            </a:r>
          </a:p>
          <a:p>
            <a:pPr>
              <a:buNone/>
            </a:pPr>
            <a:r>
              <a:rPr lang="en-US" dirty="0"/>
              <a:t>How do we resolve concerns regarding paperwork?</a:t>
            </a:r>
          </a:p>
          <a:p>
            <a:pP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Medical History</a:t>
            </a:r>
          </a:p>
        </p:txBody>
      </p:sp>
      <p:sp>
        <p:nvSpPr>
          <p:cNvPr id="3" name="Content Placeholder 2"/>
          <p:cNvSpPr>
            <a:spLocks noGrp="1"/>
          </p:cNvSpPr>
          <p:nvPr>
            <p:ph idx="1"/>
          </p:nvPr>
        </p:nvSpPr>
        <p:spPr/>
        <p:txBody>
          <a:bodyPr>
            <a:normAutofit lnSpcReduction="10000"/>
          </a:bodyPr>
          <a:lstStyle/>
          <a:p>
            <a:pPr>
              <a:buNone/>
            </a:pPr>
            <a:r>
              <a:rPr lang="en-US" dirty="0"/>
              <a:t>H&amp;P provided?</a:t>
            </a:r>
          </a:p>
          <a:p>
            <a:pPr>
              <a:buNone/>
            </a:pPr>
            <a:r>
              <a:rPr lang="en-US" dirty="0"/>
              <a:t>Risk assessment done?</a:t>
            </a:r>
          </a:p>
          <a:p>
            <a:pPr>
              <a:buNone/>
            </a:pPr>
            <a:r>
              <a:rPr lang="en-US" dirty="0"/>
              <a:t>Sleep Questionnaires Included?</a:t>
            </a:r>
          </a:p>
          <a:p>
            <a:pPr>
              <a:buNone/>
            </a:pPr>
            <a:r>
              <a:rPr lang="en-US" dirty="0">
                <a:solidFill>
                  <a:srgbClr val="FF0000"/>
                </a:solidFill>
              </a:rPr>
              <a:t>Special Needs Patients?  </a:t>
            </a:r>
            <a:r>
              <a:rPr lang="en-US" b="1" dirty="0">
                <a:solidFill>
                  <a:srgbClr val="FF0000"/>
                </a:solidFill>
              </a:rPr>
              <a:t>No Surprises!!!!</a:t>
            </a:r>
          </a:p>
          <a:p>
            <a:pPr>
              <a:buNone/>
            </a:pPr>
            <a:endParaRPr lang="en-US" b="1" dirty="0"/>
          </a:p>
          <a:p>
            <a:pPr>
              <a:buNone/>
            </a:pPr>
            <a:r>
              <a:rPr lang="en-US" dirty="0"/>
              <a:t>Patient needs met the night of Study?</a:t>
            </a:r>
          </a:p>
          <a:p>
            <a:pPr>
              <a:buNone/>
            </a:pPr>
            <a:endParaRPr lang="en-US" dirty="0"/>
          </a:p>
          <a:p>
            <a:pPr>
              <a:buNone/>
            </a:pPr>
            <a:r>
              <a:rPr lang="en-US" dirty="0"/>
              <a:t>Prescription matched History?</a:t>
            </a:r>
          </a:p>
          <a:p>
            <a:pPr>
              <a:buNone/>
            </a:pPr>
            <a:endParaRPr lang="en-US" dirty="0"/>
          </a:p>
          <a:p>
            <a:pPr>
              <a:buNone/>
            </a:pPr>
            <a:r>
              <a:rPr lang="en-US" dirty="0"/>
              <a:t>History matches patient?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Medications Aspects</a:t>
            </a:r>
          </a:p>
        </p:txBody>
      </p:sp>
      <p:sp>
        <p:nvSpPr>
          <p:cNvPr id="3" name="Content Placeholder 2"/>
          <p:cNvSpPr>
            <a:spLocks noGrp="1"/>
          </p:cNvSpPr>
          <p:nvPr>
            <p:ph idx="1"/>
          </p:nvPr>
        </p:nvSpPr>
        <p:spPr/>
        <p:txBody>
          <a:bodyPr>
            <a:normAutofit lnSpcReduction="10000"/>
          </a:bodyPr>
          <a:lstStyle/>
          <a:p>
            <a:pPr>
              <a:buNone/>
            </a:pPr>
            <a:r>
              <a:rPr lang="en-US" dirty="0"/>
              <a:t>Techs do not administer meds.</a:t>
            </a:r>
          </a:p>
          <a:p>
            <a:pPr>
              <a:buNone/>
            </a:pPr>
            <a:r>
              <a:rPr lang="en-US" dirty="0"/>
              <a:t>Techs do not administer meds</a:t>
            </a:r>
          </a:p>
          <a:p>
            <a:pPr>
              <a:buNone/>
            </a:pPr>
            <a:r>
              <a:rPr lang="en-US" dirty="0"/>
              <a:t>Techs do not administer meds……………………..</a:t>
            </a:r>
          </a:p>
          <a:p>
            <a:pPr>
              <a:buNone/>
            </a:pPr>
            <a:r>
              <a:rPr lang="en-US" dirty="0"/>
              <a:t>What effect will the patient’s meds have on the record.</a:t>
            </a:r>
          </a:p>
          <a:p>
            <a:pPr>
              <a:buNone/>
            </a:pPr>
            <a:r>
              <a:rPr lang="en-US" dirty="0"/>
              <a:t>Can the patient self administer? Tech identification?</a:t>
            </a:r>
          </a:p>
          <a:p>
            <a:pPr>
              <a:buNone/>
            </a:pPr>
            <a:r>
              <a:rPr lang="en-US" dirty="0"/>
              <a:t>Did the Dr want the patient to stop a medication(MSLT)</a:t>
            </a:r>
          </a:p>
          <a:p>
            <a:pPr>
              <a:buNone/>
            </a:pPr>
            <a:r>
              <a:rPr lang="en-US" dirty="0"/>
              <a:t>Review patient medication list.</a:t>
            </a:r>
          </a:p>
          <a:p>
            <a:pPr>
              <a:buNone/>
            </a:pPr>
            <a:r>
              <a:rPr lang="en-US" dirty="0"/>
              <a:t>Did patient need time in morning to wake up?</a:t>
            </a:r>
          </a:p>
          <a:p>
            <a:pPr>
              <a:buNone/>
            </a:pPr>
            <a:r>
              <a:rPr lang="en-US" dirty="0"/>
              <a:t>Safety questions or concerns, Medical Director contacted?</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Infection Control</a:t>
            </a:r>
          </a:p>
        </p:txBody>
      </p:sp>
      <p:sp>
        <p:nvSpPr>
          <p:cNvPr id="3" name="Content Placeholder 2"/>
          <p:cNvSpPr>
            <a:spLocks noGrp="1"/>
          </p:cNvSpPr>
          <p:nvPr>
            <p:ph idx="1"/>
          </p:nvPr>
        </p:nvSpPr>
        <p:spPr/>
        <p:txBody>
          <a:bodyPr/>
          <a:lstStyle/>
          <a:p>
            <a:pPr algn="ctr">
              <a:buNone/>
            </a:pPr>
            <a:r>
              <a:rPr lang="en-US" dirty="0"/>
              <a:t>Were universal precautions used?</a:t>
            </a:r>
          </a:p>
          <a:p>
            <a:pPr algn="ctr">
              <a:buNone/>
            </a:pPr>
            <a:r>
              <a:rPr lang="en-US" dirty="0"/>
              <a:t>How was equipment cleaned after patient use?</a:t>
            </a:r>
          </a:p>
          <a:p>
            <a:pPr algn="ctr">
              <a:buNone/>
            </a:pPr>
            <a:r>
              <a:rPr lang="en-US" dirty="0"/>
              <a:t>What was the process used for cleaning?</a:t>
            </a:r>
          </a:p>
          <a:p>
            <a:pPr algn="ctr">
              <a:buNone/>
            </a:pPr>
            <a:r>
              <a:rPr lang="en-US" dirty="0"/>
              <a:t>Technician education records/competencies?</a:t>
            </a:r>
          </a:p>
          <a:p>
            <a:pPr algn="ctr">
              <a:buNone/>
            </a:pPr>
            <a:r>
              <a:rPr lang="en-US" dirty="0"/>
              <a:t>Performance Evaluations/Reviews Posted in Lab?</a:t>
            </a:r>
          </a:p>
          <a:p>
            <a:pPr algn="ctr">
              <a:buNone/>
            </a:pPr>
            <a:r>
              <a:rPr lang="en-US" dirty="0"/>
              <a:t>Manufacturers Instructions Available?</a:t>
            </a:r>
          </a:p>
          <a:p>
            <a:pPr algn="ctr">
              <a:buNone/>
            </a:pPr>
            <a:r>
              <a:rPr lang="en-US" dirty="0"/>
              <a:t>MSDS Manual Posted/Available?</a:t>
            </a:r>
          </a:p>
          <a:p>
            <a:pPr algn="ctr">
              <a:buNone/>
            </a:pPr>
            <a:r>
              <a:rPr lang="en-US" dirty="0"/>
              <a:t>Process for linens/laundry, detail, detail, detail…</a:t>
            </a:r>
          </a:p>
          <a:p>
            <a:pPr algn="ctr">
              <a:buNone/>
            </a:pPr>
            <a:r>
              <a:rPr lang="en-US" dirty="0"/>
              <a:t>Disease State Analysis of Questionnaire?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Disposables</a:t>
            </a:r>
          </a:p>
        </p:txBody>
      </p:sp>
      <p:sp>
        <p:nvSpPr>
          <p:cNvPr id="3" name="Content Placeholder 2"/>
          <p:cNvSpPr>
            <a:spLocks noGrp="1"/>
          </p:cNvSpPr>
          <p:nvPr>
            <p:ph idx="1"/>
          </p:nvPr>
        </p:nvSpPr>
        <p:spPr/>
        <p:txBody>
          <a:bodyPr>
            <a:normAutofit lnSpcReduction="10000"/>
          </a:bodyPr>
          <a:lstStyle/>
          <a:p>
            <a:r>
              <a:rPr lang="en-US" sz="2000" dirty="0"/>
              <a:t>Electrodes</a:t>
            </a:r>
          </a:p>
          <a:p>
            <a:r>
              <a:rPr lang="en-US" sz="2000" dirty="0"/>
              <a:t>Thermocouple Thermister</a:t>
            </a:r>
          </a:p>
          <a:p>
            <a:r>
              <a:rPr lang="en-US" sz="2000" dirty="0"/>
              <a:t>Humidifiers</a:t>
            </a:r>
          </a:p>
          <a:p>
            <a:r>
              <a:rPr lang="en-US" sz="2000" dirty="0"/>
              <a:t>Cost of Distilled Water </a:t>
            </a:r>
            <a:r>
              <a:rPr lang="en-US" sz="2000" dirty="0" err="1"/>
              <a:t>vs</a:t>
            </a:r>
            <a:r>
              <a:rPr lang="en-US" sz="2000" dirty="0"/>
              <a:t> Sterile </a:t>
            </a:r>
          </a:p>
          <a:p>
            <a:r>
              <a:rPr lang="en-US" sz="2000" dirty="0"/>
              <a:t>One and done paste</a:t>
            </a:r>
          </a:p>
          <a:p>
            <a:r>
              <a:rPr lang="en-US" sz="2000" dirty="0"/>
              <a:t>One and done skin prep gel</a:t>
            </a:r>
          </a:p>
          <a:p>
            <a:r>
              <a:rPr lang="en-US" sz="2000" dirty="0"/>
              <a:t>One and done tape</a:t>
            </a:r>
          </a:p>
          <a:p>
            <a:r>
              <a:rPr lang="en-US" sz="2000" dirty="0"/>
              <a:t>All Belts</a:t>
            </a:r>
          </a:p>
          <a:p>
            <a:r>
              <a:rPr lang="en-US" sz="2000" dirty="0" err="1"/>
              <a:t>Oximeter</a:t>
            </a:r>
            <a:r>
              <a:rPr lang="en-US" sz="2000" dirty="0"/>
              <a:t> finger probes </a:t>
            </a:r>
          </a:p>
          <a:p>
            <a:r>
              <a:rPr lang="en-US" sz="2000" dirty="0"/>
              <a:t>Snore </a:t>
            </a:r>
            <a:r>
              <a:rPr lang="en-US" sz="2000" dirty="0" err="1"/>
              <a:t>Mics</a:t>
            </a:r>
            <a:endParaRPr lang="en-US" sz="2000" dirty="0"/>
          </a:p>
          <a:p>
            <a:r>
              <a:rPr lang="en-US" sz="2000" dirty="0"/>
              <a:t>EKG and Leg Leads</a:t>
            </a:r>
          </a:p>
          <a:p>
            <a:r>
              <a:rPr lang="en-US" sz="2000" dirty="0"/>
              <a:t>Fans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56</a:t>
            </a:fld>
            <a:endParaRPr lang="en-US"/>
          </a:p>
        </p:txBody>
      </p:sp>
    </p:spTree>
    <p:extLst>
      <p:ext uri="{BB962C8B-B14F-4D97-AF65-F5344CB8AC3E}">
        <p14:creationId xmlns:p14="http://schemas.microsoft.com/office/powerpoint/2010/main" val="774539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Safety-Patients and Staff</a:t>
            </a:r>
          </a:p>
        </p:txBody>
      </p:sp>
      <p:sp>
        <p:nvSpPr>
          <p:cNvPr id="3" name="Content Placeholder 2"/>
          <p:cNvSpPr>
            <a:spLocks noGrp="1"/>
          </p:cNvSpPr>
          <p:nvPr>
            <p:ph idx="1"/>
          </p:nvPr>
        </p:nvSpPr>
        <p:spPr/>
        <p:txBody>
          <a:bodyPr>
            <a:normAutofit lnSpcReduction="10000"/>
          </a:bodyPr>
          <a:lstStyle/>
          <a:p>
            <a:pPr>
              <a:buNone/>
            </a:pPr>
            <a:r>
              <a:rPr lang="en-US" dirty="0"/>
              <a:t>How do you keep patients safe? Staff?</a:t>
            </a:r>
          </a:p>
          <a:p>
            <a:pPr>
              <a:buNone/>
            </a:pPr>
            <a:r>
              <a:rPr lang="en-US" dirty="0"/>
              <a:t>What are the lab protocols?</a:t>
            </a:r>
          </a:p>
          <a:p>
            <a:pPr>
              <a:buNone/>
            </a:pPr>
            <a:r>
              <a:rPr lang="en-US" dirty="0"/>
              <a:t>Can you show me?    Eye wash stations(corrosive)</a:t>
            </a:r>
          </a:p>
          <a:p>
            <a:pPr>
              <a:buNone/>
            </a:pPr>
            <a:r>
              <a:rPr lang="en-US" dirty="0"/>
              <a:t>How are patients transported to lab?</a:t>
            </a:r>
          </a:p>
          <a:p>
            <a:pPr>
              <a:buNone/>
            </a:pPr>
            <a:r>
              <a:rPr lang="en-US" dirty="0"/>
              <a:t>Do your bathrooms have Pull Cords?</a:t>
            </a:r>
          </a:p>
          <a:p>
            <a:pPr>
              <a:buNone/>
            </a:pPr>
            <a:r>
              <a:rPr lang="en-US" dirty="0"/>
              <a:t>Can a tech access a room that is locked?</a:t>
            </a:r>
          </a:p>
          <a:p>
            <a:pPr>
              <a:buNone/>
            </a:pPr>
            <a:r>
              <a:rPr lang="en-US" dirty="0"/>
              <a:t>711, 911, Rapid Response, Security/Panic Buttons in place?</a:t>
            </a:r>
          </a:p>
          <a:p>
            <a:pPr>
              <a:buNone/>
            </a:pPr>
            <a:r>
              <a:rPr lang="en-US" dirty="0"/>
              <a:t>CPR cards are all current? Fire Drill Records Current?</a:t>
            </a:r>
          </a:p>
          <a:p>
            <a:pPr>
              <a:buNone/>
            </a:pPr>
            <a:r>
              <a:rPr lang="en-US" dirty="0"/>
              <a:t>Staff Competencies current and available?</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57</a:t>
            </a:fld>
            <a:endParaRPr lang="en-US"/>
          </a:p>
        </p:txBody>
      </p:sp>
    </p:spTree>
    <p:extLst>
      <p:ext uri="{BB962C8B-B14F-4D97-AF65-F5344CB8AC3E}">
        <p14:creationId xmlns:p14="http://schemas.microsoft.com/office/powerpoint/2010/main" val="2980609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Sleep </a:t>
            </a:r>
            <a:r>
              <a:rPr lang="en-US" dirty="0" err="1"/>
              <a:t>Questionaires</a:t>
            </a:r>
            <a:endParaRPr lang="en-US" dirty="0"/>
          </a:p>
        </p:txBody>
      </p:sp>
      <p:sp>
        <p:nvSpPr>
          <p:cNvPr id="3" name="Content Placeholder 2"/>
          <p:cNvSpPr>
            <a:spLocks noGrp="1"/>
          </p:cNvSpPr>
          <p:nvPr>
            <p:ph idx="1"/>
          </p:nvPr>
        </p:nvSpPr>
        <p:spPr/>
        <p:txBody>
          <a:bodyPr/>
          <a:lstStyle/>
          <a:p>
            <a:pPr>
              <a:buNone/>
            </a:pPr>
            <a:r>
              <a:rPr lang="en-US" dirty="0"/>
              <a:t>Who developed/approved your </a:t>
            </a:r>
            <a:r>
              <a:rPr lang="en-US" dirty="0" err="1"/>
              <a:t>questionaire</a:t>
            </a:r>
            <a:r>
              <a:rPr lang="en-US" dirty="0"/>
              <a:t>? </a:t>
            </a:r>
          </a:p>
          <a:p>
            <a:pPr>
              <a:buNone/>
            </a:pPr>
            <a:endParaRPr lang="en-US" dirty="0"/>
          </a:p>
          <a:p>
            <a:pPr>
              <a:buNone/>
            </a:pPr>
            <a:r>
              <a:rPr lang="en-US" dirty="0"/>
              <a:t>What does it tell you about a patient?</a:t>
            </a:r>
          </a:p>
          <a:p>
            <a:pPr>
              <a:buNone/>
            </a:pPr>
            <a:endParaRPr lang="en-US" dirty="0"/>
          </a:p>
          <a:p>
            <a:pPr>
              <a:buNone/>
            </a:pPr>
            <a:r>
              <a:rPr lang="en-US" dirty="0"/>
              <a:t>Is it complete?</a:t>
            </a:r>
          </a:p>
          <a:p>
            <a:pPr>
              <a:buNone/>
            </a:pPr>
            <a:endParaRPr lang="en-US" dirty="0"/>
          </a:p>
          <a:p>
            <a:pPr>
              <a:buNone/>
            </a:pPr>
            <a:r>
              <a:rPr lang="en-US" dirty="0"/>
              <a:t>Does it give you a clear picture of the patient’s medical history?</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DME/Outcomes/Compliance</a:t>
            </a:r>
          </a:p>
        </p:txBody>
      </p:sp>
      <p:sp>
        <p:nvSpPr>
          <p:cNvPr id="3" name="Content Placeholder 2"/>
          <p:cNvSpPr>
            <a:spLocks noGrp="1"/>
          </p:cNvSpPr>
          <p:nvPr>
            <p:ph idx="1"/>
          </p:nvPr>
        </p:nvSpPr>
        <p:spPr/>
        <p:txBody>
          <a:bodyPr/>
          <a:lstStyle/>
          <a:p>
            <a:pPr>
              <a:buNone/>
            </a:pPr>
            <a:endParaRPr lang="en-US" dirty="0"/>
          </a:p>
          <a:p>
            <a:pPr>
              <a:buNone/>
            </a:pPr>
            <a:r>
              <a:rPr lang="en-US" dirty="0"/>
              <a:t>Outcomes are being tracked by private carriers and Medicare.</a:t>
            </a:r>
          </a:p>
          <a:p>
            <a:pPr>
              <a:buNone/>
            </a:pPr>
            <a:endParaRPr lang="en-US" dirty="0"/>
          </a:p>
          <a:p>
            <a:pPr>
              <a:buNone/>
            </a:pPr>
            <a:r>
              <a:rPr lang="en-US" dirty="0"/>
              <a:t>If lab has its own DME these must be tracked and review for performance improvement and patient experience aspects.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JCAHO</a:t>
            </a:r>
          </a:p>
        </p:txBody>
      </p:sp>
      <p:sp>
        <p:nvSpPr>
          <p:cNvPr id="3" name="Content Placeholder 2"/>
          <p:cNvSpPr>
            <a:spLocks noGrp="1"/>
          </p:cNvSpPr>
          <p:nvPr>
            <p:ph idx="1"/>
          </p:nvPr>
        </p:nvSpPr>
        <p:spPr/>
        <p:txBody>
          <a:bodyPr>
            <a:normAutofit lnSpcReduction="10000"/>
          </a:bodyPr>
          <a:lstStyle/>
          <a:p>
            <a:pPr algn="ctr">
              <a:buNone/>
            </a:pPr>
            <a:r>
              <a:rPr lang="en-US" dirty="0"/>
              <a:t>The mission of The Joint Commission is to continuously improve the safety and quality of care provided to the public through the provision of health care accreditation and related services that support performance improvement in health care organizations.</a:t>
            </a:r>
          </a:p>
          <a:p>
            <a:pPr algn="ctr">
              <a:buNone/>
            </a:pPr>
            <a:endParaRPr lang="en-US" sz="2400" dirty="0">
              <a:solidFill>
                <a:srgbClr val="FF0000"/>
              </a:solidFill>
            </a:endParaRPr>
          </a:p>
          <a:p>
            <a:pPr algn="ctr">
              <a:buNone/>
            </a:pPr>
            <a:r>
              <a:rPr lang="en-US" sz="2400" b="1" dirty="0">
                <a:solidFill>
                  <a:srgbClr val="FF0000"/>
                </a:solidFill>
              </a:rPr>
              <a:t>Unannounced Surveyor Visits </a:t>
            </a:r>
          </a:p>
          <a:p>
            <a:pPr algn="ctr">
              <a:buNone/>
            </a:pPr>
            <a:endParaRPr lang="en-US" dirty="0"/>
          </a:p>
          <a:p>
            <a:pPr algn="ctr">
              <a:buNone/>
            </a:pPr>
            <a:r>
              <a:rPr lang="en-US" dirty="0"/>
              <a:t>First Sleep Accreditation 1999</a:t>
            </a:r>
          </a:p>
          <a:p>
            <a:pPr algn="ctr">
              <a:buNone/>
            </a:pPr>
            <a:r>
              <a:rPr lang="en-US" dirty="0"/>
              <a:t>Over 4000 hospitals and 19000 health care organizations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 Sleep Study Outcomes</a:t>
            </a: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lgn="ctr">
              <a:buNone/>
            </a:pPr>
            <a:r>
              <a:rPr lang="en-US" sz="4000" dirty="0"/>
              <a:t>AASM Accreditation Standards Require Tracking of Patient Treatment Outcomes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Technical Reports/Interpretations</a:t>
            </a:r>
          </a:p>
        </p:txBody>
      </p:sp>
      <p:sp>
        <p:nvSpPr>
          <p:cNvPr id="3" name="Content Placeholder 2"/>
          <p:cNvSpPr>
            <a:spLocks noGrp="1"/>
          </p:cNvSpPr>
          <p:nvPr>
            <p:ph idx="1"/>
          </p:nvPr>
        </p:nvSpPr>
        <p:spPr/>
        <p:txBody>
          <a:bodyPr>
            <a:normAutofit fontScale="92500"/>
          </a:bodyPr>
          <a:lstStyle/>
          <a:p>
            <a:pPr>
              <a:buNone/>
            </a:pPr>
            <a:r>
              <a:rPr lang="en-US" dirty="0"/>
              <a:t>Who does the scoring at your sleep lab?</a:t>
            </a:r>
          </a:p>
          <a:p>
            <a:pPr>
              <a:buNone/>
            </a:pPr>
            <a:r>
              <a:rPr lang="en-US" dirty="0"/>
              <a:t>Do all technologists working here have current credentials documented in binders w current CPR cards?</a:t>
            </a:r>
          </a:p>
          <a:p>
            <a:pPr>
              <a:buNone/>
            </a:pPr>
            <a:r>
              <a:rPr lang="en-US" dirty="0"/>
              <a:t>Where are your Inter-Scorer Reliability Records kept?????</a:t>
            </a:r>
          </a:p>
          <a:p>
            <a:pPr>
              <a:buNone/>
            </a:pPr>
            <a:r>
              <a:rPr lang="en-US" dirty="0"/>
              <a:t>Does your Dr. Score records for ISR or do you use a program?</a:t>
            </a:r>
          </a:p>
          <a:p>
            <a:pPr>
              <a:buNone/>
            </a:pPr>
            <a:r>
              <a:rPr lang="en-US" dirty="0"/>
              <a:t>Has your Medical Director signed off on your Policy &amp; Procedure Manual and can you review the manual for us today?</a:t>
            </a:r>
          </a:p>
          <a:p>
            <a:pPr>
              <a:buNone/>
            </a:pPr>
            <a:r>
              <a:rPr lang="en-US" dirty="0"/>
              <a:t>Please show us your entire process from referral to treatment…</a:t>
            </a:r>
          </a:p>
          <a:p>
            <a:pPr>
              <a:buNone/>
            </a:pPr>
            <a:endParaRPr lang="en-US"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Scoring is so easy……..</a:t>
            </a:r>
          </a:p>
        </p:txBody>
      </p:sp>
      <p:pic>
        <p:nvPicPr>
          <p:cNvPr id="1026" name="Picture 2" descr="C:\Users\AllenP\AppData\Local\Microsoft\Windows\Temporary Internet Files\Content.Outlook\GIARAJPK\imagejpeg_000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87" y="1735249"/>
            <a:ext cx="6211601" cy="400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536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Surveyor/Consultant Notes</a:t>
            </a:r>
          </a:p>
        </p:txBody>
      </p:sp>
      <p:sp>
        <p:nvSpPr>
          <p:cNvPr id="3" name="Content Placeholder 2"/>
          <p:cNvSpPr>
            <a:spLocks noGrp="1"/>
          </p:cNvSpPr>
          <p:nvPr>
            <p:ph idx="1"/>
          </p:nvPr>
        </p:nvSpPr>
        <p:spPr/>
        <p:txBody>
          <a:bodyPr/>
          <a:lstStyle/>
          <a:p>
            <a:r>
              <a:rPr lang="en-US" dirty="0"/>
              <a:t>Surveyors are highly trained and worked within the types of systems that they inspect.</a:t>
            </a:r>
          </a:p>
          <a:p>
            <a:r>
              <a:rPr lang="en-US" dirty="0"/>
              <a:t>Nursing, Physician, Hospital Administrator, Sleep Lab Technologists and Lab Managers make up the surveyor’s experiences/backgrounds.</a:t>
            </a:r>
          </a:p>
          <a:p>
            <a:r>
              <a:rPr lang="en-US" dirty="0"/>
              <a:t>Randomly use medical records as their roadmap during survey activities</a:t>
            </a:r>
            <a:r>
              <a:rPr lang="en-US" dirty="0">
                <a:solidFill>
                  <a:srgbClr val="FF0000"/>
                </a:solidFill>
              </a:rPr>
              <a:t>(Tracer Technique).</a:t>
            </a:r>
            <a:endParaRPr lang="en-US" dirty="0"/>
          </a:p>
          <a:p>
            <a:r>
              <a:rPr lang="en-US" dirty="0"/>
              <a:t>May speak with </a:t>
            </a:r>
            <a:r>
              <a:rPr lang="en-US" u="sng" dirty="0"/>
              <a:t>anyone</a:t>
            </a:r>
            <a:r>
              <a:rPr lang="en-US" dirty="0"/>
              <a:t> present during the survey.</a:t>
            </a:r>
          </a:p>
          <a:p>
            <a:r>
              <a:rPr lang="en-US" dirty="0"/>
              <a:t>Also may request to observe workers within facility and sometimes speak to patients if available.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AASM Site Visit Notes</a:t>
            </a:r>
          </a:p>
        </p:txBody>
      </p:sp>
      <p:sp>
        <p:nvSpPr>
          <p:cNvPr id="3" name="Content Placeholder 2"/>
          <p:cNvSpPr>
            <a:spLocks noGrp="1"/>
          </p:cNvSpPr>
          <p:nvPr>
            <p:ph idx="1"/>
          </p:nvPr>
        </p:nvSpPr>
        <p:spPr/>
        <p:txBody>
          <a:bodyPr/>
          <a:lstStyle/>
          <a:p>
            <a:endParaRPr lang="en-US" dirty="0"/>
          </a:p>
          <a:p>
            <a:r>
              <a:rPr lang="en-US" dirty="0"/>
              <a:t>Scheduling</a:t>
            </a:r>
          </a:p>
          <a:p>
            <a:endParaRPr lang="en-US" dirty="0"/>
          </a:p>
          <a:p>
            <a:r>
              <a:rPr lang="en-US" dirty="0"/>
              <a:t>Requirements for Site Visit-All Manuals/Binders</a:t>
            </a:r>
          </a:p>
          <a:p>
            <a:endParaRPr lang="en-US" dirty="0"/>
          </a:p>
          <a:p>
            <a:r>
              <a:rPr lang="en-US" dirty="0"/>
              <a:t>Visits are scheduled but the AASM reserves the right to visit at any time without notice.</a:t>
            </a:r>
          </a:p>
          <a:p>
            <a:r>
              <a:rPr lang="en-US" dirty="0"/>
              <a:t>See AASM Accreditation Manual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Site Visit Toolbox </a:t>
            </a:r>
          </a:p>
        </p:txBody>
      </p:sp>
      <p:sp>
        <p:nvSpPr>
          <p:cNvPr id="3" name="Content Placeholder 2"/>
          <p:cNvSpPr>
            <a:spLocks noGrp="1"/>
          </p:cNvSpPr>
          <p:nvPr>
            <p:ph idx="1"/>
          </p:nvPr>
        </p:nvSpPr>
        <p:spPr>
          <a:xfrm>
            <a:off x="533400" y="1935480"/>
            <a:ext cx="8229600" cy="4389120"/>
          </a:xfrm>
        </p:spPr>
        <p:txBody>
          <a:bodyPr/>
          <a:lstStyle/>
          <a:p>
            <a:pPr algn="ctr"/>
            <a:endParaRPr lang="en-US" dirty="0"/>
          </a:p>
          <a:p>
            <a:pPr algn="ctr"/>
            <a:endParaRPr lang="en-US" dirty="0"/>
          </a:p>
          <a:p>
            <a:pPr algn="ctr"/>
            <a:r>
              <a:rPr lang="en-US" b="1" dirty="0"/>
              <a:t>Lab P&amp;P Manual</a:t>
            </a:r>
          </a:p>
          <a:p>
            <a:pPr algn="ctr"/>
            <a:r>
              <a:rPr lang="en-US" b="1" dirty="0"/>
              <a:t>AASM Checklist Binder</a:t>
            </a:r>
          </a:p>
          <a:p>
            <a:pPr algn="ctr"/>
            <a:r>
              <a:rPr lang="en-US" b="1" dirty="0"/>
              <a:t>All Employee Binders</a:t>
            </a:r>
          </a:p>
          <a:p>
            <a:pPr algn="ctr"/>
            <a:r>
              <a:rPr lang="en-US" b="1" dirty="0"/>
              <a:t>Sample Patient Study Files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65</a:t>
            </a:fld>
            <a:endParaRPr lang="en-US"/>
          </a:p>
        </p:txBody>
      </p:sp>
    </p:spTree>
    <p:extLst>
      <p:ext uri="{BB962C8B-B14F-4D97-AF65-F5344CB8AC3E}">
        <p14:creationId xmlns:p14="http://schemas.microsoft.com/office/powerpoint/2010/main" val="1520232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 to the Survey</a:t>
            </a:r>
          </a:p>
        </p:txBody>
      </p:sp>
      <p:sp>
        <p:nvSpPr>
          <p:cNvPr id="3" name="Content Placeholder 2"/>
          <p:cNvSpPr>
            <a:spLocks noGrp="1"/>
          </p:cNvSpPr>
          <p:nvPr>
            <p:ph idx="1"/>
          </p:nvPr>
        </p:nvSpPr>
        <p:spPr/>
        <p:txBody>
          <a:bodyPr/>
          <a:lstStyle/>
          <a:p>
            <a:r>
              <a:rPr lang="en-US" dirty="0"/>
              <a:t>Review Checklists</a:t>
            </a:r>
          </a:p>
          <a:p>
            <a:endParaRPr lang="en-US" dirty="0"/>
          </a:p>
          <a:p>
            <a:r>
              <a:rPr lang="en-US" dirty="0"/>
              <a:t>Perform a Mock Survey w Tracers</a:t>
            </a:r>
          </a:p>
          <a:p>
            <a:endParaRPr lang="en-US" dirty="0"/>
          </a:p>
          <a:p>
            <a:r>
              <a:rPr lang="en-US" dirty="0"/>
              <a:t>Review the Mock Survey</a:t>
            </a:r>
          </a:p>
          <a:p>
            <a:endParaRPr lang="en-US" dirty="0"/>
          </a:p>
          <a:p>
            <a:r>
              <a:rPr lang="en-US" dirty="0"/>
              <a:t>Do not offer to pick up the surveyor at the airport.</a:t>
            </a:r>
          </a:p>
          <a:p>
            <a:endParaRPr lang="en-US" dirty="0"/>
          </a:p>
          <a:p>
            <a:r>
              <a:rPr lang="en-US" dirty="0"/>
              <a:t>Do not offer buy the surveyor lunch or dinner.</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During the Survey</a:t>
            </a:r>
          </a:p>
        </p:txBody>
      </p:sp>
      <p:sp>
        <p:nvSpPr>
          <p:cNvPr id="3" name="Content Placeholder 2"/>
          <p:cNvSpPr>
            <a:spLocks noGrp="1"/>
          </p:cNvSpPr>
          <p:nvPr>
            <p:ph idx="1"/>
          </p:nvPr>
        </p:nvSpPr>
        <p:spPr/>
        <p:txBody>
          <a:bodyPr>
            <a:normAutofit lnSpcReduction="10000"/>
          </a:bodyPr>
          <a:lstStyle/>
          <a:p>
            <a:r>
              <a:rPr lang="en-US" dirty="0"/>
              <a:t>Upon notification(cell, phones, faxes, email, text) gather your team. Med Director, </a:t>
            </a:r>
            <a:r>
              <a:rPr lang="en-US" dirty="0" err="1"/>
              <a:t>Dept</a:t>
            </a:r>
            <a:r>
              <a:rPr lang="en-US" dirty="0"/>
              <a:t> Director, CC, Lead Tech, Administrative Assistant</a:t>
            </a:r>
          </a:p>
          <a:p>
            <a:r>
              <a:rPr lang="en-US" dirty="0"/>
              <a:t>Be prepared to walk the surveyor through your typical day if asked.</a:t>
            </a:r>
          </a:p>
          <a:p>
            <a:r>
              <a:rPr lang="en-US" dirty="0"/>
              <a:t>Be positive, upbeat, do not debate, or act annoyed</a:t>
            </a:r>
          </a:p>
          <a:p>
            <a:r>
              <a:rPr lang="en-US" dirty="0"/>
              <a:t>Answer questions to the point.</a:t>
            </a:r>
          </a:p>
          <a:p>
            <a:r>
              <a:rPr lang="en-US" dirty="0"/>
              <a:t>Do not elaborate, stick with the basic facts.</a:t>
            </a:r>
          </a:p>
          <a:p>
            <a:r>
              <a:rPr lang="en-US" dirty="0"/>
              <a:t>If you do not know an answer(position), refer to someone who does. No lying, No shading, Be Direct</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Make Me Great Coach!!!!!</a:t>
            </a:r>
          </a:p>
        </p:txBody>
      </p:sp>
      <p:sp>
        <p:nvSpPr>
          <p:cNvPr id="3" name="Content Placeholder 2"/>
          <p:cNvSpPr>
            <a:spLocks noGrp="1"/>
          </p:cNvSpPr>
          <p:nvPr>
            <p:ph idx="1"/>
          </p:nvPr>
        </p:nvSpPr>
        <p:spPr/>
        <p:txBody>
          <a:bodyPr/>
          <a:lstStyle/>
          <a:p>
            <a:pPr algn="ctr"/>
            <a:r>
              <a:rPr lang="en-US" dirty="0"/>
              <a:t>Your Surveyor is Your Consultant/Coach</a:t>
            </a:r>
          </a:p>
          <a:p>
            <a:pPr algn="ctr">
              <a:buNone/>
            </a:pPr>
            <a:r>
              <a:rPr lang="en-US" dirty="0"/>
              <a:t>Think about of all the sites they have seen??</a:t>
            </a:r>
          </a:p>
          <a:p>
            <a:pPr algn="ctr">
              <a:buNone/>
            </a:pPr>
            <a:endParaRPr lang="en-US" dirty="0"/>
          </a:p>
          <a:p>
            <a:pPr>
              <a:buNone/>
            </a:pPr>
            <a:r>
              <a:rPr lang="en-US" dirty="0"/>
              <a:t>Be a good listener and once again, </a:t>
            </a:r>
            <a:r>
              <a:rPr lang="en-US" u="sng" dirty="0"/>
              <a:t>Be Upbeat</a:t>
            </a:r>
          </a:p>
          <a:p>
            <a:pPr>
              <a:buNone/>
            </a:pPr>
            <a:r>
              <a:rPr lang="en-US" dirty="0"/>
              <a:t>Ask Questions: </a:t>
            </a:r>
          </a:p>
          <a:p>
            <a:pPr>
              <a:buNone/>
            </a:pPr>
            <a:r>
              <a:rPr lang="en-US" dirty="0"/>
              <a:t>“What has your experience been with ….?”</a:t>
            </a:r>
          </a:p>
          <a:p>
            <a:pPr>
              <a:buNone/>
            </a:pPr>
            <a:r>
              <a:rPr lang="en-US" dirty="0"/>
              <a:t>“What have you seen regarding…..?”</a:t>
            </a:r>
          </a:p>
          <a:p>
            <a:pPr>
              <a:buNone/>
            </a:pPr>
            <a:r>
              <a:rPr lang="en-US" dirty="0"/>
              <a:t>Use written policies to show your process.</a:t>
            </a:r>
          </a:p>
          <a:p>
            <a:pPr algn="ctr">
              <a:buNone/>
            </a:pPr>
            <a:r>
              <a:rPr lang="en-US" u="sng" dirty="0"/>
              <a:t>We</a:t>
            </a:r>
            <a:r>
              <a:rPr lang="en-US" dirty="0"/>
              <a:t> and </a:t>
            </a:r>
            <a:r>
              <a:rPr lang="en-US" u="sng" dirty="0"/>
              <a:t>Teamwork oriented </a:t>
            </a:r>
            <a:r>
              <a:rPr lang="en-US" dirty="0"/>
              <a:t>responses are best.</a:t>
            </a:r>
          </a:p>
        </p:txBody>
      </p:sp>
      <p:sp>
        <p:nvSpPr>
          <p:cNvPr id="4" name="Slide Number Placeholder 3"/>
          <p:cNvSpPr>
            <a:spLocks noGrp="1"/>
          </p:cNvSpPr>
          <p:nvPr>
            <p:ph type="sldNum" sz="quarter" idx="12"/>
          </p:nvPr>
        </p:nvSpPr>
        <p:spPr/>
        <p:txBody>
          <a:bodyPr/>
          <a:lstStyle/>
          <a:p>
            <a:fld id="{A37FBED9-F754-448D-9730-FEA25EE6E030}"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F469-BE61-4B24-ADD9-86DEA41385C0}"/>
              </a:ext>
            </a:extLst>
          </p:cNvPr>
          <p:cNvSpPr>
            <a:spLocks noGrp="1"/>
          </p:cNvSpPr>
          <p:nvPr>
            <p:ph type="title"/>
          </p:nvPr>
        </p:nvSpPr>
        <p:spPr/>
        <p:txBody>
          <a:bodyPr/>
          <a:lstStyle/>
          <a:p>
            <a:pPr algn="ctr"/>
            <a:r>
              <a:rPr lang="en-US" dirty="0"/>
              <a:t>Basic Summary/Timelines</a:t>
            </a:r>
          </a:p>
        </p:txBody>
      </p:sp>
      <p:sp>
        <p:nvSpPr>
          <p:cNvPr id="3" name="Content Placeholder 2">
            <a:extLst>
              <a:ext uri="{FF2B5EF4-FFF2-40B4-BE49-F238E27FC236}">
                <a16:creationId xmlns:a16="http://schemas.microsoft.com/office/drawing/2014/main" id="{7BA43FC7-0CFB-4EE7-BE74-FBC90239B34E}"/>
              </a:ext>
            </a:extLst>
          </p:cNvPr>
          <p:cNvSpPr>
            <a:spLocks noGrp="1"/>
          </p:cNvSpPr>
          <p:nvPr>
            <p:ph idx="1"/>
          </p:nvPr>
        </p:nvSpPr>
        <p:spPr/>
        <p:txBody>
          <a:bodyPr>
            <a:normAutofit fontScale="92500"/>
          </a:bodyPr>
          <a:lstStyle/>
          <a:p>
            <a:r>
              <a:rPr lang="en-US" b="1" dirty="0"/>
              <a:t>Be open/call Surveyor about Strengths/Weaknesses</a:t>
            </a:r>
          </a:p>
          <a:p>
            <a:endParaRPr lang="en-US" dirty="0"/>
          </a:p>
          <a:p>
            <a:r>
              <a:rPr lang="en-US" dirty="0"/>
              <a:t>Use Standards-Submit App 1 year Out</a:t>
            </a:r>
          </a:p>
          <a:p>
            <a:r>
              <a:rPr lang="en-US" dirty="0"/>
              <a:t>Create Submission Binder plus P&amp;P Manual</a:t>
            </a:r>
          </a:p>
          <a:p>
            <a:r>
              <a:rPr lang="en-US" dirty="0"/>
              <a:t>Create Checklist Binder-6 Months Out(47 points)</a:t>
            </a:r>
          </a:p>
          <a:p>
            <a:r>
              <a:rPr lang="en-US" dirty="0"/>
              <a:t>Site Visit Schedule-2 Months Out</a:t>
            </a:r>
          </a:p>
          <a:p>
            <a:r>
              <a:rPr lang="en-US" dirty="0"/>
              <a:t>File Examples: PSG, PAP, Insomnia, RLS, Five examples. Medical Director to review.</a:t>
            </a:r>
          </a:p>
          <a:p>
            <a:r>
              <a:rPr lang="en-US" dirty="0"/>
              <a:t>Use example of a successful site visit evaluation(70 Points)</a:t>
            </a:r>
          </a:p>
          <a:p>
            <a:r>
              <a:rPr lang="en-US" dirty="0"/>
              <a:t>Have both hard and computer copy of all.</a:t>
            </a:r>
          </a:p>
          <a:p>
            <a:endParaRPr lang="en-US" dirty="0"/>
          </a:p>
        </p:txBody>
      </p:sp>
      <p:sp>
        <p:nvSpPr>
          <p:cNvPr id="4" name="Slide Number Placeholder 3">
            <a:extLst>
              <a:ext uri="{FF2B5EF4-FFF2-40B4-BE49-F238E27FC236}">
                <a16:creationId xmlns:a16="http://schemas.microsoft.com/office/drawing/2014/main" id="{B9CE1141-6481-4BEA-AD13-6E196C7D128C}"/>
              </a:ext>
            </a:extLst>
          </p:cNvPr>
          <p:cNvSpPr>
            <a:spLocks noGrp="1"/>
          </p:cNvSpPr>
          <p:nvPr>
            <p:ph type="sldNum" sz="quarter" idx="12"/>
          </p:nvPr>
        </p:nvSpPr>
        <p:spPr/>
        <p:txBody>
          <a:bodyPr/>
          <a:lstStyle/>
          <a:p>
            <a:fld id="{A37FBED9-F754-448D-9730-FEA25EE6E030}" type="slidenum">
              <a:rPr lang="en-US" smtClean="0"/>
              <a:pPr/>
              <a:t>69</a:t>
            </a:fld>
            <a:endParaRPr lang="en-US"/>
          </a:p>
        </p:txBody>
      </p:sp>
    </p:spTree>
    <p:extLst>
      <p:ext uri="{BB962C8B-B14F-4D97-AF65-F5344CB8AC3E}">
        <p14:creationId xmlns:p14="http://schemas.microsoft.com/office/powerpoint/2010/main" val="333506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Mike Dye Joint Commission</a:t>
            </a:r>
          </a:p>
        </p:txBody>
      </p:sp>
      <p:sp>
        <p:nvSpPr>
          <p:cNvPr id="3" name="Content Placeholder 2"/>
          <p:cNvSpPr>
            <a:spLocks noGrp="1"/>
          </p:cNvSpPr>
          <p:nvPr>
            <p:ph idx="1"/>
          </p:nvPr>
        </p:nvSpPr>
        <p:spPr/>
        <p:txBody>
          <a:bodyPr>
            <a:normAutofit fontScale="85000" lnSpcReduction="20000"/>
          </a:bodyPr>
          <a:lstStyle/>
          <a:p>
            <a:endParaRPr lang="en-US" b="1" dirty="0"/>
          </a:p>
          <a:p>
            <a:r>
              <a:rPr lang="en-US" b="1" dirty="0"/>
              <a:t>Mike Dye</a:t>
            </a:r>
            <a:endParaRPr lang="en-US" dirty="0"/>
          </a:p>
          <a:p>
            <a:r>
              <a:rPr lang="en-US" b="1" dirty="0"/>
              <a:t>Senior Business Development Specialist</a:t>
            </a:r>
            <a:endParaRPr lang="en-US" dirty="0"/>
          </a:p>
          <a:p>
            <a:r>
              <a:rPr lang="en-US" b="1" dirty="0"/>
              <a:t>Ambulatory Care Services</a:t>
            </a:r>
            <a:endParaRPr lang="en-US" dirty="0"/>
          </a:p>
          <a:p>
            <a:r>
              <a:rPr lang="en-US" b="1" dirty="0"/>
              <a:t>Business Development</a:t>
            </a:r>
            <a:endParaRPr lang="en-US" dirty="0"/>
          </a:p>
          <a:p>
            <a:r>
              <a:rPr lang="en-US" dirty="0"/>
              <a:t>The Joint Commission</a:t>
            </a:r>
          </a:p>
          <a:p>
            <a:r>
              <a:rPr lang="en-US" dirty="0"/>
              <a:t>One Renaissance Boulevard</a:t>
            </a:r>
          </a:p>
          <a:p>
            <a:r>
              <a:rPr lang="en-US" dirty="0"/>
              <a:t>Oakbrook Terrace, IL  60181</a:t>
            </a:r>
          </a:p>
          <a:p>
            <a:r>
              <a:rPr lang="en-US" dirty="0"/>
              <a:t>P. 630.792.5259</a:t>
            </a:r>
          </a:p>
          <a:p>
            <a:r>
              <a:rPr lang="en-US" dirty="0"/>
              <a:t>E-mail: </a:t>
            </a:r>
            <a:r>
              <a:rPr lang="en-US" u="sng" dirty="0">
                <a:hlinkClick r:id="rId2"/>
              </a:rPr>
              <a:t>mdye@jointcommission.org</a:t>
            </a:r>
            <a:endParaRPr lang="en-US" dirty="0"/>
          </a:p>
          <a:p>
            <a:r>
              <a:rPr lang="en-US" dirty="0"/>
              <a:t>Web: </a:t>
            </a:r>
            <a:r>
              <a:rPr lang="en-US" u="sng" dirty="0">
                <a:hlinkClick r:id="rId3"/>
              </a:rPr>
              <a:t>www.jointcommission.org</a:t>
            </a:r>
            <a:endParaRPr lang="en-US" dirty="0"/>
          </a:p>
          <a:p>
            <a:r>
              <a:rPr lang="en-US" b="1" dirty="0"/>
              <a:t> </a:t>
            </a:r>
            <a:endParaRPr lang="en-US" dirty="0"/>
          </a:p>
          <a:p>
            <a:r>
              <a:rPr lang="en-US" dirty="0"/>
              <a:t> </a:t>
            </a:r>
          </a:p>
        </p:txBody>
      </p:sp>
      <p:sp>
        <p:nvSpPr>
          <p:cNvPr id="4" name="Slide Number Placeholder 3"/>
          <p:cNvSpPr>
            <a:spLocks noGrp="1"/>
          </p:cNvSpPr>
          <p:nvPr>
            <p:ph type="sldNum" sz="quarter" idx="12"/>
          </p:nvPr>
        </p:nvSpPr>
        <p:spPr/>
        <p:txBody>
          <a:bodyPr/>
          <a:lstStyle/>
          <a:p>
            <a:fld id="{A37FBED9-F754-448D-9730-FEA25EE6E030}" type="slidenum">
              <a:rPr lang="en-US" smtClean="0"/>
              <a:pPr/>
              <a:t>7</a:t>
            </a:fld>
            <a:endParaRPr lang="en-US"/>
          </a:p>
        </p:txBody>
      </p:sp>
    </p:spTree>
    <p:extLst>
      <p:ext uri="{BB962C8B-B14F-4D97-AF65-F5344CB8AC3E}">
        <p14:creationId xmlns:p14="http://schemas.microsoft.com/office/powerpoint/2010/main" val="15193503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Site Visit Report Card</a:t>
            </a:r>
          </a:p>
        </p:txBody>
      </p:sp>
      <p:sp>
        <p:nvSpPr>
          <p:cNvPr id="3" name="Content Placeholder 2"/>
          <p:cNvSpPr>
            <a:spLocks noGrp="1"/>
          </p:cNvSpPr>
          <p:nvPr>
            <p:ph idx="1"/>
          </p:nvPr>
        </p:nvSpPr>
        <p:spPr/>
        <p:txBody>
          <a:bodyPr/>
          <a:lstStyle/>
          <a:p>
            <a:r>
              <a:rPr lang="en-US" dirty="0"/>
              <a:t>Surveyor will fix what they can during visit</a:t>
            </a:r>
          </a:p>
          <a:p>
            <a:r>
              <a:rPr lang="en-US" dirty="0"/>
              <a:t>Lab will receive </a:t>
            </a:r>
            <a:r>
              <a:rPr lang="en-US" b="1" dirty="0"/>
              <a:t>70 point Report.</a:t>
            </a:r>
          </a:p>
          <a:p>
            <a:r>
              <a:rPr lang="en-US" dirty="0"/>
              <a:t>Outstanding </a:t>
            </a:r>
            <a:r>
              <a:rPr lang="en-US" b="1" dirty="0"/>
              <a:t>Provisos</a:t>
            </a:r>
            <a:r>
              <a:rPr lang="en-US" dirty="0"/>
              <a:t> listed</a:t>
            </a:r>
          </a:p>
          <a:p>
            <a:r>
              <a:rPr lang="en-US" dirty="0"/>
              <a:t>2 Months to satisfy</a:t>
            </a:r>
          </a:p>
          <a:p>
            <a:endParaRPr lang="en-US" dirty="0"/>
          </a:p>
          <a:p>
            <a:r>
              <a:rPr lang="en-US" b="1" dirty="0"/>
              <a:t>Example: Cardio-Pulmonary Drill</a:t>
            </a:r>
          </a:p>
          <a:p>
            <a:r>
              <a:rPr lang="en-US" b="1" dirty="0"/>
              <a:t>AASM can provide proper form</a:t>
            </a:r>
          </a:p>
          <a:p>
            <a:r>
              <a:rPr lang="en-US" b="1" dirty="0"/>
              <a:t>Two months to document drill</a:t>
            </a:r>
          </a:p>
        </p:txBody>
      </p:sp>
      <p:sp>
        <p:nvSpPr>
          <p:cNvPr id="4" name="Slide Number Placeholder 3"/>
          <p:cNvSpPr>
            <a:spLocks noGrp="1"/>
          </p:cNvSpPr>
          <p:nvPr>
            <p:ph type="sldNum" sz="quarter" idx="12"/>
          </p:nvPr>
        </p:nvSpPr>
        <p:spPr/>
        <p:txBody>
          <a:bodyPr/>
          <a:lstStyle/>
          <a:p>
            <a:fld id="{A37FBED9-F754-448D-9730-FEA25EE6E030}" type="slidenum">
              <a:rPr lang="en-US" smtClean="0"/>
              <a:pPr/>
              <a:t>70</a:t>
            </a:fld>
            <a:endParaRPr lang="en-US"/>
          </a:p>
        </p:txBody>
      </p:sp>
    </p:spTree>
    <p:extLst>
      <p:ext uri="{BB962C8B-B14F-4D97-AF65-F5344CB8AC3E}">
        <p14:creationId xmlns:p14="http://schemas.microsoft.com/office/powerpoint/2010/main" val="251054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Happy Surveyor Visit Everyone</a:t>
            </a:r>
          </a:p>
        </p:txBody>
      </p:sp>
      <p:sp>
        <p:nvSpPr>
          <p:cNvPr id="4" name="Slide Number Placeholder 3"/>
          <p:cNvSpPr>
            <a:spLocks noGrp="1"/>
          </p:cNvSpPr>
          <p:nvPr>
            <p:ph type="sldNum" sz="quarter" idx="12"/>
          </p:nvPr>
        </p:nvSpPr>
        <p:spPr/>
        <p:txBody>
          <a:bodyPr/>
          <a:lstStyle/>
          <a:p>
            <a:fld id="{A37FBED9-F754-448D-9730-FEA25EE6E030}" type="slidenum">
              <a:rPr lang="en-US" smtClean="0"/>
              <a:pPr/>
              <a:t>71</a:t>
            </a:fld>
            <a:endParaRPr lang="en-US"/>
          </a:p>
        </p:txBody>
      </p:sp>
      <p:pic>
        <p:nvPicPr>
          <p:cNvPr id="5" name="Picture 3"/>
          <p:cNvPicPr>
            <a:picLocks noGrp="1" noChangeAspect="1" noChangeArrowheads="1"/>
          </p:cNvPicPr>
          <p:nvPr>
            <p:ph idx="1"/>
          </p:nvPr>
        </p:nvPicPr>
        <p:blipFill>
          <a:blip r:embed="rId3" cstate="print"/>
          <a:srcRect/>
          <a:stretch>
            <a:fillRect/>
          </a:stretch>
        </p:blipFill>
        <p:spPr bwMode="auto">
          <a:xfrm>
            <a:off x="152400" y="1905000"/>
            <a:ext cx="8763000" cy="42672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p:txBody>
          <a:bodyPr/>
          <a:lstStyle/>
          <a:p>
            <a:r>
              <a:rPr lang="en-US" dirty="0"/>
              <a:t>Joint Commission Resources </a:t>
            </a:r>
          </a:p>
          <a:p>
            <a:pPr>
              <a:buNone/>
            </a:pPr>
            <a:r>
              <a:rPr lang="en-US" dirty="0"/>
              <a:t> </a:t>
            </a:r>
            <a:r>
              <a:rPr lang="en-US" sz="2000" dirty="0"/>
              <a:t>Comprehensive Accreditation Manual for Ambulatory Services(CAMAC) </a:t>
            </a:r>
          </a:p>
          <a:p>
            <a:pPr>
              <a:buNone/>
            </a:pPr>
            <a:r>
              <a:rPr lang="en-US" dirty="0"/>
              <a:t>At </a:t>
            </a:r>
            <a:r>
              <a:rPr lang="en-US" dirty="0">
                <a:hlinkClick r:id="rId3"/>
              </a:rPr>
              <a:t>www.jcrinc.com</a:t>
            </a:r>
            <a:endParaRPr lang="en-US" dirty="0"/>
          </a:p>
          <a:p>
            <a:pPr>
              <a:buNone/>
            </a:pPr>
            <a:r>
              <a:rPr lang="en-US" dirty="0"/>
              <a:t>or </a:t>
            </a:r>
            <a:r>
              <a:rPr lang="en-US" dirty="0">
                <a:hlinkClick r:id="rId4"/>
              </a:rPr>
              <a:t>www.jointcommission.org/Sleep</a:t>
            </a:r>
            <a:endParaRPr lang="en-US" dirty="0"/>
          </a:p>
          <a:p>
            <a:pPr>
              <a:buNone/>
            </a:pPr>
            <a:endParaRPr lang="en-US" dirty="0"/>
          </a:p>
          <a:p>
            <a:pPr>
              <a:buNone/>
            </a:pPr>
            <a:r>
              <a:rPr lang="en-US" dirty="0"/>
              <a:t>American Academy of Sleep Medicine</a:t>
            </a:r>
          </a:p>
          <a:p>
            <a:pPr>
              <a:buNone/>
            </a:pPr>
            <a:r>
              <a:rPr lang="en-US" dirty="0"/>
              <a:t>Accreditation Process and Policies</a:t>
            </a:r>
          </a:p>
          <a:p>
            <a:pPr>
              <a:buNone/>
            </a:pPr>
            <a:r>
              <a:rPr lang="en-US" dirty="0"/>
              <a:t>www.aasmnet.org</a:t>
            </a:r>
          </a:p>
        </p:txBody>
      </p:sp>
      <p:sp>
        <p:nvSpPr>
          <p:cNvPr id="4" name="Slide Number Placeholder 3"/>
          <p:cNvSpPr>
            <a:spLocks noGrp="1"/>
          </p:cNvSpPr>
          <p:nvPr>
            <p:ph type="sldNum" sz="quarter" idx="12"/>
          </p:nvPr>
        </p:nvSpPr>
        <p:spPr/>
        <p:txBody>
          <a:bodyPr/>
          <a:lstStyle/>
          <a:p>
            <a:fld id="{A37FBED9-F754-448D-9730-FEA25EE6E030}"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References/Resources</a:t>
            </a:r>
          </a:p>
        </p:txBody>
      </p:sp>
      <p:sp>
        <p:nvSpPr>
          <p:cNvPr id="3" name="Content Placeholder 2"/>
          <p:cNvSpPr>
            <a:spLocks noGrp="1"/>
          </p:cNvSpPr>
          <p:nvPr>
            <p:ph idx="1"/>
          </p:nvPr>
        </p:nvSpPr>
        <p:spPr/>
        <p:txBody>
          <a:bodyPr>
            <a:normAutofit/>
          </a:bodyPr>
          <a:lstStyle/>
          <a:p>
            <a:r>
              <a:rPr lang="en-US" sz="1600" dirty="0"/>
              <a:t>Accreditation Process and Policies, American Academy of Sleep Medicine , aasmnet.org 2014</a:t>
            </a:r>
          </a:p>
          <a:p>
            <a:r>
              <a:rPr lang="en-US" sz="1600" dirty="0">
                <a:hlinkClick r:id="rId3"/>
              </a:rPr>
              <a:t> www.jointcommission.org/sleep</a:t>
            </a:r>
            <a:endParaRPr lang="en-US" sz="1600" dirty="0"/>
          </a:p>
          <a:p>
            <a:r>
              <a:rPr lang="en-US" sz="1600" dirty="0">
                <a:hlinkClick r:id="rId4"/>
              </a:rPr>
              <a:t>www.achc.org</a:t>
            </a:r>
            <a:endParaRPr lang="en-US" sz="1600" dirty="0"/>
          </a:p>
          <a:p>
            <a:r>
              <a:rPr lang="en-US" sz="1600" dirty="0">
                <a:hlinkClick r:id="rId5"/>
              </a:rPr>
              <a:t>www.aadsm.org</a:t>
            </a:r>
            <a:endParaRPr lang="en-US" sz="1600" dirty="0"/>
          </a:p>
          <a:p>
            <a:r>
              <a:rPr lang="en-US" sz="1600" dirty="0">
                <a:hlinkClick r:id="rId6"/>
              </a:rPr>
              <a:t>www.thecomplianceteam.org</a:t>
            </a:r>
            <a:endParaRPr lang="en-US" sz="1600" dirty="0"/>
          </a:p>
          <a:p>
            <a:r>
              <a:rPr lang="en-US" sz="1600" dirty="0"/>
              <a:t>Nave, Jacque RN, BSN</a:t>
            </a:r>
          </a:p>
          <a:p>
            <a:r>
              <a:rPr lang="en-US" sz="1600" dirty="0"/>
              <a:t>Surviving a Site Visit from The Joint Commission, 2014 A White Paper by </a:t>
            </a:r>
            <a:r>
              <a:rPr lang="en-US" sz="1600" dirty="0" err="1"/>
              <a:t>HealthcareSource</a:t>
            </a:r>
            <a:endParaRPr lang="en-US" sz="1600" dirty="0"/>
          </a:p>
          <a:p>
            <a:r>
              <a:rPr lang="en-US" sz="1600" dirty="0"/>
              <a:t>McLaughlin S: What to know about JCAHO. Health Facilities Management Magazine, March 2006; 35-37</a:t>
            </a:r>
          </a:p>
          <a:p>
            <a:r>
              <a:rPr lang="en-US" sz="1600" dirty="0"/>
              <a:t>Sleep Review Magazine January 2016 sleepreviewmag.com</a:t>
            </a:r>
          </a:p>
          <a:p>
            <a:r>
              <a:rPr lang="en-US" sz="1600" dirty="0"/>
              <a:t>Main Line Health System</a:t>
            </a: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A37FBED9-F754-448D-9730-FEA25EE6E030}"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80535"/>
                </a:solidFill>
              </a:rPr>
              <a:t>Stay in Touch</a:t>
            </a:r>
          </a:p>
        </p:txBody>
      </p:sp>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r>
              <a:rPr lang="en-US" sz="3200" dirty="0"/>
              <a:t>Peter Allen, BSRC, RRT-NPS-SDS, RST, RPSGT</a:t>
            </a:r>
          </a:p>
          <a:p>
            <a:pPr algn="ctr">
              <a:buNone/>
            </a:pPr>
            <a:endParaRPr lang="en-US" sz="3200" dirty="0"/>
          </a:p>
          <a:p>
            <a:pPr algn="ctr">
              <a:buNone/>
            </a:pPr>
            <a:endParaRPr lang="en-US" sz="3200" dirty="0"/>
          </a:p>
          <a:p>
            <a:pPr algn="ctr">
              <a:buNone/>
            </a:pPr>
            <a:endParaRPr lang="en-US" sz="3200" dirty="0"/>
          </a:p>
          <a:p>
            <a:pPr algn="ctr">
              <a:buNone/>
            </a:pPr>
            <a:r>
              <a:rPr lang="en-US" sz="3200" dirty="0"/>
              <a:t>petersleep@comcast.net</a:t>
            </a:r>
          </a:p>
        </p:txBody>
      </p:sp>
      <p:sp>
        <p:nvSpPr>
          <p:cNvPr id="4" name="Slide Number Placeholder 3"/>
          <p:cNvSpPr>
            <a:spLocks noGrp="1"/>
          </p:cNvSpPr>
          <p:nvPr>
            <p:ph type="sldNum" sz="quarter" idx="12"/>
          </p:nvPr>
        </p:nvSpPr>
        <p:spPr/>
        <p:txBody>
          <a:bodyPr/>
          <a:lstStyle/>
          <a:p>
            <a:fld id="{A37FBED9-F754-448D-9730-FEA25EE6E030}"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D0878"/>
                </a:solidFill>
              </a:rPr>
              <a:t>Thank You NEPS 2019</a:t>
            </a:r>
          </a:p>
        </p:txBody>
      </p:sp>
      <p:sp>
        <p:nvSpPr>
          <p:cNvPr id="4" name="Slide Number Placeholder 3"/>
          <p:cNvSpPr>
            <a:spLocks noGrp="1"/>
          </p:cNvSpPr>
          <p:nvPr>
            <p:ph type="sldNum" sz="quarter" idx="12"/>
          </p:nvPr>
        </p:nvSpPr>
        <p:spPr/>
        <p:txBody>
          <a:bodyPr/>
          <a:lstStyle/>
          <a:p>
            <a:fld id="{A37FBED9-F754-448D-9730-FEA25EE6E030}" type="slidenum">
              <a:rPr lang="en-US" smtClean="0"/>
              <a:pPr/>
              <a:t>75</a:t>
            </a:fld>
            <a:endParaRPr lang="en-US"/>
          </a:p>
        </p:txBody>
      </p:sp>
      <p:pic>
        <p:nvPicPr>
          <p:cNvPr id="5" name="Picture 2" descr="E:\Lionfish.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0450" y="1935163"/>
            <a:ext cx="7023099" cy="4389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Joint Commission </a:t>
            </a:r>
          </a:p>
        </p:txBody>
      </p:sp>
      <p:pic>
        <p:nvPicPr>
          <p:cNvPr id="5" name="Content Placeholder 4"/>
          <p:cNvPicPr>
            <a:picLocks noGrp="1" noChangeAspect="1"/>
          </p:cNvPicPr>
          <p:nvPr>
            <p:ph idx="1"/>
          </p:nvPr>
        </p:nvPicPr>
        <p:blipFill>
          <a:blip r:embed="rId2"/>
          <a:stretch>
            <a:fillRect/>
          </a:stretch>
        </p:blipFill>
        <p:spPr>
          <a:xfrm>
            <a:off x="2647527" y="1935163"/>
            <a:ext cx="3848946" cy="4389437"/>
          </a:xfrm>
          <a:prstGeom prst="rect">
            <a:avLst/>
          </a:prstGeom>
        </p:spPr>
      </p:pic>
      <p:sp>
        <p:nvSpPr>
          <p:cNvPr id="4" name="Slide Number Placeholder 3"/>
          <p:cNvSpPr>
            <a:spLocks noGrp="1"/>
          </p:cNvSpPr>
          <p:nvPr>
            <p:ph type="sldNum" sz="quarter" idx="12"/>
          </p:nvPr>
        </p:nvSpPr>
        <p:spPr/>
        <p:txBody>
          <a:bodyPr/>
          <a:lstStyle/>
          <a:p>
            <a:fld id="{A37FBED9-F754-448D-9730-FEA25EE6E030}" type="slidenum">
              <a:rPr lang="en-US" smtClean="0"/>
              <a:pPr/>
              <a:t>8</a:t>
            </a:fld>
            <a:endParaRPr lang="en-US"/>
          </a:p>
        </p:txBody>
      </p:sp>
    </p:spTree>
    <p:extLst>
      <p:ext uri="{BB962C8B-B14F-4D97-AF65-F5344CB8AC3E}">
        <p14:creationId xmlns:p14="http://schemas.microsoft.com/office/powerpoint/2010/main" val="8151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AASM</a:t>
            </a:r>
          </a:p>
        </p:txBody>
      </p:sp>
      <p:sp>
        <p:nvSpPr>
          <p:cNvPr id="3" name="Content Placeholder 2"/>
          <p:cNvSpPr>
            <a:spLocks noGrp="1"/>
          </p:cNvSpPr>
          <p:nvPr>
            <p:ph idx="1"/>
          </p:nvPr>
        </p:nvSpPr>
        <p:spPr/>
        <p:txBody>
          <a:bodyPr>
            <a:normAutofit lnSpcReduction="10000"/>
          </a:bodyPr>
          <a:lstStyle/>
          <a:p>
            <a:pPr algn="ctr">
              <a:buNone/>
            </a:pPr>
            <a:r>
              <a:rPr lang="en-US" dirty="0"/>
              <a:t>The American Academy of Sleep Medicine is recognized as the Gold Standard for Sleep Disorders Center Accreditation in the United States</a:t>
            </a:r>
          </a:p>
          <a:p>
            <a:pPr algn="ctr">
              <a:buNone/>
            </a:pPr>
            <a:endParaRPr lang="en-US" dirty="0"/>
          </a:p>
          <a:p>
            <a:pPr algn="ctr">
              <a:buNone/>
            </a:pPr>
            <a:r>
              <a:rPr lang="en-US" dirty="0"/>
              <a:t>First Sleep Accreditation in 1977</a:t>
            </a:r>
          </a:p>
          <a:p>
            <a:pPr algn="ctr">
              <a:buNone/>
            </a:pPr>
            <a:r>
              <a:rPr lang="en-US" b="1" dirty="0">
                <a:solidFill>
                  <a:srgbClr val="FF0000"/>
                </a:solidFill>
              </a:rPr>
              <a:t>Scheduled Surveyor Visits Every Five Years</a:t>
            </a:r>
          </a:p>
          <a:p>
            <a:pPr algn="ctr">
              <a:buNone/>
            </a:pPr>
            <a:endParaRPr lang="en-US" dirty="0"/>
          </a:p>
          <a:p>
            <a:pPr algn="ctr">
              <a:buNone/>
            </a:pPr>
            <a:r>
              <a:rPr lang="en-US" dirty="0"/>
              <a:t>Accredits sleep facilities, stand alone providers of Home Sleep Apnea Testing and Durable Medical Equipment providers.</a:t>
            </a:r>
          </a:p>
        </p:txBody>
      </p:sp>
      <p:sp>
        <p:nvSpPr>
          <p:cNvPr id="4" name="Slide Number Placeholder 3"/>
          <p:cNvSpPr>
            <a:spLocks noGrp="1"/>
          </p:cNvSpPr>
          <p:nvPr>
            <p:ph type="sldNum" sz="quarter" idx="12"/>
          </p:nvPr>
        </p:nvSpPr>
        <p:spPr/>
        <p:txBody>
          <a:bodyPr/>
          <a:lstStyle/>
          <a:p>
            <a:fld id="{A37FBED9-F754-448D-9730-FEA25EE6E030}"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1662</TotalTime>
  <Words>2685</Words>
  <Application>Microsoft Office PowerPoint</Application>
  <PresentationFormat>On-screen Show (4:3)</PresentationFormat>
  <Paragraphs>670</Paragraphs>
  <Slides>75</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Calibri</vt:lpstr>
      <vt:lpstr>Constantia</vt:lpstr>
      <vt:lpstr>Wingdings 2</vt:lpstr>
      <vt:lpstr>Flow</vt:lpstr>
      <vt:lpstr>Surviving the Surveyor</vt:lpstr>
      <vt:lpstr>Conflicts of Interest</vt:lpstr>
      <vt:lpstr>Learning Objectives</vt:lpstr>
      <vt:lpstr>Presentation Introduction</vt:lpstr>
      <vt:lpstr>JCAHO</vt:lpstr>
      <vt:lpstr>JCAHO</vt:lpstr>
      <vt:lpstr>Mike Dye Joint Commission</vt:lpstr>
      <vt:lpstr>Joint Commission </vt:lpstr>
      <vt:lpstr>AASM</vt:lpstr>
      <vt:lpstr>Your AASM Advisor </vt:lpstr>
      <vt:lpstr>ACHC</vt:lpstr>
      <vt:lpstr>Fast Track</vt:lpstr>
      <vt:lpstr>Department of Health</vt:lpstr>
      <vt:lpstr>Why Accreditation?</vt:lpstr>
      <vt:lpstr>The Surveyor/Consultant</vt:lpstr>
      <vt:lpstr>Mock Surveys</vt:lpstr>
      <vt:lpstr>JC Standards/Areas Covered</vt:lpstr>
      <vt:lpstr>General Standards Notes</vt:lpstr>
      <vt:lpstr>Environment of Care Checklist</vt:lpstr>
      <vt:lpstr>Emergency Management</vt:lpstr>
      <vt:lpstr>Human Resources</vt:lpstr>
      <vt:lpstr>Infection Prevention/Control</vt:lpstr>
      <vt:lpstr>Handwashing /Infection Control</vt:lpstr>
      <vt:lpstr>Information Management</vt:lpstr>
      <vt:lpstr>Leadership</vt:lpstr>
      <vt:lpstr>Medication Management</vt:lpstr>
      <vt:lpstr>National Patient Safety Goals</vt:lpstr>
      <vt:lpstr>Provision/Care,Treatment,Services</vt:lpstr>
      <vt:lpstr>Performance Improvement</vt:lpstr>
      <vt:lpstr>Record of Care, TX and Services</vt:lpstr>
      <vt:lpstr>Patient Rights and Responsibilities</vt:lpstr>
      <vt:lpstr>Preparation</vt:lpstr>
      <vt:lpstr>AASM Checklist/Lab Standards </vt:lpstr>
      <vt:lpstr>Checklists</vt:lpstr>
      <vt:lpstr>Q &amp; A Example Spreadsheet</vt:lpstr>
      <vt:lpstr>AASM 47 Point Checklist</vt:lpstr>
      <vt:lpstr>Typical Surveyor Schedule</vt:lpstr>
      <vt:lpstr>AASM Surveyor Site Visit Sheet</vt:lpstr>
      <vt:lpstr>Administrators/Owner Meeting</vt:lpstr>
      <vt:lpstr>Safety Management</vt:lpstr>
      <vt:lpstr>Security Management</vt:lpstr>
      <vt:lpstr>Hazardous Materials Mgmt.</vt:lpstr>
      <vt:lpstr>Medical Equipment Mgmt. </vt:lpstr>
      <vt:lpstr>Fire Safety Management</vt:lpstr>
      <vt:lpstr>Infection Control</vt:lpstr>
      <vt:lpstr>Microbes Are Ubiquitous….</vt:lpstr>
      <vt:lpstr>Emergency Management</vt:lpstr>
      <vt:lpstr>Tracer, Trace What?</vt:lpstr>
      <vt:lpstr>Tracer Concept</vt:lpstr>
      <vt:lpstr>Typical Patient File/Tracer</vt:lpstr>
      <vt:lpstr>Staff Tracer Education Exercise</vt:lpstr>
      <vt:lpstr>Patient Demographics/Billing</vt:lpstr>
      <vt:lpstr>Medical History</vt:lpstr>
      <vt:lpstr>Medications Aspects</vt:lpstr>
      <vt:lpstr>Infection Control</vt:lpstr>
      <vt:lpstr>Disposables</vt:lpstr>
      <vt:lpstr>Safety-Patients and Staff</vt:lpstr>
      <vt:lpstr>Sleep Questionaires</vt:lpstr>
      <vt:lpstr>DME/Outcomes/Compliance</vt:lpstr>
      <vt:lpstr>Home Sleep Study Outcomes</vt:lpstr>
      <vt:lpstr>Technical Reports/Interpretations</vt:lpstr>
      <vt:lpstr>Scoring is so easy……..</vt:lpstr>
      <vt:lpstr>Surveyor/Consultant Notes</vt:lpstr>
      <vt:lpstr>AASM Site Visit Notes</vt:lpstr>
      <vt:lpstr>Site Visit Toolbox </vt:lpstr>
      <vt:lpstr>Prior to the Survey</vt:lpstr>
      <vt:lpstr>During the Survey</vt:lpstr>
      <vt:lpstr>Make Me Great Coach!!!!!</vt:lpstr>
      <vt:lpstr>Basic Summary/Timelines</vt:lpstr>
      <vt:lpstr>Site Visit Report Card</vt:lpstr>
      <vt:lpstr>Happy Surveyor Visit Everyone</vt:lpstr>
      <vt:lpstr>Resources</vt:lpstr>
      <vt:lpstr>References/Resources</vt:lpstr>
      <vt:lpstr>Stay in Touch</vt:lpstr>
      <vt:lpstr>Thank You NEPS 2019</vt:lpstr>
    </vt:vector>
  </TitlesOfParts>
  <Company>MainLine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the Surveyor</dc:title>
  <dc:creator>allenp</dc:creator>
  <cp:lastModifiedBy>tammy tetu</cp:lastModifiedBy>
  <cp:revision>316</cp:revision>
  <dcterms:created xsi:type="dcterms:W3CDTF">2016-02-20T00:30:44Z</dcterms:created>
  <dcterms:modified xsi:type="dcterms:W3CDTF">2019-08-28T18:49:58Z</dcterms:modified>
</cp:coreProperties>
</file>