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40639" marR="40639"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1pPr>
    <a:lvl2pPr marL="40639" marR="40639" indent="3429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2pPr>
    <a:lvl3pPr marL="40639" marR="40639" indent="6858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3pPr>
    <a:lvl4pPr marL="40639" marR="40639" indent="10287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4pPr>
    <a:lvl5pPr marL="40639" marR="40639" indent="13716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5pPr>
    <a:lvl6pPr marL="40639" marR="40639" indent="17145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6pPr>
    <a:lvl7pPr marL="40639" marR="40639" indent="20574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7pPr>
    <a:lvl8pPr marL="40639" marR="40639" indent="24003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8pPr>
    <a:lvl9pPr marL="40639" marR="40639" indent="274320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Arial Narrow"/>
          <a:ea typeface="Arial Narrow"/>
          <a:cs typeface="Arial Narrow"/>
        </a:font>
        <a:srgbClr val="FFD5A9"/>
      </a:tcTxStyle>
      <a:tcStyle>
        <a:tcBdr>
          <a:left>
            <a:ln w="12700" cap="flat">
              <a:solidFill>
                <a:srgbClr val="FFD5A9"/>
              </a:solidFill>
              <a:prstDash val="solid"/>
              <a:miter lim="400000"/>
            </a:ln>
          </a:left>
          <a:right>
            <a:ln w="12700" cap="flat">
              <a:solidFill>
                <a:srgbClr val="FFD5A9"/>
              </a:solidFill>
              <a:prstDash val="solid"/>
              <a:miter lim="400000"/>
            </a:ln>
          </a:right>
          <a:top>
            <a:ln w="12700" cap="flat">
              <a:solidFill>
                <a:srgbClr val="FFD5A9"/>
              </a:solidFill>
              <a:prstDash val="solid"/>
              <a:miter lim="400000"/>
            </a:ln>
          </a:top>
          <a:bottom>
            <a:ln w="12700"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Arial Narrow"/>
          <a:ea typeface="Arial Narrow"/>
          <a:cs typeface="Arial Narrow"/>
        </a:font>
        <a:srgbClr val="FFD5A9"/>
      </a:tcTxStyle>
      <a:tcStyle>
        <a:tcBdr>
          <a:left>
            <a:ln w="28575" cap="flat">
              <a:solidFill>
                <a:srgbClr val="FFD5A9"/>
              </a:solidFill>
              <a:prstDash val="solid"/>
              <a:miter lim="400000"/>
            </a:ln>
          </a:left>
          <a:right>
            <a:ln w="12700" cap="flat">
              <a:solidFill>
                <a:srgbClr val="FFD5A9"/>
              </a:solidFill>
              <a:prstDash val="solid"/>
              <a:miter lim="400000"/>
            </a:ln>
          </a:right>
          <a:top>
            <a:ln w="12700" cap="flat">
              <a:solidFill>
                <a:srgbClr val="FFD5A9"/>
              </a:solidFill>
              <a:prstDash val="solid"/>
              <a:miter lim="400000"/>
            </a:ln>
          </a:top>
          <a:bottom>
            <a:ln w="12700"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solidFill>
            <a:srgbClr val="FFFFFF">
              <a:alpha val="35000"/>
            </a:srgbClr>
          </a:solidFill>
        </a:fill>
      </a:tcStyle>
    </a:firstCol>
    <a:lastRow>
      <a:tcTxStyle b="off" i="off">
        <a:font>
          <a:latin typeface="Arial Narrow"/>
          <a:ea typeface="Arial Narrow"/>
          <a:cs typeface="Arial Narrow"/>
        </a:font>
        <a:srgbClr val="FFD5A9"/>
      </a:tcTxStyle>
      <a:tcStyle>
        <a:tcBdr>
          <a:left>
            <a:ln w="12700" cap="flat">
              <a:solidFill>
                <a:srgbClr val="FFD5A9"/>
              </a:solidFill>
              <a:prstDash val="solid"/>
              <a:miter lim="400000"/>
            </a:ln>
          </a:left>
          <a:right>
            <a:ln w="12700" cap="flat">
              <a:solidFill>
                <a:srgbClr val="FFD5A9"/>
              </a:solidFill>
              <a:prstDash val="solid"/>
              <a:miter lim="400000"/>
            </a:ln>
          </a:right>
          <a:top>
            <a:ln w="12700" cap="flat">
              <a:solidFill>
                <a:srgbClr val="FFD5A9"/>
              </a:solidFill>
              <a:prstDash val="solid"/>
              <a:miter lim="400000"/>
            </a:ln>
          </a:top>
          <a:bottom>
            <a:ln w="28575"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solidFill>
            <a:srgbClr val="FFFFFF">
              <a:alpha val="35000"/>
            </a:srgbClr>
          </a:solidFill>
        </a:fill>
      </a:tcStyle>
    </a:lastRow>
    <a:firstRow>
      <a:tcTxStyle b="off" i="off">
        <a:font>
          <a:latin typeface="Arial Narrow"/>
          <a:ea typeface="Arial Narrow"/>
          <a:cs typeface="Arial Narrow"/>
        </a:font>
        <a:srgbClr val="FFD5A9"/>
      </a:tcTxStyle>
      <a:tcStyle>
        <a:tcBdr>
          <a:left>
            <a:ln w="12700" cap="flat">
              <a:solidFill>
                <a:srgbClr val="FFD5A9"/>
              </a:solidFill>
              <a:prstDash val="solid"/>
              <a:miter lim="400000"/>
            </a:ln>
          </a:left>
          <a:right>
            <a:ln w="12700" cap="flat">
              <a:solidFill>
                <a:srgbClr val="FFD5A9"/>
              </a:solidFill>
              <a:prstDash val="solid"/>
              <a:miter lim="400000"/>
            </a:ln>
          </a:right>
          <a:top>
            <a:ln w="28575" cap="flat">
              <a:solidFill>
                <a:srgbClr val="FFD5A9"/>
              </a:solidFill>
              <a:prstDash val="solid"/>
              <a:miter lim="400000"/>
            </a:ln>
          </a:top>
          <a:bottom>
            <a:ln w="12700"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solidFill>
            <a:srgbClr val="FFFFFF">
              <a:alpha val="35000"/>
            </a:srgbClr>
          </a:solidFill>
        </a:fill>
      </a:tcStyle>
    </a:firstRow>
  </a:tblStyle>
  <a:tblStyle styleId="{D51ADE6A-740E-44AE-83CC-AE7238B6C88D}" styleName="">
    <a:tblBg/>
    <a:wholeTbl>
      <a:tcTxStyle b="off" i="off">
        <a:font>
          <a:latin typeface="Arial Narrow"/>
          <a:ea typeface="Arial Narrow"/>
          <a:cs typeface="Arial Narrow"/>
        </a:font>
        <a:srgbClr val="FFD5A9"/>
      </a:tcTxStyle>
      <a:tcStyle>
        <a:tcBdr>
          <a:left>
            <a:ln w="12700" cap="flat">
              <a:solidFill>
                <a:srgbClr val="FFD5A9"/>
              </a:solidFill>
              <a:prstDash val="solid"/>
              <a:miter lim="400000"/>
            </a:ln>
          </a:left>
          <a:right>
            <a:ln w="12700" cap="flat">
              <a:solidFill>
                <a:srgbClr val="FFD5A9"/>
              </a:solidFill>
              <a:prstDash val="solid"/>
              <a:miter lim="400000"/>
            </a:ln>
          </a:right>
          <a:top>
            <a:ln w="12700" cap="flat">
              <a:solidFill>
                <a:srgbClr val="FFD5A9"/>
              </a:solidFill>
              <a:prstDash val="solid"/>
              <a:miter lim="400000"/>
            </a:ln>
          </a:top>
          <a:bottom>
            <a:ln w="12700"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
          <a:latin typeface="Arial Narrow"/>
          <a:ea typeface="Arial Narrow"/>
          <a:cs typeface="Arial Narrow"/>
        </a:font>
        <a:srgbClr val="FFD5A9"/>
      </a:tcTxStyle>
      <a:tcStyle>
        <a:tcBdr>
          <a:left>
            <a:ln w="28575" cap="flat">
              <a:solidFill>
                <a:srgbClr val="FFD5A9"/>
              </a:solidFill>
              <a:prstDash val="solid"/>
              <a:miter lim="400000"/>
            </a:ln>
          </a:left>
          <a:right>
            <a:ln w="12700" cap="flat">
              <a:solidFill>
                <a:srgbClr val="FFD5A9"/>
              </a:solidFill>
              <a:prstDash val="solid"/>
              <a:miter lim="400000"/>
            </a:ln>
          </a:right>
          <a:top>
            <a:ln w="12700" cap="flat">
              <a:solidFill>
                <a:srgbClr val="FFD5A9"/>
              </a:solidFill>
              <a:prstDash val="solid"/>
              <a:miter lim="400000"/>
            </a:ln>
          </a:top>
          <a:bottom>
            <a:ln w="12700"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solidFill>
            <a:srgbClr val="FFFFFF">
              <a:alpha val="35000"/>
            </a:srgbClr>
          </a:solidFill>
        </a:fill>
      </a:tcStyle>
    </a:firstCol>
    <a:lastRow>
      <a:tcTxStyle b="off" i="off">
        <a:font>
          <a:latin typeface="Arial Narrow"/>
          <a:ea typeface="Arial Narrow"/>
          <a:cs typeface="Arial Narrow"/>
        </a:font>
        <a:srgbClr val="FFD5A9"/>
      </a:tcTxStyle>
      <a:tcStyle>
        <a:tcBdr>
          <a:left>
            <a:ln w="12700" cap="flat">
              <a:solidFill>
                <a:srgbClr val="FFD5A9"/>
              </a:solidFill>
              <a:prstDash val="solid"/>
              <a:miter lim="400000"/>
            </a:ln>
          </a:left>
          <a:right>
            <a:ln w="12700" cap="flat">
              <a:solidFill>
                <a:srgbClr val="FFD5A9"/>
              </a:solidFill>
              <a:prstDash val="solid"/>
              <a:miter lim="400000"/>
            </a:ln>
          </a:right>
          <a:top>
            <a:ln w="12700" cap="flat">
              <a:solidFill>
                <a:srgbClr val="FFD5A9"/>
              </a:solidFill>
              <a:prstDash val="solid"/>
              <a:miter lim="400000"/>
            </a:ln>
          </a:top>
          <a:bottom>
            <a:ln w="28575"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solidFill>
            <a:srgbClr val="FFFFFF">
              <a:alpha val="35000"/>
            </a:srgbClr>
          </a:solidFill>
        </a:fill>
      </a:tcStyle>
    </a:lastRow>
    <a:firstRow>
      <a:tcTxStyle b="off" i="off">
        <a:font>
          <a:latin typeface="Arial Narrow"/>
          <a:ea typeface="Arial Narrow"/>
          <a:cs typeface="Arial Narrow"/>
        </a:font>
        <a:srgbClr val="FFD5A9"/>
      </a:tcTxStyle>
      <a:tcStyle>
        <a:tcBdr>
          <a:left>
            <a:ln w="12700" cap="flat">
              <a:solidFill>
                <a:srgbClr val="FFD5A9"/>
              </a:solidFill>
              <a:prstDash val="solid"/>
              <a:miter lim="400000"/>
            </a:ln>
          </a:left>
          <a:right>
            <a:ln w="12700" cap="flat">
              <a:solidFill>
                <a:srgbClr val="FFD5A9"/>
              </a:solidFill>
              <a:prstDash val="solid"/>
              <a:miter lim="400000"/>
            </a:ln>
          </a:right>
          <a:top>
            <a:ln w="28575" cap="flat">
              <a:solidFill>
                <a:srgbClr val="FFD5A9"/>
              </a:solidFill>
              <a:prstDash val="solid"/>
              <a:miter lim="400000"/>
            </a:ln>
          </a:top>
          <a:bottom>
            <a:ln w="12700" cap="flat">
              <a:solidFill>
                <a:srgbClr val="FFD5A9"/>
              </a:solidFill>
              <a:prstDash val="solid"/>
              <a:miter lim="400000"/>
            </a:ln>
          </a:bottom>
          <a:insideH>
            <a:ln w="12700" cap="flat">
              <a:solidFill>
                <a:srgbClr val="FFD5A9"/>
              </a:solidFill>
              <a:prstDash val="solid"/>
              <a:miter lim="400000"/>
            </a:ln>
          </a:insideH>
          <a:insideV>
            <a:ln w="12700" cap="flat">
              <a:solidFill>
                <a:srgbClr val="FFD5A9"/>
              </a:solidFill>
              <a:prstDash val="solid"/>
              <a:miter lim="400000"/>
            </a:ln>
          </a:insideV>
        </a:tcBdr>
        <a:fill>
          <a:solidFill>
            <a:srgbClr val="FFFFFF">
              <a:alpha val="35000"/>
            </a:srgbClr>
          </a:solidFill>
        </a:fill>
      </a:tcStyle>
    </a:firstRow>
  </a:tblStyle>
  <a:tblStyle styleId="{EEE7283C-3CF3-47DC-8721-378D4A62B228}" styleName="">
    <a:tblBg/>
    <a:wholeTbl>
      <a:tcTxStyle b="def" i="de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def" i="de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def" i="de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def" i="de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def" i="de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de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de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de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def" i="de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de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de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de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def" i="de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def" i="de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def" i="de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def" i="def">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def" i="de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def" i="def">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62" name="Shape 262"/>
          <p:cNvSpPr/>
          <p:nvPr>
            <p:ph type="sldImg"/>
          </p:nvPr>
        </p:nvSpPr>
        <p:spPr>
          <a:xfrm>
            <a:off x="1143000" y="685800"/>
            <a:ext cx="4572000" cy="3429000"/>
          </a:xfrm>
          <a:prstGeom prst="rect">
            <a:avLst/>
          </a:prstGeom>
        </p:spPr>
        <p:txBody>
          <a:bodyPr/>
          <a:lstStyle/>
          <a:p>
            <a:pPr/>
          </a:p>
        </p:txBody>
      </p:sp>
      <p:sp>
        <p:nvSpPr>
          <p:cNvPr id="263" name="Shape 26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defTabSz="584200" latinLnBrk="0">
      <a:defRPr sz="2200">
        <a:latin typeface="Lucida Grande"/>
        <a:ea typeface="Lucida Grande"/>
        <a:cs typeface="Lucida Grande"/>
        <a:sym typeface="Lucida Grande"/>
      </a:defRPr>
    </a:lvl2pPr>
    <a:lvl3pPr defTabSz="584200" latinLnBrk="0">
      <a:defRPr sz="2200">
        <a:latin typeface="Lucida Grande"/>
        <a:ea typeface="Lucida Grande"/>
        <a:cs typeface="Lucida Grande"/>
        <a:sym typeface="Lucida Grande"/>
      </a:defRPr>
    </a:lvl3pPr>
    <a:lvl4pPr defTabSz="584200" latinLnBrk="0">
      <a:defRPr sz="2200">
        <a:latin typeface="Lucida Grande"/>
        <a:ea typeface="Lucida Grande"/>
        <a:cs typeface="Lucida Grande"/>
        <a:sym typeface="Lucida Grande"/>
      </a:defRPr>
    </a:lvl4pPr>
    <a:lvl5pPr defTabSz="584200" latinLnBrk="0">
      <a:defRPr sz="2200">
        <a:latin typeface="Lucida Grande"/>
        <a:ea typeface="Lucida Grande"/>
        <a:cs typeface="Lucida Grande"/>
        <a:sym typeface="Lucida Grande"/>
      </a:defRPr>
    </a:lvl5pPr>
    <a:lvl6pPr defTabSz="584200" latinLnBrk="0">
      <a:defRPr sz="2200">
        <a:latin typeface="Lucida Grande"/>
        <a:ea typeface="Lucida Grande"/>
        <a:cs typeface="Lucida Grande"/>
        <a:sym typeface="Lucida Grande"/>
      </a:defRPr>
    </a:lvl6pPr>
    <a:lvl7pPr defTabSz="584200" latinLnBrk="0">
      <a:defRPr sz="2200">
        <a:latin typeface="Lucida Grande"/>
        <a:ea typeface="Lucida Grande"/>
        <a:cs typeface="Lucida Grande"/>
        <a:sym typeface="Lucida Grande"/>
      </a:defRPr>
    </a:lvl7pPr>
    <a:lvl8pPr defTabSz="584200" latinLnBrk="0">
      <a:defRPr sz="2200">
        <a:latin typeface="Lucida Grande"/>
        <a:ea typeface="Lucida Grande"/>
        <a:cs typeface="Lucida Grande"/>
        <a:sym typeface="Lucida Grande"/>
      </a:defRPr>
    </a:lvl8pPr>
    <a:lvl9pPr defTabSz="584200" latinLnBrk="0">
      <a:defRPr sz="2200">
        <a:latin typeface="Lucida Grande"/>
        <a:ea typeface="Lucida Grande"/>
        <a:cs typeface="Lucida Grande"/>
        <a:sym typeface="Lucida Grand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2" name="Shape 342"/>
          <p:cNvSpPr/>
          <p:nvPr>
            <p:ph type="sldImg"/>
          </p:nvPr>
        </p:nvSpPr>
        <p:spPr>
          <a:prstGeom prst="rect">
            <a:avLst/>
          </a:prstGeom>
        </p:spPr>
        <p:txBody>
          <a:bodyPr/>
          <a:lstStyle/>
          <a:p>
            <a:pPr/>
          </a:p>
        </p:txBody>
      </p:sp>
      <p:sp>
        <p:nvSpPr>
          <p:cNvPr id="343" name="Shape 343"/>
          <p:cNvSpPr/>
          <p:nvPr>
            <p:ph type="body" sz="quarter" idx="1"/>
          </p:nvPr>
        </p:nvSpPr>
        <p:spPr>
          <a:prstGeom prst="rect">
            <a:avLst/>
          </a:prstGeom>
        </p:spPr>
        <p:txBody>
          <a:bodyPr/>
          <a:lstStyle/>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CAUSE AND EFFECT ESSAYS</a:t>
            </a:r>
          </a:p>
          <a:p>
            <a:pPr marL="40639" marR="40639" defTabSz="911225">
              <a:lnSpc>
                <a:spcPct val="80000"/>
              </a:lnSpc>
              <a:spcBef>
                <a:spcPts val="400"/>
              </a:spcBef>
              <a:buClr>
                <a:srgbClr val="000000"/>
              </a:buClr>
              <a:buFont typeface="Times New Roman"/>
              <a:defRPr sz="1200">
                <a:uFill>
                  <a:solidFill>
                    <a:srgbClr val="000000"/>
                  </a:solidFill>
                </a:uFill>
                <a:latin typeface="+mn-lt"/>
                <a:ea typeface="+mn-ea"/>
                <a:cs typeface="+mn-cs"/>
                <a:sym typeface="Times New Roman"/>
              </a:defRPr>
            </a:pPr>
            <a:r>
              <a:t>Answers questions:  </a:t>
            </a:r>
          </a:p>
          <a:p>
            <a:pPr marL="40639" marR="40639" defTabSz="911225">
              <a:lnSpc>
                <a:spcPct val="80000"/>
              </a:lnSpc>
              <a:spcBef>
                <a:spcPts val="400"/>
              </a:spcBef>
              <a:buClr>
                <a:srgbClr val="000000"/>
              </a:buClr>
              <a:buFont typeface="Times New Roman"/>
              <a:defRPr sz="1200">
                <a:uFill>
                  <a:solidFill>
                    <a:srgbClr val="000000"/>
                  </a:solidFill>
                </a:uFill>
                <a:latin typeface="+mn-lt"/>
                <a:ea typeface="+mn-ea"/>
                <a:cs typeface="+mn-cs"/>
                <a:sym typeface="Times New Roman"/>
              </a:defRPr>
            </a:pPr>
            <a:r>
              <a:t>	WHY?   :  What are the causes for what happened?</a:t>
            </a:r>
          </a:p>
          <a:p>
            <a:pPr marL="40639" marR="40639" defTabSz="911225">
              <a:lnSpc>
                <a:spcPct val="80000"/>
              </a:lnSpc>
              <a:spcBef>
                <a:spcPts val="400"/>
              </a:spcBef>
              <a:buClr>
                <a:srgbClr val="000000"/>
              </a:buClr>
              <a:buFont typeface="Times New Roman"/>
              <a:defRPr sz="1200">
                <a:uFill>
                  <a:solidFill>
                    <a:srgbClr val="000000"/>
                  </a:solidFill>
                </a:uFill>
                <a:latin typeface="+mn-lt"/>
                <a:ea typeface="+mn-ea"/>
                <a:cs typeface="+mn-cs"/>
                <a:sym typeface="Times New Roman"/>
              </a:defRPr>
            </a:pPr>
            <a:r>
              <a:t>	WHAT? :  What are the effects?</a:t>
            </a:r>
          </a:p>
          <a:p>
            <a:pPr marL="40639" marR="40639" defTabSz="911225">
              <a:lnSpc>
                <a:spcPct val="80000"/>
              </a:lnSpc>
              <a:spcBef>
                <a:spcPts val="400"/>
              </a:spcBef>
              <a:buClr>
                <a:srgbClr val="000000"/>
              </a:buClr>
              <a:buFont typeface="Times New Roman"/>
              <a:defRPr sz="1200">
                <a:uFill>
                  <a:solidFill>
                    <a:srgbClr val="000000"/>
                  </a:solidFill>
                </a:uFill>
                <a:latin typeface="+mn-lt"/>
                <a:ea typeface="+mn-ea"/>
                <a:cs typeface="+mn-cs"/>
                <a:sym typeface="Times New Roman"/>
              </a:defRPr>
            </a:pPr>
          </a:p>
          <a:p>
            <a:pPr marL="40639" marR="40639" defTabSz="911225">
              <a:lnSpc>
                <a:spcPct val="80000"/>
              </a:lnSpc>
              <a:spcBef>
                <a:spcPts val="400"/>
              </a:spcBef>
              <a:buClr>
                <a:srgbClr val="000000"/>
              </a:buClr>
              <a:buFont typeface="Times New Roman"/>
              <a:defRPr sz="1200">
                <a:uFill>
                  <a:solidFill>
                    <a:srgbClr val="000000"/>
                  </a:solidFill>
                </a:uFill>
                <a:latin typeface="+mn-lt"/>
                <a:ea typeface="+mn-ea"/>
                <a:cs typeface="+mn-cs"/>
                <a:sym typeface="Times New Roman"/>
              </a:defRPr>
            </a:pPr>
            <a:r>
              <a:t>WRITER USES  cause/effect reasoning, explaining relationships between events.</a:t>
            </a:r>
          </a:p>
          <a:p>
            <a:pPr marL="40639" marR="40639" defTabSz="911225">
              <a:lnSpc>
                <a:spcPct val="80000"/>
              </a:lnSpc>
              <a:spcBef>
                <a:spcPts val="400"/>
              </a:spcBef>
              <a:buClr>
                <a:srgbClr val="000000"/>
              </a:buClr>
              <a:buFont typeface="Times New Roman"/>
              <a:defRPr sz="1200">
                <a:uFill>
                  <a:solidFill>
                    <a:srgbClr val="000000"/>
                  </a:solidFill>
                </a:uFill>
                <a:latin typeface="+mn-lt"/>
                <a:ea typeface="+mn-ea"/>
                <a:cs typeface="+mn-cs"/>
                <a:sym typeface="Times New Roman"/>
              </a:defRPr>
            </a:pPr>
          </a:p>
          <a:p>
            <a:pPr marL="40639" marR="40639" defTabSz="911225">
              <a:lnSpc>
                <a:spcPct val="80000"/>
              </a:lnSpc>
              <a:spcBef>
                <a:spcPts val="400"/>
              </a:spcBef>
              <a:buClr>
                <a:srgbClr val="000000"/>
              </a:buClr>
              <a:buFont typeface="Times New Roman"/>
              <a:defRPr sz="1200">
                <a:uFill>
                  <a:solidFill>
                    <a:srgbClr val="000000"/>
                  </a:solidFill>
                </a:uFill>
                <a:latin typeface="+mn-lt"/>
                <a:ea typeface="+mn-ea"/>
                <a:cs typeface="+mn-cs"/>
                <a:sym typeface="Times New Roman"/>
              </a:defRPr>
            </a:pPr>
            <a:r>
              <a:t>This format is useful for humanities, science, social studies…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2" name="Shape 1062"/>
          <p:cNvSpPr/>
          <p:nvPr>
            <p:ph type="sldImg"/>
          </p:nvPr>
        </p:nvSpPr>
        <p:spPr>
          <a:prstGeom prst="rect">
            <a:avLst/>
          </a:prstGeom>
        </p:spPr>
        <p:txBody>
          <a:bodyPr/>
          <a:lstStyle/>
          <a:p>
            <a:pPr/>
          </a:p>
        </p:txBody>
      </p:sp>
      <p:sp>
        <p:nvSpPr>
          <p:cNvPr id="1063" name="Shape 1063"/>
          <p:cNvSpPr/>
          <p:nvPr>
            <p:ph type="body" sz="quarter" idx="1"/>
          </p:nvPr>
        </p:nvSpPr>
        <p:spPr>
          <a:prstGeom prst="rect">
            <a:avLst/>
          </a:prstGeom>
        </p:spPr>
        <p:txBody>
          <a:bodyPr/>
          <a:lstStyle/>
          <a:p>
            <a:pPr marL="40639" marR="40639" defTabSz="911225">
              <a:spcBef>
                <a:spcPts val="400"/>
              </a:spcBef>
              <a:buClr>
                <a:srgbClr val="000000"/>
              </a:buClr>
              <a:buFont typeface="Times New Roman"/>
            </a:pPr>
            <a:r>
              <a:rPr b="1" sz="1200">
                <a:uFill>
                  <a:solidFill>
                    <a:srgbClr val="000000"/>
                  </a:solidFill>
                </a:uFill>
                <a:latin typeface="+mn-lt"/>
                <a:ea typeface="+mn-ea"/>
                <a:cs typeface="+mn-cs"/>
                <a:sym typeface="Times New Roman"/>
              </a:rPr>
              <a:t>Note:  the conclusion </a:t>
            </a:r>
            <a:r>
              <a:rPr sz="1200">
                <a:uFill>
                  <a:solidFill>
                    <a:srgbClr val="000000"/>
                  </a:solidFill>
                </a:uFill>
                <a:latin typeface="+mn-lt"/>
                <a:ea typeface="+mn-ea"/>
                <a:cs typeface="+mn-cs"/>
                <a:sym typeface="Times New Roman"/>
              </a:rPr>
              <a:t>refers to the original thesis and gives closure to the argument.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2" name="Shape 422"/>
          <p:cNvSpPr/>
          <p:nvPr>
            <p:ph type="sldImg"/>
          </p:nvPr>
        </p:nvSpPr>
        <p:spPr>
          <a:prstGeom prst="rect">
            <a:avLst/>
          </a:prstGeom>
        </p:spPr>
        <p:txBody>
          <a:bodyPr/>
          <a:lstStyle/>
          <a:p>
            <a:pPr/>
          </a:p>
        </p:txBody>
      </p:sp>
      <p:sp>
        <p:nvSpPr>
          <p:cNvPr id="423" name="Shape 423"/>
          <p:cNvSpPr/>
          <p:nvPr>
            <p:ph type="body" sz="quarter" idx="1"/>
          </p:nvPr>
        </p:nvSpPr>
        <p:spPr>
          <a:prstGeom prst="rect">
            <a:avLst/>
          </a:prstGeom>
        </p:spPr>
        <p:txBody>
          <a:bodyPr/>
          <a:lstStyle/>
          <a:p>
            <a:pPr marL="40639" marR="40639" defTabSz="911225">
              <a:spcBef>
                <a:spcPts val="300"/>
              </a:spcBef>
              <a:buClr>
                <a:srgbClr val="000000"/>
              </a:buClr>
              <a:buFont typeface="Times New Roman"/>
              <a:defRPr sz="1000">
                <a:uFill>
                  <a:solidFill>
                    <a:srgbClr val="000000"/>
                  </a:solidFill>
                </a:uFill>
                <a:latin typeface="+mn-lt"/>
                <a:ea typeface="+mn-ea"/>
                <a:cs typeface="+mn-cs"/>
                <a:sym typeface="Times New Roman"/>
              </a:defRPr>
            </a:pPr>
            <a:r>
              <a:t>STRUCTURE OF CAUSE/EFFECT ESSAY </a:t>
            </a:r>
          </a:p>
          <a:p>
            <a:pPr marL="40639" marR="40639" defTabSz="911225">
              <a:spcBef>
                <a:spcPts val="300"/>
              </a:spcBef>
              <a:buClr>
                <a:srgbClr val="000000"/>
              </a:buClr>
              <a:buFont typeface="Times New Roman"/>
              <a:defRPr sz="1000">
                <a:uFill>
                  <a:solidFill>
                    <a:srgbClr val="000000"/>
                  </a:solidFill>
                </a:uFill>
                <a:latin typeface="+mn-lt"/>
                <a:ea typeface="+mn-ea"/>
                <a:cs typeface="+mn-cs"/>
                <a:sym typeface="Times New Roman"/>
              </a:defRPr>
            </a:pPr>
          </a:p>
          <a:p>
            <a:pPr marL="40639" marR="40639" defTabSz="911225">
              <a:spcBef>
                <a:spcPts val="300"/>
              </a:spcBef>
              <a:buClr>
                <a:srgbClr val="000000"/>
              </a:buClr>
              <a:buFont typeface="Times New Roman"/>
            </a:pPr>
            <a:r>
              <a:rPr b="1" sz="1000">
                <a:uFill>
                  <a:solidFill>
                    <a:srgbClr val="000000"/>
                  </a:solidFill>
                </a:uFill>
                <a:latin typeface="+mn-lt"/>
                <a:ea typeface="+mn-ea"/>
                <a:cs typeface="+mn-cs"/>
                <a:sym typeface="Times New Roman"/>
              </a:rPr>
              <a:t>INTRODUCTORY PARAGRAPH: Introduce the topic</a:t>
            </a:r>
            <a:r>
              <a:rPr sz="1000">
                <a:uFill>
                  <a:solidFill>
                    <a:srgbClr val="000000"/>
                  </a:solidFill>
                </a:uFill>
                <a:latin typeface="+mn-lt"/>
                <a:ea typeface="+mn-ea"/>
                <a:cs typeface="+mn-cs"/>
                <a:sym typeface="Times New Roman"/>
              </a:rPr>
              <a:t> </a:t>
            </a:r>
            <a:endParaRPr sz="1000">
              <a:uFill>
                <a:solidFill>
                  <a:srgbClr val="000000"/>
                </a:solidFill>
              </a:uFill>
              <a:latin typeface="+mn-lt"/>
              <a:ea typeface="+mn-ea"/>
              <a:cs typeface="+mn-cs"/>
              <a:sym typeface="Times New Roman"/>
            </a:endParaRPr>
          </a:p>
          <a:p>
            <a:pPr marL="40639" marR="40639" defTabSz="911225">
              <a:spcBef>
                <a:spcPts val="300"/>
              </a:spcBef>
              <a:buClr>
                <a:srgbClr val="000000"/>
              </a:buClr>
              <a:buFont typeface="Times New Roman"/>
              <a:defRPr sz="1000">
                <a:uFill>
                  <a:solidFill>
                    <a:srgbClr val="000000"/>
                  </a:solidFill>
                </a:uFill>
                <a:latin typeface="+mn-lt"/>
                <a:ea typeface="+mn-ea"/>
                <a:cs typeface="+mn-cs"/>
                <a:sym typeface="Times New Roman"/>
              </a:defRPr>
            </a:pPr>
          </a:p>
          <a:p>
            <a:pPr marL="40639" marR="40639" defTabSz="911225">
              <a:lnSpc>
                <a:spcPct val="80000"/>
              </a:lnSpc>
              <a:spcBef>
                <a:spcPts val="300"/>
              </a:spcBef>
              <a:buClr>
                <a:srgbClr val="000000"/>
              </a:buClr>
              <a:buFont typeface="Times New Roman"/>
            </a:pPr>
            <a:r>
              <a:rPr b="1" sz="1000">
                <a:uFill>
                  <a:solidFill>
                    <a:srgbClr val="000000"/>
                  </a:solidFill>
                </a:uFill>
                <a:latin typeface="+mn-lt"/>
                <a:ea typeface="+mn-ea"/>
                <a:cs typeface="+mn-cs"/>
                <a:sym typeface="Times New Roman"/>
              </a:rPr>
              <a:t>BODY PARAGRAPH 1: Choice of giving cause/s or effect/s first</a:t>
            </a:r>
            <a:endParaRPr b="1" sz="1000">
              <a:uFill>
                <a:solidFill>
                  <a:srgbClr val="000000"/>
                </a:solidFill>
              </a:uFill>
              <a:latin typeface="+mn-lt"/>
              <a:ea typeface="+mn-ea"/>
              <a:cs typeface="+mn-cs"/>
              <a:sym typeface="Times New Roman"/>
            </a:endParaRPr>
          </a:p>
          <a:p>
            <a:pPr marL="40639" marR="40639" defTabSz="911225">
              <a:lnSpc>
                <a:spcPct val="80000"/>
              </a:lnSpc>
              <a:spcBef>
                <a:spcPts val="300"/>
              </a:spcBef>
              <a:buClr>
                <a:srgbClr val="000000"/>
              </a:buClr>
              <a:buFont typeface="Times New Roman"/>
            </a:pPr>
            <a:r>
              <a:rPr b="1" sz="1000">
                <a:uFill>
                  <a:solidFill>
                    <a:srgbClr val="000000"/>
                  </a:solidFill>
                </a:uFill>
                <a:latin typeface="+mn-lt"/>
                <a:ea typeface="+mn-ea"/>
                <a:cs typeface="+mn-cs"/>
                <a:sym typeface="Times New Roman"/>
              </a:rPr>
              <a:t>		</a:t>
            </a:r>
            <a:r>
              <a:rPr sz="1000">
                <a:uFill>
                  <a:solidFill>
                    <a:srgbClr val="000000"/>
                  </a:solidFill>
                </a:uFill>
                <a:latin typeface="+mn-lt"/>
                <a:ea typeface="+mn-ea"/>
                <a:cs typeface="+mn-cs"/>
                <a:sym typeface="Times New Roman"/>
              </a:rPr>
              <a:t>It is important that  you plan ahead</a:t>
            </a:r>
            <a:r>
              <a:rPr b="1" sz="1000">
                <a:uFill>
                  <a:solidFill>
                    <a:srgbClr val="000000"/>
                  </a:solidFill>
                </a:uFill>
                <a:latin typeface="+mn-lt"/>
                <a:ea typeface="+mn-ea"/>
                <a:cs typeface="+mn-cs"/>
                <a:sym typeface="Times New Roman"/>
              </a:rPr>
              <a:t>.</a:t>
            </a:r>
            <a:endParaRPr b="1" sz="1000">
              <a:uFill>
                <a:solidFill>
                  <a:srgbClr val="000000"/>
                </a:solidFill>
              </a:uFill>
              <a:latin typeface="+mn-lt"/>
              <a:ea typeface="+mn-ea"/>
              <a:cs typeface="+mn-cs"/>
              <a:sym typeface="Times New Roman"/>
            </a:endParaRPr>
          </a:p>
          <a:p>
            <a:pPr marL="40639" marR="40639" defTabSz="911225">
              <a:lnSpc>
                <a:spcPct val="80000"/>
              </a:lnSpc>
              <a:spcBef>
                <a:spcPts val="300"/>
              </a:spcBef>
              <a:buClr>
                <a:srgbClr val="000000"/>
              </a:buClr>
              <a:buFont typeface="Times New Roman"/>
              <a:defRPr b="1" sz="1000">
                <a:uFill>
                  <a:solidFill>
                    <a:srgbClr val="000000"/>
                  </a:solidFill>
                </a:uFill>
                <a:latin typeface="+mn-lt"/>
                <a:ea typeface="+mn-ea"/>
                <a:cs typeface="+mn-cs"/>
                <a:sym typeface="Times New Roman"/>
              </a:defRPr>
            </a:pPr>
          </a:p>
          <a:p>
            <a:pPr marL="40639" marR="40639" defTabSz="911225">
              <a:lnSpc>
                <a:spcPct val="80000"/>
              </a:lnSpc>
              <a:spcBef>
                <a:spcPts val="300"/>
              </a:spcBef>
              <a:buClr>
                <a:srgbClr val="000000"/>
              </a:buClr>
              <a:buFont typeface="Times New Roman"/>
              <a:defRPr b="1" sz="1000">
                <a:uFill>
                  <a:solidFill>
                    <a:srgbClr val="000000"/>
                  </a:solidFill>
                </a:uFill>
                <a:latin typeface="+mn-lt"/>
                <a:ea typeface="+mn-ea"/>
                <a:cs typeface="+mn-cs"/>
                <a:sym typeface="Times New Roman"/>
              </a:defRPr>
            </a:pPr>
            <a:r>
              <a:t>BODY  PARAGRAPH 2: Choice again of discussing cause/s or effect/s</a:t>
            </a:r>
          </a:p>
          <a:p>
            <a:pPr marL="40639" marR="40639" defTabSz="911225">
              <a:lnSpc>
                <a:spcPct val="80000"/>
              </a:lnSpc>
              <a:spcBef>
                <a:spcPts val="300"/>
              </a:spcBef>
              <a:buClr>
                <a:srgbClr val="000000"/>
              </a:buClr>
              <a:buFont typeface="Times New Roman"/>
              <a:defRPr b="1" sz="1000">
                <a:uFill>
                  <a:solidFill>
                    <a:srgbClr val="000000"/>
                  </a:solidFill>
                </a:uFill>
                <a:latin typeface="+mn-lt"/>
                <a:ea typeface="+mn-ea"/>
                <a:cs typeface="+mn-cs"/>
                <a:sym typeface="Times New Roman"/>
              </a:defRPr>
            </a:pPr>
          </a:p>
          <a:p>
            <a:pPr marL="40639" marR="40639" defTabSz="911225">
              <a:lnSpc>
                <a:spcPct val="80000"/>
              </a:lnSpc>
              <a:spcBef>
                <a:spcPts val="300"/>
              </a:spcBef>
              <a:buClr>
                <a:srgbClr val="000000"/>
              </a:buClr>
              <a:buFont typeface="Times New Roman"/>
              <a:defRPr b="1" sz="1000">
                <a:uFill>
                  <a:solidFill>
                    <a:srgbClr val="000000"/>
                  </a:solidFill>
                </a:uFill>
                <a:latin typeface="+mn-lt"/>
                <a:ea typeface="+mn-ea"/>
                <a:cs typeface="+mn-cs"/>
                <a:sym typeface="Times New Roman"/>
              </a:defRPr>
            </a:pPr>
            <a:r>
              <a:t>BODY PARAGRAPH 3: Choice of cause/s effect/s</a:t>
            </a:r>
          </a:p>
          <a:p>
            <a:pPr marL="40639" marR="40639" defTabSz="911225">
              <a:lnSpc>
                <a:spcPct val="80000"/>
              </a:lnSpc>
              <a:spcBef>
                <a:spcPts val="300"/>
              </a:spcBef>
              <a:buClr>
                <a:srgbClr val="000000"/>
              </a:buClr>
              <a:buFont typeface="Times New Roman"/>
              <a:defRPr b="1" sz="1000">
                <a:uFill>
                  <a:solidFill>
                    <a:srgbClr val="000000"/>
                  </a:solidFill>
                </a:uFill>
                <a:latin typeface="+mn-lt"/>
                <a:ea typeface="+mn-ea"/>
                <a:cs typeface="+mn-cs"/>
                <a:sym typeface="Times New Roman"/>
              </a:defRPr>
            </a:pPr>
            <a:r>
              <a:t>CONCLUSION: Unify the essay by comments referring to the introduction</a:t>
            </a:r>
          </a:p>
          <a:p>
            <a:pPr marL="40639" marR="40639" defTabSz="911225">
              <a:lnSpc>
                <a:spcPct val="80000"/>
              </a:lnSpc>
              <a:spcBef>
                <a:spcPts val="300"/>
              </a:spcBef>
              <a:buClr>
                <a:srgbClr val="000000"/>
              </a:buClr>
              <a:buFont typeface="Times New Roman"/>
              <a:defRPr b="1" sz="1000">
                <a:uFill>
                  <a:solidFill>
                    <a:srgbClr val="000000"/>
                  </a:solidFill>
                </a:uFill>
                <a:latin typeface="+mn-lt"/>
                <a:ea typeface="+mn-ea"/>
                <a:cs typeface="+mn-cs"/>
                <a:sym typeface="Times New Roman"/>
              </a:defRPr>
            </a:pPr>
          </a:p>
          <a:p>
            <a:pPr marL="40639" marR="40639" defTabSz="911225">
              <a:spcBef>
                <a:spcPts val="400"/>
              </a:spcBef>
              <a:buClr>
                <a:srgbClr val="000000"/>
              </a:buClr>
              <a:buFont typeface="Times New Roman"/>
              <a:defRPr b="1" sz="1200">
                <a:uFill>
                  <a:solidFill>
                    <a:srgbClr val="000000"/>
                  </a:solidFill>
                </a:uFill>
                <a:latin typeface="+mn-lt"/>
                <a:ea typeface="+mn-ea"/>
                <a:cs typeface="+mn-cs"/>
                <a:sym typeface="Times New Roman"/>
              </a:defRPr>
            </a:pPr>
            <a:r>
              <a:t>Avoiding errors in logic</a:t>
            </a:r>
          </a:p>
          <a:p>
            <a:pPr marL="40639" marR="40639" defTabSz="911225">
              <a:spcBef>
                <a:spcPts val="400"/>
              </a:spcBef>
              <a:buClr>
                <a:srgbClr val="000000"/>
              </a:buClr>
              <a:buFont typeface="Times New Roman"/>
              <a:defRPr b="1" sz="1200">
                <a:uFill>
                  <a:solidFill>
                    <a:srgbClr val="000000"/>
                  </a:solidFill>
                </a:uFill>
                <a:latin typeface="+mn-lt"/>
                <a:ea typeface="+mn-ea"/>
                <a:cs typeface="+mn-cs"/>
                <a:sym typeface="Times New Roman"/>
              </a:defRPr>
            </a:pPr>
            <a:r>
              <a:t>Look beyond causes that seem very obvious.  Look into the complexities of the problem.</a:t>
            </a:r>
          </a:p>
          <a:p>
            <a:pPr marL="40639" marR="40639" defTabSz="911225">
              <a:spcBef>
                <a:spcPts val="400"/>
              </a:spcBef>
              <a:buClr>
                <a:srgbClr val="000000"/>
              </a:buClr>
              <a:buFont typeface="Times New Roman"/>
              <a:defRPr b="1" sz="1200">
                <a:uFill>
                  <a:solidFill>
                    <a:srgbClr val="000000"/>
                  </a:solidFill>
                </a:uFill>
                <a:latin typeface="+mn-lt"/>
                <a:ea typeface="+mn-ea"/>
                <a:cs typeface="+mn-cs"/>
                <a:sym typeface="Times New Roman"/>
              </a:defRPr>
            </a:pPr>
            <a:r>
              <a:t>Make sure your causes and effects are credible and can be corroborated with evidence.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2" name="Shape 502"/>
          <p:cNvSpPr/>
          <p:nvPr>
            <p:ph type="sldImg"/>
          </p:nvPr>
        </p:nvSpPr>
        <p:spPr>
          <a:prstGeom prst="rect">
            <a:avLst/>
          </a:prstGeom>
        </p:spPr>
        <p:txBody>
          <a:bodyPr/>
          <a:lstStyle/>
          <a:p>
            <a:pPr/>
          </a:p>
        </p:txBody>
      </p:sp>
      <p:sp>
        <p:nvSpPr>
          <p:cNvPr id="503" name="Shape 503"/>
          <p:cNvSpPr/>
          <p:nvPr>
            <p:ph type="body" sz="quarter" idx="1"/>
          </p:nvPr>
        </p:nvSpPr>
        <p:spPr>
          <a:prstGeom prst="rect">
            <a:avLst/>
          </a:prstGeom>
        </p:spPr>
        <p:txBody>
          <a:bodyPr/>
          <a:lstStyle/>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Look beyond causes that seem very obvious. </a:t>
            </a: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 Look into the complexities of the problem.</a:t>
            </a: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Make sure your causes and effects are credible and can be corroborated with evidence.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2" name="Shape 582"/>
          <p:cNvSpPr/>
          <p:nvPr>
            <p:ph type="sldImg"/>
          </p:nvPr>
        </p:nvSpPr>
        <p:spPr>
          <a:prstGeom prst="rect">
            <a:avLst/>
          </a:prstGeom>
        </p:spPr>
        <p:txBody>
          <a:bodyPr/>
          <a:lstStyle/>
          <a:p>
            <a:pPr/>
          </a:p>
        </p:txBody>
      </p:sp>
      <p:sp>
        <p:nvSpPr>
          <p:cNvPr id="583" name="Shape 583"/>
          <p:cNvSpPr/>
          <p:nvPr>
            <p:ph type="body" sz="quarter" idx="1"/>
          </p:nvPr>
        </p:nvSpPr>
        <p:spPr>
          <a:prstGeom prst="rect">
            <a:avLst/>
          </a:prstGeom>
        </p:spPr>
        <p:txBody>
          <a:bodyPr/>
          <a:lstStyle/>
          <a:p>
            <a:pPr marL="40639" marR="40639" defTabSz="911225">
              <a:lnSpc>
                <a:spcPct val="80000"/>
              </a:lnSpc>
              <a:spcBef>
                <a:spcPts val="300"/>
              </a:spcBef>
              <a:buClr>
                <a:srgbClr val="000000"/>
              </a:buClr>
              <a:buFont typeface="Times New Roman"/>
              <a:defRPr sz="1000">
                <a:uFill>
                  <a:solidFill>
                    <a:srgbClr val="000000"/>
                  </a:solidFill>
                </a:uFill>
                <a:latin typeface="+mn-lt"/>
                <a:ea typeface="+mn-ea"/>
                <a:cs typeface="+mn-cs"/>
                <a:sym typeface="Times New Roman"/>
              </a:defRPr>
            </a:pPr>
            <a:r>
              <a:t>Brainstorm:  Write down all possible causes and effects.  Look for causes which do not seem obvious.</a:t>
            </a:r>
          </a:p>
          <a:p>
            <a:pPr marL="40639" marR="40639" defTabSz="911225">
              <a:lnSpc>
                <a:spcPct val="80000"/>
              </a:lnSpc>
              <a:spcBef>
                <a:spcPts val="300"/>
              </a:spcBef>
              <a:buClr>
                <a:srgbClr val="000000"/>
              </a:buClr>
              <a:buFont typeface="Times New Roman"/>
              <a:defRPr sz="1000">
                <a:uFill>
                  <a:solidFill>
                    <a:srgbClr val="000000"/>
                  </a:solidFill>
                </a:uFill>
                <a:latin typeface="+mn-lt"/>
                <a:ea typeface="+mn-ea"/>
                <a:cs typeface="+mn-cs"/>
                <a:sym typeface="Times New Roman"/>
              </a:defRPr>
            </a:pPr>
            <a:r>
              <a:t>Evaluate: Choose the best three or four points.</a:t>
            </a:r>
          </a:p>
          <a:p>
            <a:pPr marL="40639" marR="40639" defTabSz="911225">
              <a:lnSpc>
                <a:spcPct val="80000"/>
              </a:lnSpc>
              <a:spcBef>
                <a:spcPts val="300"/>
              </a:spcBef>
              <a:buClr>
                <a:srgbClr val="000000"/>
              </a:buClr>
              <a:buFont typeface="Times New Roman"/>
              <a:defRPr sz="1000">
                <a:uFill>
                  <a:solidFill>
                    <a:srgbClr val="000000"/>
                  </a:solidFill>
                </a:uFill>
                <a:latin typeface="+mn-lt"/>
                <a:ea typeface="+mn-ea"/>
                <a:cs typeface="+mn-cs"/>
                <a:sym typeface="Times New Roman"/>
              </a:defRPr>
            </a:pPr>
            <a:r>
              <a:t>Analyze and decide the order in which your material will be presented.</a:t>
            </a:r>
          </a:p>
          <a:p>
            <a:pPr marL="40639" marR="40639" defTabSz="911225">
              <a:lnSpc>
                <a:spcPct val="80000"/>
              </a:lnSpc>
              <a:spcBef>
                <a:spcPts val="300"/>
              </a:spcBef>
              <a:buClr>
                <a:srgbClr val="000000"/>
              </a:buClr>
              <a:buFont typeface="Times New Roman"/>
              <a:defRPr sz="1000">
                <a:uFill>
                  <a:solidFill>
                    <a:srgbClr val="000000"/>
                  </a:solidFill>
                </a:uFill>
                <a:latin typeface="+mn-lt"/>
                <a:ea typeface="+mn-ea"/>
                <a:cs typeface="+mn-cs"/>
                <a:sym typeface="Times New Roman"/>
              </a:defRPr>
            </a:pPr>
            <a:r>
              <a:t>Thesis should now be considered.</a:t>
            </a:r>
          </a:p>
          <a:p>
            <a:pPr marL="40639" marR="40639" defTabSz="911225">
              <a:lnSpc>
                <a:spcPct val="80000"/>
              </a:lnSpc>
              <a:spcBef>
                <a:spcPts val="300"/>
              </a:spcBef>
              <a:buClr>
                <a:srgbClr val="000000"/>
              </a:buClr>
              <a:buFont typeface="Times New Roman"/>
              <a:defRPr sz="1000">
                <a:uFill>
                  <a:solidFill>
                    <a:srgbClr val="000000"/>
                  </a:solidFill>
                </a:uFill>
                <a:latin typeface="+mn-lt"/>
                <a:ea typeface="+mn-ea"/>
                <a:cs typeface="+mn-cs"/>
                <a:sym typeface="Times New Roman"/>
              </a:defRPr>
            </a:pPr>
            <a:r>
              <a:t>Set up an outline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2" name="Shape 662"/>
          <p:cNvSpPr/>
          <p:nvPr>
            <p:ph type="sldImg"/>
          </p:nvPr>
        </p:nvSpPr>
        <p:spPr>
          <a:prstGeom prst="rect">
            <a:avLst/>
          </a:prstGeom>
        </p:spPr>
        <p:txBody>
          <a:bodyPr/>
          <a:lstStyle/>
          <a:p>
            <a:pPr/>
          </a:p>
        </p:txBody>
      </p:sp>
      <p:sp>
        <p:nvSpPr>
          <p:cNvPr id="663" name="Shape 663"/>
          <p:cNvSpPr/>
          <p:nvPr>
            <p:ph type="body" sz="quarter" idx="1"/>
          </p:nvPr>
        </p:nvSpPr>
        <p:spPr>
          <a:prstGeom prst="rect">
            <a:avLst/>
          </a:prstGeom>
        </p:spPr>
        <p:txBody>
          <a:bodyPr/>
          <a:lstStyle/>
          <a:p>
            <a:pPr marL="40639" marR="40639" defTabSz="911225">
              <a:lnSpc>
                <a:spcPct val="80000"/>
              </a:lnSpc>
              <a:spcBef>
                <a:spcPts val="300"/>
              </a:spcBef>
              <a:buClr>
                <a:srgbClr val="000000"/>
              </a:buClr>
              <a:buFont typeface="Times New Roman"/>
            </a:pPr>
            <a:r>
              <a:rPr b="1" sz="1000">
                <a:uFill>
                  <a:solidFill>
                    <a:srgbClr val="000000"/>
                  </a:solidFill>
                </a:uFill>
                <a:latin typeface="+mn-lt"/>
                <a:ea typeface="+mn-ea"/>
                <a:cs typeface="+mn-cs"/>
                <a:sym typeface="Times New Roman"/>
              </a:rPr>
              <a:t>Brainstorm:  </a:t>
            </a:r>
            <a:r>
              <a:rPr sz="1000">
                <a:uFill>
                  <a:solidFill>
                    <a:srgbClr val="000000"/>
                  </a:solidFill>
                </a:uFill>
                <a:latin typeface="+mn-lt"/>
                <a:ea typeface="+mn-ea"/>
                <a:cs typeface="+mn-cs"/>
                <a:sym typeface="Times New Roman"/>
              </a:rPr>
              <a:t>Write down all possible causes and effects</a:t>
            </a:r>
            <a:r>
              <a:rPr b="1" sz="1000">
                <a:uFill>
                  <a:solidFill>
                    <a:srgbClr val="000000"/>
                  </a:solidFill>
                </a:uFill>
                <a:latin typeface="+mn-lt"/>
                <a:ea typeface="+mn-ea"/>
                <a:cs typeface="+mn-cs"/>
                <a:sym typeface="Times New Roman"/>
              </a:rPr>
              <a:t>. </a:t>
            </a:r>
            <a:endParaRPr b="1" sz="1000">
              <a:uFill>
                <a:solidFill>
                  <a:srgbClr val="000000"/>
                </a:solidFill>
              </a:uFill>
              <a:latin typeface="+mn-lt"/>
              <a:ea typeface="+mn-ea"/>
              <a:cs typeface="+mn-cs"/>
              <a:sym typeface="Times New Roman"/>
            </a:endParaRPr>
          </a:p>
          <a:p>
            <a:pPr marL="40639" marR="40639" defTabSz="911225">
              <a:lnSpc>
                <a:spcPct val="80000"/>
              </a:lnSpc>
              <a:spcBef>
                <a:spcPts val="300"/>
              </a:spcBef>
              <a:buClr>
                <a:srgbClr val="000000"/>
              </a:buClr>
              <a:buFont typeface="Times New Roman"/>
            </a:pPr>
            <a:r>
              <a:rPr b="1" sz="1000">
                <a:uFill>
                  <a:solidFill>
                    <a:srgbClr val="000000"/>
                  </a:solidFill>
                </a:uFill>
                <a:latin typeface="+mn-lt"/>
                <a:ea typeface="+mn-ea"/>
                <a:cs typeface="+mn-cs"/>
                <a:sym typeface="Times New Roman"/>
              </a:rPr>
              <a:t> </a:t>
            </a:r>
            <a:r>
              <a:rPr sz="1000">
                <a:uFill>
                  <a:solidFill>
                    <a:srgbClr val="000000"/>
                  </a:solidFill>
                </a:uFill>
                <a:latin typeface="+mn-lt"/>
                <a:ea typeface="+mn-ea"/>
                <a:cs typeface="+mn-cs"/>
                <a:sym typeface="Times New Roman"/>
              </a:rPr>
              <a:t>Look for causes which do not seem obvious.</a:t>
            </a:r>
            <a:endParaRPr sz="1000">
              <a:uFill>
                <a:solidFill>
                  <a:srgbClr val="000000"/>
                </a:solidFill>
              </a:uFill>
              <a:latin typeface="+mn-lt"/>
              <a:ea typeface="+mn-ea"/>
              <a:cs typeface="+mn-cs"/>
              <a:sym typeface="Times New Roman"/>
            </a:endParaRPr>
          </a:p>
          <a:p>
            <a:pPr marL="40639" marR="40639" defTabSz="911225">
              <a:lnSpc>
                <a:spcPct val="80000"/>
              </a:lnSpc>
              <a:spcBef>
                <a:spcPts val="300"/>
              </a:spcBef>
              <a:buClr>
                <a:srgbClr val="000000"/>
              </a:buClr>
              <a:buFont typeface="Times New Roman"/>
              <a:defRPr sz="1000">
                <a:uFill>
                  <a:solidFill>
                    <a:srgbClr val="000000"/>
                  </a:solidFill>
                </a:uFill>
                <a:latin typeface="+mn-lt"/>
                <a:ea typeface="+mn-ea"/>
                <a:cs typeface="+mn-cs"/>
                <a:sym typeface="Times New Roman"/>
              </a:defRPr>
            </a:pPr>
          </a:p>
          <a:p>
            <a:pPr marL="40639" marR="40639" defTabSz="911225">
              <a:lnSpc>
                <a:spcPct val="80000"/>
              </a:lnSpc>
              <a:spcBef>
                <a:spcPts val="300"/>
              </a:spcBef>
              <a:buClr>
                <a:srgbClr val="000000"/>
              </a:buClr>
              <a:buFont typeface="Times New Roman"/>
            </a:pPr>
            <a:r>
              <a:rPr b="1" sz="1000">
                <a:uFill>
                  <a:solidFill>
                    <a:srgbClr val="000000"/>
                  </a:solidFill>
                </a:uFill>
                <a:latin typeface="+mn-lt"/>
                <a:ea typeface="+mn-ea"/>
                <a:cs typeface="+mn-cs"/>
                <a:sym typeface="Times New Roman"/>
              </a:rPr>
              <a:t>Evaluate</a:t>
            </a:r>
            <a:r>
              <a:rPr sz="1000">
                <a:uFill>
                  <a:solidFill>
                    <a:srgbClr val="000000"/>
                  </a:solidFill>
                </a:uFill>
                <a:latin typeface="+mn-lt"/>
                <a:ea typeface="+mn-ea"/>
                <a:cs typeface="+mn-cs"/>
                <a:sym typeface="Times New Roman"/>
              </a:rPr>
              <a:t>: Choose the best three or four points.</a:t>
            </a:r>
            <a:endParaRPr sz="1000">
              <a:uFill>
                <a:solidFill>
                  <a:srgbClr val="000000"/>
                </a:solidFill>
              </a:uFill>
              <a:latin typeface="+mn-lt"/>
              <a:ea typeface="+mn-ea"/>
              <a:cs typeface="+mn-cs"/>
              <a:sym typeface="Times New Roman"/>
            </a:endParaRPr>
          </a:p>
          <a:p>
            <a:pPr marL="40639" marR="40639" defTabSz="911225">
              <a:lnSpc>
                <a:spcPct val="80000"/>
              </a:lnSpc>
              <a:spcBef>
                <a:spcPts val="300"/>
              </a:spcBef>
              <a:buClr>
                <a:srgbClr val="000000"/>
              </a:buClr>
              <a:buFont typeface="Times New Roman"/>
            </a:pPr>
            <a:r>
              <a:rPr b="1" sz="1000">
                <a:uFill>
                  <a:solidFill>
                    <a:srgbClr val="000000"/>
                  </a:solidFill>
                </a:uFill>
                <a:latin typeface="+mn-lt"/>
                <a:ea typeface="+mn-ea"/>
                <a:cs typeface="+mn-cs"/>
                <a:sym typeface="Times New Roman"/>
              </a:rPr>
              <a:t>Analyze </a:t>
            </a:r>
            <a:r>
              <a:rPr sz="1000">
                <a:uFill>
                  <a:solidFill>
                    <a:srgbClr val="000000"/>
                  </a:solidFill>
                </a:uFill>
                <a:latin typeface="+mn-lt"/>
                <a:ea typeface="+mn-ea"/>
                <a:cs typeface="+mn-cs"/>
                <a:sym typeface="Times New Roman"/>
              </a:rPr>
              <a:t>and decide the order in which your material will be presented.</a:t>
            </a:r>
            <a:endParaRPr sz="1000">
              <a:uFill>
                <a:solidFill>
                  <a:srgbClr val="000000"/>
                </a:solidFill>
              </a:uFill>
              <a:latin typeface="+mn-lt"/>
              <a:ea typeface="+mn-ea"/>
              <a:cs typeface="+mn-cs"/>
              <a:sym typeface="Times New Roman"/>
            </a:endParaRPr>
          </a:p>
          <a:p>
            <a:pPr marL="40639" marR="40639" defTabSz="911225">
              <a:lnSpc>
                <a:spcPct val="80000"/>
              </a:lnSpc>
              <a:spcBef>
                <a:spcPts val="300"/>
              </a:spcBef>
              <a:buClr>
                <a:srgbClr val="000000"/>
              </a:buClr>
              <a:buFont typeface="Times New Roman"/>
              <a:defRPr sz="1000">
                <a:uFill>
                  <a:solidFill>
                    <a:srgbClr val="000000"/>
                  </a:solidFill>
                </a:uFill>
                <a:latin typeface="+mn-lt"/>
                <a:ea typeface="+mn-ea"/>
                <a:cs typeface="+mn-cs"/>
                <a:sym typeface="Times New Roman"/>
              </a:defRPr>
            </a:pPr>
          </a:p>
          <a:p>
            <a:pPr marL="40639" marR="40639" defTabSz="911225">
              <a:lnSpc>
                <a:spcPct val="80000"/>
              </a:lnSpc>
              <a:spcBef>
                <a:spcPts val="300"/>
              </a:spcBef>
              <a:buClr>
                <a:srgbClr val="000000"/>
              </a:buClr>
              <a:buFont typeface="Times New Roman"/>
            </a:pPr>
            <a:r>
              <a:rPr b="1" sz="1000">
                <a:uFill>
                  <a:solidFill>
                    <a:srgbClr val="000000"/>
                  </a:solidFill>
                </a:uFill>
                <a:latin typeface="+mn-lt"/>
                <a:ea typeface="+mn-ea"/>
                <a:cs typeface="+mn-cs"/>
                <a:sym typeface="Times New Roman"/>
              </a:rPr>
              <a:t>Consider thesis</a:t>
            </a:r>
            <a:r>
              <a:rPr sz="1000">
                <a:uFill>
                  <a:solidFill>
                    <a:srgbClr val="000000"/>
                  </a:solidFill>
                </a:uFill>
                <a:latin typeface="+mn-lt"/>
                <a:ea typeface="+mn-ea"/>
                <a:cs typeface="+mn-cs"/>
                <a:sym typeface="Times New Roman"/>
              </a:rPr>
              <a:t>.</a:t>
            </a:r>
            <a:endParaRPr sz="1000">
              <a:uFill>
                <a:solidFill>
                  <a:srgbClr val="000000"/>
                </a:solidFill>
              </a:uFill>
              <a:latin typeface="+mn-lt"/>
              <a:ea typeface="+mn-ea"/>
              <a:cs typeface="+mn-cs"/>
              <a:sym typeface="Times New Roman"/>
            </a:endParaRPr>
          </a:p>
          <a:p>
            <a:pPr marL="40639" marR="40639" defTabSz="911225">
              <a:lnSpc>
                <a:spcPct val="80000"/>
              </a:lnSpc>
              <a:spcBef>
                <a:spcPts val="300"/>
              </a:spcBef>
              <a:buClr>
                <a:srgbClr val="000000"/>
              </a:buClr>
              <a:buFont typeface="Times New Roman"/>
              <a:defRPr b="1" sz="1000">
                <a:uFill>
                  <a:solidFill>
                    <a:srgbClr val="000000"/>
                  </a:solidFill>
                </a:uFill>
                <a:latin typeface="+mn-lt"/>
                <a:ea typeface="+mn-ea"/>
                <a:cs typeface="+mn-cs"/>
                <a:sym typeface="Times New Roman"/>
              </a:defRPr>
            </a:pPr>
            <a:r>
              <a:t>Set up an outline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2" name="Shape 742"/>
          <p:cNvSpPr/>
          <p:nvPr>
            <p:ph type="sldImg"/>
          </p:nvPr>
        </p:nvSpPr>
        <p:spPr>
          <a:prstGeom prst="rect">
            <a:avLst/>
          </a:prstGeom>
        </p:spPr>
        <p:txBody>
          <a:bodyPr/>
          <a:lstStyle/>
          <a:p>
            <a:pPr/>
          </a:p>
        </p:txBody>
      </p:sp>
      <p:sp>
        <p:nvSpPr>
          <p:cNvPr id="743" name="Shape 743"/>
          <p:cNvSpPr/>
          <p:nvPr>
            <p:ph type="body" sz="quarter" idx="1"/>
          </p:nvPr>
        </p:nvSpPr>
        <p:spPr>
          <a:prstGeom prst="rect">
            <a:avLst/>
          </a:prstGeom>
        </p:spPr>
        <p:txBody>
          <a:bodyPr/>
          <a:lstStyle/>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The writer begins with a factual statement.</a:t>
            </a: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He continues with shocking statements and finally leads to the thesis.</a:t>
            </a: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p>
          <a:p>
            <a:pPr marL="40639" marR="40639" defTabSz="911225">
              <a:spcBef>
                <a:spcPts val="400"/>
              </a:spcBef>
              <a:buClr>
                <a:srgbClr val="000000"/>
              </a:buClr>
              <a:buFont typeface="Times New Roman"/>
              <a:defRPr b="1" sz="1200">
                <a:uFill>
                  <a:solidFill>
                    <a:srgbClr val="000000"/>
                  </a:solidFill>
                </a:uFill>
                <a:latin typeface="+mn-lt"/>
                <a:ea typeface="+mn-ea"/>
                <a:cs typeface="+mn-cs"/>
                <a:sym typeface="Times New Roman"/>
              </a:defRPr>
            </a:pPr>
            <a:r>
              <a:t>Note:  The thesis is a split thesis, with three major points:  culprits are</a:t>
            </a:r>
          </a:p>
          <a:p>
            <a:pPr marL="40639" marR="40639" defTabSz="911225">
              <a:spcBef>
                <a:spcPts val="400"/>
              </a:spcBef>
              <a:buClr>
                <a:srgbClr val="000000"/>
              </a:buClr>
              <a:buFont typeface="Times New Roman"/>
              <a:defRPr b="1" sz="1200">
                <a:uFill>
                  <a:solidFill>
                    <a:srgbClr val="000000"/>
                  </a:solidFill>
                </a:uFill>
                <a:latin typeface="+mn-lt"/>
                <a:ea typeface="+mn-ea"/>
                <a:cs typeface="+mn-cs"/>
                <a:sym typeface="Times New Roman"/>
              </a:defRPr>
            </a:pPr>
            <a:r>
              <a:t>		dependence upon fast food</a:t>
            </a:r>
          </a:p>
          <a:p>
            <a:pPr marL="40639" marR="40639" defTabSz="911225">
              <a:spcBef>
                <a:spcPts val="400"/>
              </a:spcBef>
              <a:buClr>
                <a:srgbClr val="000000"/>
              </a:buClr>
              <a:buFont typeface="Times New Roman"/>
              <a:defRPr b="1" sz="1200">
                <a:uFill>
                  <a:solidFill>
                    <a:srgbClr val="000000"/>
                  </a:solidFill>
                </a:uFill>
                <a:latin typeface="+mn-lt"/>
                <a:ea typeface="+mn-ea"/>
                <a:cs typeface="+mn-cs"/>
                <a:sym typeface="Times New Roman"/>
              </a:defRPr>
            </a:pPr>
            <a:r>
              <a:t>		a lack of exercise</a:t>
            </a:r>
          </a:p>
          <a:p>
            <a:pPr marL="40639" marR="40639" defTabSz="911225">
              <a:spcBef>
                <a:spcPts val="400"/>
              </a:spcBef>
              <a:buClr>
                <a:srgbClr val="000000"/>
              </a:buClr>
              <a:buFont typeface="Times New Roman"/>
              <a:defRPr b="1" sz="1200">
                <a:uFill>
                  <a:solidFill>
                    <a:srgbClr val="000000"/>
                  </a:solidFill>
                </a:uFill>
                <a:latin typeface="+mn-lt"/>
                <a:ea typeface="+mn-ea"/>
                <a:cs typeface="+mn-cs"/>
                <a:sym typeface="Times New Roman"/>
              </a:defRPr>
            </a:pPr>
            <a:r>
              <a:t>		a lack of knowledge about nutrition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22" name="Shape 822"/>
          <p:cNvSpPr/>
          <p:nvPr>
            <p:ph type="sldImg"/>
          </p:nvPr>
        </p:nvSpPr>
        <p:spPr>
          <a:prstGeom prst="rect">
            <a:avLst/>
          </a:prstGeom>
        </p:spPr>
        <p:txBody>
          <a:bodyPr/>
          <a:lstStyle/>
          <a:p>
            <a:pPr/>
          </a:p>
        </p:txBody>
      </p:sp>
      <p:sp>
        <p:nvSpPr>
          <p:cNvPr id="823" name="Shape 823"/>
          <p:cNvSpPr/>
          <p:nvPr>
            <p:ph type="body" sz="quarter" idx="1"/>
          </p:nvPr>
        </p:nvSpPr>
        <p:spPr>
          <a:prstGeom prst="rect">
            <a:avLst/>
          </a:prstGeom>
        </p:spPr>
        <p:txBody>
          <a:bodyPr/>
          <a:lstStyle/>
          <a:p>
            <a:pPr marL="40639" marR="40639" defTabSz="911225">
              <a:spcBef>
                <a:spcPts val="400"/>
              </a:spcBef>
              <a:buClr>
                <a:srgbClr val="000000"/>
              </a:buClr>
              <a:buFont typeface="Times New Roman"/>
            </a:pPr>
            <a:r>
              <a:rPr b="1" sz="1200">
                <a:uFill>
                  <a:solidFill>
                    <a:srgbClr val="000000"/>
                  </a:solidFill>
                </a:uFill>
                <a:latin typeface="+mn-lt"/>
                <a:ea typeface="+mn-ea"/>
                <a:cs typeface="+mn-cs"/>
                <a:sym typeface="Times New Roman"/>
              </a:rPr>
              <a:t>Note:  </a:t>
            </a:r>
            <a:r>
              <a:rPr sz="1200">
                <a:uFill>
                  <a:solidFill>
                    <a:srgbClr val="000000"/>
                  </a:solidFill>
                </a:uFill>
                <a:latin typeface="+mn-lt"/>
                <a:ea typeface="+mn-ea"/>
                <a:cs typeface="+mn-cs"/>
                <a:sym typeface="Times New Roman"/>
              </a:rPr>
              <a:t>The topic sentence covers the first main fact, the preference for fast food.</a:t>
            </a:r>
            <a:endParaRPr sz="1200">
              <a:uFill>
                <a:solidFill>
                  <a:srgbClr val="000000"/>
                </a:solidFill>
              </a:uFill>
              <a:latin typeface="+mn-lt"/>
              <a:ea typeface="+mn-ea"/>
              <a:cs typeface="+mn-cs"/>
              <a:sym typeface="Times New Roman"/>
            </a:endParaRPr>
          </a:p>
          <a:p>
            <a:pPr marL="40639" marR="40639" defTabSz="911225">
              <a:spcBef>
                <a:spcPts val="400"/>
              </a:spcBef>
              <a:buClr>
                <a:srgbClr val="000000"/>
              </a:buClr>
              <a:buFont typeface="Times New Roman"/>
            </a:pPr>
          </a:p>
          <a:p>
            <a:pPr marL="40639" marR="40639" defTabSz="911225">
              <a:spcBef>
                <a:spcPts val="400"/>
              </a:spcBef>
              <a:buClr>
                <a:srgbClr val="000000"/>
              </a:buClr>
              <a:buFont typeface="Times New Roman"/>
            </a:pPr>
            <a:r>
              <a:rPr sz="1200">
                <a:uFill>
                  <a:solidFill>
                    <a:srgbClr val="000000"/>
                  </a:solidFill>
                </a:uFill>
                <a:latin typeface="+mn-lt"/>
                <a:ea typeface="+mn-ea"/>
                <a:cs typeface="+mn-cs"/>
                <a:sym typeface="Times New Roman"/>
              </a:rPr>
              <a:t>The writer then uses a transition </a:t>
            </a:r>
            <a:r>
              <a:rPr b="1" i="1" sz="1200">
                <a:uFill>
                  <a:solidFill>
                    <a:srgbClr val="000000"/>
                  </a:solidFill>
                </a:uFill>
                <a:latin typeface="+mn-lt"/>
                <a:ea typeface="+mn-ea"/>
                <a:cs typeface="+mn-cs"/>
                <a:sym typeface="Times New Roman"/>
              </a:rPr>
              <a:t>The most important</a:t>
            </a:r>
            <a:r>
              <a:rPr b="1" sz="1200">
                <a:uFill>
                  <a:solidFill>
                    <a:srgbClr val="000000"/>
                  </a:solidFill>
                </a:uFill>
                <a:latin typeface="+mn-lt"/>
                <a:ea typeface="+mn-ea"/>
                <a:cs typeface="+mn-cs"/>
                <a:sym typeface="Times New Roman"/>
              </a:rPr>
              <a:t> , </a:t>
            </a:r>
            <a:r>
              <a:rPr sz="1200">
                <a:uFill>
                  <a:solidFill>
                    <a:srgbClr val="000000"/>
                  </a:solidFill>
                </a:uFill>
                <a:latin typeface="+mn-lt"/>
                <a:ea typeface="+mn-ea"/>
                <a:cs typeface="+mn-cs"/>
                <a:sym typeface="Times New Roman"/>
              </a:rPr>
              <a:t>and then the writer lists the main culprits and supports this with a sentence.</a:t>
            </a:r>
            <a:endParaRPr sz="1200">
              <a:uFill>
                <a:solidFill>
                  <a:srgbClr val="000000"/>
                </a:solidFill>
              </a:uFill>
              <a:latin typeface="+mn-lt"/>
              <a:ea typeface="+mn-ea"/>
              <a:cs typeface="+mn-cs"/>
              <a:sym typeface="Times New Roman"/>
            </a:endParaRP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p>
          <a:p>
            <a:pPr marL="40639" marR="40639" defTabSz="911225">
              <a:spcBef>
                <a:spcPts val="400"/>
              </a:spcBef>
              <a:buClr>
                <a:srgbClr val="000000"/>
              </a:buClr>
              <a:buFont typeface="Times New Roman"/>
            </a:pPr>
            <a:r>
              <a:rPr b="1" sz="1200">
                <a:uFill>
                  <a:solidFill>
                    <a:srgbClr val="000000"/>
                  </a:solidFill>
                </a:uFill>
                <a:latin typeface="+mn-lt"/>
                <a:ea typeface="+mn-ea"/>
                <a:cs typeface="+mn-cs"/>
                <a:sym typeface="Times New Roman"/>
              </a:rPr>
              <a:t>Next, </a:t>
            </a:r>
            <a:r>
              <a:rPr sz="1200">
                <a:uFill>
                  <a:solidFill>
                    <a:srgbClr val="000000"/>
                  </a:solidFill>
                </a:uFill>
                <a:latin typeface="+mn-lt"/>
                <a:ea typeface="+mn-ea"/>
                <a:cs typeface="+mn-cs"/>
                <a:sym typeface="Times New Roman"/>
              </a:rPr>
              <a:t>the writer uses another transition – </a:t>
            </a:r>
            <a:r>
              <a:rPr b="1" sz="1200">
                <a:uFill>
                  <a:solidFill>
                    <a:srgbClr val="000000"/>
                  </a:solidFill>
                </a:uFill>
                <a:latin typeface="+mn-lt"/>
                <a:ea typeface="+mn-ea"/>
                <a:cs typeface="+mn-cs"/>
                <a:sym typeface="Times New Roman"/>
              </a:rPr>
              <a:t>also - </a:t>
            </a:r>
            <a:r>
              <a:rPr sz="1200">
                <a:uFill>
                  <a:solidFill>
                    <a:srgbClr val="000000"/>
                  </a:solidFill>
                </a:uFill>
                <a:latin typeface="+mn-lt"/>
                <a:ea typeface="+mn-ea"/>
                <a:cs typeface="+mn-cs"/>
                <a:sym typeface="Times New Roman"/>
              </a:rPr>
              <a:t> and gives details and then a support sentence.  </a:t>
            </a:r>
            <a:endParaRPr sz="1200">
              <a:uFill>
                <a:solidFill>
                  <a:srgbClr val="000000"/>
                </a:solidFill>
              </a:uFill>
              <a:latin typeface="+mn-lt"/>
              <a:ea typeface="+mn-ea"/>
              <a:cs typeface="+mn-cs"/>
              <a:sym typeface="Times New Roman"/>
            </a:endParaRP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p>
          <a:p>
            <a:pPr marL="40639" marR="40639" defTabSz="911225">
              <a:spcBef>
                <a:spcPts val="400"/>
              </a:spcBef>
              <a:buClr>
                <a:srgbClr val="000000"/>
              </a:buClr>
              <a:buFont typeface="Times New Roman"/>
            </a:pPr>
            <a:r>
              <a:rPr b="1" sz="1200">
                <a:uFill>
                  <a:solidFill>
                    <a:srgbClr val="000000"/>
                  </a:solidFill>
                </a:uFill>
                <a:latin typeface="+mn-lt"/>
                <a:ea typeface="+mn-ea"/>
                <a:cs typeface="+mn-cs"/>
                <a:sym typeface="Times New Roman"/>
              </a:rPr>
              <a:t>Last, </a:t>
            </a:r>
            <a:r>
              <a:rPr sz="1200">
                <a:uFill>
                  <a:solidFill>
                    <a:srgbClr val="000000"/>
                  </a:solidFill>
                </a:uFill>
                <a:latin typeface="+mn-lt"/>
                <a:ea typeface="+mn-ea"/>
                <a:cs typeface="+mn-cs"/>
                <a:sym typeface="Times New Roman"/>
              </a:rPr>
              <a:t>the writer uses </a:t>
            </a:r>
            <a:r>
              <a:rPr b="1" i="1" sz="1200">
                <a:uFill>
                  <a:solidFill>
                    <a:srgbClr val="000000"/>
                  </a:solidFill>
                </a:uFill>
                <a:latin typeface="+mn-lt"/>
                <a:ea typeface="+mn-ea"/>
                <a:cs typeface="+mn-cs"/>
                <a:sym typeface="Times New Roman"/>
              </a:rPr>
              <a:t>However </a:t>
            </a:r>
            <a:r>
              <a:rPr sz="1200">
                <a:uFill>
                  <a:solidFill>
                    <a:srgbClr val="000000"/>
                  </a:solidFill>
                </a:uFill>
                <a:latin typeface="+mn-lt"/>
                <a:ea typeface="+mn-ea"/>
                <a:cs typeface="+mn-cs"/>
                <a:sym typeface="Times New Roman"/>
              </a:rPr>
              <a:t>as a transition and goes on to the third details about the use of fast food.</a:t>
            </a:r>
            <a:endParaRPr sz="1200">
              <a:uFill>
                <a:solidFill>
                  <a:srgbClr val="000000"/>
                </a:solidFill>
              </a:uFill>
              <a:latin typeface="+mn-lt"/>
              <a:ea typeface="+mn-ea"/>
              <a:cs typeface="+mn-cs"/>
              <a:sym typeface="Times New Roman"/>
            </a:endParaRP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All these facts cover the fact that they eat fast food, which is harmful  This is the first thing the writer promised in the thesis.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2" name="Shape 902"/>
          <p:cNvSpPr/>
          <p:nvPr>
            <p:ph type="sldImg"/>
          </p:nvPr>
        </p:nvSpPr>
        <p:spPr>
          <a:prstGeom prst="rect">
            <a:avLst/>
          </a:prstGeom>
        </p:spPr>
        <p:txBody>
          <a:bodyPr/>
          <a:lstStyle/>
          <a:p>
            <a:pPr/>
          </a:p>
        </p:txBody>
      </p:sp>
      <p:sp>
        <p:nvSpPr>
          <p:cNvPr id="903" name="Shape 903"/>
          <p:cNvSpPr/>
          <p:nvPr>
            <p:ph type="body" sz="quarter" idx="1"/>
          </p:nvPr>
        </p:nvSpPr>
        <p:spPr>
          <a:prstGeom prst="rect">
            <a:avLst/>
          </a:prstGeom>
        </p:spPr>
        <p:txBody>
          <a:bodyPr/>
          <a:lstStyle/>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Note again the topic sentence, which refers to the next major problem, the lack of exercise.</a:t>
            </a: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p>
          <a:p>
            <a:pPr marL="40639" marR="40639" defTabSz="911225">
              <a:spcBef>
                <a:spcPts val="400"/>
              </a:spcBef>
              <a:buClr>
                <a:srgbClr val="000000"/>
              </a:buClr>
              <a:buFont typeface="Times New Roman"/>
              <a:defRPr sz="1200">
                <a:uFill>
                  <a:solidFill>
                    <a:srgbClr val="000000"/>
                  </a:solidFill>
                </a:uFill>
                <a:latin typeface="+mn-lt"/>
                <a:ea typeface="+mn-ea"/>
                <a:cs typeface="+mn-cs"/>
                <a:sym typeface="Times New Roman"/>
              </a:defRPr>
            </a:pPr>
            <a:r>
              <a:t>Again, the writer begins by giving details and backing up with support sentences.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2" name="Shape 982"/>
          <p:cNvSpPr/>
          <p:nvPr>
            <p:ph type="sldImg"/>
          </p:nvPr>
        </p:nvSpPr>
        <p:spPr>
          <a:prstGeom prst="rect">
            <a:avLst/>
          </a:prstGeom>
        </p:spPr>
        <p:txBody>
          <a:bodyPr/>
          <a:lstStyle/>
          <a:p>
            <a:pPr/>
          </a:p>
        </p:txBody>
      </p:sp>
      <p:sp>
        <p:nvSpPr>
          <p:cNvPr id="983" name="Shape 983"/>
          <p:cNvSpPr/>
          <p:nvPr>
            <p:ph type="body" sz="quarter" idx="1"/>
          </p:nvPr>
        </p:nvSpPr>
        <p:spPr>
          <a:prstGeom prst="rect">
            <a:avLst/>
          </a:prstGeom>
        </p:spPr>
        <p:txBody>
          <a:bodyPr/>
          <a:lstStyle/>
          <a:p>
            <a:pPr marL="40639" marR="40639" defTabSz="911225">
              <a:spcBef>
                <a:spcPts val="400"/>
              </a:spcBef>
              <a:buClr>
                <a:srgbClr val="000000"/>
              </a:buClr>
              <a:buFont typeface="Times New Roman"/>
            </a:pPr>
            <a:r>
              <a:rPr sz="1200">
                <a:uFill>
                  <a:solidFill>
                    <a:srgbClr val="000000"/>
                  </a:solidFill>
                </a:uFill>
                <a:latin typeface="+mn-lt"/>
                <a:ea typeface="+mn-ea"/>
                <a:cs typeface="+mn-cs"/>
                <a:sym typeface="Times New Roman"/>
              </a:rPr>
              <a:t>This paragraph is only partially finished.  The dots show you that it continues, but you do not need this to know that the writer has again followed the format outlined previously.  </a:t>
            </a:r>
            <a:endParaRPr sz="1200">
              <a:uFill>
                <a:solidFill>
                  <a:srgbClr val="000000"/>
                </a:solidFill>
              </a:uFill>
              <a:latin typeface="+mn-lt"/>
              <a:ea typeface="+mn-ea"/>
              <a:cs typeface="+mn-cs"/>
              <a:sym typeface="Times New Roman"/>
            </a:endParaRPr>
          </a:p>
          <a:p>
            <a:pPr marL="40639" marR="40639" defTabSz="911225">
              <a:spcBef>
                <a:spcPts val="400"/>
              </a:spcBef>
              <a:buClr>
                <a:srgbClr val="000000"/>
              </a:buClr>
              <a:buFont typeface="Times New Roman"/>
            </a:pPr>
          </a:p>
          <a:p>
            <a:pPr marL="40639" marR="40639" defTabSz="911225">
              <a:spcBef>
                <a:spcPts val="400"/>
              </a:spcBef>
              <a:buClr>
                <a:srgbClr val="000000"/>
              </a:buClr>
              <a:buFont typeface="Times New Roman"/>
            </a:pPr>
            <a:r>
              <a:rPr sz="1200">
                <a:uFill>
                  <a:solidFill>
                    <a:srgbClr val="000000"/>
                  </a:solidFill>
                </a:uFill>
                <a:latin typeface="+mn-lt"/>
                <a:ea typeface="+mn-ea"/>
                <a:cs typeface="+mn-cs"/>
                <a:sym typeface="Times New Roman"/>
              </a:rPr>
              <a:t>First, the writer uses a topic sentence which refers to the third part of the thesis:  the lck of nutritional knowledge.  </a:t>
            </a:r>
            <a:endParaRPr sz="1200">
              <a:uFill>
                <a:solidFill>
                  <a:srgbClr val="000000"/>
                </a:solidFill>
              </a:uFill>
              <a:latin typeface="+mn-lt"/>
              <a:ea typeface="+mn-ea"/>
              <a:cs typeface="+mn-cs"/>
              <a:sym typeface="Times New Roman"/>
            </a:endParaRPr>
          </a:p>
          <a:p>
            <a:pPr marL="40639" marR="40639" defTabSz="911225">
              <a:spcBef>
                <a:spcPts val="400"/>
              </a:spcBef>
              <a:buClr>
                <a:srgbClr val="000000"/>
              </a:buClr>
              <a:buFont typeface="Times New Roman"/>
            </a:pPr>
          </a:p>
          <a:p>
            <a:pPr marL="40639" marR="40639" defTabSz="911225">
              <a:spcBef>
                <a:spcPts val="400"/>
              </a:spcBef>
              <a:buClr>
                <a:srgbClr val="000000"/>
              </a:buClr>
              <a:buFont typeface="Times New Roman"/>
            </a:pPr>
            <a:r>
              <a:rPr sz="1200">
                <a:uFill>
                  <a:solidFill>
                    <a:srgbClr val="000000"/>
                  </a:solidFill>
                </a:uFill>
                <a:latin typeface="+mn-lt"/>
                <a:ea typeface="+mn-ea"/>
                <a:cs typeface="+mn-cs"/>
                <a:sym typeface="Times New Roman"/>
              </a:rPr>
              <a:t>Notice the transitions </a:t>
            </a:r>
            <a:r>
              <a:rPr b="1" sz="1200">
                <a:uFill>
                  <a:solidFill>
                    <a:srgbClr val="000000"/>
                  </a:solidFill>
                </a:uFill>
                <a:latin typeface="+mn-lt"/>
                <a:ea typeface="+mn-ea"/>
                <a:cs typeface="+mn-cs"/>
                <a:sym typeface="Times New Roman"/>
              </a:rPr>
              <a:t>it is true </a:t>
            </a:r>
            <a:r>
              <a:rPr sz="1200">
                <a:uFill>
                  <a:solidFill>
                    <a:srgbClr val="000000"/>
                  </a:solidFill>
                </a:uFill>
                <a:latin typeface="+mn-lt"/>
                <a:ea typeface="+mn-ea"/>
                <a:cs typeface="+mn-cs"/>
                <a:sym typeface="Times New Roman"/>
              </a:rPr>
              <a:t>and </a:t>
            </a:r>
            <a:r>
              <a:rPr b="1" sz="1200">
                <a:uFill>
                  <a:solidFill>
                    <a:srgbClr val="000000"/>
                  </a:solidFill>
                </a:uFill>
                <a:latin typeface="+mn-lt"/>
                <a:ea typeface="+mn-ea"/>
                <a:cs typeface="+mn-cs"/>
                <a:sym typeface="Times New Roman"/>
              </a:rPr>
              <a:t>however.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municating Bad News">
    <p:spTree>
      <p:nvGrpSpPr>
        <p:cNvPr id="1" name=""/>
        <p:cNvGrpSpPr/>
        <p:nvPr/>
      </p:nvGrpSpPr>
      <p:grpSpPr>
        <a:xfrm>
          <a:off x="0" y="0"/>
          <a:ext cx="0" cy="0"/>
          <a:chOff x="0" y="0"/>
          <a:chExt cx="0" cy="0"/>
        </a:xfrm>
      </p:grpSpPr>
      <p:sp>
        <p:nvSpPr>
          <p:cNvPr id="86" name="Title Text"/>
          <p:cNvSpPr txBox="1"/>
          <p:nvPr>
            <p:ph type="title"/>
          </p:nvPr>
        </p:nvSpPr>
        <p:spPr>
          <a:prstGeom prst="rect">
            <a:avLst/>
          </a:prstGeom>
        </p:spPr>
        <p:txBody>
          <a:bodyPr/>
          <a:lstStyle/>
          <a:p>
            <a:pPr/>
            <a:r>
              <a:t>Title Text</a:t>
            </a:r>
          </a:p>
        </p:txBody>
      </p:sp>
      <p:sp>
        <p:nvSpPr>
          <p:cNvPr id="8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Subtitle">
    <p:spTree>
      <p:nvGrpSpPr>
        <p:cNvPr id="1" name=""/>
        <p:cNvGrpSpPr/>
        <p:nvPr/>
      </p:nvGrpSpPr>
      <p:grpSpPr>
        <a:xfrm>
          <a:off x="0" y="0"/>
          <a:ext cx="0" cy="0"/>
          <a:chOff x="0" y="0"/>
          <a:chExt cx="0" cy="0"/>
        </a:xfrm>
      </p:grpSpPr>
      <p:sp>
        <p:nvSpPr>
          <p:cNvPr id="95" name="Rectangle"/>
          <p:cNvSpPr/>
          <p:nvPr/>
        </p:nvSpPr>
        <p:spPr>
          <a:xfrm>
            <a:off x="2133600" y="1752600"/>
            <a:ext cx="7010400" cy="4875213"/>
          </a:xfrm>
          <a:prstGeom prst="rect">
            <a:avLst/>
          </a:prstGeom>
          <a:solidFill>
            <a:srgbClr val="00A8AA"/>
          </a:solidFill>
          <a:ln>
            <a:miter lim="400000"/>
          </a:ln>
        </p:spPr>
        <p:txBody>
          <a:bodyPr lIns="50800" tIns="50800" rIns="50800" bIns="50800" anchor="ctr"/>
          <a:lstStyle/>
          <a:p>
            <a:pPr/>
          </a:p>
        </p:txBody>
      </p:sp>
      <p:sp>
        <p:nvSpPr>
          <p:cNvPr id="9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168" name="Group"/>
          <p:cNvGrpSpPr/>
          <p:nvPr/>
        </p:nvGrpSpPr>
        <p:grpSpPr>
          <a:xfrm>
            <a:off x="76200" y="228600"/>
            <a:ext cx="2133600" cy="6651625"/>
            <a:chOff x="0" y="0"/>
            <a:chExt cx="2133600" cy="6651625"/>
          </a:xfrm>
        </p:grpSpPr>
        <p:sp>
          <p:nvSpPr>
            <p:cNvPr id="9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9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9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4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4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4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160" name="Group"/>
            <p:cNvGrpSpPr/>
            <p:nvPr/>
          </p:nvGrpSpPr>
          <p:grpSpPr>
            <a:xfrm>
              <a:off x="74612" y="1587"/>
              <a:ext cx="1600201" cy="1598613"/>
              <a:chOff x="0" y="0"/>
              <a:chExt cx="1600200" cy="1598612"/>
            </a:xfrm>
          </p:grpSpPr>
          <p:sp>
            <p:nvSpPr>
              <p:cNvPr id="14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4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4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4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4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4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4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5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16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62" name="Rectangle"/>
            <p:cNvSpPr/>
            <p:nvPr/>
          </p:nvSpPr>
          <p:spPr>
            <a:xfrm>
              <a:off x="0" y="152400"/>
              <a:ext cx="381000" cy="6486525"/>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6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16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65" name="Rectangle"/>
            <p:cNvSpPr/>
            <p:nvPr/>
          </p:nvSpPr>
          <p:spPr>
            <a:xfrm>
              <a:off x="1447800" y="76200"/>
              <a:ext cx="381000" cy="6575425"/>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6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16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16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170" name="Title Text"/>
          <p:cNvSpPr txBox="1"/>
          <p:nvPr>
            <p:ph type="title"/>
          </p:nvPr>
        </p:nvSpPr>
        <p:spPr>
          <a:xfrm>
            <a:off x="1066800" y="0"/>
            <a:ext cx="7772400" cy="1905000"/>
          </a:xfrm>
          <a:prstGeom prst="rect">
            <a:avLst/>
          </a:prstGeom>
        </p:spPr>
        <p:txBody>
          <a:bodyPr/>
          <a:lstStyle>
            <a:lvl1pPr algn="ctr"/>
          </a:lstStyle>
          <a:p>
            <a:pPr/>
            <a:r>
              <a:t>Title Text</a:t>
            </a:r>
          </a:p>
        </p:txBody>
      </p:sp>
      <p:sp>
        <p:nvSpPr>
          <p:cNvPr id="171" name="Body Level One…"/>
          <p:cNvSpPr txBox="1"/>
          <p:nvPr>
            <p:ph type="body" sz="half" idx="1"/>
          </p:nvPr>
        </p:nvSpPr>
        <p:spPr>
          <a:xfrm>
            <a:off x="2562225" y="2286000"/>
            <a:ext cx="5819775" cy="3467100"/>
          </a:xfrm>
          <a:prstGeom prst="rect">
            <a:avLst/>
          </a:prstGeom>
        </p:spPr>
        <p:txBody>
          <a:bodyPr/>
          <a:lstStyle>
            <a:lvl1pPr marL="41275" indent="0">
              <a:buSzTx/>
              <a:buFont typeface="Wingdings"/>
              <a:buNone/>
            </a:lvl1pPr>
            <a:lvl2pPr marL="498475" indent="0" algn="ctr">
              <a:buSzTx/>
              <a:buNone/>
            </a:lvl2pPr>
            <a:lvl3pPr marL="955675" indent="0" algn="ctr">
              <a:buSzTx/>
              <a:buFont typeface="Wingdings"/>
              <a:buNone/>
            </a:lvl3pPr>
            <a:lvl4pPr marL="1412875" indent="0" algn="ctr">
              <a:buSzTx/>
              <a:buNone/>
            </a:lvl4pPr>
            <a:lvl5pPr marL="1870075" indent="0" algn="ctr">
              <a:buSzTx/>
              <a:buNone/>
            </a:lvl5pPr>
          </a:lstStyle>
          <a:p>
            <a:pPr/>
            <a:r>
              <a:t>Body Level One</a:t>
            </a:r>
          </a:p>
          <a:p>
            <a:pPr lvl="1"/>
            <a:r>
              <a:t>Body Level Two</a:t>
            </a:r>
          </a:p>
          <a:p>
            <a:pPr lvl="2"/>
            <a:r>
              <a:t>Body Level Three</a:t>
            </a:r>
          </a:p>
          <a:p>
            <a:pPr lvl="3"/>
            <a:r>
              <a:t>Body Level Four</a:t>
            </a:r>
          </a:p>
          <a:p>
            <a:pPr lvl="4"/>
            <a:r>
              <a:t>Body Level Five</a:t>
            </a:r>
          </a:p>
        </p:txBody>
      </p:sp>
      <p:sp>
        <p:nvSpPr>
          <p:cNvPr id="1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Subtitle">
    <p:spTree>
      <p:nvGrpSpPr>
        <p:cNvPr id="1" name=""/>
        <p:cNvGrpSpPr/>
        <p:nvPr/>
      </p:nvGrpSpPr>
      <p:grpSpPr>
        <a:xfrm>
          <a:off x="0" y="0"/>
          <a:ext cx="0" cy="0"/>
          <a:chOff x="0" y="0"/>
          <a:chExt cx="0" cy="0"/>
        </a:xfrm>
      </p:grpSpPr>
      <p:sp>
        <p:nvSpPr>
          <p:cNvPr id="179" name="Rectangle"/>
          <p:cNvSpPr/>
          <p:nvPr/>
        </p:nvSpPr>
        <p:spPr>
          <a:xfrm>
            <a:off x="2133600" y="1752600"/>
            <a:ext cx="7010400" cy="4875213"/>
          </a:xfrm>
          <a:prstGeom prst="rect">
            <a:avLst/>
          </a:prstGeom>
          <a:solidFill>
            <a:srgbClr val="00A8AA"/>
          </a:solidFill>
          <a:ln>
            <a:miter lim="400000"/>
          </a:ln>
        </p:spPr>
        <p:txBody>
          <a:bodyPr lIns="50800" tIns="50800" rIns="50800" bIns="50800" anchor="ctr"/>
          <a:lstStyle/>
          <a:p>
            <a:pPr/>
          </a:p>
        </p:txBody>
      </p:sp>
      <p:sp>
        <p:nvSpPr>
          <p:cNvPr id="180"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252" name="Group"/>
          <p:cNvGrpSpPr/>
          <p:nvPr/>
        </p:nvGrpSpPr>
        <p:grpSpPr>
          <a:xfrm>
            <a:off x="76200" y="228600"/>
            <a:ext cx="2133600" cy="6651625"/>
            <a:chOff x="0" y="0"/>
            <a:chExt cx="2133600" cy="6651625"/>
          </a:xfrm>
        </p:grpSpPr>
        <p:sp>
          <p:nvSpPr>
            <p:cNvPr id="181"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182"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183"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84"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85"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86"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87"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88"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89"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0"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1"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2"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3"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4"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5"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6"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7"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8"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9"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0"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1"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2"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3"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4"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5"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6"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7"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8"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9"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0"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1"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2"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3"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4"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5"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6"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7"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8"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9"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0"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1"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2"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3"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4"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5"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6"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244" name="Group"/>
            <p:cNvGrpSpPr/>
            <p:nvPr/>
          </p:nvGrpSpPr>
          <p:grpSpPr>
            <a:xfrm>
              <a:off x="74612" y="1587"/>
              <a:ext cx="1600201" cy="1598613"/>
              <a:chOff x="0" y="0"/>
              <a:chExt cx="1600200" cy="1598612"/>
            </a:xfrm>
          </p:grpSpPr>
          <p:sp>
            <p:nvSpPr>
              <p:cNvPr id="227"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28"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29"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0"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1"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2"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3"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4"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5"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6"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7"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8"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39"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40"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41"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42"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243"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245"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246" name="Rectangle"/>
            <p:cNvSpPr/>
            <p:nvPr/>
          </p:nvSpPr>
          <p:spPr>
            <a:xfrm>
              <a:off x="0" y="152400"/>
              <a:ext cx="381000" cy="6486525"/>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247"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248"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249" name="Rectangle"/>
            <p:cNvSpPr/>
            <p:nvPr/>
          </p:nvSpPr>
          <p:spPr>
            <a:xfrm>
              <a:off x="1447800" y="76200"/>
              <a:ext cx="381000" cy="6575425"/>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250"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251"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253"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254" name="Title Text"/>
          <p:cNvSpPr txBox="1"/>
          <p:nvPr>
            <p:ph type="title"/>
          </p:nvPr>
        </p:nvSpPr>
        <p:spPr>
          <a:xfrm>
            <a:off x="1066800" y="0"/>
            <a:ext cx="7772400" cy="1905000"/>
          </a:xfrm>
          <a:prstGeom prst="rect">
            <a:avLst/>
          </a:prstGeom>
        </p:spPr>
        <p:txBody>
          <a:bodyPr/>
          <a:lstStyle>
            <a:lvl1pPr algn="ctr"/>
          </a:lstStyle>
          <a:p>
            <a:pPr/>
            <a:r>
              <a:t>Title Text</a:t>
            </a:r>
          </a:p>
        </p:txBody>
      </p:sp>
      <p:sp>
        <p:nvSpPr>
          <p:cNvPr id="255" name="Body Level One…"/>
          <p:cNvSpPr txBox="1"/>
          <p:nvPr>
            <p:ph type="body" sz="half" idx="1"/>
          </p:nvPr>
        </p:nvSpPr>
        <p:spPr>
          <a:xfrm>
            <a:off x="2562225" y="2286000"/>
            <a:ext cx="5819775" cy="3467100"/>
          </a:xfrm>
          <a:prstGeom prst="rect">
            <a:avLst/>
          </a:prstGeom>
        </p:spPr>
        <p:txBody>
          <a:bodyPr/>
          <a:lstStyle>
            <a:lvl1pPr marL="41275" indent="0">
              <a:buSzTx/>
              <a:buFont typeface="Wingdings"/>
              <a:buNone/>
            </a:lvl1pPr>
            <a:lvl2pPr marL="498475" indent="0" algn="ctr">
              <a:buSzTx/>
              <a:buNone/>
            </a:lvl2pPr>
            <a:lvl3pPr marL="955675" indent="0" algn="ctr">
              <a:buSzTx/>
              <a:buFont typeface="Wingdings"/>
              <a:buNone/>
            </a:lvl3pPr>
            <a:lvl4pPr marL="1412875" indent="0" algn="ctr">
              <a:buSzTx/>
              <a:buNone/>
            </a:lvl4pPr>
            <a:lvl5pPr marL="1870075" indent="0" algn="ctr">
              <a:buSzTx/>
              <a:buNone/>
            </a:lvl5pPr>
          </a:lstStyle>
          <a:p>
            <a:pPr/>
            <a:r>
              <a:t>Body Level One</a:t>
            </a:r>
          </a:p>
          <a:p>
            <a:pPr lvl="1"/>
            <a:r>
              <a:t>Body Level Two</a:t>
            </a:r>
          </a:p>
          <a:p>
            <a:pPr lvl="2"/>
            <a:r>
              <a:t>Body Level Three</a:t>
            </a:r>
          </a:p>
          <a:p>
            <a:pPr lvl="3"/>
            <a:r>
              <a:t>Body Level Four</a:t>
            </a:r>
          </a:p>
          <a:p>
            <a:pPr lvl="4"/>
            <a:r>
              <a:t>Body Level Five</a:t>
            </a:r>
          </a:p>
        </p:txBody>
      </p:sp>
      <p:sp>
        <p:nvSpPr>
          <p:cNvPr id="256" name="Slide Number"/>
          <p:cNvSpPr txBox="1"/>
          <p:nvPr>
            <p:ph type="sldNum" sz="quarter" idx="2"/>
          </p:nvPr>
        </p:nvSpPr>
        <p:spPr>
          <a:xfrm>
            <a:off x="4362450" y="6388100"/>
            <a:ext cx="419100" cy="431552"/>
          </a:xfrm>
          <a:prstGeom prst="rect">
            <a:avLst/>
          </a:prstGeom>
        </p:spPr>
        <p:txBody>
          <a:bodyPr anchor="t"/>
          <a:lstStyle>
            <a:lvl1pPr>
              <a:defRPr sz="2400"/>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3"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75" name="Group"/>
          <p:cNvGrpSpPr/>
          <p:nvPr/>
        </p:nvGrpSpPr>
        <p:grpSpPr>
          <a:xfrm>
            <a:off x="76200" y="228600"/>
            <a:ext cx="2133600" cy="6662738"/>
            <a:chOff x="0" y="0"/>
            <a:chExt cx="2133600" cy="6662737"/>
          </a:xfrm>
        </p:grpSpPr>
        <p:sp>
          <p:nvSpPr>
            <p:cNvPr id="4"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5"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6"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1"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2"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3"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4"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5"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6"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7"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8"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9"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0"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1"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2"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3"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4"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5"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6"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1"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2"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3"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4"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9"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0"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1"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2"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7"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8"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9"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67" name="Group"/>
            <p:cNvGrpSpPr/>
            <p:nvPr/>
          </p:nvGrpSpPr>
          <p:grpSpPr>
            <a:xfrm>
              <a:off x="74612" y="1587"/>
              <a:ext cx="1600201" cy="1598613"/>
              <a:chOff x="0" y="0"/>
              <a:chExt cx="1600200" cy="1598612"/>
            </a:xfrm>
          </p:grpSpPr>
          <p:sp>
            <p:nvSpPr>
              <p:cNvPr id="50"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1"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2"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3"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4"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5"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7"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8"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9"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0"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1"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2"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3"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5"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6"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68"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69"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70"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71"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72"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73"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74"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76"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77" name="Title Text"/>
          <p:cNvSpPr txBox="1"/>
          <p:nvPr>
            <p:ph type="title"/>
          </p:nvPr>
        </p:nvSpPr>
        <p:spPr>
          <a:xfrm>
            <a:off x="1905000" y="0"/>
            <a:ext cx="7162800" cy="1905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Title Text</a:t>
            </a:r>
          </a:p>
        </p:txBody>
      </p:sp>
      <p:sp>
        <p:nvSpPr>
          <p:cNvPr id="78" name="Body Level One…"/>
          <p:cNvSpPr txBox="1"/>
          <p:nvPr>
            <p:ph type="body" idx="1"/>
          </p:nvPr>
        </p:nvSpPr>
        <p:spPr>
          <a:xfrm>
            <a:off x="2208212" y="2286000"/>
            <a:ext cx="6478588" cy="4572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4225" indent="-285750">
              <a:spcBef>
                <a:spcPts val="600"/>
              </a:spcBef>
              <a:buSzPct val="100000"/>
              <a:buFont typeface="Arial Narrow"/>
              <a:buChar char="–"/>
              <a:defRPr sz="2800"/>
            </a:lvl2pPr>
            <a:lvl3pPr marL="1184275" indent="-228600">
              <a:spcBef>
                <a:spcPts val="500"/>
              </a:spcBef>
              <a:buSzPct val="65000"/>
              <a:buChar char=""/>
              <a:defRPr sz="2400"/>
            </a:lvl3pPr>
            <a:lvl4pPr marL="1641475" indent="-228600">
              <a:spcBef>
                <a:spcPts val="400"/>
              </a:spcBef>
              <a:buSzPct val="100000"/>
              <a:buFont typeface="Arial Narrow"/>
              <a:buChar char="–"/>
              <a:defRPr sz="2000"/>
            </a:lvl4pPr>
            <a:lvl5pPr marL="2098675" indent="-228600">
              <a:spcBef>
                <a:spcPts val="400"/>
              </a:spcBef>
              <a:buSzPct val="100000"/>
              <a:buFont typeface="Arial Narrow"/>
              <a:buChar char="•"/>
              <a:defRPr sz="2000"/>
            </a:lvl5pPr>
          </a:lstStyle>
          <a:p>
            <a:pPr/>
            <a:r>
              <a:t>Body Level One</a:t>
            </a:r>
          </a:p>
          <a:p>
            <a:pPr lvl="1"/>
            <a:r>
              <a:t>Body Level Two</a:t>
            </a:r>
          </a:p>
          <a:p>
            <a:pPr lvl="2"/>
            <a:r>
              <a:t>Body Level Three</a:t>
            </a:r>
          </a:p>
          <a:p>
            <a:pPr lvl="3"/>
            <a:r>
              <a:t>Body Level Four</a:t>
            </a:r>
          </a:p>
          <a:p>
            <a:pPr lvl="4"/>
            <a:r>
              <a:t>Body Level Five</a:t>
            </a:r>
          </a:p>
        </p:txBody>
      </p:sp>
      <p:sp>
        <p:nvSpPr>
          <p:cNvPr id="79" name="Slide Number"/>
          <p:cNvSpPr txBox="1"/>
          <p:nvPr>
            <p:ph type="sldNum" sz="quarter" idx="2"/>
          </p:nvPr>
        </p:nvSpPr>
        <p:spPr>
          <a:xfrm>
            <a:off x="8051800" y="6518082"/>
            <a:ext cx="292100" cy="297248"/>
          </a:xfrm>
          <a:prstGeom prst="rect">
            <a:avLst/>
          </a:prstGeom>
          <a:ln w="12700">
            <a:miter lim="400000"/>
          </a:ln>
        </p:spPr>
        <p:txBody>
          <a:bodyPr wrap="none" lIns="50800" tIns="50800" rIns="50800" bIns="50800" anchor="ctr">
            <a:spAutoFit/>
          </a:bodyPr>
          <a:lstStyle>
            <a:lvl1pPr marL="0" marR="0" algn="ctr" defTabSz="584200">
              <a:defRPr sz="14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Lst>
  <p:transition xmlns:p14="http://schemas.microsoft.com/office/powerpoint/2010/main" spd="med" advClick="1"/>
  <p:txStyles>
    <p:titleStyle>
      <a:lvl1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1pPr>
      <a:lvl2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2pPr>
      <a:lvl3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3pPr>
      <a:lvl4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4pPr>
      <a:lvl5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5pPr>
      <a:lvl6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6pPr>
      <a:lvl7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7pPr>
      <a:lvl8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8pPr>
      <a:lvl9pPr marL="41275" marR="41275" indent="0" algn="l" defTabSz="914400" rtl="0" latinLnBrk="0">
        <a:lnSpc>
          <a:spcPct val="100000"/>
        </a:lnSpc>
        <a:spcBef>
          <a:spcPts val="0"/>
        </a:spcBef>
        <a:spcAft>
          <a:spcPts val="0"/>
        </a:spcAft>
        <a:buClrTx/>
        <a:buSzTx/>
        <a:buFontTx/>
        <a:buNone/>
        <a:tabLst/>
        <a:defRPr b="0" baseline="0" cap="none" i="0" spc="0" strike="noStrike" sz="4400" u="none">
          <a:ln>
            <a:noFill/>
          </a:ln>
          <a:solidFill>
            <a:srgbClr val="FFAA79"/>
          </a:solidFill>
          <a:uFill>
            <a:solidFill>
              <a:srgbClr val="FFAA79"/>
            </a:solidFill>
          </a:uFill>
          <a:latin typeface="+mn-lt"/>
          <a:ea typeface="+mn-ea"/>
          <a:cs typeface="+mn-cs"/>
          <a:sym typeface="Times New Roman"/>
        </a:defRPr>
      </a:lvl9pPr>
    </p:titleStyle>
    <p:bodyStyle>
      <a:lvl1pPr marL="384175" marR="41275" indent="-34290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1pPr>
      <a:lvl2pPr marL="825046" marR="41275" indent="-326571"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2pPr>
      <a:lvl3pPr marL="1260475" marR="41275" indent="-30480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3pPr>
      <a:lvl4pPr marL="1778635" marR="41275" indent="-36576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4pPr>
      <a:lvl5pPr marL="2235835" marR="41275" indent="-36576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5pPr>
      <a:lvl6pPr marL="2235835" marR="41275" indent="-36576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6pPr>
      <a:lvl7pPr marL="2235835" marR="41275" indent="-36576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7pPr>
      <a:lvl8pPr marL="2235835" marR="41275" indent="-36576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8pPr>
      <a:lvl9pPr marL="2235835" marR="41275" indent="-365760" algn="l" defTabSz="914400" rtl="0" latinLnBrk="0">
        <a:lnSpc>
          <a:spcPct val="100000"/>
        </a:lnSpc>
        <a:spcBef>
          <a:spcPts val="700"/>
        </a:spcBef>
        <a:spcAft>
          <a:spcPts val="0"/>
        </a:spcAft>
        <a:buClr>
          <a:srgbClr val="00FCD6"/>
        </a:buClr>
        <a:buSzPct val="70000"/>
        <a:buFontTx/>
        <a:buChar char=""/>
        <a:tabLst/>
        <a:defRPr b="0" baseline="0" cap="none" i="0" spc="0" strike="noStrike" sz="3200" u="none">
          <a:ln>
            <a:noFill/>
          </a:ln>
          <a:solidFill>
            <a:srgbClr val="FFD5A9"/>
          </a:solidFill>
          <a:uFill>
            <a:solidFill>
              <a:srgbClr val="FFD5A9"/>
            </a:solidFill>
          </a:uFill>
          <a:latin typeface="Arial Narrow"/>
          <a:ea typeface="Arial Narrow"/>
          <a:cs typeface="Arial Narrow"/>
          <a:sym typeface="Arial Narrow"/>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1pPr>
      <a:lvl2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2pPr>
      <a:lvl3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3pPr>
      <a:lvl4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4pPr>
      <a:lvl5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5pPr>
      <a:lvl6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6pPr>
      <a:lvl7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7pPr>
      <a:lvl8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8pPr>
      <a:lvl9pPr marL="0" marR="0" indent="0" algn="ctr" defTabSz="5842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FFD5A9"/>
            </a:solidFill>
          </a:uFill>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Rectangle"/>
          <p:cNvSpPr/>
          <p:nvPr/>
        </p:nvSpPr>
        <p:spPr>
          <a:xfrm>
            <a:off x="2133600" y="1752600"/>
            <a:ext cx="7010400" cy="4875213"/>
          </a:xfrm>
          <a:prstGeom prst="rect">
            <a:avLst/>
          </a:prstGeom>
          <a:solidFill>
            <a:srgbClr val="00A8AA"/>
          </a:solidFill>
          <a:ln>
            <a:miter lim="400000"/>
          </a:ln>
        </p:spPr>
        <p:txBody>
          <a:bodyPr lIns="50800" tIns="50800" rIns="50800" bIns="50800" anchor="ctr"/>
          <a:lstStyle/>
          <a:p>
            <a:pPr/>
          </a:p>
        </p:txBody>
      </p:sp>
      <p:sp>
        <p:nvSpPr>
          <p:cNvPr id="26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338" name="Group"/>
          <p:cNvGrpSpPr/>
          <p:nvPr/>
        </p:nvGrpSpPr>
        <p:grpSpPr>
          <a:xfrm>
            <a:off x="76200" y="228600"/>
            <a:ext cx="2133600" cy="6651625"/>
            <a:chOff x="0" y="0"/>
            <a:chExt cx="2133600" cy="6651625"/>
          </a:xfrm>
        </p:grpSpPr>
        <p:sp>
          <p:nvSpPr>
            <p:cNvPr id="26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26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26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7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8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29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0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1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1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1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330" name="Group"/>
            <p:cNvGrpSpPr/>
            <p:nvPr/>
          </p:nvGrpSpPr>
          <p:grpSpPr>
            <a:xfrm>
              <a:off x="74612" y="1587"/>
              <a:ext cx="1600201" cy="1598613"/>
              <a:chOff x="0" y="0"/>
              <a:chExt cx="1600200" cy="1598612"/>
            </a:xfrm>
          </p:grpSpPr>
          <p:sp>
            <p:nvSpPr>
              <p:cNvPr id="31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1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1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1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1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1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1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2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33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332" name="Rectangle"/>
            <p:cNvSpPr/>
            <p:nvPr/>
          </p:nvSpPr>
          <p:spPr>
            <a:xfrm>
              <a:off x="0" y="152400"/>
              <a:ext cx="381000" cy="6486525"/>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33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33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335" name="Rectangle"/>
            <p:cNvSpPr/>
            <p:nvPr/>
          </p:nvSpPr>
          <p:spPr>
            <a:xfrm>
              <a:off x="1447800" y="76200"/>
              <a:ext cx="381000" cy="6575425"/>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33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33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33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340" name="CAUSE AND EFFECT ESSAYS"/>
          <p:cNvSpPr txBox="1"/>
          <p:nvPr>
            <p:ph type="title"/>
          </p:nvPr>
        </p:nvSpPr>
        <p:spPr>
          <a:prstGeom prst="rect">
            <a:avLst/>
          </a:prstGeom>
        </p:spPr>
        <p:txBody>
          <a:bodyPr/>
          <a:lstStyle/>
          <a:p>
            <a:pPr/>
            <a:r>
              <a:t>CAUSE AND EFFECT ESSAYS</a:t>
            </a:r>
          </a:p>
        </p:txBody>
      </p:sp>
      <p:sp>
        <p:nvSpPr>
          <p:cNvPr id="341" name="Answers questions:…"/>
          <p:cNvSpPr txBox="1"/>
          <p:nvPr>
            <p:ph type="body" idx="1"/>
          </p:nvPr>
        </p:nvSpPr>
        <p:spPr>
          <a:xfrm>
            <a:off x="2562225" y="2286000"/>
            <a:ext cx="5895975" cy="4572000"/>
          </a:xfrm>
          <a:prstGeom prst="rect">
            <a:avLst/>
          </a:prstGeom>
        </p:spPr>
        <p:txBody>
          <a:bodyPr/>
          <a:lstStyle/>
          <a:p>
            <a:pPr>
              <a:lnSpc>
                <a:spcPct val="80000"/>
              </a:lnSpc>
            </a:pPr>
            <a:r>
              <a:t>Answers questions:  </a:t>
            </a:r>
          </a:p>
          <a:p>
            <a:pPr>
              <a:lnSpc>
                <a:spcPct val="80000"/>
              </a:lnSpc>
            </a:pPr>
            <a:r>
              <a:t>	WHY?   :  What are the causes                                      		       for what happened?</a:t>
            </a:r>
          </a:p>
          <a:p>
            <a:pPr>
              <a:lnSpc>
                <a:spcPct val="80000"/>
              </a:lnSpc>
            </a:pPr>
            <a:r>
              <a:t>	WHAT? :  What are the effects?</a:t>
            </a:r>
          </a:p>
          <a:p>
            <a:pPr>
              <a:lnSpc>
                <a:spcPct val="80000"/>
              </a:lnSpc>
            </a:pPr>
          </a:p>
          <a:p>
            <a:pPr>
              <a:lnSpc>
                <a:spcPct val="80000"/>
              </a:lnSpc>
            </a:pPr>
            <a:r>
              <a:t>WRITER USES  cause/effect reasoning, explaining relationships between events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340"/>
                                        </p:tgtEl>
                                        <p:attrNameLst>
                                          <p:attrName>style.visibility</p:attrName>
                                        </p:attrNameLst>
                                      </p:cBhvr>
                                      <p:to>
                                        <p:strVal val="visible"/>
                                      </p:to>
                                    </p:set>
                                    <p:animEffect filter="dissolve" transition="in">
                                      <p:cBhvr>
                                        <p:cTn id="7" dur="500"/>
                                        <p:tgtEl>
                                          <p:spTgt spid="340"/>
                                        </p:tgtEl>
                                      </p:cBhvr>
                                    </p:animEffect>
                                  </p:childTnLst>
                                </p:cTn>
                              </p:par>
                            </p:childTnLst>
                          </p:cTn>
                        </p:par>
                        <p:par>
                          <p:cTn id="8" fill="hold">
                            <p:stCondLst>
                              <p:cond delay="500"/>
                            </p:stCondLst>
                            <p:childTnLst>
                              <p:par>
                                <p:cTn id="9" presetClass="entr" nodeType="afterEffect" presetSubtype="1" presetID="22" grpId="2" fill="hold">
                                  <p:stCondLst>
                                    <p:cond delay="0"/>
                                  </p:stCondLst>
                                  <p:iterate type="el" backwards="0">
                                    <p:tmAbs val="0"/>
                                  </p:iterate>
                                  <p:childTnLst>
                                    <p:set>
                                      <p:cBhvr>
                                        <p:cTn id="10" fill="hold"/>
                                        <p:tgtEl>
                                          <p:spTgt spid="341"/>
                                        </p:tgtEl>
                                        <p:attrNameLst>
                                          <p:attrName>style.visibility</p:attrName>
                                        </p:attrNameLst>
                                      </p:cBhvr>
                                      <p:to>
                                        <p:strVal val="visible"/>
                                      </p:to>
                                    </p:set>
                                    <p:animEffect filter="wipe(up)" transition="in">
                                      <p:cBhvr>
                                        <p:cTn id="11" dur="500"/>
                                        <p:tgtEl>
                                          <p:spTgt spid="3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40" grpId="1"/>
      <p:bldP build="whole" bldLvl="1" animBg="1" rev="0" advAuto="0" spid="341" grpId="2"/>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98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1058" name="Group"/>
          <p:cNvGrpSpPr/>
          <p:nvPr/>
        </p:nvGrpSpPr>
        <p:grpSpPr>
          <a:xfrm>
            <a:off x="76200" y="228600"/>
            <a:ext cx="2133600" cy="6662738"/>
            <a:chOff x="0" y="0"/>
            <a:chExt cx="2133600" cy="6662737"/>
          </a:xfrm>
        </p:grpSpPr>
        <p:sp>
          <p:nvSpPr>
            <p:cNvPr id="98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98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98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9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0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1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2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3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3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103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1050" name="Group"/>
            <p:cNvGrpSpPr/>
            <p:nvPr/>
          </p:nvGrpSpPr>
          <p:grpSpPr>
            <a:xfrm>
              <a:off x="74612" y="1587"/>
              <a:ext cx="1600201" cy="1598613"/>
              <a:chOff x="0" y="0"/>
              <a:chExt cx="1600200" cy="1598612"/>
            </a:xfrm>
          </p:grpSpPr>
          <p:sp>
            <p:nvSpPr>
              <p:cNvPr id="103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3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3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3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3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3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3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104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105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05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05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105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05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105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105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105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1060" name="Conclusion"/>
          <p:cNvSpPr txBox="1"/>
          <p:nvPr>
            <p:ph type="title"/>
          </p:nvPr>
        </p:nvSpPr>
        <p:spPr>
          <a:prstGeom prst="rect">
            <a:avLst/>
          </a:prstGeom>
        </p:spPr>
        <p:txBody>
          <a:bodyPr/>
          <a:lstStyle/>
          <a:p>
            <a:pPr/>
            <a:r>
              <a:t>Conclusion</a:t>
            </a:r>
          </a:p>
        </p:txBody>
      </p:sp>
      <p:sp>
        <p:nvSpPr>
          <p:cNvPr id="1061" name="Clearly, the American child is at a disadvantage.  As the number of obese children increases, and the number of non-participants in sports grows, our nation’s children are not developing the  strong bodies needed for optimum health and optimum life enjoyment. Parents and schools need to be alert to the dangers of fast foods, as well as the lack of exercise and of nutritional knowledge.  The government is already lending a hand with new laws; it is up to the parents and schools to work together to inform children about the dangers and to get their support."/>
          <p:cNvSpPr txBox="1"/>
          <p:nvPr>
            <p:ph type="body" idx="1"/>
          </p:nvPr>
        </p:nvSpPr>
        <p:spPr>
          <a:xfrm>
            <a:off x="2208212" y="2286000"/>
            <a:ext cx="6478588" cy="3886200"/>
          </a:xfrm>
          <a:prstGeom prst="rect">
            <a:avLst/>
          </a:prstGeom>
          <a:solidFill>
            <a:srgbClr val="FFFFFF"/>
          </a:solidFill>
        </p:spPr>
        <p:txBody>
          <a:bodyPr/>
          <a:lstStyle>
            <a:lvl1pPr>
              <a:lnSpc>
                <a:spcPct val="80000"/>
              </a:lnSpc>
              <a:buSzTx/>
              <a:buFont typeface="Wingdings"/>
              <a:buNone/>
              <a:defRPr b="1" sz="2400">
                <a:solidFill>
                  <a:srgbClr val="000000"/>
                </a:solidFill>
                <a:uFill>
                  <a:solidFill>
                    <a:srgbClr val="000000"/>
                  </a:solidFill>
                </a:uFill>
              </a:defRPr>
            </a:lvl1pPr>
          </a:lstStyle>
          <a:p>
            <a:pPr/>
            <a:r>
              <a:t>Clearly, the American child is at a disadvantage.  As the number of obese children increases, and the number of non-participants in sports grows, our nation’s children are not developing the  strong bodies needed for optimum health and optimum life enjoyment. Parents and schools need to be alert to the dangers of fast foods, as well as the lack of exercise and of nutritional knowledge.  The government is already lending a hand with new laws; it is up to the parents and schools to work together to inform children about the dangers and to get their support.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34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418" name="Group"/>
          <p:cNvGrpSpPr/>
          <p:nvPr/>
        </p:nvGrpSpPr>
        <p:grpSpPr>
          <a:xfrm>
            <a:off x="76200" y="228600"/>
            <a:ext cx="2133600" cy="6662738"/>
            <a:chOff x="0" y="0"/>
            <a:chExt cx="2133600" cy="6662737"/>
          </a:xfrm>
        </p:grpSpPr>
        <p:sp>
          <p:nvSpPr>
            <p:cNvPr id="34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34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34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5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6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7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8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9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9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39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410" name="Group"/>
            <p:cNvGrpSpPr/>
            <p:nvPr/>
          </p:nvGrpSpPr>
          <p:grpSpPr>
            <a:xfrm>
              <a:off x="74612" y="1587"/>
              <a:ext cx="1600201" cy="1598613"/>
              <a:chOff x="0" y="0"/>
              <a:chExt cx="1600200" cy="1598612"/>
            </a:xfrm>
          </p:grpSpPr>
          <p:sp>
            <p:nvSpPr>
              <p:cNvPr id="39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9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9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9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9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9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39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0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41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1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1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41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1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1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41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41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420" name="STRUCTURE OF CAUSE/EFFECT ESSAY"/>
          <p:cNvSpPr txBox="1"/>
          <p:nvPr>
            <p:ph type="title"/>
          </p:nvPr>
        </p:nvSpPr>
        <p:spPr>
          <a:xfrm>
            <a:off x="1905000" y="0"/>
            <a:ext cx="7162800" cy="1524000"/>
          </a:xfrm>
          <a:prstGeom prst="rect">
            <a:avLst/>
          </a:prstGeom>
        </p:spPr>
        <p:txBody>
          <a:bodyPr/>
          <a:lstStyle>
            <a:lvl1pPr>
              <a:defRPr sz="4000"/>
            </a:lvl1pPr>
          </a:lstStyle>
          <a:p>
            <a:pPr/>
            <a:r>
              <a:t>STRUCTURE OF CAUSE/EFFECT ESSAY </a:t>
            </a:r>
          </a:p>
        </p:txBody>
      </p:sp>
      <p:sp>
        <p:nvSpPr>
          <p:cNvPr id="421" name="INTRODUCTORY PARAGRAPH: Introduce the topic…"/>
          <p:cNvSpPr txBox="1"/>
          <p:nvPr>
            <p:ph type="body" idx="1"/>
          </p:nvPr>
        </p:nvSpPr>
        <p:spPr>
          <a:xfrm>
            <a:off x="2106612" y="2159000"/>
            <a:ext cx="6478588" cy="4572000"/>
          </a:xfrm>
          <a:prstGeom prst="rect">
            <a:avLst/>
          </a:prstGeom>
        </p:spPr>
        <p:txBody>
          <a:bodyPr/>
          <a:lstStyle/>
          <a:p>
            <a:pPr marL="341312" indent="-300037">
              <a:lnSpc>
                <a:spcPct val="80000"/>
              </a:lnSpc>
              <a:defRPr sz="2800">
                <a:solidFill>
                  <a:srgbClr val="000000"/>
                </a:solidFill>
                <a:uFill>
                  <a:solidFill>
                    <a:srgbClr val="000000"/>
                  </a:solidFill>
                </a:uFill>
              </a:defRPr>
            </a:pPr>
            <a:r>
              <a:t>INTRODUCTORY PARAGRAPH: Introduce the topic </a:t>
            </a:r>
          </a:p>
          <a:p>
            <a:pPr marL="341312" indent="-300037">
              <a:lnSpc>
                <a:spcPct val="80000"/>
              </a:lnSpc>
              <a:defRPr sz="2800">
                <a:solidFill>
                  <a:srgbClr val="000000"/>
                </a:solidFill>
                <a:uFill>
                  <a:solidFill>
                    <a:srgbClr val="000000"/>
                  </a:solidFill>
                </a:uFill>
              </a:defRPr>
            </a:pPr>
            <a:r>
              <a:t>BODY PARAGRAPH 1: Choice of giving cause/s or effect/s first</a:t>
            </a:r>
          </a:p>
          <a:p>
            <a:pPr marL="341312" indent="-300037">
              <a:lnSpc>
                <a:spcPct val="80000"/>
              </a:lnSpc>
              <a:defRPr sz="2800">
                <a:solidFill>
                  <a:srgbClr val="000000"/>
                </a:solidFill>
                <a:uFill>
                  <a:solidFill>
                    <a:srgbClr val="000000"/>
                  </a:solidFill>
                </a:uFill>
              </a:defRPr>
            </a:pPr>
            <a:r>
              <a:t>BODY PARAGRAPH 2: Choice again of discussing cause/s or effect/s</a:t>
            </a:r>
          </a:p>
          <a:p>
            <a:pPr marL="341312" indent="-300037">
              <a:lnSpc>
                <a:spcPct val="80000"/>
              </a:lnSpc>
              <a:defRPr sz="2800">
                <a:solidFill>
                  <a:srgbClr val="000000"/>
                </a:solidFill>
                <a:uFill>
                  <a:solidFill>
                    <a:srgbClr val="000000"/>
                  </a:solidFill>
                </a:uFill>
              </a:defRPr>
            </a:pPr>
            <a:r>
              <a:t>BODY PARAGRAPH 3: Choice of cause/s effect/s</a:t>
            </a:r>
          </a:p>
          <a:p>
            <a:pPr marL="341312" indent="-300037">
              <a:lnSpc>
                <a:spcPct val="80000"/>
              </a:lnSpc>
              <a:defRPr sz="2800">
                <a:solidFill>
                  <a:srgbClr val="000000"/>
                </a:solidFill>
                <a:uFill>
                  <a:solidFill>
                    <a:srgbClr val="000000"/>
                  </a:solidFill>
                </a:uFill>
              </a:defRPr>
            </a:pPr>
            <a:r>
              <a:t>CONCLUSION: Unify the essay by comments referring to the introduction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42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498" name="Group"/>
          <p:cNvGrpSpPr/>
          <p:nvPr/>
        </p:nvGrpSpPr>
        <p:grpSpPr>
          <a:xfrm>
            <a:off x="76200" y="228600"/>
            <a:ext cx="2133600" cy="6662738"/>
            <a:chOff x="0" y="0"/>
            <a:chExt cx="2133600" cy="6662737"/>
          </a:xfrm>
        </p:grpSpPr>
        <p:sp>
          <p:nvSpPr>
            <p:cNvPr id="42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42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42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3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4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5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6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7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7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47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490" name="Group"/>
            <p:cNvGrpSpPr/>
            <p:nvPr/>
          </p:nvGrpSpPr>
          <p:grpSpPr>
            <a:xfrm>
              <a:off x="74612" y="1587"/>
              <a:ext cx="1600201" cy="1598613"/>
              <a:chOff x="0" y="0"/>
              <a:chExt cx="1600200" cy="1598612"/>
            </a:xfrm>
          </p:grpSpPr>
          <p:sp>
            <p:nvSpPr>
              <p:cNvPr id="47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7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7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7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7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7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7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48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49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9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9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49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9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49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49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49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500" name="Avoiding errors in logic"/>
          <p:cNvSpPr txBox="1"/>
          <p:nvPr>
            <p:ph type="title"/>
          </p:nvPr>
        </p:nvSpPr>
        <p:spPr>
          <a:prstGeom prst="rect">
            <a:avLst/>
          </a:prstGeom>
        </p:spPr>
        <p:txBody>
          <a:bodyPr/>
          <a:lstStyle/>
          <a:p>
            <a:pPr/>
            <a:r>
              <a:t>Avoiding errors in logic</a:t>
            </a:r>
          </a:p>
        </p:txBody>
      </p:sp>
      <p:sp>
        <p:nvSpPr>
          <p:cNvPr id="501" name="Look beyond causes that seem very obvious.  Look into the complexities of the problem.…"/>
          <p:cNvSpPr txBox="1"/>
          <p:nvPr>
            <p:ph type="body" idx="1"/>
          </p:nvPr>
        </p:nvSpPr>
        <p:spPr>
          <a:prstGeom prst="rect">
            <a:avLst/>
          </a:prstGeom>
        </p:spPr>
        <p:txBody>
          <a:bodyPr/>
          <a:lstStyle/>
          <a:p>
            <a:pPr>
              <a:defRPr>
                <a:solidFill>
                  <a:srgbClr val="000000"/>
                </a:solidFill>
                <a:uFill>
                  <a:solidFill>
                    <a:srgbClr val="000000"/>
                  </a:solidFill>
                </a:uFill>
              </a:defRPr>
            </a:pPr>
            <a:r>
              <a:t>Look beyond causes that seem very obvious.  Look into the complexities of the problem.</a:t>
            </a:r>
          </a:p>
          <a:p>
            <a:pPr>
              <a:defRPr>
                <a:solidFill>
                  <a:srgbClr val="000000"/>
                </a:solidFill>
                <a:uFill>
                  <a:solidFill>
                    <a:srgbClr val="000000"/>
                  </a:solidFill>
                </a:uFill>
              </a:defRPr>
            </a:pPr>
            <a:r>
              <a:t>Make sure your causes and effects are credible and can be corroborated with evidence.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50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578" name="Group"/>
          <p:cNvGrpSpPr/>
          <p:nvPr/>
        </p:nvGrpSpPr>
        <p:grpSpPr>
          <a:xfrm>
            <a:off x="76200" y="228600"/>
            <a:ext cx="2133600" cy="6662738"/>
            <a:chOff x="0" y="0"/>
            <a:chExt cx="2133600" cy="6662737"/>
          </a:xfrm>
        </p:grpSpPr>
        <p:sp>
          <p:nvSpPr>
            <p:cNvPr id="50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50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50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1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2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3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4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5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5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5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570" name="Group"/>
            <p:cNvGrpSpPr/>
            <p:nvPr/>
          </p:nvGrpSpPr>
          <p:grpSpPr>
            <a:xfrm>
              <a:off x="74612" y="1587"/>
              <a:ext cx="1600201" cy="1598613"/>
              <a:chOff x="0" y="0"/>
              <a:chExt cx="1600200" cy="1598612"/>
            </a:xfrm>
          </p:grpSpPr>
          <p:sp>
            <p:nvSpPr>
              <p:cNvPr id="55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5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5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5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5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5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5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56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57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57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57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57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57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57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57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57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580" name="Plan  Pre-Writing Strategies"/>
          <p:cNvSpPr txBox="1"/>
          <p:nvPr>
            <p:ph type="title"/>
          </p:nvPr>
        </p:nvSpPr>
        <p:spPr>
          <a:prstGeom prst="rect">
            <a:avLst/>
          </a:prstGeom>
        </p:spPr>
        <p:txBody>
          <a:bodyPr/>
          <a:lstStyle/>
          <a:p>
            <a:pPr/>
            <a:r>
              <a:t>Plan  Pre-Writing Strategies</a:t>
            </a:r>
          </a:p>
        </p:txBody>
      </p:sp>
      <p:sp>
        <p:nvSpPr>
          <p:cNvPr id="581" name="Brainstorm:  Write down all possible causes and effects.  Look for causes which do not seem obvious.…"/>
          <p:cNvSpPr txBox="1"/>
          <p:nvPr>
            <p:ph type="body" idx="1"/>
          </p:nvPr>
        </p:nvSpPr>
        <p:spPr>
          <a:prstGeom prst="rect">
            <a:avLst/>
          </a:prstGeom>
        </p:spPr>
        <p:txBody>
          <a:bodyPr/>
          <a:lstStyle/>
          <a:p>
            <a:pPr marL="341312" indent="-300037">
              <a:lnSpc>
                <a:spcPct val="80000"/>
              </a:lnSpc>
              <a:defRPr sz="2800">
                <a:solidFill>
                  <a:srgbClr val="000000"/>
                </a:solidFill>
                <a:uFill>
                  <a:solidFill>
                    <a:srgbClr val="000000"/>
                  </a:solidFill>
                </a:uFill>
              </a:defRPr>
            </a:pPr>
            <a:r>
              <a:t>Brainstorm:  Write down all possible causes and effects.  Look for causes which do not seem obvious.</a:t>
            </a:r>
          </a:p>
          <a:p>
            <a:pPr marL="341312" indent="-300037">
              <a:lnSpc>
                <a:spcPct val="80000"/>
              </a:lnSpc>
              <a:defRPr sz="2800">
                <a:solidFill>
                  <a:srgbClr val="000000"/>
                </a:solidFill>
                <a:uFill>
                  <a:solidFill>
                    <a:srgbClr val="000000"/>
                  </a:solidFill>
                </a:uFill>
              </a:defRPr>
            </a:pPr>
            <a:r>
              <a:t>Evaluate: Choose the best three or four points.</a:t>
            </a:r>
          </a:p>
          <a:p>
            <a:pPr marL="341312" indent="-300037">
              <a:lnSpc>
                <a:spcPct val="80000"/>
              </a:lnSpc>
              <a:defRPr sz="2800">
                <a:solidFill>
                  <a:srgbClr val="000000"/>
                </a:solidFill>
                <a:uFill>
                  <a:solidFill>
                    <a:srgbClr val="000000"/>
                  </a:solidFill>
                </a:uFill>
              </a:defRPr>
            </a:pPr>
            <a:r>
              <a:t>Analyze and decide the order in which your material will be presented.</a:t>
            </a:r>
          </a:p>
          <a:p>
            <a:pPr marL="341312" indent="-300037">
              <a:lnSpc>
                <a:spcPct val="80000"/>
              </a:lnSpc>
              <a:defRPr sz="2800">
                <a:solidFill>
                  <a:srgbClr val="000000"/>
                </a:solidFill>
                <a:uFill>
                  <a:solidFill>
                    <a:srgbClr val="000000"/>
                  </a:solidFill>
                </a:uFill>
              </a:defRPr>
            </a:pPr>
            <a:r>
              <a:t>Thesis should now be considered.</a:t>
            </a:r>
          </a:p>
          <a:p>
            <a:pPr marL="341312" indent="-300037">
              <a:lnSpc>
                <a:spcPct val="80000"/>
              </a:lnSpc>
              <a:defRPr sz="2800">
                <a:solidFill>
                  <a:srgbClr val="000000"/>
                </a:solidFill>
                <a:uFill>
                  <a:solidFill>
                    <a:srgbClr val="000000"/>
                  </a:solidFill>
                </a:uFill>
              </a:defRPr>
            </a:pPr>
            <a:r>
              <a:t>Set up an outline.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580"/>
                                        </p:tgtEl>
                                        <p:attrNameLst>
                                          <p:attrName>style.visibility</p:attrName>
                                        </p:attrNameLst>
                                      </p:cBhvr>
                                      <p:to>
                                        <p:strVal val="visible"/>
                                      </p:to>
                                    </p:set>
                                    <p:animEffect filter="dissolve" transition="in">
                                      <p:cBhvr>
                                        <p:cTn id="7" dur="500"/>
                                        <p:tgtEl>
                                          <p:spTgt spid="580"/>
                                        </p:tgtEl>
                                      </p:cBhvr>
                                    </p:animEffect>
                                  </p:childTnLst>
                                </p:cTn>
                              </p:par>
                            </p:childTnLst>
                          </p:cTn>
                        </p:par>
                        <p:par>
                          <p:cTn id="8" fill="hold">
                            <p:stCondLst>
                              <p:cond delay="500"/>
                            </p:stCondLst>
                            <p:childTnLst>
                              <p:par>
                                <p:cTn id="9" presetClass="entr" nodeType="afterEffect" presetSubtype="1" presetID="22" grpId="2" fill="hold">
                                  <p:stCondLst>
                                    <p:cond delay="0"/>
                                  </p:stCondLst>
                                  <p:iterate type="el" backwards="0">
                                    <p:tmAbs val="0"/>
                                  </p:iterate>
                                  <p:childTnLst>
                                    <p:set>
                                      <p:cBhvr>
                                        <p:cTn id="10" fill="hold"/>
                                        <p:tgtEl>
                                          <p:spTgt spid="581"/>
                                        </p:tgtEl>
                                        <p:attrNameLst>
                                          <p:attrName>style.visibility</p:attrName>
                                        </p:attrNameLst>
                                      </p:cBhvr>
                                      <p:to>
                                        <p:strVal val="visible"/>
                                      </p:to>
                                    </p:set>
                                    <p:animEffect filter="wipe(up)" transition="in">
                                      <p:cBhvr>
                                        <p:cTn id="11" dur="500"/>
                                        <p:tgtEl>
                                          <p:spTgt spid="5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80" grpId="1"/>
      <p:bldP build="whole" bldLvl="1" animBg="1" rev="0" advAuto="0" spid="581" grpId="2"/>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58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658" name="Group"/>
          <p:cNvGrpSpPr/>
          <p:nvPr/>
        </p:nvGrpSpPr>
        <p:grpSpPr>
          <a:xfrm>
            <a:off x="76200" y="228600"/>
            <a:ext cx="2133600" cy="6662738"/>
            <a:chOff x="0" y="0"/>
            <a:chExt cx="2133600" cy="6662737"/>
          </a:xfrm>
        </p:grpSpPr>
        <p:sp>
          <p:nvSpPr>
            <p:cNvPr id="58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58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58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59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0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1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2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3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3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3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650" name="Group"/>
            <p:cNvGrpSpPr/>
            <p:nvPr/>
          </p:nvGrpSpPr>
          <p:grpSpPr>
            <a:xfrm>
              <a:off x="74612" y="1587"/>
              <a:ext cx="1600201" cy="1598613"/>
              <a:chOff x="0" y="0"/>
              <a:chExt cx="1600200" cy="1598612"/>
            </a:xfrm>
          </p:grpSpPr>
          <p:sp>
            <p:nvSpPr>
              <p:cNvPr id="63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3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3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3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3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3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3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64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65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65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65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65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65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65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65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65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660" name="Write your Introduction.  See introductory patterns:"/>
          <p:cNvSpPr txBox="1"/>
          <p:nvPr>
            <p:ph type="title"/>
          </p:nvPr>
        </p:nvSpPr>
        <p:spPr>
          <a:xfrm>
            <a:off x="1905000" y="0"/>
            <a:ext cx="7162800" cy="1371600"/>
          </a:xfrm>
          <a:prstGeom prst="rect">
            <a:avLst/>
          </a:prstGeom>
        </p:spPr>
        <p:txBody>
          <a:bodyPr/>
          <a:lstStyle>
            <a:lvl1pPr>
              <a:defRPr sz="4000"/>
            </a:lvl1pPr>
          </a:lstStyle>
          <a:p>
            <a:pPr/>
            <a:r>
              <a:t>Write your Introduction.  See introductory patterns:</a:t>
            </a:r>
          </a:p>
        </p:txBody>
      </p:sp>
      <p:sp>
        <p:nvSpPr>
          <p:cNvPr id="661" name="Begin with an anecdote.…"/>
          <p:cNvSpPr txBox="1"/>
          <p:nvPr>
            <p:ph type="body" idx="1"/>
          </p:nvPr>
        </p:nvSpPr>
        <p:spPr>
          <a:prstGeom prst="rect">
            <a:avLst/>
          </a:prstGeom>
        </p:spPr>
        <p:txBody>
          <a:bodyPr/>
          <a:lstStyle/>
          <a:p>
            <a:pPr marL="298450" indent="-257175">
              <a:lnSpc>
                <a:spcPct val="80000"/>
              </a:lnSpc>
              <a:defRPr sz="2400">
                <a:solidFill>
                  <a:srgbClr val="000000"/>
                </a:solidFill>
                <a:uFill>
                  <a:solidFill>
                    <a:srgbClr val="000000"/>
                  </a:solidFill>
                </a:uFill>
              </a:defRPr>
            </a:pPr>
            <a:r>
              <a:t>Begin with an anecdote.</a:t>
            </a:r>
          </a:p>
          <a:p>
            <a:pPr marL="298450" indent="-257175">
              <a:lnSpc>
                <a:spcPct val="80000"/>
              </a:lnSpc>
              <a:defRPr sz="2400">
                <a:solidFill>
                  <a:srgbClr val="000000"/>
                </a:solidFill>
                <a:uFill>
                  <a:solidFill>
                    <a:srgbClr val="000000"/>
                  </a:solidFill>
                </a:uFill>
              </a:defRPr>
            </a:pPr>
            <a:r>
              <a:t>Use a quotation</a:t>
            </a:r>
          </a:p>
          <a:p>
            <a:pPr marL="298450" indent="-257175">
              <a:lnSpc>
                <a:spcPct val="80000"/>
              </a:lnSpc>
              <a:defRPr sz="2400">
                <a:solidFill>
                  <a:srgbClr val="000000"/>
                </a:solidFill>
                <a:uFill>
                  <a:solidFill>
                    <a:srgbClr val="000000"/>
                  </a:solidFill>
                </a:uFill>
              </a:defRPr>
            </a:pPr>
            <a:r>
              <a:t>Begin with a question</a:t>
            </a:r>
          </a:p>
          <a:p>
            <a:pPr marL="298450" indent="-257175">
              <a:lnSpc>
                <a:spcPct val="80000"/>
              </a:lnSpc>
              <a:defRPr sz="2400">
                <a:solidFill>
                  <a:srgbClr val="000000"/>
                </a:solidFill>
                <a:uFill>
                  <a:solidFill>
                    <a:srgbClr val="000000"/>
                  </a:solidFill>
                </a:uFill>
              </a:defRPr>
            </a:pPr>
            <a:r>
              <a:t>Lead in with a statement that traces the problem to the present time.</a:t>
            </a:r>
          </a:p>
          <a:p>
            <a:pPr marL="298450" indent="-257175">
              <a:lnSpc>
                <a:spcPct val="80000"/>
              </a:lnSpc>
              <a:defRPr sz="2400">
                <a:solidFill>
                  <a:srgbClr val="000000"/>
                </a:solidFill>
                <a:uFill>
                  <a:solidFill>
                    <a:srgbClr val="000000"/>
                  </a:solidFill>
                </a:uFill>
              </a:defRPr>
            </a:pPr>
            <a:r>
              <a:t>Write a factual statement and cite current statistics regarding the problem.</a:t>
            </a:r>
          </a:p>
          <a:p>
            <a:pPr marL="298450" indent="-257175">
              <a:lnSpc>
                <a:spcPct val="80000"/>
              </a:lnSpc>
              <a:defRPr sz="2400">
                <a:solidFill>
                  <a:srgbClr val="000000"/>
                </a:solidFill>
                <a:uFill>
                  <a:solidFill>
                    <a:srgbClr val="000000"/>
                  </a:solidFill>
                </a:uFill>
              </a:defRPr>
            </a:pPr>
            <a:r>
              <a:t>Illustrate with an example of what you are going to write about. (You may use dialog.)</a:t>
            </a:r>
          </a:p>
          <a:p>
            <a:pPr marL="298450" indent="-257175">
              <a:lnSpc>
                <a:spcPct val="80000"/>
              </a:lnSpc>
              <a:defRPr sz="2400">
                <a:solidFill>
                  <a:srgbClr val="000000"/>
                </a:solidFill>
                <a:uFill>
                  <a:solidFill>
                    <a:srgbClr val="000000"/>
                  </a:solidFill>
                </a:uFill>
              </a:defRPr>
            </a:pPr>
            <a:r>
              <a:t>Talk only about effects in your essay, then use questions to emphasize your thesis.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660"/>
                                        </p:tgtEl>
                                        <p:attrNameLst>
                                          <p:attrName>style.visibility</p:attrName>
                                        </p:attrNameLst>
                                      </p:cBhvr>
                                      <p:to>
                                        <p:strVal val="visible"/>
                                      </p:to>
                                    </p:set>
                                    <p:animEffect filter="dissolve" transition="in">
                                      <p:cBhvr>
                                        <p:cTn id="7" dur="500"/>
                                        <p:tgtEl>
                                          <p:spTgt spid="660"/>
                                        </p:tgtEl>
                                      </p:cBhvr>
                                    </p:animEffect>
                                  </p:childTnLst>
                                </p:cTn>
                              </p:par>
                            </p:childTnLst>
                          </p:cTn>
                        </p:par>
                        <p:par>
                          <p:cTn id="8" fill="hold">
                            <p:stCondLst>
                              <p:cond delay="500"/>
                            </p:stCondLst>
                            <p:childTnLst>
                              <p:par>
                                <p:cTn id="9" presetClass="entr" nodeType="afterEffect" presetSubtype="1" presetID="22" grpId="2" fill="hold">
                                  <p:stCondLst>
                                    <p:cond delay="0"/>
                                  </p:stCondLst>
                                  <p:iterate type="el" backwards="0">
                                    <p:tmAbs val="0"/>
                                  </p:iterate>
                                  <p:childTnLst>
                                    <p:set>
                                      <p:cBhvr>
                                        <p:cTn id="10" fill="hold"/>
                                        <p:tgtEl>
                                          <p:spTgt spid="661"/>
                                        </p:tgtEl>
                                        <p:attrNameLst>
                                          <p:attrName>style.visibility</p:attrName>
                                        </p:attrNameLst>
                                      </p:cBhvr>
                                      <p:to>
                                        <p:strVal val="visible"/>
                                      </p:to>
                                    </p:set>
                                    <p:animEffect filter="wipe(up)" transition="in">
                                      <p:cBhvr>
                                        <p:cTn id="11" dur="500"/>
                                        <p:tgtEl>
                                          <p:spTgt spid="6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60" grpId="1"/>
      <p:bldP build="whole" bldLvl="1" animBg="1" rev="0" advAuto="0" spid="661" grpId="2"/>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66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738" name="Group"/>
          <p:cNvGrpSpPr/>
          <p:nvPr/>
        </p:nvGrpSpPr>
        <p:grpSpPr>
          <a:xfrm>
            <a:off x="76200" y="228600"/>
            <a:ext cx="2133600" cy="6662738"/>
            <a:chOff x="0" y="0"/>
            <a:chExt cx="2133600" cy="6662737"/>
          </a:xfrm>
        </p:grpSpPr>
        <p:sp>
          <p:nvSpPr>
            <p:cNvPr id="66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66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66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7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8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69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0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1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1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1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730" name="Group"/>
            <p:cNvGrpSpPr/>
            <p:nvPr/>
          </p:nvGrpSpPr>
          <p:grpSpPr>
            <a:xfrm>
              <a:off x="74612" y="1587"/>
              <a:ext cx="1600201" cy="1598613"/>
              <a:chOff x="0" y="0"/>
              <a:chExt cx="1600200" cy="1598612"/>
            </a:xfrm>
          </p:grpSpPr>
          <p:sp>
            <p:nvSpPr>
              <p:cNvPr id="71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1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1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1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1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1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1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2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73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73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73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73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73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73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73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73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740" name="Example Introductory Paragraph for Cause/effect"/>
          <p:cNvSpPr txBox="1"/>
          <p:nvPr>
            <p:ph type="title"/>
          </p:nvPr>
        </p:nvSpPr>
        <p:spPr>
          <a:xfrm>
            <a:off x="1803400" y="-266700"/>
            <a:ext cx="7162800" cy="1905000"/>
          </a:xfrm>
          <a:prstGeom prst="rect">
            <a:avLst/>
          </a:prstGeom>
        </p:spPr>
        <p:txBody>
          <a:bodyPr/>
          <a:lstStyle>
            <a:lvl1pPr>
              <a:defRPr sz="4000"/>
            </a:lvl1pPr>
          </a:lstStyle>
          <a:p>
            <a:pPr/>
            <a:r>
              <a:t>Example Introductory Paragraph for Cause/effect</a:t>
            </a:r>
          </a:p>
        </p:txBody>
      </p:sp>
      <p:sp>
        <p:nvSpPr>
          <p:cNvPr id="741" name="In the United States today, despite the fact that our citizens are among the best fed, a great number of our children are unhealthy.  They are fat, they are weak, and are undernourished.  The shocking statistics have led many to research the underlying causes.  The main culprits seem to be a dependence upon fast food, a lack of exercise, and a lack of knowledge about  nutrition."/>
          <p:cNvSpPr txBox="1"/>
          <p:nvPr>
            <p:ph type="body" idx="1"/>
          </p:nvPr>
        </p:nvSpPr>
        <p:spPr>
          <a:xfrm>
            <a:off x="2043112" y="2324100"/>
            <a:ext cx="6478588" cy="4572000"/>
          </a:xfrm>
          <a:prstGeom prst="rect">
            <a:avLst/>
          </a:prstGeom>
        </p:spPr>
        <p:txBody>
          <a:bodyPr/>
          <a:lstStyle>
            <a:lvl1pPr>
              <a:lnSpc>
                <a:spcPct val="90000"/>
              </a:lnSpc>
              <a:buSzTx/>
              <a:buFont typeface="Wingdings"/>
              <a:buNone/>
              <a:defRPr sz="2800">
                <a:solidFill>
                  <a:srgbClr val="000000"/>
                </a:solidFill>
                <a:uFill>
                  <a:solidFill>
                    <a:srgbClr val="000000"/>
                  </a:solidFill>
                </a:uFill>
              </a:defRPr>
            </a:lvl1pPr>
          </a:lstStyle>
          <a:p>
            <a:pPr/>
            <a:r>
              <a:t>In the United States today, despite the fact that our citizens are among the best fed, a great number of our children are unhealthy.  They are fat, they are weak, and are undernourished.  The shocking statistics have led many to research the underlying causes.  The main culprits seem to be a dependence upon fast food, a lack of exercise, and a lack of knowledge about  nutrition.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740"/>
                                        </p:tgtEl>
                                        <p:attrNameLst>
                                          <p:attrName>style.visibility</p:attrName>
                                        </p:attrNameLst>
                                      </p:cBhvr>
                                      <p:to>
                                        <p:strVal val="visible"/>
                                      </p:to>
                                    </p:set>
                                    <p:animEffect filter="dissolve" transition="in">
                                      <p:cBhvr>
                                        <p:cTn id="7" dur="500"/>
                                        <p:tgtEl>
                                          <p:spTgt spid="740"/>
                                        </p:tgtEl>
                                      </p:cBhvr>
                                    </p:animEffect>
                                  </p:childTnLst>
                                </p:cTn>
                              </p:par>
                            </p:childTnLst>
                          </p:cTn>
                        </p:par>
                        <p:par>
                          <p:cTn id="8" fill="hold">
                            <p:stCondLst>
                              <p:cond delay="500"/>
                            </p:stCondLst>
                            <p:childTnLst>
                              <p:par>
                                <p:cTn id="9" presetClass="entr" nodeType="afterEffect" presetSubtype="1" presetID="22" grpId="2" fill="hold">
                                  <p:stCondLst>
                                    <p:cond delay="0"/>
                                  </p:stCondLst>
                                  <p:iterate type="el" backwards="0">
                                    <p:tmAbs val="0"/>
                                  </p:iterate>
                                  <p:childTnLst>
                                    <p:set>
                                      <p:cBhvr>
                                        <p:cTn id="10" fill="hold"/>
                                        <p:tgtEl>
                                          <p:spTgt spid="741"/>
                                        </p:tgtEl>
                                        <p:attrNameLst>
                                          <p:attrName>style.visibility</p:attrName>
                                        </p:attrNameLst>
                                      </p:cBhvr>
                                      <p:to>
                                        <p:strVal val="visible"/>
                                      </p:to>
                                    </p:set>
                                    <p:animEffect filter="wipe(up)" transition="in">
                                      <p:cBhvr>
                                        <p:cTn id="11" dur="500"/>
                                        <p:tgtEl>
                                          <p:spTgt spid="7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40" grpId="1"/>
      <p:bldP build="whole" bldLvl="1" animBg="1" rev="0" advAuto="0" spid="741" grpId="2"/>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74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818" name="Group"/>
          <p:cNvGrpSpPr/>
          <p:nvPr/>
        </p:nvGrpSpPr>
        <p:grpSpPr>
          <a:xfrm>
            <a:off x="76200" y="228600"/>
            <a:ext cx="2133600" cy="6662738"/>
            <a:chOff x="0" y="0"/>
            <a:chExt cx="2133600" cy="6662737"/>
          </a:xfrm>
        </p:grpSpPr>
        <p:sp>
          <p:nvSpPr>
            <p:cNvPr id="74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74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74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5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6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7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8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9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9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79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810" name="Group"/>
            <p:cNvGrpSpPr/>
            <p:nvPr/>
          </p:nvGrpSpPr>
          <p:grpSpPr>
            <a:xfrm>
              <a:off x="74612" y="1587"/>
              <a:ext cx="1600201" cy="1598613"/>
              <a:chOff x="0" y="0"/>
              <a:chExt cx="1600200" cy="1598612"/>
            </a:xfrm>
          </p:grpSpPr>
          <p:sp>
            <p:nvSpPr>
              <p:cNvPr id="79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9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9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9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9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9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79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0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81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1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1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81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1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1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81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81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820" name="Body paragraph 1: cause 1"/>
          <p:cNvSpPr txBox="1"/>
          <p:nvPr>
            <p:ph type="title"/>
          </p:nvPr>
        </p:nvSpPr>
        <p:spPr>
          <a:xfrm>
            <a:off x="1905000" y="228600"/>
            <a:ext cx="7162800" cy="1447800"/>
          </a:xfrm>
          <a:prstGeom prst="rect">
            <a:avLst/>
          </a:prstGeom>
        </p:spPr>
        <p:txBody>
          <a:bodyPr/>
          <a:lstStyle/>
          <a:p>
            <a:pPr/>
            <a:r>
              <a:t>Body paragraph 1: cause 1</a:t>
            </a:r>
          </a:p>
        </p:txBody>
      </p:sp>
      <p:sp>
        <p:nvSpPr>
          <p:cNvPr id="821" name="The most important consideration of causes is the American children’s  preference for fast food. The most important foods are  hamburgers, hot dogs, tacos, and pizza.  They consider these essential staples to their diet, and they sometimes use the excuse that these foods are protein-filled.  They also consider sugary soft drinks and fruit cocktail juices  essential because of the instant burst of energy they receive.  Often they also pick up candy and popcorn, trying to get extra energy.   However, all these foods, when not eaten in moderation, are harmful.  They have high concentrations of sugar and fat, which produce a good feeling instantly but which ultimately leave the body weak and unsatisfied."/>
          <p:cNvSpPr txBox="1"/>
          <p:nvPr>
            <p:ph type="body" idx="1"/>
          </p:nvPr>
        </p:nvSpPr>
        <p:spPr>
          <a:xfrm>
            <a:off x="1828800" y="1676400"/>
            <a:ext cx="7315200" cy="5181600"/>
          </a:xfrm>
          <a:prstGeom prst="rect">
            <a:avLst/>
          </a:prstGeom>
        </p:spPr>
        <p:txBody>
          <a:bodyPr/>
          <a:lstStyle/>
          <a:p>
            <a:pPr>
              <a:lnSpc>
                <a:spcPct val="90000"/>
              </a:lnSpc>
              <a:buSzTx/>
              <a:buFont typeface="Wingdings"/>
              <a:buNone/>
            </a:pPr>
          </a:p>
          <a:p>
            <a:pPr>
              <a:lnSpc>
                <a:spcPct val="90000"/>
              </a:lnSpc>
              <a:buSzTx/>
              <a:buFont typeface="Wingdings"/>
              <a:buNone/>
            </a:pPr>
            <a:r>
              <a:rPr b="1" sz="2400">
                <a:solidFill>
                  <a:srgbClr val="000000"/>
                </a:solidFill>
                <a:uFill>
                  <a:solidFill>
                    <a:srgbClr val="000000"/>
                  </a:solidFill>
                </a:uFill>
              </a:rPr>
              <a:t>The most important consideration of causes is the American children’s  preference for fast food. The most important foods are  hamburgers, hot dogs, tacos, and pizza.  They consider these essential staples to their diet, and they sometimes use the excuse that these foods are protein-filled.  They also consider sugary soft drinks and fruit cocktail juices  essential because of the instant burst of energy they receive.  Often they also pick up candy and popcorn, trying to get extra energy.   However, all these foods, when not eaten in moderation, are harmful.  They have high concentrations of sugar and fat, which produce a good feeling instantly but which</a:t>
            </a:r>
            <a:r>
              <a:rPr sz="2400">
                <a:solidFill>
                  <a:srgbClr val="000000"/>
                </a:solidFill>
                <a:uFill>
                  <a:solidFill>
                    <a:srgbClr val="000000"/>
                  </a:solidFill>
                </a:uFill>
              </a:rPr>
              <a:t> ultimately leave the body weak and unsatisfied.</a:t>
            </a:r>
            <a:r>
              <a:rPr sz="2400"/>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820"/>
                                        </p:tgtEl>
                                        <p:attrNameLst>
                                          <p:attrName>style.visibility</p:attrName>
                                        </p:attrNameLst>
                                      </p:cBhvr>
                                      <p:to>
                                        <p:strVal val="visible"/>
                                      </p:to>
                                    </p:set>
                                    <p:animEffect filter="dissolve" transition="in">
                                      <p:cBhvr>
                                        <p:cTn id="7" dur="500"/>
                                        <p:tgtEl>
                                          <p:spTgt spid="820"/>
                                        </p:tgtEl>
                                      </p:cBhvr>
                                    </p:animEffect>
                                  </p:childTnLst>
                                </p:cTn>
                              </p:par>
                            </p:childTnLst>
                          </p:cTn>
                        </p:par>
                        <p:par>
                          <p:cTn id="8" fill="hold">
                            <p:stCondLst>
                              <p:cond delay="500"/>
                            </p:stCondLst>
                            <p:childTnLst>
                              <p:par>
                                <p:cTn id="9" presetClass="entr" nodeType="afterEffect" presetSubtype="1" presetID="22" grpId="2" fill="hold">
                                  <p:stCondLst>
                                    <p:cond delay="0"/>
                                  </p:stCondLst>
                                  <p:iterate type="el" backwards="0">
                                    <p:tmAbs val="0"/>
                                  </p:iterate>
                                  <p:childTnLst>
                                    <p:set>
                                      <p:cBhvr>
                                        <p:cTn id="10" fill="hold"/>
                                        <p:tgtEl>
                                          <p:spTgt spid="821"/>
                                        </p:tgtEl>
                                        <p:attrNameLst>
                                          <p:attrName>style.visibility</p:attrName>
                                        </p:attrNameLst>
                                      </p:cBhvr>
                                      <p:to>
                                        <p:strVal val="visible"/>
                                      </p:to>
                                    </p:set>
                                    <p:animEffect filter="wipe(up)" transition="in">
                                      <p:cBhvr>
                                        <p:cTn id="11" dur="500"/>
                                        <p:tgtEl>
                                          <p:spTgt spid="8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21" grpId="2"/>
      <p:bldP build="whole" bldLvl="1" animBg="1" rev="0" advAuto="0" spid="820"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2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82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898" name="Group"/>
          <p:cNvGrpSpPr/>
          <p:nvPr/>
        </p:nvGrpSpPr>
        <p:grpSpPr>
          <a:xfrm>
            <a:off x="76200" y="228600"/>
            <a:ext cx="2133600" cy="6662738"/>
            <a:chOff x="0" y="0"/>
            <a:chExt cx="2133600" cy="6662737"/>
          </a:xfrm>
        </p:grpSpPr>
        <p:sp>
          <p:nvSpPr>
            <p:cNvPr id="82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82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82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3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4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5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6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7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7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87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890" name="Group"/>
            <p:cNvGrpSpPr/>
            <p:nvPr/>
          </p:nvGrpSpPr>
          <p:grpSpPr>
            <a:xfrm>
              <a:off x="74612" y="1587"/>
              <a:ext cx="1600201" cy="1598613"/>
              <a:chOff x="0" y="0"/>
              <a:chExt cx="1600200" cy="1598612"/>
            </a:xfrm>
          </p:grpSpPr>
          <p:sp>
            <p:nvSpPr>
              <p:cNvPr id="87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7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7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7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7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7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7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88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89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9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9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89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9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89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89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89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900" name="Body paragraph 2:  Cause 2"/>
          <p:cNvSpPr txBox="1"/>
          <p:nvPr>
            <p:ph type="title"/>
          </p:nvPr>
        </p:nvSpPr>
        <p:spPr>
          <a:xfrm>
            <a:off x="1905000" y="152400"/>
            <a:ext cx="7162800" cy="1600200"/>
          </a:xfrm>
          <a:prstGeom prst="rect">
            <a:avLst/>
          </a:prstGeom>
        </p:spPr>
        <p:txBody>
          <a:bodyPr/>
          <a:lstStyle/>
          <a:p>
            <a:pPr/>
            <a:r>
              <a:t>Body paragraph 2:  Cause 2</a:t>
            </a:r>
          </a:p>
        </p:txBody>
      </p:sp>
      <p:sp>
        <p:nvSpPr>
          <p:cNvPr id="901" name="The second cause for poor health is lack of exercise.  Often, if students cannot participate in school sports, they do not do any outside exercise.  For a great number of students, the only exercise they receive is pushing the buttons on game boards or on television.  Because all schools offer only competitive, high impact sports, many students do not have a chance for exposure to sports just for fun.  They do not realize that they could take a sport at the YMCA, at the neighborhood recreational center,  or  perhaps  through trainers.   Schools could inform students and parents of what the community has to offer.  Students  could take swimming or diving lessons, golf or tennis, or  any number of non school related sports.  Then, perhaps, the statistics of children’s health and stamina would be more positive."/>
          <p:cNvSpPr txBox="1"/>
          <p:nvPr>
            <p:ph type="body" idx="1"/>
          </p:nvPr>
        </p:nvSpPr>
        <p:spPr>
          <a:xfrm>
            <a:off x="1676400" y="1752600"/>
            <a:ext cx="7086600" cy="5105400"/>
          </a:xfrm>
          <a:prstGeom prst="rect">
            <a:avLst/>
          </a:prstGeom>
          <a:solidFill>
            <a:srgbClr val="FFFFFF"/>
          </a:solidFill>
        </p:spPr>
        <p:txBody>
          <a:bodyPr/>
          <a:lstStyle/>
          <a:p>
            <a:pPr>
              <a:lnSpc>
                <a:spcPct val="80000"/>
              </a:lnSpc>
              <a:buSzTx/>
              <a:buFont typeface="Wingdings"/>
              <a:buNone/>
              <a:defRPr sz="900"/>
            </a:pPr>
          </a:p>
          <a:p>
            <a:pPr>
              <a:lnSpc>
                <a:spcPct val="80000"/>
              </a:lnSpc>
              <a:buSzTx/>
              <a:buFont typeface="Wingdings"/>
              <a:buNone/>
              <a:defRPr sz="900"/>
            </a:pPr>
          </a:p>
          <a:p>
            <a:pPr>
              <a:lnSpc>
                <a:spcPct val="80000"/>
              </a:lnSpc>
              <a:buSzTx/>
              <a:buFont typeface="Wingdings"/>
              <a:buNone/>
            </a:pPr>
            <a:r>
              <a:rPr b="1" sz="1600"/>
              <a:t>    </a:t>
            </a:r>
            <a:r>
              <a:rPr b="1" sz="2000">
                <a:solidFill>
                  <a:srgbClr val="000000"/>
                </a:solidFill>
                <a:uFill>
                  <a:solidFill>
                    <a:srgbClr val="000000"/>
                  </a:solidFill>
                </a:uFill>
                <a:latin typeface="Bookman Old Style"/>
                <a:ea typeface="Bookman Old Style"/>
                <a:cs typeface="Bookman Old Style"/>
                <a:sym typeface="Bookman Old Style"/>
              </a:rPr>
              <a:t>The second cause for poor health is lack of exercise.  Often, if students cannot participate in school sports, they do not do any outside exercise.  For a great number of students, the only exercise they receive is pushing the buttons on game boards or on television.  Because all schools offer only competitive, high impact sports, many students do not have a chance for exposure to sports just for fun.  They do not realize that they could take a sport at the YMCA, at the neighborhood recreational center,  or  perhaps  through trainers.   Schools could inform students and parents of what the community has to offer.  Students  could take swimming or diving lessons, golf or tennis, or  any number of non school related sports.  Then, perhaps, the statistics of children’s health and stamina would be more positive.</a:t>
            </a:r>
            <a:r>
              <a:rPr b="1" sz="1600">
                <a:solidFill>
                  <a:srgbClr val="000000"/>
                </a:solidFill>
                <a:uFill>
                  <a:solidFill>
                    <a:srgbClr val="000000"/>
                  </a:solidFill>
                </a:uFill>
              </a:rPr>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900"/>
                                        </p:tgtEl>
                                        <p:attrNameLst>
                                          <p:attrName>style.visibility</p:attrName>
                                        </p:attrNameLst>
                                      </p:cBhvr>
                                      <p:to>
                                        <p:strVal val="visible"/>
                                      </p:to>
                                    </p:set>
                                    <p:animEffect filter="dissolve" transition="in">
                                      <p:cBhvr>
                                        <p:cTn id="7" dur="500"/>
                                        <p:tgtEl>
                                          <p:spTgt spid="900"/>
                                        </p:tgtEl>
                                      </p:cBhvr>
                                    </p:animEffect>
                                  </p:childTnLst>
                                </p:cTn>
                              </p:par>
                            </p:childTnLst>
                          </p:cTn>
                        </p:par>
                        <p:par>
                          <p:cTn id="8" fill="hold">
                            <p:stCondLst>
                              <p:cond delay="500"/>
                            </p:stCondLst>
                            <p:childTnLst>
                              <p:par>
                                <p:cTn id="9" presetClass="entr" nodeType="afterEffect" presetSubtype="1" presetID="22" grpId="2" fill="hold">
                                  <p:stCondLst>
                                    <p:cond delay="0"/>
                                  </p:stCondLst>
                                  <p:iterate type="el" backwards="0">
                                    <p:tmAbs val="0"/>
                                  </p:iterate>
                                  <p:childTnLst>
                                    <p:set>
                                      <p:cBhvr>
                                        <p:cTn id="10" fill="hold"/>
                                        <p:tgtEl>
                                          <p:spTgt spid="901"/>
                                        </p:tgtEl>
                                        <p:attrNameLst>
                                          <p:attrName>style.visibility</p:attrName>
                                        </p:attrNameLst>
                                      </p:cBhvr>
                                      <p:to>
                                        <p:strVal val="visible"/>
                                      </p:to>
                                    </p:set>
                                    <p:animEffect filter="wipe(up)" transition="in">
                                      <p:cBhvr>
                                        <p:cTn id="11" dur="500"/>
                                        <p:tgtEl>
                                          <p:spTgt spid="9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01" grpId="2"/>
      <p:bldP build="whole" bldLvl="1" animBg="1" rev="0" advAuto="0" spid="900"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5" name="Rectangle"/>
          <p:cNvSpPr/>
          <p:nvPr/>
        </p:nvSpPr>
        <p:spPr>
          <a:xfrm>
            <a:off x="1905000" y="1982787"/>
            <a:ext cx="7010400" cy="4875213"/>
          </a:xfrm>
          <a:prstGeom prst="rect">
            <a:avLst/>
          </a:prstGeom>
          <a:solidFill>
            <a:srgbClr val="00A8AA"/>
          </a:solidFill>
          <a:ln>
            <a:miter lim="400000"/>
          </a:ln>
        </p:spPr>
        <p:txBody>
          <a:bodyPr lIns="50800" tIns="50800" rIns="50800" bIns="50800" anchor="ctr"/>
          <a:lstStyle/>
          <a:p>
            <a:pPr/>
          </a:p>
        </p:txBody>
      </p:sp>
      <p:sp>
        <p:nvSpPr>
          <p:cNvPr id="906" name="Rectangle"/>
          <p:cNvSpPr/>
          <p:nvPr/>
        </p:nvSpPr>
        <p:spPr>
          <a:xfrm>
            <a:off x="152400" y="1295400"/>
            <a:ext cx="8763000" cy="152400"/>
          </a:xfrm>
          <a:prstGeom prst="rect">
            <a:avLst/>
          </a:prstGeom>
          <a:solidFill>
            <a:srgbClr val="FF7D41"/>
          </a:solidFill>
          <a:ln>
            <a:miter lim="400000"/>
          </a:ln>
        </p:spPr>
        <p:txBody>
          <a:bodyPr lIns="50800" tIns="50800" rIns="50800" bIns="50800" anchor="ctr"/>
          <a:lstStyle/>
          <a:p>
            <a:pPr/>
          </a:p>
        </p:txBody>
      </p:sp>
      <p:grpSp>
        <p:nvGrpSpPr>
          <p:cNvPr id="978" name="Group"/>
          <p:cNvGrpSpPr/>
          <p:nvPr/>
        </p:nvGrpSpPr>
        <p:grpSpPr>
          <a:xfrm>
            <a:off x="76200" y="228600"/>
            <a:ext cx="2133600" cy="6662738"/>
            <a:chOff x="0" y="0"/>
            <a:chExt cx="2133600" cy="6662737"/>
          </a:xfrm>
        </p:grpSpPr>
        <p:sp>
          <p:nvSpPr>
            <p:cNvPr id="907" name="Rectangle"/>
            <p:cNvSpPr/>
            <p:nvPr/>
          </p:nvSpPr>
          <p:spPr>
            <a:xfrm>
              <a:off x="381000" y="228600"/>
              <a:ext cx="1066800" cy="1219200"/>
            </a:xfrm>
            <a:prstGeom prst="rect">
              <a:avLst/>
            </a:prstGeom>
            <a:solidFill>
              <a:srgbClr val="00A8AA"/>
            </a:solidFill>
            <a:ln w="9525" cap="flat">
              <a:noFill/>
              <a:miter lim="400000"/>
            </a:ln>
            <a:effectLst/>
          </p:spPr>
          <p:txBody>
            <a:bodyPr wrap="square" lIns="50800" tIns="50800" rIns="50800" bIns="50800" numCol="1" anchor="ctr">
              <a:noAutofit/>
            </a:bodyPr>
            <a:lstStyle/>
            <a:p>
              <a:pPr/>
            </a:p>
          </p:txBody>
        </p:sp>
        <p:sp>
          <p:nvSpPr>
            <p:cNvPr id="908" name="Rectangle"/>
            <p:cNvSpPr/>
            <p:nvPr/>
          </p:nvSpPr>
          <p:spPr>
            <a:xfrm>
              <a:off x="381000" y="1752600"/>
              <a:ext cx="1066800" cy="4875213"/>
            </a:xfrm>
            <a:prstGeom prst="rect">
              <a:avLst/>
            </a:prstGeom>
            <a:solidFill>
              <a:srgbClr val="989898"/>
            </a:solidFill>
            <a:ln w="9525" cap="flat">
              <a:noFill/>
              <a:miter lim="400000"/>
            </a:ln>
            <a:effectLst/>
          </p:spPr>
          <p:txBody>
            <a:bodyPr wrap="square" lIns="50800" tIns="50800" rIns="50800" bIns="50800" numCol="1" anchor="ctr">
              <a:noAutofit/>
            </a:bodyPr>
            <a:lstStyle/>
            <a:p>
              <a:pPr/>
            </a:p>
          </p:txBody>
        </p:sp>
        <p:sp>
          <p:nvSpPr>
            <p:cNvPr id="909" name="Circle"/>
            <p:cNvSpPr/>
            <p:nvPr/>
          </p:nvSpPr>
          <p:spPr>
            <a:xfrm>
              <a:off x="228600" y="167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0" name="Circle"/>
            <p:cNvSpPr/>
            <p:nvPr/>
          </p:nvSpPr>
          <p:spPr>
            <a:xfrm>
              <a:off x="7620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1" name="Circle"/>
            <p:cNvSpPr/>
            <p:nvPr/>
          </p:nvSpPr>
          <p:spPr>
            <a:xfrm>
              <a:off x="457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2" name="Circle"/>
            <p:cNvSpPr/>
            <p:nvPr/>
          </p:nvSpPr>
          <p:spPr>
            <a:xfrm>
              <a:off x="914400" y="1600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3" name="Circle"/>
            <p:cNvSpPr/>
            <p:nvPr/>
          </p:nvSpPr>
          <p:spPr>
            <a:xfrm>
              <a:off x="381000" y="182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4" name="Circle"/>
            <p:cNvSpPr/>
            <p:nvPr/>
          </p:nvSpPr>
          <p:spPr>
            <a:xfrm>
              <a:off x="304800" y="4343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5" name="Circle"/>
            <p:cNvSpPr/>
            <p:nvPr/>
          </p:nvSpPr>
          <p:spPr>
            <a:xfrm>
              <a:off x="1143000" y="220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6" name="Circle"/>
            <p:cNvSpPr/>
            <p:nvPr/>
          </p:nvSpPr>
          <p:spPr>
            <a:xfrm>
              <a:off x="762000" y="2514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7" name="Circle"/>
            <p:cNvSpPr/>
            <p:nvPr/>
          </p:nvSpPr>
          <p:spPr>
            <a:xfrm>
              <a:off x="8382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8" name="Circle"/>
            <p:cNvSpPr/>
            <p:nvPr/>
          </p:nvSpPr>
          <p:spPr>
            <a:xfrm>
              <a:off x="533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19" name="Circle"/>
            <p:cNvSpPr/>
            <p:nvPr/>
          </p:nvSpPr>
          <p:spPr>
            <a:xfrm>
              <a:off x="228600" y="2590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0" name="Circle"/>
            <p:cNvSpPr/>
            <p:nvPr/>
          </p:nvSpPr>
          <p:spPr>
            <a:xfrm>
              <a:off x="3048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1" name="Circle"/>
            <p:cNvSpPr/>
            <p:nvPr/>
          </p:nvSpPr>
          <p:spPr>
            <a:xfrm>
              <a:off x="838200" y="3429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2" name="Circle"/>
            <p:cNvSpPr/>
            <p:nvPr/>
          </p:nvSpPr>
          <p:spPr>
            <a:xfrm>
              <a:off x="609600" y="3352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3" name="Circle"/>
            <p:cNvSpPr/>
            <p:nvPr/>
          </p:nvSpPr>
          <p:spPr>
            <a:xfrm>
              <a:off x="4572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4" name="Circle"/>
            <p:cNvSpPr/>
            <p:nvPr/>
          </p:nvSpPr>
          <p:spPr>
            <a:xfrm>
              <a:off x="1219200" y="3276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5" name="Circle"/>
            <p:cNvSpPr/>
            <p:nvPr/>
          </p:nvSpPr>
          <p:spPr>
            <a:xfrm>
              <a:off x="990600" y="4038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6" name="Circle"/>
            <p:cNvSpPr/>
            <p:nvPr/>
          </p:nvSpPr>
          <p:spPr>
            <a:xfrm>
              <a:off x="762000" y="4419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7" name="Circle"/>
            <p:cNvSpPr/>
            <p:nvPr/>
          </p:nvSpPr>
          <p:spPr>
            <a:xfrm>
              <a:off x="1066800" y="3505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8" name="Circle"/>
            <p:cNvSpPr/>
            <p:nvPr/>
          </p:nvSpPr>
          <p:spPr>
            <a:xfrm>
              <a:off x="228600" y="3810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29" name="Circle"/>
            <p:cNvSpPr/>
            <p:nvPr/>
          </p:nvSpPr>
          <p:spPr>
            <a:xfrm>
              <a:off x="1143000" y="2743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0" name="Circle"/>
            <p:cNvSpPr/>
            <p:nvPr/>
          </p:nvSpPr>
          <p:spPr>
            <a:xfrm>
              <a:off x="152400" y="2895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1" name="Circle"/>
            <p:cNvSpPr/>
            <p:nvPr/>
          </p:nvSpPr>
          <p:spPr>
            <a:xfrm>
              <a:off x="914400" y="4648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2" name="Circle"/>
            <p:cNvSpPr/>
            <p:nvPr/>
          </p:nvSpPr>
          <p:spPr>
            <a:xfrm>
              <a:off x="3048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3" name="Circle"/>
            <p:cNvSpPr/>
            <p:nvPr/>
          </p:nvSpPr>
          <p:spPr>
            <a:xfrm>
              <a:off x="5334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4" name="Circle"/>
            <p:cNvSpPr/>
            <p:nvPr/>
          </p:nvSpPr>
          <p:spPr>
            <a:xfrm>
              <a:off x="457200" y="4724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5" name="Circle"/>
            <p:cNvSpPr/>
            <p:nvPr/>
          </p:nvSpPr>
          <p:spPr>
            <a:xfrm>
              <a:off x="1143000" y="4953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6" name="Circle"/>
            <p:cNvSpPr/>
            <p:nvPr/>
          </p:nvSpPr>
          <p:spPr>
            <a:xfrm>
              <a:off x="3048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7" name="Circle"/>
            <p:cNvSpPr/>
            <p:nvPr/>
          </p:nvSpPr>
          <p:spPr>
            <a:xfrm>
              <a:off x="3810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8" name="Circle"/>
            <p:cNvSpPr/>
            <p:nvPr/>
          </p:nvSpPr>
          <p:spPr>
            <a:xfrm>
              <a:off x="838200" y="5181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39" name="Circle"/>
            <p:cNvSpPr/>
            <p:nvPr/>
          </p:nvSpPr>
          <p:spPr>
            <a:xfrm>
              <a:off x="762000" y="5562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0" name="Circle"/>
            <p:cNvSpPr/>
            <p:nvPr/>
          </p:nvSpPr>
          <p:spPr>
            <a:xfrm>
              <a:off x="990600" y="5486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1" name="Circle"/>
            <p:cNvSpPr/>
            <p:nvPr/>
          </p:nvSpPr>
          <p:spPr>
            <a:xfrm>
              <a:off x="533400" y="6019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2" name="Circle"/>
            <p:cNvSpPr/>
            <p:nvPr/>
          </p:nvSpPr>
          <p:spPr>
            <a:xfrm>
              <a:off x="838200" y="5945187"/>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3" name="Circle"/>
            <p:cNvSpPr/>
            <p:nvPr/>
          </p:nvSpPr>
          <p:spPr>
            <a:xfrm>
              <a:off x="1219200" y="6170612"/>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4" name="Circle"/>
            <p:cNvSpPr/>
            <p:nvPr/>
          </p:nvSpPr>
          <p:spPr>
            <a:xfrm>
              <a:off x="6858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5" name="Circle"/>
            <p:cNvSpPr/>
            <p:nvPr/>
          </p:nvSpPr>
          <p:spPr>
            <a:xfrm>
              <a:off x="152400" y="6172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6" name="Circle"/>
            <p:cNvSpPr/>
            <p:nvPr/>
          </p:nvSpPr>
          <p:spPr>
            <a:xfrm>
              <a:off x="762000" y="3886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7" name="Circle"/>
            <p:cNvSpPr/>
            <p:nvPr/>
          </p:nvSpPr>
          <p:spPr>
            <a:xfrm>
              <a:off x="1066800" y="1905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8" name="Circle"/>
            <p:cNvSpPr/>
            <p:nvPr/>
          </p:nvSpPr>
          <p:spPr>
            <a:xfrm>
              <a:off x="762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49" name="Circle"/>
            <p:cNvSpPr/>
            <p:nvPr/>
          </p:nvSpPr>
          <p:spPr>
            <a:xfrm>
              <a:off x="1295400" y="42672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50" name="Circle"/>
            <p:cNvSpPr/>
            <p:nvPr/>
          </p:nvSpPr>
          <p:spPr>
            <a:xfrm>
              <a:off x="1295400" y="24384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51" name="Circle"/>
            <p:cNvSpPr/>
            <p:nvPr/>
          </p:nvSpPr>
          <p:spPr>
            <a:xfrm>
              <a:off x="1295400" y="48006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sp>
          <p:nvSpPr>
            <p:cNvPr id="952" name="Circle"/>
            <p:cNvSpPr/>
            <p:nvPr/>
          </p:nvSpPr>
          <p:spPr>
            <a:xfrm>
              <a:off x="1295400" y="56388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nvGrpSpPr>
            <p:cNvPr id="970" name="Group"/>
            <p:cNvGrpSpPr/>
            <p:nvPr/>
          </p:nvGrpSpPr>
          <p:grpSpPr>
            <a:xfrm>
              <a:off x="74612" y="1587"/>
              <a:ext cx="1600201" cy="1598613"/>
              <a:chOff x="0" y="0"/>
              <a:chExt cx="1600200" cy="1598612"/>
            </a:xfrm>
          </p:grpSpPr>
          <p:sp>
            <p:nvSpPr>
              <p:cNvPr id="953" name="Circle"/>
              <p:cNvSpPr/>
              <p:nvPr/>
            </p:nvSpPr>
            <p:spPr>
              <a:xfrm>
                <a:off x="533400" y="2286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54" name="Circle"/>
              <p:cNvSpPr/>
              <p:nvPr/>
            </p:nvSpPr>
            <p:spPr>
              <a:xfrm>
                <a:off x="685800" y="762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55" name="Circle"/>
              <p:cNvSpPr/>
              <p:nvPr/>
            </p:nvSpPr>
            <p:spPr>
              <a:xfrm>
                <a:off x="1143000" y="839787"/>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56" name="Circle"/>
              <p:cNvSpPr/>
              <p:nvPr/>
            </p:nvSpPr>
            <p:spPr>
              <a:xfrm>
                <a:off x="1219200" y="231775"/>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57" name="Circle"/>
              <p:cNvSpPr/>
              <p:nvPr/>
            </p:nvSpPr>
            <p:spPr>
              <a:xfrm>
                <a:off x="385762" y="10652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58" name="Circle"/>
              <p:cNvSpPr/>
              <p:nvPr/>
            </p:nvSpPr>
            <p:spPr>
              <a:xfrm>
                <a:off x="1071562" y="1217612"/>
                <a:ext cx="381001"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59" name="Circle"/>
              <p:cNvSpPr/>
              <p:nvPr/>
            </p:nvSpPr>
            <p:spPr>
              <a:xfrm>
                <a:off x="381000" y="6842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0" name="Circle"/>
              <p:cNvSpPr/>
              <p:nvPr/>
            </p:nvSpPr>
            <p:spPr>
              <a:xfrm>
                <a:off x="914400" y="9890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1" name="Circle"/>
              <p:cNvSpPr/>
              <p:nvPr/>
            </p:nvSpPr>
            <p:spPr>
              <a:xfrm>
                <a:off x="533400" y="1217612"/>
                <a:ext cx="381000" cy="381001"/>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2" name="Circle"/>
              <p:cNvSpPr/>
              <p:nvPr/>
            </p:nvSpPr>
            <p:spPr>
              <a:xfrm>
                <a:off x="838200" y="304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3" name="Circle"/>
              <p:cNvSpPr/>
              <p:nvPr/>
            </p:nvSpPr>
            <p:spPr>
              <a:xfrm>
                <a:off x="990600" y="457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4" name="Circle"/>
              <p:cNvSpPr/>
              <p:nvPr/>
            </p:nvSpPr>
            <p:spPr>
              <a:xfrm>
                <a:off x="457200" y="5334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5" name="Circle"/>
              <p:cNvSpPr/>
              <p:nvPr/>
            </p:nvSpPr>
            <p:spPr>
              <a:xfrm>
                <a:off x="152400" y="838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6" name="Circle"/>
              <p:cNvSpPr/>
              <p:nvPr/>
            </p:nvSpPr>
            <p:spPr>
              <a:xfrm>
                <a:off x="76200" y="3810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7" name="Circle"/>
              <p:cNvSpPr/>
              <p:nvPr/>
            </p:nvSpPr>
            <p:spPr>
              <a:xfrm>
                <a:off x="0" y="10668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8" name="Circle"/>
              <p:cNvSpPr/>
              <p:nvPr/>
            </p:nvSpPr>
            <p:spPr>
              <a:xfrm>
                <a:off x="990600" y="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sp>
            <p:nvSpPr>
              <p:cNvPr id="969" name="Circle"/>
              <p:cNvSpPr/>
              <p:nvPr/>
            </p:nvSpPr>
            <p:spPr>
              <a:xfrm>
                <a:off x="228600" y="76200"/>
                <a:ext cx="381000" cy="381000"/>
              </a:xfrm>
              <a:prstGeom prst="ellipse">
                <a:avLst/>
              </a:prstGeom>
              <a:noFill/>
              <a:ln w="12700" cap="sq">
                <a:solidFill>
                  <a:srgbClr val="00FCD6"/>
                </a:solidFill>
                <a:prstDash val="solid"/>
                <a:round/>
              </a:ln>
              <a:effectLst/>
            </p:spPr>
            <p:txBody>
              <a:bodyPr wrap="square" lIns="50800" tIns="50800" rIns="50800" bIns="50800" numCol="1" anchor="ctr">
                <a:noAutofit/>
              </a:bodyPr>
              <a:lstStyle/>
              <a:p>
                <a:pPr/>
              </a:p>
            </p:txBody>
          </p:sp>
        </p:grpSp>
        <p:sp>
          <p:nvSpPr>
            <p:cNvPr id="971" name="Rectangle"/>
            <p:cNvSpPr/>
            <p:nvPr/>
          </p:nvSpPr>
          <p:spPr>
            <a:xfrm>
              <a:off x="228600" y="0"/>
              <a:ext cx="1295400" cy="2286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972" name="Rectangle"/>
            <p:cNvSpPr/>
            <p:nvPr/>
          </p:nvSpPr>
          <p:spPr>
            <a:xfrm>
              <a:off x="0" y="152400"/>
              <a:ext cx="381000" cy="6499226"/>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973" name="Rectangle"/>
            <p:cNvSpPr/>
            <p:nvPr/>
          </p:nvSpPr>
          <p:spPr>
            <a:xfrm>
              <a:off x="76200" y="1066800"/>
              <a:ext cx="304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974" name="Rectangle"/>
            <p:cNvSpPr/>
            <p:nvPr/>
          </p:nvSpPr>
          <p:spPr>
            <a:xfrm>
              <a:off x="228600" y="1447800"/>
              <a:ext cx="1295400" cy="292100"/>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975" name="Rectangle"/>
            <p:cNvSpPr/>
            <p:nvPr/>
          </p:nvSpPr>
          <p:spPr>
            <a:xfrm>
              <a:off x="1447800" y="76200"/>
              <a:ext cx="381000" cy="6586538"/>
            </a:xfrm>
            <a:prstGeom prst="rect">
              <a:avLst/>
            </a:prstGeom>
            <a:solidFill>
              <a:srgbClr val="000000"/>
            </a:solidFill>
            <a:ln w="9525" cap="flat">
              <a:noFill/>
              <a:miter lim="400000"/>
            </a:ln>
            <a:effectLst/>
          </p:spPr>
          <p:txBody>
            <a:bodyPr wrap="square" lIns="50800" tIns="50800" rIns="50800" bIns="50800" numCol="1" anchor="ctr">
              <a:noAutofit/>
            </a:bodyPr>
            <a:lstStyle/>
            <a:p>
              <a:pPr/>
            </a:p>
          </p:txBody>
        </p:sp>
        <p:sp>
          <p:nvSpPr>
            <p:cNvPr id="976" name="Rectangle"/>
            <p:cNvSpPr/>
            <p:nvPr/>
          </p:nvSpPr>
          <p:spPr>
            <a:xfrm>
              <a:off x="1447800" y="1066800"/>
              <a:ext cx="685800" cy="152400"/>
            </a:xfrm>
            <a:prstGeom prst="rect">
              <a:avLst/>
            </a:prstGeom>
            <a:solidFill>
              <a:srgbClr val="FF7D41"/>
            </a:solidFill>
            <a:ln w="9525" cap="flat">
              <a:noFill/>
              <a:miter lim="400000"/>
            </a:ln>
            <a:effectLst/>
          </p:spPr>
          <p:txBody>
            <a:bodyPr wrap="square" lIns="50800" tIns="50800" rIns="50800" bIns="50800" numCol="1" anchor="ctr">
              <a:noAutofit/>
            </a:bodyPr>
            <a:lstStyle/>
            <a:p>
              <a:pPr/>
            </a:p>
          </p:txBody>
        </p:sp>
        <p:sp>
          <p:nvSpPr>
            <p:cNvPr id="977" name="Circle"/>
            <p:cNvSpPr/>
            <p:nvPr/>
          </p:nvSpPr>
          <p:spPr>
            <a:xfrm>
              <a:off x="762000" y="2286000"/>
              <a:ext cx="457201" cy="457201"/>
            </a:xfrm>
            <a:prstGeom prst="ellipse">
              <a:avLst/>
            </a:prstGeom>
            <a:noFill/>
            <a:ln w="12700" cap="sq">
              <a:solidFill>
                <a:srgbClr val="BFBFBF"/>
              </a:solidFill>
              <a:prstDash val="solid"/>
              <a:round/>
            </a:ln>
            <a:effectLst/>
          </p:spPr>
          <p:txBody>
            <a:bodyPr wrap="square" lIns="50800" tIns="50800" rIns="50800" bIns="50800" numCol="1" anchor="ctr">
              <a:noAutofit/>
            </a:bodyPr>
            <a:lstStyle/>
            <a:p>
              <a:pPr/>
            </a:p>
          </p:txBody>
        </p:sp>
      </p:grpSp>
      <p:sp>
        <p:nvSpPr>
          <p:cNvPr id="979" name="Rectangle"/>
          <p:cNvSpPr/>
          <p:nvPr/>
        </p:nvSpPr>
        <p:spPr>
          <a:xfrm>
            <a:off x="2286000" y="6029325"/>
            <a:ext cx="222250" cy="827088"/>
          </a:xfrm>
          <a:prstGeom prst="rect">
            <a:avLst/>
          </a:prstGeom>
          <a:solidFill>
            <a:srgbClr val="BFBFBF">
              <a:alpha val="50000"/>
            </a:srgbClr>
          </a:solidFill>
          <a:ln>
            <a:miter lim="400000"/>
          </a:ln>
        </p:spPr>
        <p:txBody>
          <a:bodyPr lIns="50800" tIns="50800" rIns="50800" bIns="50800" anchor="ctr"/>
          <a:lstStyle/>
          <a:p>
            <a:pPr/>
          </a:p>
        </p:txBody>
      </p:sp>
      <p:sp>
        <p:nvSpPr>
          <p:cNvPr id="980" name="Body Paragraph 3"/>
          <p:cNvSpPr txBox="1"/>
          <p:nvPr>
            <p:ph type="title"/>
          </p:nvPr>
        </p:nvSpPr>
        <p:spPr>
          <a:prstGeom prst="rect">
            <a:avLst/>
          </a:prstGeom>
        </p:spPr>
        <p:txBody>
          <a:bodyPr/>
          <a:lstStyle/>
          <a:p>
            <a:pPr/>
            <a:r>
              <a:t>Body Paragraph 3</a:t>
            </a:r>
          </a:p>
        </p:txBody>
      </p:sp>
      <p:sp>
        <p:nvSpPr>
          <p:cNvPr id="981" name="The third major problem with the unhealthy life-style of American students is their lack of nutritional knowledge.  It is true that students do receive health instruction on a variety of courses; however, this is inadequate.  They do not know which foods and which quantities they need to survive with optimum health.  ………………………………………………………………………………………."/>
          <p:cNvSpPr txBox="1"/>
          <p:nvPr>
            <p:ph type="body" idx="1"/>
          </p:nvPr>
        </p:nvSpPr>
        <p:spPr>
          <a:prstGeom prst="rect">
            <a:avLst/>
          </a:prstGeom>
        </p:spPr>
        <p:txBody>
          <a:bodyPr/>
          <a:lstStyle/>
          <a:p>
            <a:pPr>
              <a:lnSpc>
                <a:spcPct val="80000"/>
              </a:lnSpc>
              <a:buSzTx/>
              <a:buFont typeface="Wingdings"/>
              <a:buNone/>
            </a:pPr>
            <a:r>
              <a:rPr b="1" sz="2800">
                <a:solidFill>
                  <a:srgbClr val="000000"/>
                </a:solidFill>
                <a:uFill>
                  <a:solidFill>
                    <a:srgbClr val="000000"/>
                  </a:solidFill>
                </a:uFill>
              </a:rPr>
              <a:t>The third major problem with the unhealthy life-style of American students is their lack of nutritional knowledge.  It is true that students do receive health instruction on a variety of courses; however, this is inadequate.  They do not know which foods and which quantities they need to survive with optimum health.</a:t>
            </a:r>
            <a:r>
              <a:rPr sz="2800">
                <a:solidFill>
                  <a:srgbClr val="000000"/>
                </a:solidFill>
                <a:uFill>
                  <a:solidFill>
                    <a:srgbClr val="000000"/>
                  </a:solidFill>
                </a:uFill>
              </a:rPr>
              <a:t>  </a:t>
            </a:r>
            <a:r>
              <a:rPr sz="2800"/>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980"/>
                                        </p:tgtEl>
                                        <p:attrNameLst>
                                          <p:attrName>style.visibility</p:attrName>
                                        </p:attrNameLst>
                                      </p:cBhvr>
                                      <p:to>
                                        <p:strVal val="visible"/>
                                      </p:to>
                                    </p:set>
                                    <p:animEffect filter="dissolve" transition="in">
                                      <p:cBhvr>
                                        <p:cTn id="7" dur="500"/>
                                        <p:tgtEl>
                                          <p:spTgt spid="980"/>
                                        </p:tgtEl>
                                      </p:cBhvr>
                                    </p:animEffect>
                                  </p:childTnLst>
                                </p:cTn>
                              </p:par>
                            </p:childTnLst>
                          </p:cTn>
                        </p:par>
                        <p:par>
                          <p:cTn id="8" fill="hold">
                            <p:stCondLst>
                              <p:cond delay="500"/>
                            </p:stCondLst>
                            <p:childTnLst>
                              <p:par>
                                <p:cTn id="9" presetClass="entr" nodeType="afterEffect" presetSubtype="1" presetID="22" grpId="2" fill="hold">
                                  <p:stCondLst>
                                    <p:cond delay="0"/>
                                  </p:stCondLst>
                                  <p:iterate type="el" backwards="0">
                                    <p:tmAbs val="0"/>
                                  </p:iterate>
                                  <p:childTnLst>
                                    <p:set>
                                      <p:cBhvr>
                                        <p:cTn id="10" fill="hold"/>
                                        <p:tgtEl>
                                          <p:spTgt spid="981"/>
                                        </p:tgtEl>
                                        <p:attrNameLst>
                                          <p:attrName>style.visibility</p:attrName>
                                        </p:attrNameLst>
                                      </p:cBhvr>
                                      <p:to>
                                        <p:strVal val="visible"/>
                                      </p:to>
                                    </p:set>
                                    <p:animEffect filter="wipe(up)" transition="in">
                                      <p:cBhvr>
                                        <p:cTn id="11" dur="500"/>
                                        <p:tgtEl>
                                          <p:spTgt spid="9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81" grpId="2"/>
      <p:bldP build="whole" bldLvl="1" animBg="1" rev="0" advAuto="0" spid="980" grpId="1"/>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D5A9"/>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A8AA"/>
        </a:solidFill>
        <a:ln w="9525" cap="flat">
          <a:solidFill>
            <a:srgbClr val="FFD5A9"/>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40639" marR="40639"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FFD5A9"/>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40639" marR="40639"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imes New Roman"/>
        <a:ea typeface="Times New Roman"/>
        <a:cs typeface="Times New Roman"/>
      </a:majorFont>
      <a:minorFont>
        <a:latin typeface="Times New Roman"/>
        <a:ea typeface="Times New Roman"/>
        <a:cs typeface="Times New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A8AA"/>
        </a:solidFill>
        <a:ln w="9525" cap="flat">
          <a:solidFill>
            <a:srgbClr val="FFD5A9"/>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40639" marR="40639"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FFD5A9"/>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40639" marR="40639" indent="0"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D5A9"/>
            </a:solidFill>
            <a:effectLst/>
            <a:uFill>
              <a:solidFill>
                <a:srgbClr val="FFD5A9"/>
              </a:solidFill>
            </a:uFill>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