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8" r:id="rId2"/>
    <p:sldId id="300" r:id="rId3"/>
    <p:sldId id="269" r:id="rId4"/>
    <p:sldId id="273" r:id="rId5"/>
    <p:sldId id="320" r:id="rId6"/>
    <p:sldId id="319" r:id="rId7"/>
    <p:sldId id="322" r:id="rId8"/>
    <p:sldId id="321" r:id="rId9"/>
    <p:sldId id="318" r:id="rId10"/>
    <p:sldId id="296" r:id="rId11"/>
    <p:sldId id="324" r:id="rId12"/>
    <p:sldId id="327" r:id="rId13"/>
    <p:sldId id="325" r:id="rId14"/>
    <p:sldId id="329" r:id="rId15"/>
    <p:sldId id="332" r:id="rId16"/>
    <p:sldId id="330" r:id="rId17"/>
    <p:sldId id="331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Byram" initials="JB" lastIdx="0" clrIdx="0">
    <p:extLst>
      <p:ext uri="{19B8F6BF-5375-455C-9EA6-DF929625EA0E}">
        <p15:presenceInfo xmlns:p15="http://schemas.microsoft.com/office/powerpoint/2012/main" userId="2d772c9f982812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4595"/>
  </p:normalViewPr>
  <p:slideViewPr>
    <p:cSldViewPr snapToGrid="0" snapToObjects="1">
      <p:cViewPr varScale="1">
        <p:scale>
          <a:sx n="84" d="100"/>
          <a:sy n="84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29A063-239C-4C8A-9599-E17FA398A256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5F29D0-9C0F-4D36-B98E-F6FF32FD3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9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A8A225-5774-49B8-8F47-DB83D0757099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4A2941-D593-4ABC-9139-3FE0E161E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83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A2941-D593-4ABC-9139-3FE0E161E2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7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FC0D-AE2C-4E74-A357-DCC4E8D1705D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47A1-E8B2-4871-B37B-74F5A93C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7091-297C-4BFA-8774-B4218B8E638D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0582-95B2-498A-975C-84EC5BEAC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6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EB1B-1700-4083-AAFE-C8837C4BF835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C825-E7DB-46DC-AE72-78BC39016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3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ADC3-B035-4F18-9320-6D0E127F94B9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D044-E114-4A8A-8F91-A7B785466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0609-0A4E-4675-A33E-973C7E02C670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F160-F8E1-4B9D-B467-27C0C2128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7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DBCFB-1D53-4C7F-909D-5FDA370BFA49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D4D61-5BDB-45FD-9AFD-66F1B95B8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4F23A-2DC9-4DC2-8EF8-85F5E8E6144F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61D9E-33AC-40B3-B4F1-74B994D90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03BCC-FDA0-4A0B-B5A3-B2FCCA11C3A8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8078-5154-44EE-8717-E3F39F9A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A207-3EDD-438D-AC52-AA4DC6E18BA1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A2F7-0054-43DD-A52E-6764CC25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0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436F-1161-41DA-A6F6-471D3D82A29B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BFB7-989A-4F01-8121-7E915686C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9EE4-17FF-49E0-A1D0-FB1B75463F4D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41E3-A11D-44C1-9AD6-324F61267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3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F89421-B473-44E4-8912-D7CEBCE33F5F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5397AE-E302-404D-ABB4-8D43FEFC9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38" y="182880"/>
            <a:ext cx="10215570" cy="6528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3040" y="841248"/>
            <a:ext cx="9217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Strategies For Employers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57"/>
    </mc:Choice>
    <mc:Fallback xmlns="">
      <p:transition spd="slow" advTm="269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s://kaiserfamilyfoundation.files.wordpress.com/2018/10/9259-figure-2.png?w=735&amp;h=551&amp;cro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08" y="1403352"/>
            <a:ext cx="7196328" cy="53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6552" y="237744"/>
            <a:ext cx="7580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Shifting the financial burden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069848" y="2798065"/>
            <a:ext cx="3017520" cy="1828800"/>
          </a:xfrm>
          <a:prstGeom prst="wedgeRoundRectCallout">
            <a:avLst>
              <a:gd name="adj1" fmla="val 44706"/>
              <a:gd name="adj2" fmla="val 7860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9848" y="2999232"/>
            <a:ext cx="2994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As healthcare costs rise, employers are beginning to shift their 65+ to Medicare plans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" name="Picture 4" descr="Image result for iue cw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60" y="2279292"/>
            <a:ext cx="2642591" cy="8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honeywe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803" y="3355848"/>
            <a:ext cx="2209551" cy="5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aterpill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252" y="3712465"/>
            <a:ext cx="1906651" cy="142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state teachers retirement syste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72" y="4739141"/>
            <a:ext cx="1330498" cy="13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state teachers retirement system of ohi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016" y="4828032"/>
            <a:ext cx="1221574" cy="119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6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"/>
    </mc:Choice>
    <mc:Fallback xmlns="">
      <p:transition spd="slow" advTm="1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https://kaiserfamilyfoundation.files.wordpress.com/2018/11/9259-Nov-Figure-6.png?w=735&amp;h=551&amp;crop=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63912"/>
            <a:ext cx="7461504" cy="55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ir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06" y="3182112"/>
            <a:ext cx="1478387" cy="14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ir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34" y="5760720"/>
            <a:ext cx="1803970" cy="7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8546593" y="4791456"/>
            <a:ext cx="2782823" cy="1339589"/>
          </a:xfrm>
          <a:prstGeom prst="wedgeRoundRectCallout">
            <a:avLst>
              <a:gd name="adj1" fmla="val -61807"/>
              <a:gd name="adj2" fmla="val 3392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31936" y="4831515"/>
            <a:ext cx="2697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The average 65 year old is paying  over $500 a month for their group plan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671561" y="2720824"/>
            <a:ext cx="2782823" cy="1339589"/>
          </a:xfrm>
          <a:prstGeom prst="wedgeRoundRectCallout">
            <a:avLst>
              <a:gd name="adj1" fmla="val -61807"/>
              <a:gd name="adj2" fmla="val 3392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84336" y="2748928"/>
            <a:ext cx="2697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The employer is paying an average $1100 a month for the employee/retiree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2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"/>
    </mc:Choice>
    <mc:Fallback xmlns="">
      <p:transition spd="slow" advTm="1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7" y="1691640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34" y="1691640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21" y="1691640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08" y="1691640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26" y="1691640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13" y="1691640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231" y="1691640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49" y="1691640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7" y="1691640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9" y="2812065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04" y="2812065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52" y="2812065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47" y="2812065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64" y="2812065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29" y="2812065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47" y="2812065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99" y="2812065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20" y="2788491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9" y="3979639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6" y="3979639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56" y="3979639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65" y="3979639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65" y="3979639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69" y="4003213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69" y="4003213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42" y="3979639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59" y="4003213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7" y="5170787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6" y="5170787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08" y="5170787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92" y="5170787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79" y="5147213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30" y="5159000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35" y="5153127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43" y="5180773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07" y="5159842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5256" y="6327416"/>
            <a:ext cx="519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Employees/Retirees On Group Healthcare Plan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4" name="Picture 2" descr="Image result for cir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55" y="1713069"/>
            <a:ext cx="662806" cy="11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cir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83" y="3986354"/>
            <a:ext cx="662806" cy="11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cir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42" y="3983408"/>
            <a:ext cx="662806" cy="11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mage result for cir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31" y="2809714"/>
            <a:ext cx="662806" cy="11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Image result for cir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45" y="5185501"/>
            <a:ext cx="662806" cy="11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val 42"/>
          <p:cNvSpPr/>
          <p:nvPr/>
        </p:nvSpPr>
        <p:spPr>
          <a:xfrm>
            <a:off x="2101806" y="1713069"/>
            <a:ext cx="548640" cy="11166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279248" y="2829726"/>
            <a:ext cx="548640" cy="1093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44069" y="4015843"/>
            <a:ext cx="548640" cy="1110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676906" y="4083249"/>
            <a:ext cx="548640" cy="10075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849932" y="5250344"/>
            <a:ext cx="548640" cy="10662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11" y="1934244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071" y="1935052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29" y="1935052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93" y="3087029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667" y="3102626"/>
            <a:ext cx="1167574" cy="1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7799832" y="4286312"/>
            <a:ext cx="3836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Individual Medicare Plans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9115585" y="4909940"/>
            <a:ext cx="2305271" cy="1336776"/>
          </a:xfrm>
          <a:prstGeom prst="wedgeRoundRectCallout">
            <a:avLst>
              <a:gd name="adj1" fmla="val 20384"/>
              <a:gd name="adj2" fmla="val -6852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198169" y="5090750"/>
            <a:ext cx="221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More Options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Better Benefits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Lower Premiums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5796602" y="183647"/>
            <a:ext cx="2726758" cy="1692247"/>
          </a:xfrm>
          <a:prstGeom prst="wedgeRoundRectCallout">
            <a:avLst>
              <a:gd name="adj1" fmla="val -42247"/>
              <a:gd name="adj2" fmla="val 7900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906662" y="244940"/>
            <a:ext cx="2506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Saves employer thousands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2060"/>
                </a:solidFill>
              </a:rPr>
              <a:t>Decreases rates for the 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4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0"/>
    </mc:Choice>
    <mc:Fallback xmlns="">
      <p:transition spd="slow" advTm="1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51" grpId="0" animBg="1"/>
      <p:bldP spid="52" grpId="0" animBg="1"/>
      <p:bldP spid="53" grpId="0" animBg="1"/>
      <p:bldP spid="59" grpId="0"/>
      <p:bldP spid="60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 result for retire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64" y="837248"/>
            <a:ext cx="3931919" cy="60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888" y="1399032"/>
            <a:ext cx="809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Benefits to going on a Medicare plan 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2298942"/>
            <a:ext cx="7342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Employers can save as much as 100% on healthcare spending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Employers can get the “highest risk” individuals off of the group plan and lower rates for the under age 65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Employees/Retirees save money in premiums and usually get better coverage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No requirement to work full-time to get benefits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4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"/>
    </mc:Choice>
    <mc:Fallback xmlns="">
      <p:transition spd="slow" advTm="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 result for retire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64" y="837248"/>
            <a:ext cx="3931919" cy="60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888" y="1399032"/>
            <a:ext cx="809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Employers with over 100 age 65 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2408764"/>
            <a:ext cx="7342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Employers can create a group Medicare plan with their company logo on the card for as little as $0</a:t>
            </a:r>
          </a:p>
        </p:txBody>
      </p:sp>
      <p:pic>
        <p:nvPicPr>
          <p:cNvPr id="7" name="Picture 2" descr="Image result for aar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13" y="3933741"/>
            <a:ext cx="4005834" cy="292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2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"/>
    </mc:Choice>
    <mc:Fallback xmlns="">
      <p:transition spd="slow" advTm="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548765"/>
            <a:ext cx="4876800" cy="4857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2160" y="1627632"/>
            <a:ext cx="6153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Gina </a:t>
            </a:r>
            <a:r>
              <a:rPr lang="en-US" sz="4800" dirty="0" err="1" smtClean="0">
                <a:solidFill>
                  <a:srgbClr val="002060"/>
                </a:solidFill>
              </a:rPr>
              <a:t>Giambri</a:t>
            </a:r>
            <a:endParaRPr lang="en-US" sz="48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Medicare Employer Relations Officer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2160" y="3072384"/>
            <a:ext cx="6089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614-226-5306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ginagiambri@gmail.com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60" y="4517136"/>
            <a:ext cx="3073911" cy="196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"/>
    </mc:Choice>
    <mc:Fallback xmlns="">
      <p:transition spd="slow" advTm="24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"/>
    </mc:Choice>
    <mc:Fallback xmlns="">
      <p:transition spd="slow" advTm="17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"/>
    </mc:Choice>
    <mc:Fallback xmlns="">
      <p:transition spd="slow" advTm="5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74392" y="1403352"/>
            <a:ext cx="7443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Who We Are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304" y="2326682"/>
            <a:ext cx="118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are a Medicare specific insurance agency who exclusively works directly with Medicare recipients and group healthcare providers for those age 65 or older. </a:t>
            </a:r>
            <a:endParaRPr lang="en-US" sz="2800" dirty="0"/>
          </a:p>
        </p:txBody>
      </p: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48" y="3511288"/>
            <a:ext cx="1208331" cy="12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90" y="3511288"/>
            <a:ext cx="1208331" cy="12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32" y="3511288"/>
            <a:ext cx="1208331" cy="12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74" y="3505844"/>
            <a:ext cx="1208331" cy="12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4562" y="4626864"/>
            <a:ext cx="147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Columbus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2871" y="4626864"/>
            <a:ext cx="147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Dayton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8790" y="4626864"/>
            <a:ext cx="147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Cincinnati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19432" y="4626864"/>
            <a:ext cx="147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Kettering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2822" y="5577840"/>
            <a:ext cx="810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www.resourcemedicare.com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0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"/>
    </mc:Choice>
    <mc:Fallback xmlns="">
      <p:transition spd="slow" advTm="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mage result for samuel L Jack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88" y="1681782"/>
            <a:ext cx="6382512" cy="517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125" y="1261831"/>
            <a:ext cx="73432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Baby Boomers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    </a:t>
            </a:r>
            <a:r>
              <a:rPr lang="en-US" sz="28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Pioneers Of A New Paradigm</a:t>
            </a:r>
            <a:endParaRPr lang="en-US" sz="28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69918" y="2393492"/>
            <a:ext cx="6596461" cy="4407492"/>
            <a:chOff x="1295400" y="1466920"/>
            <a:chExt cx="6029326" cy="3840530"/>
          </a:xfrm>
        </p:grpSpPr>
        <p:pic>
          <p:nvPicPr>
            <p:cNvPr id="58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986" y="1540522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" descr="http://www.worldatlas.com/webimage/countrys/namerica/usstates/usashape.gif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466920"/>
              <a:ext cx="6029326" cy="384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113" y="2756496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176" y="3528021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976" y="1973858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063" y="3047008"/>
              <a:ext cx="290513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713" y="3818533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063" y="2265958"/>
              <a:ext cx="290513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651" y="2745383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713" y="3516908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13" y="1964333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663" y="3051771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726" y="3823296"/>
              <a:ext cx="288925" cy="74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663" y="2270721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113" y="2748558"/>
              <a:ext cx="290513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176" y="3520083"/>
              <a:ext cx="290512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976" y="1965921"/>
              <a:ext cx="290512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851" y="3039071"/>
              <a:ext cx="290512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913" y="3810596"/>
              <a:ext cx="290513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851" y="2258021"/>
              <a:ext cx="290512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851" y="2737446"/>
              <a:ext cx="290512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501" y="3508971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713" y="1956396"/>
              <a:ext cx="290513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001" y="3045421"/>
              <a:ext cx="290512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651" y="3816946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451" y="2262783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776" y="2740621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838" y="3512146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588" y="3031133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651" y="3802658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451" y="2250083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451" y="2729508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513" y="3501033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601" y="3037483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462" y="3796300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601" y="2254846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276" y="2696171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365" y="1915121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226" y="2615208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288" y="3386733"/>
              <a:ext cx="288925" cy="74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226" y="1834158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901" y="3059708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901" y="2278658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726" y="2184996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788" y="2956521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2" descr="http://t1.gstatic.com/images?q=tbn:ANd9GcQ2tMsFk5h1Ktum8722sl1XmsBat_91DB47qXOFjIhPFtm8Md8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244" y="4315421"/>
              <a:ext cx="2889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TextBox 103"/>
            <p:cNvSpPr txBox="1"/>
            <p:nvPr/>
          </p:nvSpPr>
          <p:spPr>
            <a:xfrm>
              <a:off x="1587031" y="2005846"/>
              <a:ext cx="3662519" cy="10459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400" b="1" dirty="0" smtClean="0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11,000 </a:t>
              </a:r>
              <a:r>
                <a:rPr lang="en-US" sz="2400" b="1" dirty="0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baby boomers will turn 65 each day for the next 20 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years.*</a:t>
              </a:r>
              <a:endParaRPr lang="en-US" sz="2400" b="1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355663" y="3446034"/>
              <a:ext cx="3353906" cy="10459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By </a:t>
              </a:r>
              <a:r>
                <a:rPr lang="en-US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2030, one in every five Americans will be 65 or older.*</a:t>
              </a:r>
              <a:endParaRPr lang="en-US" sz="2400" b="1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66627" y="308122"/>
            <a:ext cx="56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Born 1946 - 1964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9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"/>
    </mc:Choice>
    <mc:Fallback xmlns="">
      <p:transition spd="slow" advTm="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americans turning 65 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55" y="1403352"/>
            <a:ext cx="9043289" cy="54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789821" y="2204049"/>
            <a:ext cx="2474215" cy="1504081"/>
          </a:xfrm>
          <a:prstGeom prst="wedgeRoundRectCallout">
            <a:avLst>
              <a:gd name="adj1" fmla="val 80493"/>
              <a:gd name="adj2" fmla="val 6333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6335856" y="1854343"/>
            <a:ext cx="2487700" cy="1280160"/>
          </a:xfrm>
          <a:prstGeom prst="wedgeRoundRectCallout">
            <a:avLst>
              <a:gd name="adj1" fmla="val 30416"/>
              <a:gd name="adj2" fmla="val 7268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71849" y="2294369"/>
            <a:ext cx="2381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People choosing to work past age 65 has increased </a:t>
            </a:r>
            <a:r>
              <a:rPr lang="en-US" sz="2000" b="1" dirty="0" smtClean="0">
                <a:solidFill>
                  <a:srgbClr val="C00000"/>
                </a:solidFill>
              </a:rPr>
              <a:t>240%</a:t>
            </a:r>
            <a:r>
              <a:rPr lang="en-US" sz="2000" dirty="0" smtClean="0">
                <a:solidFill>
                  <a:srgbClr val="C00000"/>
                </a:solidFill>
              </a:rPr>
              <a:t> since 1985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3282" y="1986591"/>
            <a:ext cx="221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Largest increase of Medicare eligible in  history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50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"/>
    </mc:Choice>
    <mc:Fallback xmlns="">
      <p:transition spd="slow" advTm="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77824" y="1453896"/>
            <a:ext cx="6876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Delayed Retirement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312" y="2770953"/>
            <a:ext cx="6437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70C0"/>
                </a:solidFill>
              </a:rPr>
              <a:t>Americans are living much longer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70C0"/>
                </a:solidFill>
              </a:rPr>
              <a:t>Median wages have stagnated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70C0"/>
                </a:solidFill>
              </a:rPr>
              <a:t>Shift from pensions to a 401K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70C0"/>
                </a:solidFill>
              </a:rPr>
              <a:t>Full Social Security retirement is age 66 and could increase in the next few years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70C0"/>
                </a:solidFill>
              </a:rPr>
              <a:t>The Baby Boomers were not savers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7" name="Picture 2" descr="Image result for retire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64" y="837248"/>
            <a:ext cx="3931919" cy="60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9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"/>
    </mc:Choice>
    <mc:Fallback xmlns="">
      <p:transition spd="slow" advTm="1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8640" y="1554480"/>
            <a:ext cx="7955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Retirement Standard Of Living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" y="6387870"/>
            <a:ext cx="589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</a:t>
            </a:r>
            <a:r>
              <a:rPr lang="en-US" dirty="0" smtClean="0"/>
              <a:t> National Bureau Of Economic Research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3232" y="2992955"/>
            <a:ext cx="215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Age 66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232" y="4904177"/>
            <a:ext cx="215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Age 70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9" name="Picture 2" descr="Image result for clipart arrow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80407" y="2546187"/>
            <a:ext cx="948825" cy="14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lipart 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80406" y="4467387"/>
            <a:ext cx="948825" cy="147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17008" y="2976436"/>
            <a:ext cx="215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33%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7008" y="4929841"/>
            <a:ext cx="215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75%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320" y="3694176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of living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46320" y="5604222"/>
            <a:ext cx="183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of living</a:t>
            </a:r>
            <a:endParaRPr lang="en-US" dirty="0"/>
          </a:p>
        </p:txBody>
      </p:sp>
      <p:pic>
        <p:nvPicPr>
          <p:cNvPr id="18" name="Picture 2" descr="Image result for reti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64" y="837248"/>
            <a:ext cx="3931919" cy="60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7421880" y="4115750"/>
            <a:ext cx="4438959" cy="1673138"/>
          </a:xfrm>
          <a:prstGeom prst="wedgeRoundRectCallout">
            <a:avLst>
              <a:gd name="adj1" fmla="val -66040"/>
              <a:gd name="adj2" fmla="val -2672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66207" y="4313462"/>
            <a:ext cx="429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2387D"/>
                </a:solidFill>
              </a:rPr>
              <a:t>Gives savings and investments time to grow</a:t>
            </a:r>
            <a:endParaRPr lang="en-US" dirty="0">
              <a:solidFill>
                <a:srgbClr val="22387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32365" y="4590960"/>
            <a:ext cx="4212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2387D"/>
                </a:solidFill>
              </a:rPr>
              <a:t>More contributions to retirement plan</a:t>
            </a:r>
          </a:p>
          <a:p>
            <a:r>
              <a:rPr lang="en-US" dirty="0" smtClean="0">
                <a:solidFill>
                  <a:srgbClr val="22387D"/>
                </a:solidFill>
              </a:rPr>
              <a:t>Delays </a:t>
            </a:r>
            <a:r>
              <a:rPr lang="en-US" dirty="0" smtClean="0">
                <a:solidFill>
                  <a:srgbClr val="22387D"/>
                </a:solidFill>
              </a:rPr>
              <a:t>Social Security benefits</a:t>
            </a:r>
          </a:p>
          <a:p>
            <a:r>
              <a:rPr lang="en-US" dirty="0" smtClean="0">
                <a:solidFill>
                  <a:srgbClr val="22387D"/>
                </a:solidFill>
              </a:rPr>
              <a:t>Avoids </a:t>
            </a:r>
            <a:r>
              <a:rPr lang="en-US" dirty="0" smtClean="0">
                <a:solidFill>
                  <a:srgbClr val="22387D"/>
                </a:solidFill>
              </a:rPr>
              <a:t>early withdraws from nest egg</a:t>
            </a:r>
            <a:endParaRPr lang="en-US" dirty="0">
              <a:solidFill>
                <a:srgbClr val="2238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5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"/>
    </mc:Choice>
    <mc:Fallback xmlns="">
      <p:transition spd="slow" advTm="1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  <p:bldP spid="7" grpId="0"/>
      <p:bldP spid="14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685" y="1403352"/>
            <a:ext cx="11650091" cy="534492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22387D"/>
                </a:solidFill>
              </a:rPr>
              <a:t>The Labor Force Age Projection 2024</a:t>
            </a:r>
            <a:endParaRPr lang="en-US" sz="4400" dirty="0">
              <a:solidFill>
                <a:srgbClr val="2238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5224" y="2002536"/>
            <a:ext cx="646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Percent distribution of the labor force by age group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37688" y="5836920"/>
            <a:ext cx="448056" cy="4389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90644" y="5821680"/>
            <a:ext cx="448056" cy="4389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3600" y="5836920"/>
            <a:ext cx="448056" cy="4389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95616" y="5852160"/>
            <a:ext cx="448056" cy="4389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247632" y="5821680"/>
            <a:ext cx="448056" cy="4389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9464" y="6291072"/>
            <a:ext cx="10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16-24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07180" y="6299614"/>
            <a:ext cx="10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25-34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88508" y="6288839"/>
            <a:ext cx="10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35-44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2152" y="6299613"/>
            <a:ext cx="10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45-54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964168" y="6287723"/>
            <a:ext cx="10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55+</a:t>
            </a:r>
            <a:endParaRPr lang="en-US" sz="2400" dirty="0"/>
          </a:p>
        </p:txBody>
      </p:sp>
      <p:pic>
        <p:nvPicPr>
          <p:cNvPr id="17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24" y="3696398"/>
            <a:ext cx="1951736" cy="19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04" y="3709405"/>
            <a:ext cx="1951736" cy="19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60" y="3754215"/>
            <a:ext cx="1951736" cy="19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76" y="3797546"/>
            <a:ext cx="1951736" cy="19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92" y="3821226"/>
            <a:ext cx="1951736" cy="19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2670048" y="2650308"/>
            <a:ext cx="798576" cy="76764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5384" y="2650308"/>
            <a:ext cx="798576" cy="76764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68340" y="2664285"/>
            <a:ext cx="798576" cy="7676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20356" y="2671530"/>
            <a:ext cx="798576" cy="76764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072372" y="2650308"/>
            <a:ext cx="798576" cy="76764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70048" y="2830140"/>
            <a:ext cx="85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11.3%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0812" y="2825675"/>
            <a:ext cx="85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22.5%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1096" y="2849466"/>
            <a:ext cx="85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22.0%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6734" y="2870827"/>
            <a:ext cx="85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19.4%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95994" y="2845916"/>
            <a:ext cx="85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24.8%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5456" y="3439179"/>
            <a:ext cx="113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-5.2%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58412" y="3451894"/>
            <a:ext cx="113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-3.7%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79364" y="3474296"/>
            <a:ext cx="113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-4.9 %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56526" y="3474296"/>
            <a:ext cx="113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+0.8%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04986" y="3451894"/>
            <a:ext cx="113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+12.9%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7" name="Picture 2" descr="Image result for cir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668" y="2415199"/>
            <a:ext cx="1437685" cy="14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6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"/>
    </mc:Choice>
    <mc:Fallback xmlns="">
      <p:transition spd="slow" advTm="1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12" grpId="0"/>
      <p:bldP spid="28" grpId="0"/>
      <p:bldP spid="29" grpId="0"/>
      <p:bldP spid="30" grpId="0"/>
      <p:bldP spid="31" grpId="0"/>
      <p:bldP spid="27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28" y="1192170"/>
            <a:ext cx="7443215" cy="56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7857947" y="174442"/>
            <a:ext cx="2825092" cy="1592945"/>
          </a:xfrm>
          <a:prstGeom prst="wedgeRoundRectCallout">
            <a:avLst>
              <a:gd name="adj1" fmla="val -21932"/>
              <a:gd name="adj2" fmla="val 9436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49185" y="197727"/>
            <a:ext cx="2642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Annual cost to provide healthcare benefits for an employee is </a:t>
            </a:r>
            <a:r>
              <a:rPr lang="en-US" sz="2400" dirty="0" smtClean="0">
                <a:solidFill>
                  <a:srgbClr val="C00000"/>
                </a:solidFill>
              </a:rPr>
              <a:t>$14K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723120" y="4197095"/>
            <a:ext cx="1962911" cy="1261873"/>
          </a:xfrm>
          <a:prstGeom prst="wedgeRoundRectCallout">
            <a:avLst>
              <a:gd name="adj1" fmla="val -61807"/>
              <a:gd name="adj2" fmla="val 3392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23120" y="4325112"/>
            <a:ext cx="1962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Employees are paying over $5K annually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60120" y="2538983"/>
            <a:ext cx="2386584" cy="1575817"/>
          </a:xfrm>
          <a:prstGeom prst="wedgeRoundRectCallout">
            <a:avLst>
              <a:gd name="adj1" fmla="val 44706"/>
              <a:gd name="adj2" fmla="val 7860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0120" y="2545140"/>
            <a:ext cx="2322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Employees age 65 and older cause group rates to rise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5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"/>
    </mc:Choice>
    <mc:Fallback xmlns="">
      <p:transition spd="slow" advTm="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  <p:bldP spid="3" grpId="0"/>
      <p:bldP spid="9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81000"/>
            <a:ext cx="36988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1141413"/>
            <a:ext cx="12192000" cy="0"/>
          </a:xfrm>
          <a:prstGeom prst="line">
            <a:avLst/>
          </a:prstGeom>
          <a:ln w="508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 result for age 65 on employer plan statistic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88" y="1214565"/>
            <a:ext cx="10228024" cy="602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lipart 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52039" y="3410710"/>
            <a:ext cx="766480" cy="226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7328119" y="4229387"/>
            <a:ext cx="2651760" cy="1874520"/>
          </a:xfrm>
          <a:prstGeom prst="wedgeRoundRectCallout">
            <a:avLst>
              <a:gd name="adj1" fmla="val 59189"/>
              <a:gd name="adj2" fmla="val -9358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15784" y="4504927"/>
            <a:ext cx="2450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Healthcare costs for employer sponsored plans are higher than they have ever been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6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"/>
    </mc:Choice>
    <mc:Fallback xmlns="">
      <p:transition spd="slow" advTm="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|0.1|0.1|0.1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 PowerPoint Template" id="{E2BCCEB4-DFDE-6448-AA6C-E705565C474A}" vid="{F702AB5B-D0E8-804E-A437-4989063E54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MRC PowerPoint Template</Template>
  <TotalTime>3003</TotalTime>
  <Words>433</Words>
  <Application>Microsoft Office PowerPoint</Application>
  <PresentationFormat>Widescreen</PresentationFormat>
  <Paragraphs>77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Tahoma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Byram</dc:creator>
  <cp:lastModifiedBy>Jason Byram</cp:lastModifiedBy>
  <cp:revision>228</cp:revision>
  <dcterms:created xsi:type="dcterms:W3CDTF">2018-04-26T12:26:19Z</dcterms:created>
  <dcterms:modified xsi:type="dcterms:W3CDTF">2019-04-05T18:51:00Z</dcterms:modified>
</cp:coreProperties>
</file>