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4" r:id="rId3"/>
    <p:sldId id="285" r:id="rId4"/>
    <p:sldId id="272" r:id="rId5"/>
    <p:sldId id="276" r:id="rId6"/>
    <p:sldId id="277" r:id="rId7"/>
    <p:sldId id="282" r:id="rId8"/>
    <p:sldId id="286" r:id="rId9"/>
    <p:sldId id="287" r:id="rId10"/>
    <p:sldId id="288" r:id="rId11"/>
    <p:sldId id="289" r:id="rId12"/>
    <p:sldId id="290" r:id="rId13"/>
    <p:sldId id="291" r:id="rId14"/>
    <p:sldId id="292" r:id="rId15"/>
    <p:sldId id="273" r:id="rId16"/>
    <p:sldId id="293" r:id="rId17"/>
    <p:sldId id="294" r:id="rId18"/>
    <p:sldId id="295" r:id="rId19"/>
    <p:sldId id="29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0313" autoAdjust="0"/>
  </p:normalViewPr>
  <p:slideViewPr>
    <p:cSldViewPr>
      <p:cViewPr varScale="1">
        <p:scale>
          <a:sx n="74" d="100"/>
          <a:sy n="74" d="100"/>
        </p:scale>
        <p:origin x="936" y="67"/>
      </p:cViewPr>
      <p:guideLst>
        <p:guide orient="horz" pos="2160"/>
        <p:guide pos="3840"/>
      </p:guideLst>
    </p:cSldViewPr>
  </p:slideViewPr>
  <p:outlineViewPr>
    <p:cViewPr>
      <p:scale>
        <a:sx n="33" d="100"/>
        <a:sy n="33" d="100"/>
      </p:scale>
      <p:origin x="0" y="15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79F57-80DF-4C64-8297-107575915330}" type="datetimeFigureOut">
              <a:rPr lang="en-US" smtClean="0"/>
              <a:pPr/>
              <a:t>8/9/2020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0E058-72AA-4F56-AEDA-8677A659290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0E058-72AA-4F56-AEDA-8677A659290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B0E058-72AA-4F56-AEDA-8677A6592907}" type="slidenum">
              <a:rPr lang="en-US" smtClean="0"/>
              <a:pPr/>
              <a:t>6</a:t>
            </a:fld>
            <a:endParaRPr lang="en-US" dirty="0"/>
          </a:p>
        </p:txBody>
      </p:sp>
    </p:spTree>
    <p:extLst>
      <p:ext uri="{BB962C8B-B14F-4D97-AF65-F5344CB8AC3E}">
        <p14:creationId xmlns:p14="http://schemas.microsoft.com/office/powerpoint/2010/main" val="2294702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96F3B66-2262-4AAD-8E23-7ABA1B44FB6A}" type="datetimeFigureOut">
              <a:rPr lang="en-US" smtClean="0"/>
              <a:pPr/>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196F3B66-2262-4AAD-8E23-7ABA1B44FB6A}" type="datetimeFigureOut">
              <a:rPr lang="en-US" smtClean="0"/>
              <a:pPr/>
              <a:t>8/9/2020</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AA90A092-B422-4D2F-987E-8BC020D218F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96F3B66-2262-4AAD-8E23-7ABA1B44FB6A}" type="datetimeFigureOut">
              <a:rPr lang="en-US" smtClean="0"/>
              <a:pPr/>
              <a:t>8/9/2020</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A90A092-B422-4D2F-987E-8BC020D218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05200"/>
            <a:ext cx="10998200" cy="1524000"/>
          </a:xfrm>
        </p:spPr>
        <p:txBody>
          <a:bodyPr>
            <a:normAutofit/>
          </a:bodyPr>
          <a:lstStyle/>
          <a:p>
            <a:pPr algn="ctr"/>
            <a:r>
              <a:rPr lang="en-US" sz="5400" dirty="0"/>
              <a:t>A Downward Spiral</a:t>
            </a:r>
          </a:p>
        </p:txBody>
      </p:sp>
      <p:sp>
        <p:nvSpPr>
          <p:cNvPr id="3" name="Subtitle 2"/>
          <p:cNvSpPr>
            <a:spLocks noGrp="1"/>
          </p:cNvSpPr>
          <p:nvPr>
            <p:ph type="subTitle" idx="1"/>
          </p:nvPr>
        </p:nvSpPr>
        <p:spPr>
          <a:xfrm>
            <a:off x="914400" y="1828800"/>
            <a:ext cx="10769600" cy="990600"/>
          </a:xfrm>
        </p:spPr>
        <p:txBody>
          <a:bodyPr>
            <a:normAutofit/>
          </a:bodyPr>
          <a:lstStyle/>
          <a:p>
            <a:r>
              <a:rPr lang="en-US" sz="5400" b="1" dirty="0"/>
              <a:t>Judges 2:7-23</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447800"/>
            <a:ext cx="11277600" cy="5410200"/>
          </a:xfrm>
        </p:spPr>
        <p:txBody>
          <a:bodyPr>
            <a:noAutofit/>
          </a:bodyPr>
          <a:lstStyle/>
          <a:p>
            <a:pPr marL="118872" indent="0" algn="l">
              <a:buNone/>
            </a:pPr>
            <a:r>
              <a:rPr lang="en-US" sz="4400" b="1" i="0" baseline="30000" dirty="0">
                <a:solidFill>
                  <a:srgbClr val="000000"/>
                </a:solidFill>
                <a:effectLst/>
                <a:latin typeface="system-ui"/>
              </a:rPr>
              <a:t>18 </a:t>
            </a:r>
            <a:r>
              <a:rPr lang="en-US" sz="4400" b="1" i="0" dirty="0">
                <a:solidFill>
                  <a:srgbClr val="000000"/>
                </a:solidFill>
                <a:effectLst/>
                <a:latin typeface="system-ui"/>
              </a:rPr>
              <a:t>And when the </a:t>
            </a:r>
            <a:r>
              <a:rPr lang="en-US" sz="4400" b="1" i="0" cap="small" dirty="0">
                <a:solidFill>
                  <a:srgbClr val="000000"/>
                </a:solidFill>
                <a:effectLst/>
                <a:latin typeface="system-ui"/>
              </a:rPr>
              <a:t>Lord</a:t>
            </a:r>
            <a:r>
              <a:rPr lang="en-US" sz="4400" b="1" i="0" dirty="0">
                <a:solidFill>
                  <a:srgbClr val="000000"/>
                </a:solidFill>
                <a:effectLst/>
                <a:latin typeface="system-ui"/>
              </a:rPr>
              <a:t> raised them up judges, then the </a:t>
            </a:r>
            <a:r>
              <a:rPr lang="en-US" sz="4400" b="1" i="0" cap="small" dirty="0">
                <a:solidFill>
                  <a:srgbClr val="000000"/>
                </a:solidFill>
                <a:effectLst/>
                <a:latin typeface="system-ui"/>
              </a:rPr>
              <a:t>Lord</a:t>
            </a:r>
            <a:r>
              <a:rPr lang="en-US" sz="4400" b="1" i="0" dirty="0">
                <a:solidFill>
                  <a:srgbClr val="000000"/>
                </a:solidFill>
                <a:effectLst/>
                <a:latin typeface="system-ui"/>
              </a:rPr>
              <a:t> was with the judge, and delivered them out of the hand of their enemies all the days of the judge: for it repented the </a:t>
            </a:r>
            <a:r>
              <a:rPr lang="en-US" sz="4400" b="1" i="0" cap="small" dirty="0">
                <a:solidFill>
                  <a:srgbClr val="000000"/>
                </a:solidFill>
                <a:effectLst/>
                <a:latin typeface="system-ui"/>
              </a:rPr>
              <a:t>Lord</a:t>
            </a:r>
            <a:r>
              <a:rPr lang="en-US" sz="4400" b="1" i="0" dirty="0">
                <a:solidFill>
                  <a:srgbClr val="000000"/>
                </a:solidFill>
                <a:effectLst/>
                <a:latin typeface="system-ui"/>
              </a:rPr>
              <a:t> because of their groanings by reason of them that oppressed them and vexed them.</a:t>
            </a:r>
          </a:p>
        </p:txBody>
      </p:sp>
    </p:spTree>
    <p:extLst>
      <p:ext uri="{BB962C8B-B14F-4D97-AF65-F5344CB8AC3E}">
        <p14:creationId xmlns:p14="http://schemas.microsoft.com/office/powerpoint/2010/main" val="268227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828800"/>
            <a:ext cx="11734800" cy="5029200"/>
          </a:xfrm>
        </p:spPr>
        <p:txBody>
          <a:bodyPr>
            <a:noAutofit/>
          </a:bodyPr>
          <a:lstStyle/>
          <a:p>
            <a:pPr marL="118872" indent="0" algn="l">
              <a:buNone/>
            </a:pPr>
            <a:r>
              <a:rPr lang="en-US" sz="4400" b="1" i="0" baseline="30000" dirty="0">
                <a:solidFill>
                  <a:srgbClr val="000000"/>
                </a:solidFill>
                <a:effectLst/>
                <a:latin typeface="system-ui"/>
              </a:rPr>
              <a:t>19 </a:t>
            </a:r>
            <a:r>
              <a:rPr lang="en-US" sz="4400" b="1" i="0" dirty="0">
                <a:solidFill>
                  <a:srgbClr val="000000"/>
                </a:solidFill>
                <a:effectLst/>
                <a:latin typeface="system-ui"/>
              </a:rPr>
              <a:t>And it came to pass, when the judge was dead, that they returned, and corrupted themselves more than their fathers, in following other gods to serve them, and to bow down unto them; they ceased not from their own doings, nor from their stubborn way.</a:t>
            </a:r>
          </a:p>
          <a:p>
            <a:pPr marL="118872" indent="0" algn="l">
              <a:buNone/>
            </a:pPr>
            <a:endParaRPr lang="en-US" sz="4400" b="0" i="0" dirty="0">
              <a:solidFill>
                <a:srgbClr val="000000"/>
              </a:solidFill>
              <a:effectLst/>
              <a:latin typeface="system-ui"/>
            </a:endParaRPr>
          </a:p>
        </p:txBody>
      </p:sp>
    </p:spTree>
    <p:extLst>
      <p:ext uri="{BB962C8B-B14F-4D97-AF65-F5344CB8AC3E}">
        <p14:creationId xmlns:p14="http://schemas.microsoft.com/office/powerpoint/2010/main" val="633910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905000"/>
            <a:ext cx="11734800" cy="4953000"/>
          </a:xfrm>
        </p:spPr>
        <p:txBody>
          <a:bodyPr>
            <a:noAutofit/>
          </a:bodyPr>
          <a:lstStyle/>
          <a:p>
            <a:pPr marL="118872" indent="0" algn="l">
              <a:buNone/>
            </a:pPr>
            <a:r>
              <a:rPr lang="en-US" sz="4400" b="1" i="0" baseline="30000" dirty="0">
                <a:solidFill>
                  <a:srgbClr val="000000"/>
                </a:solidFill>
                <a:effectLst/>
                <a:latin typeface="system-ui"/>
              </a:rPr>
              <a:t>20 </a:t>
            </a:r>
            <a:r>
              <a:rPr lang="en-US" sz="4400" b="1" i="0" dirty="0">
                <a:solidFill>
                  <a:srgbClr val="000000"/>
                </a:solidFill>
                <a:effectLst/>
                <a:latin typeface="system-ui"/>
              </a:rPr>
              <a:t>And the anger of the </a:t>
            </a:r>
            <a:r>
              <a:rPr lang="en-US" sz="4400" b="1" i="0" cap="small" dirty="0">
                <a:solidFill>
                  <a:srgbClr val="000000"/>
                </a:solidFill>
                <a:effectLst/>
                <a:latin typeface="system-ui"/>
              </a:rPr>
              <a:t>Lord</a:t>
            </a:r>
            <a:r>
              <a:rPr lang="en-US" sz="4400" b="1" i="0" dirty="0">
                <a:solidFill>
                  <a:srgbClr val="000000"/>
                </a:solidFill>
                <a:effectLst/>
                <a:latin typeface="system-ui"/>
              </a:rPr>
              <a:t> was hot against Israel; and he said, Because that this people hath transgressed my covenant which I commanded their fathers, and have not hearkened unto my voice:</a:t>
            </a:r>
          </a:p>
        </p:txBody>
      </p:sp>
    </p:spTree>
    <p:extLst>
      <p:ext uri="{BB962C8B-B14F-4D97-AF65-F5344CB8AC3E}">
        <p14:creationId xmlns:p14="http://schemas.microsoft.com/office/powerpoint/2010/main" val="1077505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905000"/>
            <a:ext cx="11734800" cy="4953000"/>
          </a:xfrm>
        </p:spPr>
        <p:txBody>
          <a:bodyPr>
            <a:noAutofit/>
          </a:bodyPr>
          <a:lstStyle/>
          <a:p>
            <a:pPr marL="118872" indent="0" algn="l">
              <a:buNone/>
            </a:pPr>
            <a:r>
              <a:rPr lang="en-US" sz="4400" b="1" i="0" baseline="30000" dirty="0">
                <a:solidFill>
                  <a:srgbClr val="000000"/>
                </a:solidFill>
                <a:effectLst/>
                <a:latin typeface="system-ui"/>
              </a:rPr>
              <a:t>21 </a:t>
            </a:r>
            <a:r>
              <a:rPr lang="en-US" sz="4400" b="1" i="0" dirty="0">
                <a:solidFill>
                  <a:srgbClr val="000000"/>
                </a:solidFill>
                <a:effectLst/>
                <a:latin typeface="system-ui"/>
              </a:rPr>
              <a:t>I also will not henceforth drive out any from before them of the nations which Joshua left when he died:</a:t>
            </a:r>
          </a:p>
          <a:p>
            <a:pPr marL="118872" indent="0" algn="l">
              <a:buNone/>
            </a:pPr>
            <a:r>
              <a:rPr lang="en-US" sz="4400" b="1" i="0" baseline="30000" dirty="0">
                <a:solidFill>
                  <a:srgbClr val="000000"/>
                </a:solidFill>
                <a:effectLst/>
                <a:latin typeface="system-ui"/>
              </a:rPr>
              <a:t>22 </a:t>
            </a:r>
            <a:r>
              <a:rPr lang="en-US" sz="4400" b="1" i="0" dirty="0">
                <a:solidFill>
                  <a:srgbClr val="000000"/>
                </a:solidFill>
                <a:effectLst/>
                <a:latin typeface="system-ui"/>
              </a:rPr>
              <a:t>That through them I may prove Israel, whether they will keep the way of the </a:t>
            </a:r>
            <a:r>
              <a:rPr lang="en-US" sz="4400" b="1" i="0" cap="small" dirty="0">
                <a:solidFill>
                  <a:srgbClr val="000000"/>
                </a:solidFill>
                <a:effectLst/>
                <a:latin typeface="system-ui"/>
              </a:rPr>
              <a:t>Lord</a:t>
            </a:r>
            <a:r>
              <a:rPr lang="en-US" sz="4400" b="1" i="0" dirty="0">
                <a:solidFill>
                  <a:srgbClr val="000000"/>
                </a:solidFill>
                <a:effectLst/>
                <a:latin typeface="system-ui"/>
              </a:rPr>
              <a:t> to walk therein, as their fathers did keep it, or not.</a:t>
            </a:r>
          </a:p>
        </p:txBody>
      </p:sp>
    </p:spTree>
    <p:extLst>
      <p:ext uri="{BB962C8B-B14F-4D97-AF65-F5344CB8AC3E}">
        <p14:creationId xmlns:p14="http://schemas.microsoft.com/office/powerpoint/2010/main" val="219797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905000"/>
            <a:ext cx="11734800" cy="4953000"/>
          </a:xfrm>
        </p:spPr>
        <p:txBody>
          <a:bodyPr>
            <a:noAutofit/>
          </a:bodyPr>
          <a:lstStyle/>
          <a:p>
            <a:pPr marL="118872" indent="0" algn="l">
              <a:buNone/>
            </a:pPr>
            <a:r>
              <a:rPr lang="en-US" sz="4400" b="1" i="0" baseline="30000" dirty="0">
                <a:solidFill>
                  <a:srgbClr val="000000"/>
                </a:solidFill>
                <a:effectLst/>
                <a:latin typeface="system-ui"/>
              </a:rPr>
              <a:t>23 </a:t>
            </a:r>
            <a:r>
              <a:rPr lang="en-US" sz="4400" b="1" i="0" dirty="0">
                <a:solidFill>
                  <a:srgbClr val="000000"/>
                </a:solidFill>
                <a:effectLst/>
                <a:latin typeface="system-ui"/>
              </a:rPr>
              <a:t>Therefore the </a:t>
            </a:r>
            <a:r>
              <a:rPr lang="en-US" sz="4400" b="1" i="0" cap="small" dirty="0">
                <a:solidFill>
                  <a:srgbClr val="000000"/>
                </a:solidFill>
                <a:effectLst/>
                <a:latin typeface="system-ui"/>
              </a:rPr>
              <a:t>Lord</a:t>
            </a:r>
            <a:r>
              <a:rPr lang="en-US" sz="4400" b="1" i="0" dirty="0">
                <a:solidFill>
                  <a:srgbClr val="000000"/>
                </a:solidFill>
                <a:effectLst/>
                <a:latin typeface="system-ui"/>
              </a:rPr>
              <a:t> left those nations, without driving them out hastily; neither delivered he them into the hand of Joshua.</a:t>
            </a:r>
          </a:p>
        </p:txBody>
      </p:sp>
    </p:spTree>
    <p:extLst>
      <p:ext uri="{BB962C8B-B14F-4D97-AF65-F5344CB8AC3E}">
        <p14:creationId xmlns:p14="http://schemas.microsoft.com/office/powerpoint/2010/main" val="2157175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152400" y="155448"/>
            <a:ext cx="11658600" cy="911352"/>
          </a:xfrm>
        </p:spPr>
        <p:txBody>
          <a:bodyPr>
            <a:noAutofit/>
          </a:bodyPr>
          <a:lstStyle/>
          <a:p>
            <a:pPr algn="ctr"/>
            <a:r>
              <a:rPr lang="en-US" sz="5400" dirty="0"/>
              <a:t>A Downward Spiral</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304800" y="2133600"/>
            <a:ext cx="11506200" cy="4568952"/>
          </a:xfrm>
        </p:spPr>
        <p:txBody>
          <a:bodyPr>
            <a:normAutofit/>
          </a:bodyPr>
          <a:lstStyle/>
          <a:p>
            <a:pPr lvl="0"/>
            <a:r>
              <a:rPr lang="en-US" sz="5400" b="1" dirty="0"/>
              <a:t> SIN</a:t>
            </a:r>
            <a:endParaRPr lang="en-US" sz="1600" dirty="0"/>
          </a:p>
          <a:p>
            <a:pPr lvl="0"/>
            <a:r>
              <a:rPr lang="en-US" sz="5400" b="1" dirty="0"/>
              <a:t> SERVITUDE</a:t>
            </a:r>
            <a:endParaRPr lang="en-US" sz="1600" dirty="0"/>
          </a:p>
          <a:p>
            <a:pPr lvl="0"/>
            <a:r>
              <a:rPr lang="en-US" sz="5400" b="1" dirty="0"/>
              <a:t> SUPLICATION</a:t>
            </a:r>
            <a:endParaRPr lang="en-US" sz="1600" dirty="0"/>
          </a:p>
          <a:p>
            <a:pPr lvl="0"/>
            <a:r>
              <a:rPr lang="en-US" sz="5400" b="1" dirty="0"/>
              <a:t> SALVATION</a:t>
            </a:r>
            <a:endParaRPr lang="en-US" sz="1600" b="1" dirty="0"/>
          </a:p>
          <a:p>
            <a:pPr lvl="0"/>
            <a:r>
              <a:rPr lang="en-US" sz="5400" b="1" dirty="0"/>
              <a:t> SILENCE</a:t>
            </a:r>
            <a:endParaRPr lang="en-US" sz="5400" dirty="0"/>
          </a:p>
          <a:p>
            <a:pPr>
              <a:buFont typeface="Wingdings" panose="05000000000000000000" pitchFamily="2" charset="2"/>
              <a:buChar char="q"/>
            </a:pPr>
            <a:endParaRPr lang="en-US" sz="1000" b="1" dirty="0"/>
          </a:p>
          <a:p>
            <a:pPr marL="118872" indent="0">
              <a:buNone/>
            </a:pPr>
            <a:endParaRPr lang="en-US" sz="4400" b="1" dirty="0"/>
          </a:p>
        </p:txBody>
      </p:sp>
    </p:spTree>
    <p:extLst>
      <p:ext uri="{BB962C8B-B14F-4D97-AF65-F5344CB8AC3E}">
        <p14:creationId xmlns:p14="http://schemas.microsoft.com/office/powerpoint/2010/main" val="2012946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4C13B-B9DC-4991-A67D-5F4F2FD395F3}"/>
              </a:ext>
            </a:extLst>
          </p:cNvPr>
          <p:cNvSpPr>
            <a:spLocks noGrp="1"/>
          </p:cNvSpPr>
          <p:nvPr>
            <p:ph type="title"/>
          </p:nvPr>
        </p:nvSpPr>
        <p:spPr/>
        <p:txBody>
          <a:bodyPr/>
          <a:lstStyle/>
          <a:p>
            <a:r>
              <a:rPr lang="en-US" dirty="0"/>
              <a:t>Generation One</a:t>
            </a:r>
          </a:p>
        </p:txBody>
      </p:sp>
      <p:sp>
        <p:nvSpPr>
          <p:cNvPr id="3" name="Content Placeholder 2">
            <a:extLst>
              <a:ext uri="{FF2B5EF4-FFF2-40B4-BE49-F238E27FC236}">
                <a16:creationId xmlns:a16="http://schemas.microsoft.com/office/drawing/2014/main" id="{79A67526-D902-427D-9DF4-F6FAF3BBBEFC}"/>
              </a:ext>
            </a:extLst>
          </p:cNvPr>
          <p:cNvSpPr>
            <a:spLocks noGrp="1"/>
          </p:cNvSpPr>
          <p:nvPr>
            <p:ph idx="1"/>
          </p:nvPr>
        </p:nvSpPr>
        <p:spPr>
          <a:xfrm>
            <a:off x="304800" y="1775192"/>
            <a:ext cx="11582400" cy="4625609"/>
          </a:xfrm>
        </p:spPr>
        <p:txBody>
          <a:bodyPr>
            <a:normAutofit/>
          </a:bodyPr>
          <a:lstStyle/>
          <a:p>
            <a:r>
              <a:rPr lang="en-US" sz="4400" b="1" dirty="0"/>
              <a:t>Under Joshua They Experienced God’s Power</a:t>
            </a:r>
          </a:p>
          <a:p>
            <a:pPr marL="118872" indent="0">
              <a:buNone/>
            </a:pPr>
            <a:endParaRPr lang="en-US" sz="4400" b="1" dirty="0"/>
          </a:p>
          <a:p>
            <a:r>
              <a:rPr lang="en-US" sz="4400" b="1" dirty="0"/>
              <a:t>Circumstances Forced Them to Trust God</a:t>
            </a:r>
          </a:p>
          <a:p>
            <a:pPr marL="118872" indent="0">
              <a:buNone/>
            </a:pPr>
            <a:endParaRPr lang="en-US" sz="4400" b="1" dirty="0"/>
          </a:p>
          <a:p>
            <a:r>
              <a:rPr lang="en-US" sz="4400" b="1" dirty="0"/>
              <a:t>Through God They Possessed the Land</a:t>
            </a:r>
          </a:p>
        </p:txBody>
      </p:sp>
    </p:spTree>
    <p:extLst>
      <p:ext uri="{BB962C8B-B14F-4D97-AF65-F5344CB8AC3E}">
        <p14:creationId xmlns:p14="http://schemas.microsoft.com/office/powerpoint/2010/main" val="447461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4C13B-B9DC-4991-A67D-5F4F2FD395F3}"/>
              </a:ext>
            </a:extLst>
          </p:cNvPr>
          <p:cNvSpPr>
            <a:spLocks noGrp="1"/>
          </p:cNvSpPr>
          <p:nvPr>
            <p:ph type="title"/>
          </p:nvPr>
        </p:nvSpPr>
        <p:spPr/>
        <p:txBody>
          <a:bodyPr/>
          <a:lstStyle/>
          <a:p>
            <a:r>
              <a:rPr lang="en-US" dirty="0"/>
              <a:t>Generation Two</a:t>
            </a:r>
          </a:p>
        </p:txBody>
      </p:sp>
      <p:sp>
        <p:nvSpPr>
          <p:cNvPr id="3" name="Content Placeholder 2">
            <a:extLst>
              <a:ext uri="{FF2B5EF4-FFF2-40B4-BE49-F238E27FC236}">
                <a16:creationId xmlns:a16="http://schemas.microsoft.com/office/drawing/2014/main" id="{79A67526-D902-427D-9DF4-F6FAF3BBBEFC}"/>
              </a:ext>
            </a:extLst>
          </p:cNvPr>
          <p:cNvSpPr>
            <a:spLocks noGrp="1"/>
          </p:cNvSpPr>
          <p:nvPr>
            <p:ph idx="1"/>
          </p:nvPr>
        </p:nvSpPr>
        <p:spPr>
          <a:xfrm>
            <a:off x="304800" y="1775192"/>
            <a:ext cx="11582400" cy="4625609"/>
          </a:xfrm>
        </p:spPr>
        <p:txBody>
          <a:bodyPr>
            <a:normAutofit/>
          </a:bodyPr>
          <a:lstStyle/>
          <a:p>
            <a:r>
              <a:rPr lang="en-US" sz="4400" b="1" dirty="0"/>
              <a:t>They Heard about What God Had Done</a:t>
            </a:r>
          </a:p>
          <a:p>
            <a:pPr marL="118872" indent="0">
              <a:buNone/>
            </a:pPr>
            <a:endParaRPr lang="en-US" sz="4400" b="1" dirty="0"/>
          </a:p>
          <a:p>
            <a:r>
              <a:rPr lang="en-US" sz="4400" b="1" dirty="0"/>
              <a:t>They Did Not Experience God’s Power</a:t>
            </a:r>
          </a:p>
          <a:p>
            <a:pPr marL="118872" indent="0">
              <a:buNone/>
            </a:pPr>
            <a:endParaRPr lang="en-US" sz="4400" b="1" dirty="0"/>
          </a:p>
          <a:p>
            <a:r>
              <a:rPr lang="en-US" sz="4400" b="1" dirty="0"/>
              <a:t>They Didn’t Have Time for God</a:t>
            </a:r>
          </a:p>
        </p:txBody>
      </p:sp>
    </p:spTree>
    <p:extLst>
      <p:ext uri="{BB962C8B-B14F-4D97-AF65-F5344CB8AC3E}">
        <p14:creationId xmlns:p14="http://schemas.microsoft.com/office/powerpoint/2010/main" val="2023438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4C13B-B9DC-4991-A67D-5F4F2FD395F3}"/>
              </a:ext>
            </a:extLst>
          </p:cNvPr>
          <p:cNvSpPr>
            <a:spLocks noGrp="1"/>
          </p:cNvSpPr>
          <p:nvPr>
            <p:ph type="title"/>
          </p:nvPr>
        </p:nvSpPr>
        <p:spPr/>
        <p:txBody>
          <a:bodyPr/>
          <a:lstStyle/>
          <a:p>
            <a:r>
              <a:rPr lang="en-US" dirty="0"/>
              <a:t>Generation Three</a:t>
            </a:r>
          </a:p>
        </p:txBody>
      </p:sp>
      <p:sp>
        <p:nvSpPr>
          <p:cNvPr id="3" name="Content Placeholder 2">
            <a:extLst>
              <a:ext uri="{FF2B5EF4-FFF2-40B4-BE49-F238E27FC236}">
                <a16:creationId xmlns:a16="http://schemas.microsoft.com/office/drawing/2014/main" id="{79A67526-D902-427D-9DF4-F6FAF3BBBEFC}"/>
              </a:ext>
            </a:extLst>
          </p:cNvPr>
          <p:cNvSpPr>
            <a:spLocks noGrp="1"/>
          </p:cNvSpPr>
          <p:nvPr>
            <p:ph idx="1"/>
          </p:nvPr>
        </p:nvSpPr>
        <p:spPr>
          <a:xfrm>
            <a:off x="304800" y="1775192"/>
            <a:ext cx="11582400" cy="4625609"/>
          </a:xfrm>
        </p:spPr>
        <p:txBody>
          <a:bodyPr>
            <a:normAutofit/>
          </a:bodyPr>
          <a:lstStyle/>
          <a:p>
            <a:r>
              <a:rPr lang="en-US" sz="4400" b="1" dirty="0"/>
              <a:t>They Weren’t Taught about God’s Power</a:t>
            </a:r>
          </a:p>
          <a:p>
            <a:endParaRPr lang="en-US" sz="4400" b="1" dirty="0"/>
          </a:p>
          <a:p>
            <a:r>
              <a:rPr lang="en-US" sz="4400" b="1" dirty="0"/>
              <a:t>They Weren’t Taught the Commandments</a:t>
            </a:r>
          </a:p>
          <a:p>
            <a:pPr marL="118872" indent="0">
              <a:buNone/>
            </a:pPr>
            <a:endParaRPr lang="en-US" sz="4400" b="1" dirty="0"/>
          </a:p>
          <a:p>
            <a:r>
              <a:rPr lang="en-US" sz="4400" b="1" dirty="0"/>
              <a:t>They Didn’t Recognize the Landmarks</a:t>
            </a:r>
          </a:p>
          <a:p>
            <a:pPr marL="118872" indent="0">
              <a:buNone/>
            </a:pPr>
            <a:endParaRPr lang="en-US" sz="4400" b="1" dirty="0"/>
          </a:p>
        </p:txBody>
      </p:sp>
    </p:spTree>
    <p:extLst>
      <p:ext uri="{BB962C8B-B14F-4D97-AF65-F5344CB8AC3E}">
        <p14:creationId xmlns:p14="http://schemas.microsoft.com/office/powerpoint/2010/main" val="2685647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4C13B-B9DC-4991-A67D-5F4F2FD395F3}"/>
              </a:ext>
            </a:extLst>
          </p:cNvPr>
          <p:cNvSpPr>
            <a:spLocks noGrp="1"/>
          </p:cNvSpPr>
          <p:nvPr>
            <p:ph type="title"/>
          </p:nvPr>
        </p:nvSpPr>
        <p:spPr/>
        <p:txBody>
          <a:bodyPr/>
          <a:lstStyle/>
          <a:p>
            <a:r>
              <a:rPr lang="en-US" dirty="0"/>
              <a:t>How to Stop The Generational Curse</a:t>
            </a:r>
          </a:p>
        </p:txBody>
      </p:sp>
      <p:sp>
        <p:nvSpPr>
          <p:cNvPr id="3" name="Content Placeholder 2">
            <a:extLst>
              <a:ext uri="{FF2B5EF4-FFF2-40B4-BE49-F238E27FC236}">
                <a16:creationId xmlns:a16="http://schemas.microsoft.com/office/drawing/2014/main" id="{79A67526-D902-427D-9DF4-F6FAF3BBBEFC}"/>
              </a:ext>
            </a:extLst>
          </p:cNvPr>
          <p:cNvSpPr>
            <a:spLocks noGrp="1"/>
          </p:cNvSpPr>
          <p:nvPr>
            <p:ph idx="1"/>
          </p:nvPr>
        </p:nvSpPr>
        <p:spPr>
          <a:xfrm>
            <a:off x="304800" y="1775192"/>
            <a:ext cx="11582400" cy="4625609"/>
          </a:xfrm>
        </p:spPr>
        <p:txBody>
          <a:bodyPr>
            <a:normAutofit/>
          </a:bodyPr>
          <a:lstStyle/>
          <a:p>
            <a:r>
              <a:rPr lang="en-US" sz="4400" b="1" dirty="0"/>
              <a:t>Keep Close to God</a:t>
            </a:r>
          </a:p>
          <a:p>
            <a:endParaRPr lang="en-US" sz="4400" b="1" dirty="0"/>
          </a:p>
          <a:p>
            <a:r>
              <a:rPr lang="en-US" sz="4400" b="1" dirty="0"/>
              <a:t>Remember the Past but Don’t Live in the Past</a:t>
            </a:r>
          </a:p>
          <a:p>
            <a:pPr marL="118872" indent="0">
              <a:buNone/>
            </a:pPr>
            <a:endParaRPr lang="en-US" sz="4400" b="1" dirty="0"/>
          </a:p>
          <a:p>
            <a:r>
              <a:rPr lang="en-US" sz="4400" b="1" dirty="0"/>
              <a:t>Look for what God IS Doing TODAY</a:t>
            </a:r>
          </a:p>
          <a:p>
            <a:pPr marL="118872" indent="0">
              <a:buNone/>
            </a:pPr>
            <a:endParaRPr lang="en-US" sz="4400" b="1" dirty="0"/>
          </a:p>
          <a:p>
            <a:pPr marL="118872" indent="0">
              <a:buNone/>
            </a:pPr>
            <a:endParaRPr lang="en-US" sz="4400" b="1" dirty="0"/>
          </a:p>
        </p:txBody>
      </p:sp>
    </p:spTree>
    <p:extLst>
      <p:ext uri="{BB962C8B-B14F-4D97-AF65-F5344CB8AC3E}">
        <p14:creationId xmlns:p14="http://schemas.microsoft.com/office/powerpoint/2010/main" val="274713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E2079C-9297-403D-BD76-88AA70F5133F}"/>
              </a:ext>
            </a:extLst>
          </p:cNvPr>
          <p:cNvSpPr>
            <a:spLocks noGrp="1"/>
          </p:cNvSpPr>
          <p:nvPr>
            <p:ph idx="1"/>
          </p:nvPr>
        </p:nvSpPr>
        <p:spPr>
          <a:xfrm>
            <a:off x="609600" y="2057400"/>
            <a:ext cx="10972800" cy="4343401"/>
          </a:xfrm>
        </p:spPr>
        <p:txBody>
          <a:bodyPr>
            <a:normAutofit/>
          </a:bodyPr>
          <a:lstStyle/>
          <a:p>
            <a:r>
              <a:rPr lang="en-US" sz="5400" b="1" dirty="0"/>
              <a:t> Disobedience</a:t>
            </a:r>
          </a:p>
          <a:p>
            <a:endParaRPr lang="en-US" sz="5400" b="1" dirty="0"/>
          </a:p>
          <a:p>
            <a:r>
              <a:rPr lang="en-US" sz="5400" b="1" dirty="0"/>
              <a:t> Destruction</a:t>
            </a:r>
          </a:p>
          <a:p>
            <a:endParaRPr lang="en-US" sz="5400" b="1" dirty="0"/>
          </a:p>
          <a:p>
            <a:r>
              <a:rPr lang="en-US" sz="5400" b="1" dirty="0"/>
              <a:t> Defeat</a:t>
            </a:r>
          </a:p>
        </p:txBody>
      </p:sp>
    </p:spTree>
    <p:extLst>
      <p:ext uri="{BB962C8B-B14F-4D97-AF65-F5344CB8AC3E}">
        <p14:creationId xmlns:p14="http://schemas.microsoft.com/office/powerpoint/2010/main" val="2390855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3E4693-7922-40B5-9702-0ED4C01AEDB8}"/>
              </a:ext>
            </a:extLst>
          </p:cNvPr>
          <p:cNvSpPr>
            <a:spLocks noGrp="1"/>
          </p:cNvSpPr>
          <p:nvPr>
            <p:ph idx="1"/>
          </p:nvPr>
        </p:nvSpPr>
        <p:spPr>
          <a:xfrm>
            <a:off x="609600" y="2133600"/>
            <a:ext cx="10972800" cy="4267201"/>
          </a:xfrm>
        </p:spPr>
        <p:txBody>
          <a:bodyPr>
            <a:normAutofit/>
          </a:bodyPr>
          <a:lstStyle/>
          <a:p>
            <a:pPr marL="118872" indent="0">
              <a:buNone/>
            </a:pPr>
            <a:r>
              <a:rPr lang="en-US" sz="4400" b="1" dirty="0"/>
              <a:t>Judges 21:25  “</a:t>
            </a:r>
            <a:r>
              <a:rPr lang="en-US" sz="4400" b="1" i="0" dirty="0">
                <a:solidFill>
                  <a:srgbClr val="000000"/>
                </a:solidFill>
                <a:effectLst/>
                <a:latin typeface="system-ui"/>
              </a:rPr>
              <a:t>In those days there was no king in Israel, but every man did that which was right in his own eyes.”</a:t>
            </a:r>
            <a:endParaRPr lang="en-US" sz="4400" b="1" dirty="0"/>
          </a:p>
        </p:txBody>
      </p:sp>
    </p:spTree>
    <p:extLst>
      <p:ext uri="{BB962C8B-B14F-4D97-AF65-F5344CB8AC3E}">
        <p14:creationId xmlns:p14="http://schemas.microsoft.com/office/powerpoint/2010/main" val="161232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FFCD-9D9C-4BB6-9F0B-77753009D8D8}"/>
              </a:ext>
            </a:extLst>
          </p:cNvPr>
          <p:cNvSpPr>
            <a:spLocks noGrp="1"/>
          </p:cNvSpPr>
          <p:nvPr>
            <p:ph type="title"/>
          </p:nvPr>
        </p:nvSpPr>
        <p:spPr/>
        <p:txBody>
          <a:bodyPr>
            <a:normAutofit/>
          </a:bodyPr>
          <a:lstStyle/>
          <a:p>
            <a:r>
              <a:rPr lang="en-US" sz="5400" dirty="0"/>
              <a:t>TEXT Judges 2:7-23</a:t>
            </a:r>
          </a:p>
        </p:txBody>
      </p:sp>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304800" y="1408176"/>
            <a:ext cx="11734800" cy="5294376"/>
          </a:xfrm>
        </p:spPr>
        <p:txBody>
          <a:bodyPr>
            <a:normAutofit/>
          </a:bodyPr>
          <a:lstStyle/>
          <a:p>
            <a:pPr marL="118872" indent="0" algn="l">
              <a:buNone/>
            </a:pPr>
            <a:r>
              <a:rPr lang="en-US" sz="4400" b="1" i="0" baseline="30000" dirty="0">
                <a:solidFill>
                  <a:srgbClr val="000000"/>
                </a:solidFill>
                <a:effectLst/>
                <a:latin typeface="system-ui"/>
              </a:rPr>
              <a:t>7 </a:t>
            </a:r>
            <a:r>
              <a:rPr lang="en-US" sz="4400" b="1" i="0" dirty="0">
                <a:solidFill>
                  <a:srgbClr val="000000"/>
                </a:solidFill>
                <a:effectLst/>
                <a:latin typeface="system-ui"/>
              </a:rPr>
              <a:t>And the people served the </a:t>
            </a:r>
            <a:r>
              <a:rPr lang="en-US" sz="4400" b="1" i="0" cap="small" dirty="0">
                <a:solidFill>
                  <a:srgbClr val="000000"/>
                </a:solidFill>
                <a:effectLst/>
                <a:latin typeface="system-ui"/>
              </a:rPr>
              <a:t>Lord</a:t>
            </a:r>
            <a:r>
              <a:rPr lang="en-US" sz="4400" b="1" i="0" dirty="0">
                <a:solidFill>
                  <a:srgbClr val="000000"/>
                </a:solidFill>
                <a:effectLst/>
                <a:latin typeface="system-ui"/>
              </a:rPr>
              <a:t> all the days of Joshua, and all the days of the elders that outlived Joshua, who had seen all the great works of the </a:t>
            </a:r>
            <a:r>
              <a:rPr lang="en-US" sz="4400" b="1" i="0" cap="small" dirty="0">
                <a:solidFill>
                  <a:srgbClr val="000000"/>
                </a:solidFill>
                <a:effectLst/>
                <a:latin typeface="system-ui"/>
              </a:rPr>
              <a:t>Lord</a:t>
            </a:r>
            <a:r>
              <a:rPr lang="en-US" sz="4400" b="1" i="0" dirty="0">
                <a:solidFill>
                  <a:srgbClr val="000000"/>
                </a:solidFill>
                <a:effectLst/>
                <a:latin typeface="system-ui"/>
              </a:rPr>
              <a:t>, that he did for Israel.</a:t>
            </a:r>
          </a:p>
          <a:p>
            <a:pPr marL="118872" indent="0" algn="l">
              <a:buNone/>
            </a:pPr>
            <a:r>
              <a:rPr lang="en-US" sz="4400" b="1" i="0" baseline="30000" dirty="0">
                <a:solidFill>
                  <a:srgbClr val="000000"/>
                </a:solidFill>
                <a:effectLst/>
                <a:latin typeface="system-ui"/>
              </a:rPr>
              <a:t>8 </a:t>
            </a:r>
            <a:r>
              <a:rPr lang="en-US" sz="4400" b="1" i="0" dirty="0">
                <a:solidFill>
                  <a:srgbClr val="000000"/>
                </a:solidFill>
                <a:effectLst/>
                <a:latin typeface="system-ui"/>
              </a:rPr>
              <a:t>And Joshua the son of Nun, the servant of the </a:t>
            </a:r>
            <a:r>
              <a:rPr lang="en-US" sz="4400" b="1" i="0" cap="small" dirty="0">
                <a:solidFill>
                  <a:srgbClr val="000000"/>
                </a:solidFill>
                <a:effectLst/>
                <a:latin typeface="system-ui"/>
              </a:rPr>
              <a:t>Lord</a:t>
            </a:r>
            <a:r>
              <a:rPr lang="en-US" sz="4400" b="1" i="0" dirty="0">
                <a:solidFill>
                  <a:srgbClr val="000000"/>
                </a:solidFill>
                <a:effectLst/>
                <a:latin typeface="system-ui"/>
              </a:rPr>
              <a:t>, died, being an hundred and ten years old.</a:t>
            </a:r>
          </a:p>
        </p:txBody>
      </p:sp>
    </p:spTree>
    <p:extLst>
      <p:ext uri="{BB962C8B-B14F-4D97-AF65-F5344CB8AC3E}">
        <p14:creationId xmlns:p14="http://schemas.microsoft.com/office/powerpoint/2010/main" val="441923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228600" y="1447800"/>
            <a:ext cx="11734800" cy="5410200"/>
          </a:xfrm>
        </p:spPr>
        <p:txBody>
          <a:bodyPr>
            <a:noAutofit/>
          </a:bodyPr>
          <a:lstStyle/>
          <a:p>
            <a:pPr marL="118872" indent="0" algn="l">
              <a:buNone/>
            </a:pPr>
            <a:r>
              <a:rPr lang="en-US" sz="4400" b="1" i="0" baseline="30000" dirty="0">
                <a:solidFill>
                  <a:srgbClr val="000000"/>
                </a:solidFill>
                <a:effectLst/>
                <a:latin typeface="system-ui"/>
              </a:rPr>
              <a:t>9 </a:t>
            </a:r>
            <a:r>
              <a:rPr lang="en-US" sz="4400" b="1" i="0" dirty="0">
                <a:solidFill>
                  <a:srgbClr val="000000"/>
                </a:solidFill>
                <a:effectLst/>
                <a:latin typeface="system-ui"/>
              </a:rPr>
              <a:t>And they buried him in the border of his inheritance in Timnathheres, in the mount of Ephraim, on the north side of the hill Gaash.</a:t>
            </a:r>
          </a:p>
          <a:p>
            <a:pPr marL="118872" indent="0" algn="l">
              <a:buNone/>
            </a:pPr>
            <a:r>
              <a:rPr lang="en-US" sz="4400" b="1" i="0" baseline="30000" dirty="0">
                <a:solidFill>
                  <a:srgbClr val="000000"/>
                </a:solidFill>
                <a:effectLst/>
                <a:latin typeface="system-ui"/>
              </a:rPr>
              <a:t>10 </a:t>
            </a:r>
            <a:r>
              <a:rPr lang="en-US" sz="4400" b="1" i="0" dirty="0">
                <a:solidFill>
                  <a:srgbClr val="000000"/>
                </a:solidFill>
                <a:effectLst/>
                <a:latin typeface="system-ui"/>
              </a:rPr>
              <a:t>And also all that generation were gathered unto their fathers: and there arose another generation after them, which knew not the </a:t>
            </a:r>
            <a:r>
              <a:rPr lang="en-US" sz="4400" b="1" i="0" cap="small" dirty="0">
                <a:solidFill>
                  <a:srgbClr val="000000"/>
                </a:solidFill>
                <a:effectLst/>
                <a:latin typeface="system-ui"/>
              </a:rPr>
              <a:t>Lord</a:t>
            </a:r>
            <a:r>
              <a:rPr lang="en-US" sz="4400" b="1" i="0" dirty="0">
                <a:solidFill>
                  <a:srgbClr val="000000"/>
                </a:solidFill>
                <a:effectLst/>
                <a:latin typeface="system-ui"/>
              </a:rPr>
              <a:t>, nor yet the works which he had done for Israel.</a:t>
            </a:r>
          </a:p>
          <a:p>
            <a:pPr marL="118872" indent="0">
              <a:buNone/>
            </a:pPr>
            <a:endParaRPr lang="en-US" sz="4400" dirty="0"/>
          </a:p>
          <a:p>
            <a:pPr marL="118872" indent="0">
              <a:buNone/>
            </a:pPr>
            <a:endParaRPr lang="en-US" sz="4400" dirty="0"/>
          </a:p>
        </p:txBody>
      </p:sp>
    </p:spTree>
    <p:extLst>
      <p:ext uri="{BB962C8B-B14F-4D97-AF65-F5344CB8AC3E}">
        <p14:creationId xmlns:p14="http://schemas.microsoft.com/office/powerpoint/2010/main" val="483840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304800" y="1371600"/>
            <a:ext cx="11734800" cy="5486400"/>
          </a:xfrm>
        </p:spPr>
        <p:txBody>
          <a:bodyPr>
            <a:noAutofit/>
          </a:bodyPr>
          <a:lstStyle/>
          <a:p>
            <a:pPr marL="118872" indent="0" algn="l">
              <a:buNone/>
            </a:pPr>
            <a:r>
              <a:rPr lang="en-US" sz="4400" b="1" i="0" baseline="30000" dirty="0">
                <a:solidFill>
                  <a:srgbClr val="000000"/>
                </a:solidFill>
                <a:effectLst/>
                <a:latin typeface="system-ui"/>
              </a:rPr>
              <a:t>11 </a:t>
            </a:r>
            <a:r>
              <a:rPr lang="en-US" sz="4400" b="1" i="0" dirty="0">
                <a:solidFill>
                  <a:srgbClr val="000000"/>
                </a:solidFill>
                <a:effectLst/>
                <a:latin typeface="system-ui"/>
              </a:rPr>
              <a:t>And the children of Israel did evil in the sight of the </a:t>
            </a:r>
            <a:r>
              <a:rPr lang="en-US" sz="4400" b="1" i="0" cap="small" dirty="0">
                <a:solidFill>
                  <a:srgbClr val="000000"/>
                </a:solidFill>
                <a:effectLst/>
                <a:latin typeface="system-ui"/>
              </a:rPr>
              <a:t>Lord</a:t>
            </a:r>
            <a:r>
              <a:rPr lang="en-US" sz="4400" b="1" i="0" dirty="0">
                <a:solidFill>
                  <a:srgbClr val="000000"/>
                </a:solidFill>
                <a:effectLst/>
                <a:latin typeface="system-ui"/>
              </a:rPr>
              <a:t>, and served Baalim:</a:t>
            </a:r>
          </a:p>
          <a:p>
            <a:pPr marL="118872" indent="0" algn="l">
              <a:buNone/>
            </a:pPr>
            <a:r>
              <a:rPr lang="en-US" sz="4400" b="1" i="0" baseline="30000" dirty="0">
                <a:solidFill>
                  <a:srgbClr val="000000"/>
                </a:solidFill>
                <a:effectLst/>
                <a:latin typeface="system-ui"/>
              </a:rPr>
              <a:t>12 </a:t>
            </a:r>
            <a:r>
              <a:rPr lang="en-US" sz="4400" b="1" i="0" dirty="0">
                <a:solidFill>
                  <a:srgbClr val="000000"/>
                </a:solidFill>
                <a:effectLst/>
                <a:latin typeface="system-ui"/>
              </a:rPr>
              <a:t>And they forsook the </a:t>
            </a:r>
            <a:r>
              <a:rPr lang="en-US" sz="4400" b="1" i="0" cap="small" dirty="0">
                <a:solidFill>
                  <a:srgbClr val="000000"/>
                </a:solidFill>
                <a:effectLst/>
                <a:latin typeface="system-ui"/>
              </a:rPr>
              <a:t>Lord</a:t>
            </a:r>
            <a:r>
              <a:rPr lang="en-US" sz="4400" b="1" i="0" dirty="0">
                <a:solidFill>
                  <a:srgbClr val="000000"/>
                </a:solidFill>
                <a:effectLst/>
                <a:latin typeface="system-ui"/>
              </a:rPr>
              <a:t> God of their fathers, which brought them out of the land of Egypt, and followed other gods, of the gods of the people that were round about them, and bowed themselves unto them, and provoked the </a:t>
            </a:r>
            <a:r>
              <a:rPr lang="en-US" sz="4400" b="1" i="0" cap="small" dirty="0">
                <a:solidFill>
                  <a:srgbClr val="000000"/>
                </a:solidFill>
                <a:effectLst/>
                <a:latin typeface="system-ui"/>
              </a:rPr>
              <a:t>Lord</a:t>
            </a:r>
            <a:r>
              <a:rPr lang="en-US" sz="4400" b="1" i="0" dirty="0">
                <a:solidFill>
                  <a:srgbClr val="000000"/>
                </a:solidFill>
                <a:effectLst/>
                <a:latin typeface="system-ui"/>
              </a:rPr>
              <a:t> to anger.</a:t>
            </a:r>
          </a:p>
          <a:p>
            <a:pPr marL="118872" indent="0">
              <a:buNone/>
            </a:pPr>
            <a:endParaRPr lang="en-US" sz="4400" dirty="0"/>
          </a:p>
          <a:p>
            <a:pPr marL="118872" indent="0">
              <a:buNone/>
            </a:pPr>
            <a:endParaRPr lang="en-US" sz="4400" dirty="0"/>
          </a:p>
        </p:txBody>
      </p:sp>
    </p:spTree>
    <p:extLst>
      <p:ext uri="{BB962C8B-B14F-4D97-AF65-F5344CB8AC3E}">
        <p14:creationId xmlns:p14="http://schemas.microsoft.com/office/powerpoint/2010/main" val="2572397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228600" y="1371600"/>
            <a:ext cx="11734800" cy="5486400"/>
          </a:xfrm>
        </p:spPr>
        <p:txBody>
          <a:bodyPr>
            <a:noAutofit/>
          </a:bodyPr>
          <a:lstStyle/>
          <a:p>
            <a:pPr marL="118872" indent="0" algn="l">
              <a:buNone/>
            </a:pPr>
            <a:r>
              <a:rPr lang="en-US" sz="4400" b="1" i="0" baseline="30000" dirty="0">
                <a:solidFill>
                  <a:srgbClr val="000000"/>
                </a:solidFill>
                <a:effectLst/>
                <a:latin typeface="system-ui"/>
              </a:rPr>
              <a:t>13 </a:t>
            </a:r>
            <a:r>
              <a:rPr lang="en-US" sz="4400" b="1" i="0" dirty="0">
                <a:solidFill>
                  <a:srgbClr val="000000"/>
                </a:solidFill>
                <a:effectLst/>
                <a:latin typeface="system-ui"/>
              </a:rPr>
              <a:t>And they forsook the </a:t>
            </a:r>
            <a:r>
              <a:rPr lang="en-US" sz="4400" b="1" i="0" cap="small" dirty="0">
                <a:solidFill>
                  <a:srgbClr val="000000"/>
                </a:solidFill>
                <a:effectLst/>
                <a:latin typeface="system-ui"/>
              </a:rPr>
              <a:t>Lord</a:t>
            </a:r>
            <a:r>
              <a:rPr lang="en-US" sz="4400" b="1" i="0" dirty="0">
                <a:solidFill>
                  <a:srgbClr val="000000"/>
                </a:solidFill>
                <a:effectLst/>
                <a:latin typeface="system-ui"/>
              </a:rPr>
              <a:t>, and served Baal and Ashtaroth.</a:t>
            </a:r>
          </a:p>
          <a:p>
            <a:pPr marL="118872" indent="0" algn="l">
              <a:buNone/>
            </a:pPr>
            <a:r>
              <a:rPr lang="en-US" sz="4400" b="1" i="0" baseline="30000" dirty="0">
                <a:solidFill>
                  <a:srgbClr val="000000"/>
                </a:solidFill>
                <a:effectLst/>
                <a:latin typeface="system-ui"/>
              </a:rPr>
              <a:t>14 </a:t>
            </a:r>
            <a:r>
              <a:rPr lang="en-US" sz="4400" b="1" i="0" dirty="0">
                <a:solidFill>
                  <a:srgbClr val="000000"/>
                </a:solidFill>
                <a:effectLst/>
                <a:latin typeface="system-ui"/>
              </a:rPr>
              <a:t>And the anger of the </a:t>
            </a:r>
            <a:r>
              <a:rPr lang="en-US" sz="4400" b="1" i="0" cap="small" dirty="0">
                <a:solidFill>
                  <a:srgbClr val="000000"/>
                </a:solidFill>
                <a:effectLst/>
                <a:latin typeface="system-ui"/>
              </a:rPr>
              <a:t>Lord</a:t>
            </a:r>
            <a:r>
              <a:rPr lang="en-US" sz="4400" b="1" i="0" dirty="0">
                <a:solidFill>
                  <a:srgbClr val="000000"/>
                </a:solidFill>
                <a:effectLst/>
                <a:latin typeface="system-ui"/>
              </a:rPr>
              <a:t> was hot against Israel, and he delivered them into the hands of spoilers that spoiled them, and he sold them into the hands of their enemies round about, so that they could not any longer stand before their enemies.</a:t>
            </a:r>
          </a:p>
        </p:txBody>
      </p:sp>
    </p:spTree>
    <p:extLst>
      <p:ext uri="{BB962C8B-B14F-4D97-AF65-F5344CB8AC3E}">
        <p14:creationId xmlns:p14="http://schemas.microsoft.com/office/powerpoint/2010/main" val="310275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228600" y="1524000"/>
            <a:ext cx="11582400" cy="5334000"/>
          </a:xfrm>
        </p:spPr>
        <p:txBody>
          <a:bodyPr>
            <a:noAutofit/>
          </a:bodyPr>
          <a:lstStyle/>
          <a:p>
            <a:pPr marL="118872" indent="0" algn="l">
              <a:buNone/>
            </a:pPr>
            <a:r>
              <a:rPr lang="en-US" sz="4400" b="1" i="0" baseline="30000" dirty="0">
                <a:solidFill>
                  <a:srgbClr val="000000"/>
                </a:solidFill>
                <a:effectLst/>
                <a:latin typeface="system-ui"/>
              </a:rPr>
              <a:t>15 </a:t>
            </a:r>
            <a:r>
              <a:rPr lang="en-US" sz="4400" b="1" i="0" dirty="0">
                <a:solidFill>
                  <a:srgbClr val="000000"/>
                </a:solidFill>
                <a:effectLst/>
                <a:latin typeface="system-ui"/>
              </a:rPr>
              <a:t>Whithersoever they went out, the hand of the </a:t>
            </a:r>
            <a:r>
              <a:rPr lang="en-US" sz="4400" b="1" i="0" cap="small" dirty="0">
                <a:solidFill>
                  <a:srgbClr val="000000"/>
                </a:solidFill>
                <a:effectLst/>
                <a:latin typeface="system-ui"/>
              </a:rPr>
              <a:t>Lord</a:t>
            </a:r>
            <a:r>
              <a:rPr lang="en-US" sz="4400" b="1" i="0" dirty="0">
                <a:solidFill>
                  <a:srgbClr val="000000"/>
                </a:solidFill>
                <a:effectLst/>
                <a:latin typeface="system-ui"/>
              </a:rPr>
              <a:t> was against them for evil, as the </a:t>
            </a:r>
            <a:r>
              <a:rPr lang="en-US" sz="4400" b="1" i="0" cap="small" dirty="0">
                <a:solidFill>
                  <a:srgbClr val="000000"/>
                </a:solidFill>
                <a:effectLst/>
                <a:latin typeface="system-ui"/>
              </a:rPr>
              <a:t>Lord</a:t>
            </a:r>
            <a:r>
              <a:rPr lang="en-US" sz="4400" b="1" i="0" dirty="0">
                <a:solidFill>
                  <a:srgbClr val="000000"/>
                </a:solidFill>
                <a:effectLst/>
                <a:latin typeface="system-ui"/>
              </a:rPr>
              <a:t> had said, and as the </a:t>
            </a:r>
            <a:r>
              <a:rPr lang="en-US" sz="4400" b="1" i="0" cap="small" dirty="0">
                <a:solidFill>
                  <a:srgbClr val="000000"/>
                </a:solidFill>
                <a:effectLst/>
                <a:latin typeface="system-ui"/>
              </a:rPr>
              <a:t>Lord</a:t>
            </a:r>
            <a:r>
              <a:rPr lang="en-US" sz="4400" b="1" i="0" dirty="0">
                <a:solidFill>
                  <a:srgbClr val="000000"/>
                </a:solidFill>
                <a:effectLst/>
                <a:latin typeface="system-ui"/>
              </a:rPr>
              <a:t> had sworn unto them: and they were greatly distressed.</a:t>
            </a:r>
          </a:p>
          <a:p>
            <a:pPr marL="118872" indent="0" algn="l">
              <a:buNone/>
            </a:pPr>
            <a:r>
              <a:rPr lang="en-US" sz="4400" b="1" i="0" baseline="30000" dirty="0">
                <a:solidFill>
                  <a:srgbClr val="000000"/>
                </a:solidFill>
                <a:effectLst/>
                <a:latin typeface="system-ui"/>
              </a:rPr>
              <a:t>16 </a:t>
            </a:r>
            <a:r>
              <a:rPr lang="en-US" sz="4400" b="1" i="0" dirty="0">
                <a:solidFill>
                  <a:srgbClr val="000000"/>
                </a:solidFill>
                <a:effectLst/>
                <a:latin typeface="system-ui"/>
              </a:rPr>
              <a:t>Nevertheless the </a:t>
            </a:r>
            <a:r>
              <a:rPr lang="en-US" sz="4400" b="1" i="0" cap="small" dirty="0">
                <a:solidFill>
                  <a:srgbClr val="000000"/>
                </a:solidFill>
                <a:effectLst/>
                <a:latin typeface="system-ui"/>
              </a:rPr>
              <a:t>Lord</a:t>
            </a:r>
            <a:r>
              <a:rPr lang="en-US" sz="4400" b="1" i="0" dirty="0">
                <a:solidFill>
                  <a:srgbClr val="000000"/>
                </a:solidFill>
                <a:effectLst/>
                <a:latin typeface="system-ui"/>
              </a:rPr>
              <a:t> raised up judges, which delivered them out of the hand of those that spoiled them.</a:t>
            </a:r>
          </a:p>
        </p:txBody>
      </p:sp>
    </p:spTree>
    <p:extLst>
      <p:ext uri="{BB962C8B-B14F-4D97-AF65-F5344CB8AC3E}">
        <p14:creationId xmlns:p14="http://schemas.microsoft.com/office/powerpoint/2010/main" val="2768316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381000" y="1447800"/>
            <a:ext cx="11582400" cy="5410200"/>
          </a:xfrm>
        </p:spPr>
        <p:txBody>
          <a:bodyPr>
            <a:noAutofit/>
          </a:bodyPr>
          <a:lstStyle/>
          <a:p>
            <a:pPr marL="118872" indent="0" algn="l">
              <a:buNone/>
            </a:pPr>
            <a:r>
              <a:rPr lang="en-US" sz="4400" b="1" i="0" baseline="30000" dirty="0">
                <a:solidFill>
                  <a:srgbClr val="000000"/>
                </a:solidFill>
                <a:effectLst/>
                <a:latin typeface="system-ui"/>
              </a:rPr>
              <a:t>17 </a:t>
            </a:r>
            <a:r>
              <a:rPr lang="en-US" sz="4400" b="1" i="0" dirty="0">
                <a:solidFill>
                  <a:srgbClr val="000000"/>
                </a:solidFill>
                <a:effectLst/>
                <a:latin typeface="system-ui"/>
              </a:rPr>
              <a:t>And yet they would not hearken unto their judges, but they went a whoring after other gods, and bowed themselves unto them: they turned quickly out of the way which their fathers walked in, obeying the commandments of the </a:t>
            </a:r>
            <a:r>
              <a:rPr lang="en-US" sz="4400" b="1" i="0" cap="small" dirty="0">
                <a:solidFill>
                  <a:srgbClr val="000000"/>
                </a:solidFill>
                <a:effectLst/>
                <a:latin typeface="system-ui"/>
              </a:rPr>
              <a:t>Lord</a:t>
            </a:r>
            <a:r>
              <a:rPr lang="en-US" sz="4400" b="1" i="0" dirty="0">
                <a:solidFill>
                  <a:srgbClr val="000000"/>
                </a:solidFill>
                <a:effectLst/>
                <a:latin typeface="system-ui"/>
              </a:rPr>
              <a:t>; but they did not so.</a:t>
            </a:r>
          </a:p>
        </p:txBody>
      </p:sp>
    </p:spTree>
    <p:extLst>
      <p:ext uri="{BB962C8B-B14F-4D97-AF65-F5344CB8AC3E}">
        <p14:creationId xmlns:p14="http://schemas.microsoft.com/office/powerpoint/2010/main" val="1253500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633</TotalTime>
  <Words>740</Words>
  <Application>Microsoft Office PowerPoint</Application>
  <PresentationFormat>Widescreen</PresentationFormat>
  <Paragraphs>58</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Corbel</vt:lpstr>
      <vt:lpstr>system-ui</vt:lpstr>
      <vt:lpstr>Wingdings</vt:lpstr>
      <vt:lpstr>Wingdings 2</vt:lpstr>
      <vt:lpstr>Wingdings 3</vt:lpstr>
      <vt:lpstr>Module</vt:lpstr>
      <vt:lpstr>A Downward Spiral</vt:lpstr>
      <vt:lpstr>PowerPoint Presentation</vt:lpstr>
      <vt:lpstr>PowerPoint Presentation</vt:lpstr>
      <vt:lpstr>TEXT Judges 2:7-23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Downward Spiral</vt:lpstr>
      <vt:lpstr>Generation One</vt:lpstr>
      <vt:lpstr>Generation Two</vt:lpstr>
      <vt:lpstr>Generation Three</vt:lpstr>
      <vt:lpstr>How to Stop The Generational Curse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Abudnant Life, It’s Contagious</dc:title>
  <dc:creator>SBC</dc:creator>
  <cp:lastModifiedBy>Summers Baptist Church</cp:lastModifiedBy>
  <cp:revision>97</cp:revision>
  <dcterms:created xsi:type="dcterms:W3CDTF">2011-08-21T02:12:59Z</dcterms:created>
  <dcterms:modified xsi:type="dcterms:W3CDTF">2020-08-09T14:58:41Z</dcterms:modified>
</cp:coreProperties>
</file>