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0" r:id="rId4"/>
    <p:sldId id="259" r:id="rId5"/>
    <p:sldId id="258" r:id="rId6"/>
    <p:sldId id="261" r:id="rId7"/>
    <p:sldId id="262" r:id="rId8"/>
    <p:sldId id="263" r:id="rId9"/>
    <p:sldId id="264" r:id="rId10"/>
    <p:sldId id="266" r:id="rId11"/>
    <p:sldId id="265" r:id="rId12"/>
    <p:sldId id="268"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196" y="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297734-56E0-4883-A486-57AE4418326F}" type="datetimeFigureOut">
              <a:rPr lang="en-US" smtClean="0"/>
              <a:t>10/20/2010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5D0CFB-B7C4-480E-A3AF-DA5FABE9C0B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D8FF59D-A8F2-4F39-8AAC-434EC90F6611}" type="datetime1">
              <a:rPr lang="en-US" smtClean="0"/>
              <a:t>10/20/2010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901D7E2-E52A-4E3E-97A4-114CBF20DD4E}"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658AF4-EC1A-4F71-B1CF-30BEAA3C478C}" type="datetime1">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1D7E2-E52A-4E3E-97A4-114CBF20DD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F2A13A-BCD6-4193-A4EB-333D84157225}" type="datetime1">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1D7E2-E52A-4E3E-97A4-114CBF20DD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6D6DFC8-60DB-443C-801A-20DBCA68892A}" type="datetime1">
              <a:rPr lang="en-US" smtClean="0"/>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1D7E2-E52A-4E3E-97A4-114CBF20DD4E}"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3985F9-E031-4DC4-9A21-F151817F27E7}" type="datetime1">
              <a:rPr lang="en-US" smtClean="0"/>
              <a:t>10/20/2010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901D7E2-E52A-4E3E-97A4-114CBF20DD4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EA78412-96DA-483B-9E4D-649A423106A2}" type="datetime1">
              <a:rPr lang="en-US" smtClean="0"/>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1D7E2-E52A-4E3E-97A4-114CBF20DD4E}"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CBD9E0B-32CC-4BCD-96B7-ECCE53ADD510}" type="datetime1">
              <a:rPr lang="en-US" smtClean="0"/>
              <a:t>10/20/2010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1D7E2-E52A-4E3E-97A4-114CBF20DD4E}"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7B868F-49D8-4A5A-80B6-874A8231B16B}" type="datetime1">
              <a:rPr lang="en-US" smtClean="0"/>
              <a:t>10/20/2010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1D7E2-E52A-4E3E-97A4-114CBF20DD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86EB0-5191-41DE-BEB1-992DEF65453C}" type="datetime1">
              <a:rPr lang="en-US" smtClean="0"/>
              <a:t>10/20/2010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1D7E2-E52A-4E3E-97A4-114CBF20DD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FDC0D7-4356-4F55-820B-D41EDC24C74E}" type="datetime1">
              <a:rPr lang="en-US" smtClean="0"/>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1D7E2-E52A-4E3E-97A4-114CBF20DD4E}"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B85289-A37D-4FB6-842A-29132CBE63B7}" type="datetime1">
              <a:rPr lang="en-US" smtClean="0"/>
              <a:t>10/20/2010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901D7E2-E52A-4E3E-97A4-114CBF20DD4E}"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0FEAAF5-3A8F-4C37-8CC6-5C01E30BB791}" type="datetime1">
              <a:rPr lang="en-US" smtClean="0"/>
              <a:t>10/20/2010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901D7E2-E52A-4E3E-97A4-114CBF20DD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aphrodite.cooltext.com/d.php?renderid=473645621&amp;extension=png" TargetMode="Externa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aphrodite.cooltext.com/d.php?renderid=473646276&amp;extension=gi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aphrodite.cooltext.com/rendered/cooltext473645621.png">
            <a:hlinkClick r:id="rId2"/>
          </p:cNvPr>
          <p:cNvPicPr>
            <a:picLocks noChangeAspect="1" noChangeArrowheads="1"/>
          </p:cNvPicPr>
          <p:nvPr/>
        </p:nvPicPr>
        <p:blipFill>
          <a:blip r:embed="rId3"/>
          <a:srcRect/>
          <a:stretch>
            <a:fillRect/>
          </a:stretch>
        </p:blipFill>
        <p:spPr bwMode="auto">
          <a:xfrm>
            <a:off x="304800" y="1524000"/>
            <a:ext cx="8534400" cy="1447800"/>
          </a:xfrm>
          <a:prstGeom prst="rect">
            <a:avLst/>
          </a:prstGeom>
          <a:noFill/>
        </p:spPr>
      </p:pic>
      <p:pic>
        <p:nvPicPr>
          <p:cNvPr id="23556" name="Picture 4" descr="http://aphrodite.cooltext.com/rendered/cooltext473646276.gif">
            <a:hlinkClick r:id="rId4"/>
          </p:cNvPr>
          <p:cNvPicPr>
            <a:picLocks noChangeAspect="1" noChangeArrowheads="1" noCrop="1"/>
          </p:cNvPicPr>
          <p:nvPr/>
        </p:nvPicPr>
        <p:blipFill>
          <a:blip r:embed="rId5"/>
          <a:srcRect/>
          <a:stretch>
            <a:fillRect/>
          </a:stretch>
        </p:blipFill>
        <p:spPr bwMode="auto">
          <a:xfrm>
            <a:off x="838199" y="3733800"/>
            <a:ext cx="7826323" cy="2923627"/>
          </a:xfrm>
          <a:prstGeom prst="rect">
            <a:avLst/>
          </a:prstGeom>
          <a:noFill/>
        </p:spPr>
      </p:pic>
      <p:sp>
        <p:nvSpPr>
          <p:cNvPr id="6" name="Slide Number Placeholder 5"/>
          <p:cNvSpPr>
            <a:spLocks noGrp="1"/>
          </p:cNvSpPr>
          <p:nvPr>
            <p:ph type="sldNum" sz="quarter" idx="12"/>
          </p:nvPr>
        </p:nvSpPr>
        <p:spPr/>
        <p:txBody>
          <a:bodyPr/>
          <a:lstStyle/>
          <a:p>
            <a:fld id="{A901D7E2-E52A-4E3E-97A4-114CBF20DD4E}" type="slidenum">
              <a:rPr lang="en-US" smtClean="0"/>
              <a:t>1</a:t>
            </a:fld>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5000" fill="hold" nodeType="withEffect">
                                  <p:stCondLst>
                                    <p:cond delay="0"/>
                                  </p:stCondLst>
                                  <p:childTnLst>
                                    <p:anim calcmode="discrete" valueType="str">
                                      <p:cBhvr>
                                        <p:cTn id="6" dur="3000" fill="hold"/>
                                        <p:tgtEl>
                                          <p:spTgt spid="23554"/>
                                        </p:tgtEl>
                                        <p:attrNameLst>
                                          <p:attrName>style.visibility</p:attrName>
                                        </p:attrNameLst>
                                      </p:cBhvr>
                                      <p:tavLst>
                                        <p:tav tm="0">
                                          <p:val>
                                            <p:strVal val="hidden"/>
                                          </p:val>
                                        </p:tav>
                                        <p:tav tm="50000">
                                          <p:val>
                                            <p:strVal val="visible"/>
                                          </p:val>
                                        </p:tav>
                                      </p:tavLst>
                                    </p:anim>
                                  </p:childTnLst>
                                </p:cTn>
                              </p:par>
                              <p:par>
                                <p:cTn id="7" presetID="35" presetClass="emph" presetSubtype="0" repeatCount="4000" fill="hold" nodeType="withEffect">
                                  <p:stCondLst>
                                    <p:cond delay="1500"/>
                                  </p:stCondLst>
                                  <p:childTnLst>
                                    <p:anim calcmode="discrete" valueType="str">
                                      <p:cBhvr>
                                        <p:cTn id="8" dur="3000" fill="hold"/>
                                        <p:tgtEl>
                                          <p:spTgt spid="2355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Others choose to walk in the Spirit</a:t>
            </a:r>
            <a:endParaRPr lang="en-US" b="1" dirty="0"/>
          </a:p>
        </p:txBody>
      </p:sp>
      <p:sp>
        <p:nvSpPr>
          <p:cNvPr id="3" name="Content Placeholder 2"/>
          <p:cNvSpPr>
            <a:spLocks noGrp="1"/>
          </p:cNvSpPr>
          <p:nvPr>
            <p:ph sz="quarter" idx="1"/>
          </p:nvPr>
        </p:nvSpPr>
        <p:spPr>
          <a:xfrm>
            <a:off x="381000" y="1447800"/>
            <a:ext cx="8305800" cy="4876800"/>
          </a:xfrm>
        </p:spPr>
        <p:txBody>
          <a:bodyPr>
            <a:normAutofit lnSpcReduction="10000"/>
          </a:bodyPr>
          <a:lstStyle/>
          <a:p>
            <a:r>
              <a:rPr lang="en-US" b="1" dirty="0" smtClean="0"/>
              <a:t> The ‘believer” made a choice at one point to turn their life around in a positive direction.  There is no neutral walk so a person has to choose which path they will take.</a:t>
            </a:r>
          </a:p>
          <a:p>
            <a:r>
              <a:rPr lang="en-US" b="1" dirty="0" smtClean="0"/>
              <a:t> </a:t>
            </a:r>
            <a:r>
              <a:rPr lang="en-US" b="1" dirty="0" smtClean="0"/>
              <a:t>The mindset of the believer confirms “ you are what you think” </a:t>
            </a:r>
          </a:p>
          <a:p>
            <a:r>
              <a:rPr lang="en-US" b="1" dirty="0" smtClean="0"/>
              <a:t> Rom </a:t>
            </a:r>
            <a:r>
              <a:rPr lang="en-US" b="1" dirty="0" smtClean="0"/>
              <a:t>8:6-8   </a:t>
            </a:r>
            <a:r>
              <a:rPr lang="en-US" b="1" dirty="0" smtClean="0"/>
              <a:t>For to be carnally minded is death, but to be spiritually minded is life and peace. 7 Because the carnal mind is enmity against God; for it is not subject to the law of God, nor indeed can be. 8 So then, those who are in the flesh cannot please God. </a:t>
            </a:r>
          </a:p>
          <a:p>
            <a:endParaRPr lang="en-US" dirty="0"/>
          </a:p>
        </p:txBody>
      </p:sp>
      <p:sp>
        <p:nvSpPr>
          <p:cNvPr id="5" name="Slide Number Placeholder 4"/>
          <p:cNvSpPr>
            <a:spLocks noGrp="1"/>
          </p:cNvSpPr>
          <p:nvPr>
            <p:ph type="sldNum" sz="quarter" idx="12"/>
          </p:nvPr>
        </p:nvSpPr>
        <p:spPr/>
        <p:txBody>
          <a:bodyPr/>
          <a:lstStyle/>
          <a:p>
            <a:fld id="{A901D7E2-E52A-4E3E-97A4-114CBF20DD4E}" type="slidenum">
              <a:rPr lang="en-US" smtClean="0"/>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style.rotation</p:attrName>
                                        </p:attrNameLst>
                                      </p:cBhvr>
                                      <p:tavLst>
                                        <p:tav tm="0">
                                          <p:val>
                                            <p:fltVal val="360"/>
                                          </p:val>
                                        </p:tav>
                                        <p:tav tm="100000">
                                          <p:val>
                                            <p:fltVal val="0"/>
                                          </p:val>
                                        </p:tav>
                                      </p:tavLst>
                                    </p:anim>
                                    <p:animEffect transition="in" filter="fade">
                                      <p:cBhvr>
                                        <p:cTn id="10" dur="3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4" dur="2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a:bodyPr>
          <a:lstStyle/>
          <a:p>
            <a:r>
              <a:rPr lang="en-US" b="1" dirty="0" smtClean="0"/>
              <a:t> A good “rule of thumb to guide our thinking is this</a:t>
            </a:r>
          </a:p>
          <a:p>
            <a:r>
              <a:rPr lang="en-US" b="1" dirty="0" smtClean="0"/>
              <a:t> Rom 12:3-4 </a:t>
            </a:r>
            <a:r>
              <a:rPr lang="en-US" b="1" dirty="0" smtClean="0"/>
              <a:t>For I say, through the grace given to me, to everyone who is among you, not to think of himself more highly than he ought to think, but to think soberly, as God has dealt to each one a measure of faith. </a:t>
            </a:r>
          </a:p>
          <a:p>
            <a:r>
              <a:rPr lang="en-US" b="1" dirty="0" smtClean="0"/>
              <a:t>There is no conflict between what he does, where he goes, and what he thinks as there is no conflict between what he does and what he is.</a:t>
            </a:r>
          </a:p>
          <a:p>
            <a:r>
              <a:rPr lang="en-US" b="1" dirty="0" smtClean="0"/>
              <a:t> </a:t>
            </a:r>
            <a:r>
              <a:rPr lang="en-US" b="1" dirty="0" smtClean="0"/>
              <a:t>If you are experiencing conflict, then you may need to “TAKE A LOOK AT WHO YOU HAVE BECOME”</a:t>
            </a:r>
          </a:p>
          <a:p>
            <a:r>
              <a:rPr lang="en-US" b="1" dirty="0" smtClean="0"/>
              <a:t> The </a:t>
            </a:r>
            <a:r>
              <a:rPr lang="en-US" b="1" dirty="0" smtClean="0"/>
              <a:t>concern of unbelievers is not what they are, but how far they can go and get away with it</a:t>
            </a:r>
            <a:r>
              <a:rPr lang="en-US" b="1" dirty="0" smtClean="0"/>
              <a:t>.  </a:t>
            </a:r>
            <a:r>
              <a:rPr lang="en-US" b="1" dirty="0" err="1" smtClean="0"/>
              <a:t>Gradification</a:t>
            </a:r>
            <a:r>
              <a:rPr lang="en-US" b="1" dirty="0" smtClean="0"/>
              <a:t> of the flesh is what is on their mind constantly.</a:t>
            </a:r>
            <a:endParaRPr lang="en-US" b="1" dirty="0" smtClean="0"/>
          </a:p>
          <a:p>
            <a:r>
              <a:rPr lang="en-US" b="1" dirty="0" smtClean="0"/>
              <a:t> </a:t>
            </a:r>
            <a:r>
              <a:rPr lang="en-US" b="1" dirty="0" smtClean="0"/>
              <a:t>The concern of the believer is pleasing God not self.</a:t>
            </a:r>
            <a:endParaRPr lang="en-US" b="1"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2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2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2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066800"/>
          </a:xfrm>
        </p:spPr>
        <p:txBody>
          <a:bodyPr/>
          <a:lstStyle/>
          <a:p>
            <a:r>
              <a:rPr lang="en-US" b="1" dirty="0" smtClean="0"/>
              <a:t>Mindset of the believer</a:t>
            </a:r>
            <a:endParaRPr lang="en-US" b="1" dirty="0"/>
          </a:p>
        </p:txBody>
      </p:sp>
      <p:sp>
        <p:nvSpPr>
          <p:cNvPr id="3" name="Content Placeholder 2"/>
          <p:cNvSpPr>
            <a:spLocks noGrp="1"/>
          </p:cNvSpPr>
          <p:nvPr>
            <p:ph sz="quarter" idx="1"/>
          </p:nvPr>
        </p:nvSpPr>
        <p:spPr>
          <a:xfrm>
            <a:off x="304800" y="1066800"/>
            <a:ext cx="8610600" cy="5562600"/>
          </a:xfrm>
        </p:spPr>
        <p:txBody>
          <a:bodyPr>
            <a:normAutofit fontScale="92500" lnSpcReduction="10000"/>
          </a:bodyPr>
          <a:lstStyle/>
          <a:p>
            <a:r>
              <a:rPr lang="en-US" b="1" dirty="0" smtClean="0"/>
              <a:t> </a:t>
            </a:r>
            <a:r>
              <a:rPr lang="en-US" sz="2700" b="1" dirty="0" smtClean="0"/>
              <a:t>Set on spiritual things</a:t>
            </a:r>
          </a:p>
          <a:p>
            <a:r>
              <a:rPr lang="en-US" sz="2700" b="1" dirty="0" smtClean="0"/>
              <a:t> </a:t>
            </a:r>
            <a:r>
              <a:rPr lang="en-US" sz="2700" b="1" dirty="0" smtClean="0"/>
              <a:t>We become by choice, a partaker of God’s nature</a:t>
            </a:r>
          </a:p>
          <a:p>
            <a:r>
              <a:rPr lang="en-US" sz="2700" b="1" dirty="0" smtClean="0"/>
              <a:t> </a:t>
            </a:r>
            <a:r>
              <a:rPr lang="en-US" sz="2700" b="1" dirty="0" smtClean="0"/>
              <a:t>We love the right things and hate the evil things just as God does</a:t>
            </a:r>
          </a:p>
          <a:p>
            <a:r>
              <a:rPr lang="en-US" sz="2700" b="1" dirty="0" smtClean="0"/>
              <a:t> A </a:t>
            </a:r>
            <a:r>
              <a:rPr lang="en-US" sz="2700" b="1" dirty="0" smtClean="0"/>
              <a:t>person may claim to be saved, but if his lifestyle remains unchanged, his claim is false and </a:t>
            </a:r>
            <a:r>
              <a:rPr lang="en-US" sz="2700" b="1" dirty="0" smtClean="0"/>
              <a:t>deceptive. </a:t>
            </a:r>
            <a:endParaRPr lang="en-US" sz="2700" b="1" dirty="0" smtClean="0"/>
          </a:p>
          <a:p>
            <a:r>
              <a:rPr lang="en-US" sz="2700" b="1" dirty="0" smtClean="0"/>
              <a:t> 1 </a:t>
            </a:r>
            <a:r>
              <a:rPr lang="en-US" sz="2700" b="1" dirty="0" err="1" smtClean="0"/>
              <a:t>Cor</a:t>
            </a:r>
            <a:r>
              <a:rPr lang="en-US" sz="2700" b="1" dirty="0" smtClean="0"/>
              <a:t> </a:t>
            </a:r>
            <a:r>
              <a:rPr lang="en-US" sz="2700" b="1" dirty="0" smtClean="0"/>
              <a:t>6:9-11 </a:t>
            </a:r>
            <a:r>
              <a:rPr lang="en-US" sz="2700" b="1" dirty="0" smtClean="0"/>
              <a:t>Do you not know that the unrighteous will not inherit the kingdom of God? Do not be deceived. Neither fornicators, nor idolaters, nor adulterers, nor homosexuals, nor sodomites, 10 nor thieves, nor covetous, nor drunkards, nor revilers, nor </a:t>
            </a:r>
            <a:r>
              <a:rPr lang="en-US" sz="2700" b="1" dirty="0" err="1" smtClean="0"/>
              <a:t>extortioners</a:t>
            </a:r>
            <a:r>
              <a:rPr lang="en-US" sz="2700" b="1" dirty="0" smtClean="0"/>
              <a:t> will inherit the kingdom of God. 11 And such were some of you. But you were washed, but you were sanctified, but you were justified in the name of the Lord Jesus and by the Spirit of our God. </a:t>
            </a:r>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2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10600" cy="6324600"/>
          </a:xfrm>
        </p:spPr>
        <p:txBody>
          <a:bodyPr>
            <a:normAutofit/>
          </a:bodyPr>
          <a:lstStyle/>
          <a:p>
            <a:pPr>
              <a:buNone/>
            </a:pPr>
            <a:r>
              <a:rPr lang="en-US" b="1" dirty="0" smtClean="0"/>
              <a:t>   Their </a:t>
            </a:r>
            <a:r>
              <a:rPr lang="en-US" b="1" dirty="0" smtClean="0"/>
              <a:t>spirit is saved and sanctified because they have repented of their sin and turned to Jesus Christ for salvation. In their regenerated state, their mindset is not that of conformity to the flesh, in which sin never ceases to </a:t>
            </a:r>
            <a:r>
              <a:rPr lang="en-US" b="1" dirty="0" smtClean="0"/>
              <a:t>dwell, </a:t>
            </a:r>
            <a:r>
              <a:rPr lang="en-US" b="1" dirty="0" smtClean="0"/>
              <a:t>but opposition to sin and true repentance. </a:t>
            </a:r>
          </a:p>
          <a:p>
            <a:pPr>
              <a:buNone/>
            </a:pPr>
            <a:r>
              <a:rPr lang="en-US" b="1" dirty="0" smtClean="0"/>
              <a:t>	They have an aversion to yielding to the flesh. In order for this to come about, there must first be true repentance from sin.</a:t>
            </a:r>
          </a:p>
          <a:p>
            <a:pPr>
              <a:buNone/>
            </a:pPr>
            <a:r>
              <a:rPr lang="en-US" b="1" dirty="0" smtClean="0"/>
              <a:t> </a:t>
            </a:r>
            <a:r>
              <a:rPr lang="en-US" b="1" dirty="0" smtClean="0"/>
              <a:t>   Acts 2:38-39 </a:t>
            </a:r>
            <a:r>
              <a:rPr lang="en-US" b="1" dirty="0" smtClean="0"/>
              <a:t>Then Peter said to them, "Repent, and let every one of you be baptized in the name of Jesus Christ for the remission of sins; and you shall receive the gift of the Holy Spirit</a:t>
            </a:r>
            <a:r>
              <a:rPr lang="en-US" b="1" dirty="0" smtClean="0"/>
              <a:t>.</a:t>
            </a:r>
            <a:endParaRPr lang="en-US" b="1"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304800" y="3352800"/>
            <a:ext cx="8610600" cy="3124200"/>
          </a:xfrm>
        </p:spPr>
        <p:txBody>
          <a:bodyPr>
            <a:noAutofit/>
          </a:bodyPr>
          <a:lstStyle/>
          <a:p>
            <a:r>
              <a:rPr lang="en-US" sz="3200" b="1" dirty="0" smtClean="0"/>
              <a:t>Mark </a:t>
            </a:r>
            <a:r>
              <a:rPr lang="en-US" sz="3200" b="1" dirty="0" smtClean="0"/>
              <a:t>1:14-15 </a:t>
            </a:r>
            <a:r>
              <a:rPr lang="en-US" sz="3200" b="1" dirty="0" smtClean="0"/>
              <a:t>Now after John was put in prison, Jesus came to Galilee, preaching the gospel of the kingdom of God, 15 and saying, "The time is fulfilled, and the kingdom of God is at hand. Repent, and believe in the gospel." </a:t>
            </a:r>
          </a:p>
        </p:txBody>
      </p:sp>
      <p:sp>
        <p:nvSpPr>
          <p:cNvPr id="3" name="Slide Number Placeholder 2"/>
          <p:cNvSpPr>
            <a:spLocks noGrp="1"/>
          </p:cNvSpPr>
          <p:nvPr>
            <p:ph type="sldNum" sz="quarter" idx="12"/>
          </p:nvPr>
        </p:nvSpPr>
        <p:spPr/>
        <p:txBody>
          <a:bodyPr/>
          <a:lstStyle/>
          <a:p>
            <a:fld id="{A901D7E2-E52A-4E3E-97A4-114CBF20DD4E}" type="slidenum">
              <a:rPr lang="en-US" smtClean="0"/>
              <a:t>14</a:t>
            </a:fld>
            <a:endParaRPr lang="en-US"/>
          </a:p>
        </p:txBody>
      </p:sp>
      <p:sp>
        <p:nvSpPr>
          <p:cNvPr id="5" name="Title 4"/>
          <p:cNvSpPr>
            <a:spLocks noGrp="1"/>
          </p:cNvSpPr>
          <p:nvPr>
            <p:ph type="ctrTitle"/>
          </p:nvPr>
        </p:nvSpPr>
        <p:spPr>
          <a:xfrm>
            <a:off x="0" y="1505930"/>
            <a:ext cx="8991600" cy="1470025"/>
          </a:xfrm>
        </p:spPr>
        <p:txBody>
          <a:bodyPr/>
          <a:lstStyle/>
          <a:p>
            <a:r>
              <a:rPr smtClean="0"/>
              <a:t>Simply Put, </a:t>
            </a:r>
            <a:br>
              <a:rPr smtClean="0"/>
            </a:br>
            <a:r>
              <a:rPr smtClean="0"/>
              <a:t>Christ Explains It For Us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vertical)">
                                      <p:cBhvr>
                                        <p:cTn id="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normAutofit lnSpcReduction="10000"/>
          </a:bodyPr>
          <a:lstStyle/>
          <a:p>
            <a:r>
              <a:rPr lang="en-US" b="1" dirty="0" smtClean="0"/>
              <a:t>Rom </a:t>
            </a:r>
            <a:r>
              <a:rPr lang="en-US" b="1" dirty="0" smtClean="0"/>
              <a:t>8:3-8 </a:t>
            </a:r>
            <a:r>
              <a:rPr lang="en-US" b="1" dirty="0" smtClean="0"/>
              <a:t>For what the law could not do in that it was weak through the flesh, God did by sending His own Son in the likeness of sinful flesh, on account of sin: He condemned sin in the flesh, 4 that the righteous requirement of the law might be fulfilled in us who do not walk according to the flesh but according to the Spirit. 5 For those who live according to the flesh set their minds on the things of the flesh, but those who live according to the Spirit, the things of the Spirit. 6 For to be carnally minded is death, but to be spiritually minded is life and peace. 7 Because the carnal mind is enmity against God; for it is not subject to the law of God, nor indeed can be</a:t>
            </a:r>
            <a:r>
              <a:rPr lang="en-US" b="1" dirty="0" smtClean="0"/>
              <a:t>. </a:t>
            </a:r>
            <a:endParaRPr lang="en-US" b="1" dirty="0"/>
          </a:p>
        </p:txBody>
      </p:sp>
      <p:sp>
        <p:nvSpPr>
          <p:cNvPr id="4" name="Slide Number Placeholder 3"/>
          <p:cNvSpPr>
            <a:spLocks noGrp="1"/>
          </p:cNvSpPr>
          <p:nvPr>
            <p:ph type="sldNum" sz="quarter" idx="12"/>
          </p:nvPr>
        </p:nvSpPr>
        <p:spPr/>
        <p:txBody>
          <a:bodyPr/>
          <a:lstStyle/>
          <a:p>
            <a:fld id="{A901D7E2-E52A-4E3E-97A4-114CBF20DD4E}" type="slidenum">
              <a:rPr lang="en-US" smtClean="0"/>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04800" y="3200400"/>
            <a:ext cx="8686800" cy="2590800"/>
          </a:xfrm>
        </p:spPr>
        <p:txBody>
          <a:bodyPr>
            <a:normAutofit/>
          </a:bodyPr>
          <a:lstStyle/>
          <a:p>
            <a:endParaRPr lang="en-US" sz="3200" b="1" dirty="0" smtClean="0"/>
          </a:p>
          <a:p>
            <a:r>
              <a:rPr lang="en-US" sz="3200" b="1" dirty="0" smtClean="0"/>
              <a:t>Those who choose to walk after the flesh.</a:t>
            </a:r>
          </a:p>
          <a:p>
            <a:r>
              <a:rPr lang="en-US" sz="3200" b="1" dirty="0" smtClean="0"/>
              <a:t>Those who choose to walk after the Spirit.</a:t>
            </a:r>
            <a:endParaRPr lang="en-US" sz="3200" b="1" dirty="0"/>
          </a:p>
        </p:txBody>
      </p:sp>
      <p:sp>
        <p:nvSpPr>
          <p:cNvPr id="3" name="Title 2"/>
          <p:cNvSpPr>
            <a:spLocks noGrp="1"/>
          </p:cNvSpPr>
          <p:nvPr>
            <p:ph type="ctrTitle"/>
          </p:nvPr>
        </p:nvSpPr>
        <p:spPr/>
        <p:txBody>
          <a:bodyPr/>
          <a:lstStyle/>
          <a:p>
            <a:r>
              <a:rPr smtClean="0"/>
              <a:t>Two Kinds Of People in the World </a:t>
            </a:r>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2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2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2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20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839200" cy="1143000"/>
          </a:xfrm>
        </p:spPr>
        <p:txBody>
          <a:bodyPr>
            <a:normAutofit/>
          </a:bodyPr>
          <a:lstStyle/>
          <a:p>
            <a:r>
              <a:rPr lang="en-US" b="1" dirty="0" smtClean="0"/>
              <a:t>Those whose choice is the flesh</a:t>
            </a:r>
            <a:endParaRPr lang="en-US" b="1" dirty="0"/>
          </a:p>
        </p:txBody>
      </p:sp>
      <p:sp>
        <p:nvSpPr>
          <p:cNvPr id="3" name="Content Placeholder 2"/>
          <p:cNvSpPr>
            <a:spLocks noGrp="1"/>
          </p:cNvSpPr>
          <p:nvPr>
            <p:ph sz="quarter" idx="1"/>
          </p:nvPr>
        </p:nvSpPr>
        <p:spPr>
          <a:xfrm>
            <a:off x="304800" y="1447800"/>
            <a:ext cx="8534400" cy="4953000"/>
          </a:xfrm>
        </p:spPr>
        <p:txBody>
          <a:bodyPr>
            <a:normAutofit/>
          </a:bodyPr>
          <a:lstStyle/>
          <a:p>
            <a:r>
              <a:rPr lang="en-US" b="1" dirty="0" smtClean="0"/>
              <a:t> </a:t>
            </a:r>
            <a:r>
              <a:rPr lang="en-US" b="1" dirty="0" smtClean="0"/>
              <a:t>Flesh here </a:t>
            </a:r>
            <a:r>
              <a:rPr lang="en-US" b="1" dirty="0" smtClean="0"/>
              <a:t>denotes sinful, human nature apart from God </a:t>
            </a:r>
          </a:p>
          <a:p>
            <a:r>
              <a:rPr lang="en-US" b="1" dirty="0" smtClean="0"/>
              <a:t>Rom </a:t>
            </a:r>
            <a:r>
              <a:rPr lang="en-US" b="1" dirty="0" smtClean="0"/>
              <a:t>3:12-18 </a:t>
            </a:r>
            <a:r>
              <a:rPr lang="en-US" b="1" dirty="0" smtClean="0"/>
              <a:t>They have all turned aside</a:t>
            </a:r>
            <a:r>
              <a:rPr lang="en-US" b="1" dirty="0" smtClean="0"/>
              <a:t>; They </a:t>
            </a:r>
            <a:r>
              <a:rPr lang="en-US" b="1" dirty="0" smtClean="0"/>
              <a:t>have together become unprofitable</a:t>
            </a:r>
            <a:r>
              <a:rPr lang="en-US" b="1" dirty="0" smtClean="0"/>
              <a:t>; There </a:t>
            </a:r>
            <a:r>
              <a:rPr lang="en-US" b="1" dirty="0" smtClean="0"/>
              <a:t>is none who does good, no, not one</a:t>
            </a:r>
            <a:r>
              <a:rPr lang="en-US" b="1" dirty="0" smtClean="0"/>
              <a:t>.“ 13 </a:t>
            </a:r>
            <a:r>
              <a:rPr lang="en-US" b="1" dirty="0" smtClean="0"/>
              <a:t>"Their throat is an open tomb</a:t>
            </a:r>
            <a:r>
              <a:rPr lang="en-US" b="1" dirty="0" smtClean="0"/>
              <a:t>; With </a:t>
            </a:r>
            <a:r>
              <a:rPr lang="en-US" b="1" dirty="0" smtClean="0"/>
              <a:t>their tongues they have practiced deceit"; </a:t>
            </a:r>
            <a:r>
              <a:rPr lang="en-US" b="1" dirty="0" smtClean="0"/>
              <a:t>"</a:t>
            </a:r>
            <a:r>
              <a:rPr lang="en-US" b="1" dirty="0" smtClean="0"/>
              <a:t>The poison of asps is under their lips"; </a:t>
            </a:r>
            <a:r>
              <a:rPr lang="en-US" b="1" dirty="0" smtClean="0"/>
              <a:t>14 </a:t>
            </a:r>
            <a:r>
              <a:rPr lang="en-US" b="1" dirty="0" smtClean="0"/>
              <a:t>"Whose mouth is full of cursing and bitterness." </a:t>
            </a:r>
            <a:r>
              <a:rPr lang="en-US" b="1" dirty="0" smtClean="0"/>
              <a:t> 15 </a:t>
            </a:r>
            <a:r>
              <a:rPr lang="en-US" b="1" dirty="0" smtClean="0"/>
              <a:t>"Their feet are swift to shed blood; </a:t>
            </a:r>
            <a:r>
              <a:rPr lang="en-US" b="1" dirty="0" smtClean="0"/>
              <a:t>16 </a:t>
            </a:r>
            <a:r>
              <a:rPr lang="en-US" b="1" dirty="0" smtClean="0"/>
              <a:t>Destruction and misery are in their ways; </a:t>
            </a:r>
            <a:r>
              <a:rPr lang="en-US" b="1" dirty="0" smtClean="0"/>
              <a:t>17 </a:t>
            </a:r>
            <a:r>
              <a:rPr lang="en-US" b="1" dirty="0" smtClean="0"/>
              <a:t>And the way of peace they have not known</a:t>
            </a:r>
            <a:r>
              <a:rPr lang="en-US" b="1" dirty="0" smtClean="0"/>
              <a:t>.“ 18 </a:t>
            </a:r>
            <a:r>
              <a:rPr lang="en-US" b="1" dirty="0" smtClean="0"/>
              <a:t>"There is no fear of God before their eyes." </a:t>
            </a:r>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610600" cy="6400800"/>
          </a:xfrm>
        </p:spPr>
        <p:txBody>
          <a:bodyPr>
            <a:normAutofit lnSpcReduction="10000"/>
          </a:bodyPr>
          <a:lstStyle/>
          <a:p>
            <a:r>
              <a:rPr lang="en-US" b="1" dirty="0" smtClean="0"/>
              <a:t>Such </a:t>
            </a:r>
            <a:r>
              <a:rPr lang="en-US" b="1" dirty="0" smtClean="0"/>
              <a:t>do not have God's rightful </a:t>
            </a:r>
            <a:r>
              <a:rPr lang="en-US" b="1" dirty="0" smtClean="0"/>
              <a:t>expectation, </a:t>
            </a:r>
            <a:r>
              <a:rPr lang="en-US" b="1" dirty="0" smtClean="0"/>
              <a:t>the act of making us what we should justly be and what God originally created us to </a:t>
            </a:r>
            <a:r>
              <a:rPr lang="en-US" b="1" dirty="0" smtClean="0"/>
              <a:t>be</a:t>
            </a:r>
          </a:p>
          <a:p>
            <a:r>
              <a:rPr lang="en-US" b="1" dirty="0" smtClean="0"/>
              <a:t> Rom </a:t>
            </a:r>
            <a:r>
              <a:rPr lang="en-US" b="1" dirty="0" smtClean="0"/>
              <a:t>8:3-5 </a:t>
            </a:r>
            <a:r>
              <a:rPr lang="en-US" b="1" dirty="0" smtClean="0"/>
              <a:t>For what the law could not do in that it was weak through the flesh, God did by sending His own Son in the likeness of sinful flesh, on account of sin: He condemned sin in the flesh, 4 that the righteous requirement of the law might be fulfilled in us who do not walk according to the flesh but according to the Spirit. </a:t>
            </a:r>
          </a:p>
          <a:p>
            <a:r>
              <a:rPr lang="en-US" b="1" dirty="0" smtClean="0"/>
              <a:t> </a:t>
            </a:r>
            <a:r>
              <a:rPr lang="en-US" b="1" dirty="0" smtClean="0"/>
              <a:t>Just obeying a law has been difficult for man all down through history.  People feel that laws are made to be broken instead of obeyed.  By God sending his only son we should be able to see this is more than  just giving a law, God has invested himself in our Salvation through his son.</a:t>
            </a:r>
            <a:endParaRPr lang="en-US" b="1" dirty="0" smtClean="0"/>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
            <a:ext cx="8610600" cy="6172200"/>
          </a:xfrm>
        </p:spPr>
        <p:txBody>
          <a:bodyPr>
            <a:normAutofit fontScale="92500"/>
          </a:bodyPr>
          <a:lstStyle/>
          <a:p>
            <a:r>
              <a:rPr lang="en-US" dirty="0" smtClean="0"/>
              <a:t> </a:t>
            </a:r>
            <a:r>
              <a:rPr lang="en-US" b="1" dirty="0" smtClean="0"/>
              <a:t>Paul elaborates on this change brought about through Christ</a:t>
            </a:r>
          </a:p>
          <a:p>
            <a:r>
              <a:rPr lang="en-US" b="1" dirty="0" smtClean="0"/>
              <a:t> Rom </a:t>
            </a:r>
            <a:r>
              <a:rPr lang="en-US" b="1" dirty="0" smtClean="0"/>
              <a:t>7:4-6 </a:t>
            </a:r>
            <a:r>
              <a:rPr lang="en-US" b="1" dirty="0" smtClean="0"/>
              <a:t>Therefore, my brethren, you also have become dead to the law through the body of Christ, that you may be married to another — to Him who was raised from the dead, that we should bear fruit to God. 5 For when we were in the flesh, the sinful passions which were aroused by the law were at work in our members to bear fruit to death. 6 But now we have been delivered from the law, having died to what we were held by, so that we should serve in the newness of the Spirit and not in the oldness of the letter. </a:t>
            </a:r>
          </a:p>
          <a:p>
            <a:r>
              <a:rPr lang="en-US" b="1" dirty="0" smtClean="0"/>
              <a:t> </a:t>
            </a:r>
            <a:r>
              <a:rPr lang="en-US" b="1" dirty="0" smtClean="0"/>
              <a:t>No longer just a law but a way of life, we can start over fresh with a new life separate and apart from the struggles brought about by SIN.  Christ offers us a freedom from the things that brought death in the past.</a:t>
            </a:r>
            <a:endParaRPr lang="en-US" b="1" dirty="0" smtClean="0"/>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610600" cy="6324600"/>
          </a:xfrm>
        </p:spPr>
        <p:txBody>
          <a:bodyPr>
            <a:normAutofit fontScale="92500" lnSpcReduction="10000"/>
          </a:bodyPr>
          <a:lstStyle/>
          <a:p>
            <a:r>
              <a:rPr lang="en-US" b="1" dirty="0" smtClean="0"/>
              <a:t> A distinctly different kind of life is offered to us all</a:t>
            </a:r>
            <a:endParaRPr lang="en-US" b="1" dirty="0" smtClean="0"/>
          </a:p>
          <a:p>
            <a:r>
              <a:rPr lang="en-US" b="1" dirty="0" smtClean="0"/>
              <a:t>Gal </a:t>
            </a:r>
            <a:r>
              <a:rPr lang="en-US" b="1" dirty="0" smtClean="0"/>
              <a:t>5:16-21 </a:t>
            </a:r>
            <a:r>
              <a:rPr lang="en-US" b="1" dirty="0" smtClean="0"/>
              <a:t>I say then: Walk in the Spirit, and you shall not fulfill the lust of the flesh. 17 For the flesh lusts against the Spirit, and the Spirit against the flesh; and these are contrary to one another, so that you do not do the things that you wish. 18 But if you are led by the Spirit, you are not under the law. </a:t>
            </a:r>
          </a:p>
          <a:p>
            <a:r>
              <a:rPr lang="en-US" b="1" dirty="0" smtClean="0"/>
              <a:t>19 Now the works of the flesh are evident, which are: adultery, fornication, uncleanness, lewdness, 20 idolatry, sorcery, hatred, contentions, jealousies, outbursts of wrath, selfish ambitions, dissensions, heresies, 21 envy, murders, drunkenness, revelries, and the like; of which I tell you beforehand, just as I also told you in time past, that those who practice such things will not inherit the kingdom of God. </a:t>
            </a:r>
            <a:endParaRPr lang="en-US" b="1" dirty="0" smtClean="0"/>
          </a:p>
          <a:p>
            <a:r>
              <a:rPr lang="en-US" b="1" dirty="0" smtClean="0"/>
              <a:t> </a:t>
            </a:r>
            <a:r>
              <a:rPr lang="en-US" b="1" dirty="0" smtClean="0"/>
              <a:t>Most act like sinners because they are sinners but you don’t have to make that choice, you can choose to be led by the Spirit and take a much safer path.</a:t>
            </a:r>
            <a:endParaRPr lang="en-US" b="1" dirty="0" smtClean="0"/>
          </a:p>
          <a:p>
            <a:endParaRPr lang="en-US" b="1" dirty="0"/>
          </a:p>
        </p:txBody>
      </p:sp>
      <p:sp>
        <p:nvSpPr>
          <p:cNvPr id="4" name="Slide Number Placeholder 3"/>
          <p:cNvSpPr>
            <a:spLocks noGrp="1"/>
          </p:cNvSpPr>
          <p:nvPr>
            <p:ph type="sldNum" sz="quarter" idx="12"/>
          </p:nvPr>
        </p:nvSpPr>
        <p:spPr/>
        <p:txBody>
          <a:bodyPr/>
          <a:lstStyle/>
          <a:p>
            <a:fld id="{A901D7E2-E52A-4E3E-97A4-114CBF20DD4E}" type="slidenum">
              <a:rPr lang="en-US" smtClean="0"/>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763000" cy="6477000"/>
          </a:xfrm>
        </p:spPr>
        <p:txBody>
          <a:bodyPr>
            <a:normAutofit fontScale="92500" lnSpcReduction="20000"/>
          </a:bodyPr>
          <a:lstStyle/>
          <a:p>
            <a:r>
              <a:rPr lang="en-US" b="1" dirty="0" smtClean="0"/>
              <a:t> This is not about you just changing what you are doing but the very act of changing who you are</a:t>
            </a:r>
          </a:p>
          <a:p>
            <a:r>
              <a:rPr lang="en-US" b="1" dirty="0" smtClean="0"/>
              <a:t> John </a:t>
            </a:r>
            <a:r>
              <a:rPr lang="en-US" b="1" dirty="0" smtClean="0"/>
              <a:t>3:1-8  There </a:t>
            </a:r>
            <a:r>
              <a:rPr lang="en-US" b="1" dirty="0" smtClean="0"/>
              <a:t>was a man of the Pharisees named Nicodemus, a ruler of the Jews. 2 This man came to Jesus by night and said to Him, "Rabbi, we know that You are a teacher come from God; for no one can do these signs that You do unless God is with him</a:t>
            </a:r>
            <a:r>
              <a:rPr lang="en-US" b="1" dirty="0" smtClean="0"/>
              <a:t>.“ 3 </a:t>
            </a:r>
            <a:r>
              <a:rPr lang="en-US" b="1" dirty="0" smtClean="0"/>
              <a:t>Jesus answered and said to him, "Most assuredly, I say to you, unless one is born again, he cannot see the kingdom of God</a:t>
            </a:r>
            <a:r>
              <a:rPr lang="en-US" b="1" dirty="0" smtClean="0"/>
              <a:t>.“ 4 </a:t>
            </a:r>
            <a:r>
              <a:rPr lang="en-US" b="1" dirty="0" smtClean="0"/>
              <a:t>Nicodemus said to Him, "How can a man be born when he is old? Can he enter a second time into his mother's womb and be </a:t>
            </a:r>
            <a:r>
              <a:rPr lang="en-US" b="1" dirty="0" smtClean="0"/>
              <a:t>born?" 5 </a:t>
            </a:r>
            <a:r>
              <a:rPr lang="en-US" b="1" dirty="0" smtClean="0"/>
              <a:t>Jesus answered, "Most assuredly, I say to you, unless one is born of water and the Spirit, he cannot enter the kingdom of God.  6 That which is born of the flesh is flesh, and that which is born of the Spirit is spirit.  7 Do not marvel that I said to you, 'You must be born again.'  8 The wind blows where it wishes, and you hear the sound of it, but cannot tell where it comes from and where it goes. So is everyone who is born of the Spirit." </a:t>
            </a:r>
          </a:p>
          <a:p>
            <a:r>
              <a:rPr lang="en-US" b="1" dirty="0" smtClean="0"/>
              <a:t> </a:t>
            </a:r>
            <a:r>
              <a:rPr lang="en-US" b="1" dirty="0" smtClean="0"/>
              <a:t>A change of who you are and how you think and live</a:t>
            </a:r>
            <a:endParaRPr lang="en-US" b="1"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10600" cy="6019800"/>
          </a:xfrm>
        </p:spPr>
        <p:txBody>
          <a:bodyPr>
            <a:normAutofit lnSpcReduction="10000"/>
          </a:bodyPr>
          <a:lstStyle/>
          <a:p>
            <a:r>
              <a:rPr lang="en-US" dirty="0" smtClean="0"/>
              <a:t> </a:t>
            </a:r>
            <a:r>
              <a:rPr lang="en-US" b="1" dirty="0" smtClean="0"/>
              <a:t>Here John explains how it works</a:t>
            </a:r>
          </a:p>
          <a:p>
            <a:r>
              <a:rPr lang="en-US" b="1" dirty="0" smtClean="0"/>
              <a:t> 1 John </a:t>
            </a:r>
            <a:r>
              <a:rPr lang="en-US" b="1" dirty="0" smtClean="0"/>
              <a:t>3:4-6 </a:t>
            </a:r>
            <a:r>
              <a:rPr lang="en-US" b="1" dirty="0" smtClean="0"/>
              <a:t>Whoever commits sin also commits lawlessness, and sin is lawlessness. 5 And you know that He was manifested to take away our sins, and in Him there is no sin. 6 Whoever abides in Him does not sin. Whoever sins has neither seen Him nor known Him. </a:t>
            </a:r>
          </a:p>
          <a:p>
            <a:r>
              <a:rPr lang="en-US" b="1" dirty="0" smtClean="0"/>
              <a:t>7 Little children, let no one deceive you. He who practices righteousness is righteous, just as He is righteous. 8 He who sins is of the devil, for the devil has sinned from the beginning. For this purpose the Son of God was manifested, that He might destroy the works of the devil. 9 Whoever has been born of God does not sin, for His seed remains in him; and he cannot sin, because he has been born of God. </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901D7E2-E52A-4E3E-97A4-114CBF20DD4E}" type="slidenum">
              <a:rPr lang="en-US" smtClean="0"/>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395</TotalTime>
  <Words>1815</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Slide 1</vt:lpstr>
      <vt:lpstr>Slide 2</vt:lpstr>
      <vt:lpstr>Two Kinds Of People in the World </vt:lpstr>
      <vt:lpstr>Those whose choice is the flesh</vt:lpstr>
      <vt:lpstr>Slide 5</vt:lpstr>
      <vt:lpstr>Slide 6</vt:lpstr>
      <vt:lpstr>Slide 7</vt:lpstr>
      <vt:lpstr>Slide 8</vt:lpstr>
      <vt:lpstr>Slide 9</vt:lpstr>
      <vt:lpstr> Others choose to walk in the Spirit</vt:lpstr>
      <vt:lpstr>Slide 11</vt:lpstr>
      <vt:lpstr>Mindset of the believer</vt:lpstr>
      <vt:lpstr>Slide 13</vt:lpstr>
      <vt:lpstr>Simply Put,  Christ Explains It For 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Noel Bailey</dc:creator>
  <cp:lastModifiedBy>Noel Bailey</cp:lastModifiedBy>
  <cp:revision>30</cp:revision>
  <dcterms:created xsi:type="dcterms:W3CDTF">2010-10-20T12:40:16Z</dcterms:created>
  <dcterms:modified xsi:type="dcterms:W3CDTF">2010-10-20T19:15:35Z</dcterms:modified>
</cp:coreProperties>
</file>