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2"/>
  </p:notesMasterIdLst>
  <p:sldIdLst>
    <p:sldId id="258" r:id="rId2"/>
    <p:sldId id="261" r:id="rId3"/>
    <p:sldId id="259" r:id="rId4"/>
    <p:sldId id="260" r:id="rId5"/>
    <p:sldId id="262" r:id="rId6"/>
    <p:sldId id="263" r:id="rId7"/>
    <p:sldId id="264" r:id="rId8"/>
    <p:sldId id="265" r:id="rId9"/>
    <p:sldId id="266" r:id="rId10"/>
    <p:sldId id="267" r:id="rId11"/>
    <p:sldId id="268" r:id="rId12"/>
    <p:sldId id="269" r:id="rId13"/>
    <p:sldId id="257" r:id="rId14"/>
    <p:sldId id="270" r:id="rId15"/>
    <p:sldId id="274" r:id="rId16"/>
    <p:sldId id="271" r:id="rId17"/>
    <p:sldId id="256" r:id="rId18"/>
    <p:sldId id="272" r:id="rId19"/>
    <p:sldId id="273"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8" d="100"/>
          <a:sy n="68" d="100"/>
        </p:scale>
        <p:origin x="144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375A76-0A72-43DB-989C-E984BD40F613}" type="datetimeFigureOut">
              <a:rPr lang="en-US" smtClean="0"/>
              <a:pPr/>
              <a:t>9/27/2017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1530B9-8BB2-43A5-8A0B-0E710D7D39D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03B181E-9ACA-45A0-AD2C-DA5B482F9467}" type="datetimeFigureOut">
              <a:rPr lang="en-US" smtClean="0"/>
              <a:pPr/>
              <a:t>9/27/2017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0FB10A-1FD6-4ED2-8F64-D3941D45926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3B181E-9ACA-45A0-AD2C-DA5B482F9467}" type="datetimeFigureOut">
              <a:rPr lang="en-US" smtClean="0"/>
              <a:pPr/>
              <a:t>9/27/2017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0FB10A-1FD6-4ED2-8F64-D3941D45926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3B181E-9ACA-45A0-AD2C-DA5B482F9467}" type="datetimeFigureOut">
              <a:rPr lang="en-US" smtClean="0"/>
              <a:pPr/>
              <a:t>9/27/2017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0FB10A-1FD6-4ED2-8F64-D3941D45926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3B181E-9ACA-45A0-AD2C-DA5B482F9467}" type="datetimeFigureOut">
              <a:rPr lang="en-US" smtClean="0"/>
              <a:pPr/>
              <a:t>9/27/2017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0FB10A-1FD6-4ED2-8F64-D3941D45926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3B181E-9ACA-45A0-AD2C-DA5B482F9467}" type="datetimeFigureOut">
              <a:rPr lang="en-US" smtClean="0"/>
              <a:pPr/>
              <a:t>9/27/2017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0FB10A-1FD6-4ED2-8F64-D3941D45926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03B181E-9ACA-45A0-AD2C-DA5B482F9467}" type="datetimeFigureOut">
              <a:rPr lang="en-US" smtClean="0"/>
              <a:pPr/>
              <a:t>9/27/2017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0FB10A-1FD6-4ED2-8F64-D3941D45926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03B181E-9ACA-45A0-AD2C-DA5B482F9467}" type="datetimeFigureOut">
              <a:rPr lang="en-US" smtClean="0"/>
              <a:pPr/>
              <a:t>9/27/2017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30FB10A-1FD6-4ED2-8F64-D3941D45926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03B181E-9ACA-45A0-AD2C-DA5B482F9467}" type="datetimeFigureOut">
              <a:rPr lang="en-US" smtClean="0"/>
              <a:pPr/>
              <a:t>9/27/2017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30FB10A-1FD6-4ED2-8F64-D3941D45926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3B181E-9ACA-45A0-AD2C-DA5B482F9467}" type="datetimeFigureOut">
              <a:rPr lang="en-US" smtClean="0"/>
              <a:pPr/>
              <a:t>9/27/2017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30FB10A-1FD6-4ED2-8F64-D3941D45926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3B181E-9ACA-45A0-AD2C-DA5B482F9467}" type="datetimeFigureOut">
              <a:rPr lang="en-US" smtClean="0"/>
              <a:pPr/>
              <a:t>9/27/2017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0FB10A-1FD6-4ED2-8F64-D3941D45926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3B181E-9ACA-45A0-AD2C-DA5B482F9467}" type="datetimeFigureOut">
              <a:rPr lang="en-US" smtClean="0"/>
              <a:pPr/>
              <a:t>9/27/2017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0FB10A-1FD6-4ED2-8F64-D3941D45926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3B181E-9ACA-45A0-AD2C-DA5B482F9467}" type="datetimeFigureOut">
              <a:rPr lang="en-US" smtClean="0"/>
              <a:pPr/>
              <a:t>9/27/2017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0FB10A-1FD6-4ED2-8F64-D3941D45926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517775"/>
          </a:xfrm>
        </p:spPr>
        <p:txBody>
          <a:bodyPr>
            <a:noAutofit/>
          </a:bodyPr>
          <a:lstStyle/>
          <a:p>
            <a:br>
              <a:rPr lang="en-US" sz="9600" dirty="0">
                <a:latin typeface="Old English Text MT" pitchFamily="66" charset="0"/>
              </a:rPr>
            </a:br>
            <a:r>
              <a:rPr lang="en-US" sz="9600" dirty="0">
                <a:latin typeface="Old English Text MT" pitchFamily="66" charset="0"/>
              </a:rPr>
              <a:t>Aromatherapy </a:t>
            </a:r>
            <a:br>
              <a:rPr lang="en-US" sz="9600" dirty="0">
                <a:latin typeface="Old English Text MT" pitchFamily="66" charset="0"/>
              </a:rPr>
            </a:br>
            <a:r>
              <a:rPr lang="en-US" dirty="0">
                <a:latin typeface="Old English Text MT" pitchFamily="66" charset="0"/>
              </a:rPr>
              <a:t>for beginners</a:t>
            </a:r>
            <a:br>
              <a:rPr lang="en-US" sz="9600" dirty="0">
                <a:latin typeface="Old English Text MT" pitchFamily="66" charset="0"/>
              </a:rPr>
            </a:br>
            <a:endParaRPr lang="en-US" sz="9600" dirty="0">
              <a:latin typeface="Old English Text MT" pitchFamily="66" charset="0"/>
            </a:endParaRPr>
          </a:p>
        </p:txBody>
      </p:sp>
      <p:pic>
        <p:nvPicPr>
          <p:cNvPr id="4" name="Picture 3" descr="bee a sweetie site.jpeg"/>
          <p:cNvPicPr>
            <a:picLocks noChangeAspect="1"/>
          </p:cNvPicPr>
          <p:nvPr/>
        </p:nvPicPr>
        <p:blipFill>
          <a:blip r:embed="rId2" cstate="print"/>
          <a:stretch>
            <a:fillRect/>
          </a:stretch>
        </p:blipFill>
        <p:spPr>
          <a:xfrm>
            <a:off x="0" y="0"/>
            <a:ext cx="9144000" cy="2209800"/>
          </a:xfrm>
          <a:prstGeom prst="rect">
            <a:avLst/>
          </a:prstGeom>
        </p:spPr>
      </p:pic>
      <p:sp>
        <p:nvSpPr>
          <p:cNvPr id="5" name="TextBox 4"/>
          <p:cNvSpPr txBox="1"/>
          <p:nvPr/>
        </p:nvSpPr>
        <p:spPr>
          <a:xfrm>
            <a:off x="1066800" y="4800600"/>
            <a:ext cx="7391400" cy="1200329"/>
          </a:xfrm>
          <a:prstGeom prst="rect">
            <a:avLst/>
          </a:prstGeom>
          <a:noFill/>
        </p:spPr>
        <p:txBody>
          <a:bodyPr wrap="square" rtlCol="0">
            <a:spAutoFit/>
          </a:bodyPr>
          <a:lstStyle/>
          <a:p>
            <a:r>
              <a:rPr lang="en-US" sz="2400" dirty="0">
                <a:latin typeface="Calisto MT" pitchFamily="18" charset="0"/>
              </a:rPr>
              <a:t>Objective: to educate participants on the history, fundamentals, properties, precautions, the blending and formulations involved in aromatherapy</a:t>
            </a:r>
            <a:r>
              <a:rPr lang="en-US" dirty="0">
                <a:latin typeface="Calisto MT" pitchFamily="18" charset="0"/>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1"/>
            <a:ext cx="7772400" cy="2609850"/>
          </a:xfrm>
        </p:spPr>
        <p:txBody>
          <a:bodyPr>
            <a:normAutofit/>
          </a:bodyPr>
          <a:lstStyle/>
          <a:p>
            <a:r>
              <a:rPr lang="en-US" sz="7200" dirty="0">
                <a:solidFill>
                  <a:srgbClr val="C00000"/>
                </a:solidFill>
                <a:latin typeface="Old English Text MT" pitchFamily="66" charset="0"/>
              </a:rPr>
              <a:t>Safety First </a:t>
            </a:r>
          </a:p>
        </p:txBody>
      </p:sp>
      <p:sp>
        <p:nvSpPr>
          <p:cNvPr id="3" name="Subtitle 2"/>
          <p:cNvSpPr>
            <a:spLocks noGrp="1"/>
          </p:cNvSpPr>
          <p:nvPr>
            <p:ph type="subTitle" idx="1"/>
          </p:nvPr>
        </p:nvSpPr>
        <p:spPr/>
        <p:txBody>
          <a:bodyPr/>
          <a:lstStyle/>
          <a:p>
            <a:r>
              <a:rPr lang="en-US" dirty="0">
                <a:solidFill>
                  <a:schemeClr val="tx1"/>
                </a:solidFill>
              </a:rPr>
              <a:t>When dealing with essential oils it is important to know and follow all guidelines.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152400"/>
            <a:ext cx="3810000" cy="868362"/>
          </a:xfrm>
        </p:spPr>
        <p:txBody>
          <a:bodyPr/>
          <a:lstStyle/>
          <a:p>
            <a:r>
              <a:rPr lang="en-US" u="sng" dirty="0"/>
              <a:t>Precautions </a:t>
            </a:r>
          </a:p>
        </p:txBody>
      </p:sp>
      <p:sp>
        <p:nvSpPr>
          <p:cNvPr id="3" name="Content Placeholder 2"/>
          <p:cNvSpPr>
            <a:spLocks noGrp="1"/>
          </p:cNvSpPr>
          <p:nvPr>
            <p:ph sz="half" idx="1"/>
          </p:nvPr>
        </p:nvSpPr>
        <p:spPr>
          <a:xfrm>
            <a:off x="228600" y="838200"/>
            <a:ext cx="4267200" cy="5791200"/>
          </a:xfrm>
        </p:spPr>
        <p:txBody>
          <a:bodyPr>
            <a:normAutofit/>
          </a:bodyPr>
          <a:lstStyle/>
          <a:p>
            <a:r>
              <a:rPr lang="en-US" dirty="0"/>
              <a:t>Do not take internally </a:t>
            </a:r>
          </a:p>
          <a:p>
            <a:r>
              <a:rPr lang="en-US" dirty="0"/>
              <a:t>Keep out of reach of children</a:t>
            </a:r>
          </a:p>
          <a:p>
            <a:r>
              <a:rPr lang="en-US" dirty="0"/>
              <a:t>Do not use near eyes or sensitive areas</a:t>
            </a:r>
          </a:p>
          <a:p>
            <a:r>
              <a:rPr lang="en-US" dirty="0"/>
              <a:t>Always follow manufactures directions</a:t>
            </a:r>
          </a:p>
          <a:p>
            <a:r>
              <a:rPr lang="en-US" dirty="0"/>
              <a:t>Use only 100% pure essentials oils</a:t>
            </a:r>
          </a:p>
          <a:p>
            <a:r>
              <a:rPr lang="en-US" dirty="0"/>
              <a:t>Always keep oils away from open flames </a:t>
            </a:r>
          </a:p>
          <a:p>
            <a:r>
              <a:rPr lang="en-US" dirty="0"/>
              <a:t>Store in a cool dark place</a:t>
            </a:r>
          </a:p>
          <a:p>
            <a:endParaRPr lang="en-US" dirty="0"/>
          </a:p>
        </p:txBody>
      </p:sp>
      <p:sp>
        <p:nvSpPr>
          <p:cNvPr id="4" name="Content Placeholder 3"/>
          <p:cNvSpPr>
            <a:spLocks noGrp="1"/>
          </p:cNvSpPr>
          <p:nvPr>
            <p:ph sz="half" idx="2"/>
          </p:nvPr>
        </p:nvSpPr>
        <p:spPr>
          <a:xfrm>
            <a:off x="4648200" y="838200"/>
            <a:ext cx="4267200" cy="5791200"/>
          </a:xfrm>
        </p:spPr>
        <p:txBody>
          <a:bodyPr>
            <a:normAutofit/>
          </a:bodyPr>
          <a:lstStyle/>
          <a:p>
            <a:r>
              <a:rPr lang="en-US" dirty="0"/>
              <a:t>Never use directly on skin unless guided to </a:t>
            </a:r>
          </a:p>
          <a:p>
            <a:r>
              <a:rPr lang="en-US" dirty="0"/>
              <a:t>Never use on new born babies </a:t>
            </a:r>
          </a:p>
          <a:p>
            <a:r>
              <a:rPr lang="en-US" dirty="0"/>
              <a:t>Avoid during pregnancy</a:t>
            </a:r>
          </a:p>
          <a:p>
            <a:pPr>
              <a:buNone/>
            </a:pPr>
            <a:r>
              <a:rPr lang="en-US" dirty="0"/>
              <a:t>-basil -cedar wood -cypress</a:t>
            </a:r>
          </a:p>
          <a:p>
            <a:pPr>
              <a:buNone/>
            </a:pPr>
            <a:r>
              <a:rPr lang="en-US" dirty="0"/>
              <a:t>-clay sage -clove bud </a:t>
            </a:r>
          </a:p>
          <a:p>
            <a:pPr>
              <a:buNone/>
            </a:pPr>
            <a:r>
              <a:rPr lang="en-US" dirty="0"/>
              <a:t>-juniper -fennel -jasmine </a:t>
            </a:r>
          </a:p>
          <a:p>
            <a:pPr>
              <a:buNone/>
            </a:pPr>
            <a:r>
              <a:rPr lang="en-US" dirty="0"/>
              <a:t>-juniper -lemongrass </a:t>
            </a:r>
          </a:p>
          <a:p>
            <a:pPr>
              <a:buNone/>
            </a:pPr>
            <a:r>
              <a:rPr lang="en-US" dirty="0"/>
              <a:t>-marjoram -peppermint</a:t>
            </a:r>
          </a:p>
          <a:p>
            <a:pPr>
              <a:buNone/>
            </a:pPr>
            <a:r>
              <a:rPr lang="en-US" dirty="0"/>
              <a:t>-rosemary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Precautions continued</a:t>
            </a:r>
          </a:p>
        </p:txBody>
      </p:sp>
      <p:sp>
        <p:nvSpPr>
          <p:cNvPr id="3" name="Content Placeholder 2"/>
          <p:cNvSpPr>
            <a:spLocks noGrp="1"/>
          </p:cNvSpPr>
          <p:nvPr>
            <p:ph idx="1"/>
          </p:nvPr>
        </p:nvSpPr>
        <p:spPr>
          <a:xfrm>
            <a:off x="0" y="1219200"/>
            <a:ext cx="9144000" cy="5486400"/>
          </a:xfrm>
        </p:spPr>
        <p:txBody>
          <a:bodyPr>
            <a:normAutofit/>
          </a:bodyPr>
          <a:lstStyle/>
          <a:p>
            <a:pPr>
              <a:buNone/>
            </a:pPr>
            <a:r>
              <a:rPr lang="en-US" dirty="0"/>
              <a:t>Avoid on skin that is easily sunburned</a:t>
            </a:r>
          </a:p>
          <a:p>
            <a:pPr>
              <a:buNone/>
            </a:pPr>
            <a:r>
              <a:rPr lang="en-US" dirty="0"/>
              <a:t>-bergamot -ginger -lemon  -lime </a:t>
            </a:r>
          </a:p>
          <a:p>
            <a:pPr>
              <a:buNone/>
            </a:pPr>
            <a:r>
              <a:rPr lang="en-US" dirty="0"/>
              <a:t>-lemon verbena -mandarin -orange</a:t>
            </a:r>
          </a:p>
          <a:p>
            <a:pPr>
              <a:buNone/>
            </a:pPr>
            <a:r>
              <a:rPr lang="en-US" dirty="0"/>
              <a:t>Medical alert do not use if you have  high blood pressure, epilepsy, kidney disease</a:t>
            </a:r>
          </a:p>
          <a:p>
            <a:pPr>
              <a:buNone/>
            </a:pPr>
            <a:r>
              <a:rPr lang="en-US" dirty="0"/>
              <a:t>-sage -thyme -cypress -rosemary -fennel</a:t>
            </a:r>
          </a:p>
          <a:p>
            <a:pPr>
              <a:buNone/>
            </a:pPr>
            <a:r>
              <a:rPr lang="en-US" dirty="0"/>
              <a:t>Do not use if driving far; causes drowsiness,</a:t>
            </a:r>
          </a:p>
          <a:p>
            <a:pPr>
              <a:buNone/>
            </a:pPr>
            <a:r>
              <a:rPr lang="en-US" dirty="0"/>
              <a:t>-clary sage  -marjoram –ylang ylang  </a:t>
            </a: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ld English Text MT" pitchFamily="66" charset="0"/>
              </a:rPr>
              <a:t>Aromatherapy family tree</a:t>
            </a:r>
          </a:p>
        </p:txBody>
      </p:sp>
      <p:pic>
        <p:nvPicPr>
          <p:cNvPr id="4" name="Content Placeholder 3" descr="bee a sweetie family tree.jpg"/>
          <p:cNvPicPr>
            <a:picLocks noGrp="1" noChangeAspect="1"/>
          </p:cNvPicPr>
          <p:nvPr>
            <p:ph idx="1"/>
          </p:nvPr>
        </p:nvPicPr>
        <p:blipFill>
          <a:blip r:embed="rId2" cstate="print"/>
          <a:stretch>
            <a:fillRect/>
          </a:stretch>
        </p:blipFill>
        <p:spPr>
          <a:xfrm>
            <a:off x="0" y="1371600"/>
            <a:ext cx="9144000" cy="5486400"/>
          </a:xfrm>
        </p:spPr>
      </p:pic>
      <p:sp>
        <p:nvSpPr>
          <p:cNvPr id="5" name="TextBox 4"/>
          <p:cNvSpPr txBox="1"/>
          <p:nvPr/>
        </p:nvSpPr>
        <p:spPr>
          <a:xfrm>
            <a:off x="457200" y="6248400"/>
            <a:ext cx="685800" cy="276999"/>
          </a:xfrm>
          <a:prstGeom prst="rect">
            <a:avLst/>
          </a:prstGeom>
          <a:noFill/>
        </p:spPr>
        <p:txBody>
          <a:bodyPr wrap="square" rtlCol="0">
            <a:spAutoFit/>
          </a:bodyPr>
          <a:lstStyle/>
          <a:p>
            <a:r>
              <a:rPr lang="en-US" sz="1200" b="1" dirty="0"/>
              <a:t>CITRUS</a:t>
            </a:r>
          </a:p>
        </p:txBody>
      </p:sp>
      <p:sp>
        <p:nvSpPr>
          <p:cNvPr id="6" name="TextBox 5"/>
          <p:cNvSpPr txBox="1"/>
          <p:nvPr/>
        </p:nvSpPr>
        <p:spPr>
          <a:xfrm>
            <a:off x="1143000" y="6172200"/>
            <a:ext cx="1066800" cy="276999"/>
          </a:xfrm>
          <a:prstGeom prst="rect">
            <a:avLst/>
          </a:prstGeom>
          <a:noFill/>
        </p:spPr>
        <p:txBody>
          <a:bodyPr wrap="square" rtlCol="0">
            <a:spAutoFit/>
          </a:bodyPr>
          <a:lstStyle/>
          <a:p>
            <a:r>
              <a:rPr lang="en-US" sz="1200" b="1" dirty="0"/>
              <a:t>HERBACEOUS</a:t>
            </a:r>
          </a:p>
        </p:txBody>
      </p:sp>
      <p:sp>
        <p:nvSpPr>
          <p:cNvPr id="7" name="TextBox 6"/>
          <p:cNvSpPr txBox="1"/>
          <p:nvPr/>
        </p:nvSpPr>
        <p:spPr>
          <a:xfrm>
            <a:off x="7924800" y="6172200"/>
            <a:ext cx="762000" cy="276999"/>
          </a:xfrm>
          <a:prstGeom prst="rect">
            <a:avLst/>
          </a:prstGeom>
          <a:noFill/>
        </p:spPr>
        <p:txBody>
          <a:bodyPr wrap="square" rtlCol="0">
            <a:spAutoFit/>
          </a:bodyPr>
          <a:lstStyle/>
          <a:p>
            <a:r>
              <a:rPr lang="en-US" sz="1200" b="1" dirty="0"/>
              <a:t>SPICEY </a:t>
            </a:r>
          </a:p>
        </p:txBody>
      </p:sp>
      <p:sp>
        <p:nvSpPr>
          <p:cNvPr id="8" name="TextBox 7"/>
          <p:cNvSpPr txBox="1"/>
          <p:nvPr/>
        </p:nvSpPr>
        <p:spPr>
          <a:xfrm>
            <a:off x="7010400" y="5943600"/>
            <a:ext cx="1066800" cy="646331"/>
          </a:xfrm>
          <a:prstGeom prst="rect">
            <a:avLst/>
          </a:prstGeom>
          <a:noFill/>
        </p:spPr>
        <p:txBody>
          <a:bodyPr wrap="square" rtlCol="0">
            <a:spAutoFit/>
          </a:bodyPr>
          <a:lstStyle/>
          <a:p>
            <a:endParaRPr lang="en-US" sz="1200" b="1" dirty="0"/>
          </a:p>
          <a:p>
            <a:r>
              <a:rPr lang="en-US" sz="1200" b="1" dirty="0"/>
              <a:t>CAMPHOR-</a:t>
            </a:r>
          </a:p>
          <a:p>
            <a:r>
              <a:rPr lang="en-US" sz="1200" b="1" dirty="0"/>
              <a:t>ACEOUS</a:t>
            </a:r>
          </a:p>
        </p:txBody>
      </p:sp>
      <p:sp>
        <p:nvSpPr>
          <p:cNvPr id="9" name="TextBox 8"/>
          <p:cNvSpPr txBox="1"/>
          <p:nvPr/>
        </p:nvSpPr>
        <p:spPr>
          <a:xfrm>
            <a:off x="2209800" y="6019800"/>
            <a:ext cx="762000" cy="276999"/>
          </a:xfrm>
          <a:prstGeom prst="rect">
            <a:avLst/>
          </a:prstGeom>
          <a:noFill/>
        </p:spPr>
        <p:txBody>
          <a:bodyPr wrap="square" rtlCol="0">
            <a:spAutoFit/>
          </a:bodyPr>
          <a:lstStyle/>
          <a:p>
            <a:r>
              <a:rPr lang="en-US" sz="1200" b="1" dirty="0"/>
              <a:t>FLORAL</a:t>
            </a:r>
          </a:p>
        </p:txBody>
      </p:sp>
      <p:sp>
        <p:nvSpPr>
          <p:cNvPr id="10" name="TextBox 9"/>
          <p:cNvSpPr txBox="1"/>
          <p:nvPr/>
        </p:nvSpPr>
        <p:spPr>
          <a:xfrm>
            <a:off x="6172200" y="6019800"/>
            <a:ext cx="762000" cy="276999"/>
          </a:xfrm>
          <a:prstGeom prst="rect">
            <a:avLst/>
          </a:prstGeom>
          <a:noFill/>
        </p:spPr>
        <p:txBody>
          <a:bodyPr wrap="square" rtlCol="0">
            <a:spAutoFit/>
          </a:bodyPr>
          <a:lstStyle/>
          <a:p>
            <a:r>
              <a:rPr lang="en-US" sz="1200" b="1" dirty="0"/>
              <a:t>WOODY</a:t>
            </a:r>
          </a:p>
        </p:txBody>
      </p:sp>
      <p:sp>
        <p:nvSpPr>
          <p:cNvPr id="19" name="TextBox 18"/>
          <p:cNvSpPr txBox="1"/>
          <p:nvPr/>
        </p:nvSpPr>
        <p:spPr>
          <a:xfrm>
            <a:off x="4191000" y="2895600"/>
            <a:ext cx="838200" cy="276999"/>
          </a:xfrm>
          <a:prstGeom prst="rect">
            <a:avLst/>
          </a:prstGeom>
          <a:noFill/>
        </p:spPr>
        <p:txBody>
          <a:bodyPr wrap="square" rtlCol="0">
            <a:spAutoFit/>
          </a:bodyPr>
          <a:lstStyle/>
          <a:p>
            <a:r>
              <a:rPr lang="en-US" sz="1200" b="1" dirty="0"/>
              <a:t>RESINOUS</a:t>
            </a:r>
          </a:p>
        </p:txBody>
      </p:sp>
      <p:sp>
        <p:nvSpPr>
          <p:cNvPr id="20" name="Curved Right Arrow 19"/>
          <p:cNvSpPr/>
          <p:nvPr/>
        </p:nvSpPr>
        <p:spPr>
          <a:xfrm>
            <a:off x="4648200" y="3124200"/>
            <a:ext cx="350520" cy="457200"/>
          </a:xfrm>
          <a:prstGeom prst="curved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solidFill>
                <a:schemeClr val="tx1"/>
              </a:solidFill>
            </a:endParaRPr>
          </a:p>
        </p:txBody>
      </p:sp>
      <p:sp>
        <p:nvSpPr>
          <p:cNvPr id="21" name="Curved Left Arrow 20"/>
          <p:cNvSpPr/>
          <p:nvPr/>
        </p:nvSpPr>
        <p:spPr>
          <a:xfrm>
            <a:off x="4191000" y="3124200"/>
            <a:ext cx="381000" cy="457200"/>
          </a:xfrm>
          <a:prstGeom prst="curvedLeftArrow">
            <a:avLst>
              <a:gd name="adj1" fmla="val 25000"/>
              <a:gd name="adj2" fmla="val 70000"/>
              <a:gd name="adj3" fmla="val 25000"/>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solidFill>
                <a:schemeClr val="tx1"/>
              </a:solidFill>
            </a:endParaRPr>
          </a:p>
        </p:txBody>
      </p:sp>
      <p:sp>
        <p:nvSpPr>
          <p:cNvPr id="22" name="TextBox 21"/>
          <p:cNvSpPr txBox="1"/>
          <p:nvPr/>
        </p:nvSpPr>
        <p:spPr>
          <a:xfrm>
            <a:off x="4191000" y="5181600"/>
            <a:ext cx="762000" cy="276999"/>
          </a:xfrm>
          <a:prstGeom prst="rect">
            <a:avLst/>
          </a:prstGeom>
          <a:noFill/>
        </p:spPr>
        <p:txBody>
          <a:bodyPr wrap="square" rtlCol="0">
            <a:spAutoFit/>
          </a:bodyPr>
          <a:lstStyle/>
          <a:p>
            <a:r>
              <a:rPr lang="en-US" sz="1200" b="1" dirty="0"/>
              <a:t> EARTHY</a:t>
            </a:r>
          </a:p>
        </p:txBody>
      </p:sp>
      <p:sp>
        <p:nvSpPr>
          <p:cNvPr id="24" name="Curved Right Arrow 23"/>
          <p:cNvSpPr/>
          <p:nvPr/>
        </p:nvSpPr>
        <p:spPr>
          <a:xfrm>
            <a:off x="4572000" y="5410200"/>
            <a:ext cx="350520" cy="381000"/>
          </a:xfrm>
          <a:prstGeom prst="curved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solidFill>
                <a:schemeClr val="tx1"/>
              </a:solidFill>
            </a:endParaRPr>
          </a:p>
        </p:txBody>
      </p:sp>
      <p:sp>
        <p:nvSpPr>
          <p:cNvPr id="25" name="Curved Left Arrow 24"/>
          <p:cNvSpPr/>
          <p:nvPr/>
        </p:nvSpPr>
        <p:spPr>
          <a:xfrm>
            <a:off x="4191000" y="5410200"/>
            <a:ext cx="350520" cy="381000"/>
          </a:xfrm>
          <a:prstGeom prst="curvedLeftArrow">
            <a:avLst>
              <a:gd name="adj1" fmla="val 25000"/>
              <a:gd name="adj2" fmla="val 53273"/>
              <a:gd name="adj3" fmla="val 25000"/>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Aromatherapy oil Categories</a:t>
            </a:r>
          </a:p>
        </p:txBody>
      </p:sp>
      <p:sp>
        <p:nvSpPr>
          <p:cNvPr id="3" name="Content Placeholder 2"/>
          <p:cNvSpPr>
            <a:spLocks noGrp="1"/>
          </p:cNvSpPr>
          <p:nvPr>
            <p:ph idx="1"/>
          </p:nvPr>
        </p:nvSpPr>
        <p:spPr/>
        <p:txBody>
          <a:bodyPr>
            <a:normAutofit fontScale="92500"/>
          </a:bodyPr>
          <a:lstStyle/>
          <a:p>
            <a:pPr>
              <a:buNone/>
            </a:pPr>
            <a:r>
              <a:rPr lang="en-US" dirty="0"/>
              <a:t>Organic- grown without the use of synthetic fertilizers and pesticides, irrigation, genetic engineering, growth, hormones, or antibiotics.</a:t>
            </a:r>
          </a:p>
          <a:p>
            <a:pPr>
              <a:buNone/>
            </a:pPr>
            <a:r>
              <a:rPr lang="en-US" dirty="0"/>
              <a:t>Natural – oils without carrier oils adulterated oils with harmless additives.</a:t>
            </a:r>
          </a:p>
          <a:p>
            <a:pPr>
              <a:buNone/>
            </a:pPr>
            <a:r>
              <a:rPr lang="en-US" dirty="0"/>
              <a:t>*legislation is the separating factor of the two. The label of 100% pure doesn’t mean that all of the contents are natural or organic in fact it only 5% of the product to be “pure” to be labeled as pure.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Cleaning oils</a:t>
            </a:r>
          </a:p>
        </p:txBody>
      </p:sp>
      <p:graphicFrame>
        <p:nvGraphicFramePr>
          <p:cNvPr id="6" name="Table 5"/>
          <p:cNvGraphicFramePr>
            <a:graphicFrameLocks noGrp="1"/>
          </p:cNvGraphicFramePr>
          <p:nvPr/>
        </p:nvGraphicFramePr>
        <p:xfrm>
          <a:off x="152400" y="1397000"/>
          <a:ext cx="8839200" cy="3708400"/>
        </p:xfrm>
        <a:graphic>
          <a:graphicData uri="http://schemas.openxmlformats.org/drawingml/2006/table">
            <a:tbl>
              <a:tblPr firstRow="1" bandRow="1">
                <a:tableStyleId>{5C22544A-7EE6-4342-B048-85BDC9FD1C3A}</a:tableStyleId>
              </a:tblPr>
              <a:tblGrid>
                <a:gridCol w="1473200">
                  <a:extLst>
                    <a:ext uri="{9D8B030D-6E8A-4147-A177-3AD203B41FA5}">
                      <a16:colId xmlns:a16="http://schemas.microsoft.com/office/drawing/2014/main" val="20000"/>
                    </a:ext>
                  </a:extLst>
                </a:gridCol>
                <a:gridCol w="1473200">
                  <a:extLst>
                    <a:ext uri="{9D8B030D-6E8A-4147-A177-3AD203B41FA5}">
                      <a16:colId xmlns:a16="http://schemas.microsoft.com/office/drawing/2014/main" val="20001"/>
                    </a:ext>
                  </a:extLst>
                </a:gridCol>
                <a:gridCol w="1473200">
                  <a:extLst>
                    <a:ext uri="{9D8B030D-6E8A-4147-A177-3AD203B41FA5}">
                      <a16:colId xmlns:a16="http://schemas.microsoft.com/office/drawing/2014/main" val="20002"/>
                    </a:ext>
                  </a:extLst>
                </a:gridCol>
                <a:gridCol w="1473200">
                  <a:extLst>
                    <a:ext uri="{9D8B030D-6E8A-4147-A177-3AD203B41FA5}">
                      <a16:colId xmlns:a16="http://schemas.microsoft.com/office/drawing/2014/main" val="20003"/>
                    </a:ext>
                  </a:extLst>
                </a:gridCol>
                <a:gridCol w="1473200">
                  <a:extLst>
                    <a:ext uri="{9D8B030D-6E8A-4147-A177-3AD203B41FA5}">
                      <a16:colId xmlns:a16="http://schemas.microsoft.com/office/drawing/2014/main" val="20004"/>
                    </a:ext>
                  </a:extLst>
                </a:gridCol>
                <a:gridCol w="1473200">
                  <a:extLst>
                    <a:ext uri="{9D8B030D-6E8A-4147-A177-3AD203B41FA5}">
                      <a16:colId xmlns:a16="http://schemas.microsoft.com/office/drawing/2014/main" val="20005"/>
                    </a:ext>
                  </a:extLst>
                </a:gridCol>
              </a:tblGrid>
              <a:tr h="370840">
                <a:tc>
                  <a:txBody>
                    <a:bodyPr/>
                    <a:lstStyle/>
                    <a:p>
                      <a:endParaRPr lang="en-US" dirty="0"/>
                    </a:p>
                  </a:txBody>
                  <a:tcPr/>
                </a:tc>
                <a:tc>
                  <a:txBody>
                    <a:bodyPr/>
                    <a:lstStyle/>
                    <a:p>
                      <a:r>
                        <a:rPr lang="en-US" dirty="0"/>
                        <a:t>Antiseptic</a:t>
                      </a:r>
                    </a:p>
                  </a:txBody>
                  <a:tcPr/>
                </a:tc>
                <a:tc>
                  <a:txBody>
                    <a:bodyPr/>
                    <a:lstStyle/>
                    <a:p>
                      <a:r>
                        <a:rPr lang="en-US" dirty="0"/>
                        <a:t>Antibacterial</a:t>
                      </a:r>
                    </a:p>
                  </a:txBody>
                  <a:tcPr/>
                </a:tc>
                <a:tc>
                  <a:txBody>
                    <a:bodyPr/>
                    <a:lstStyle/>
                    <a:p>
                      <a:r>
                        <a:rPr lang="en-US" dirty="0"/>
                        <a:t>Antimicrobial</a:t>
                      </a:r>
                    </a:p>
                  </a:txBody>
                  <a:tcPr/>
                </a:tc>
                <a:tc>
                  <a:txBody>
                    <a:bodyPr/>
                    <a:lstStyle/>
                    <a:p>
                      <a:r>
                        <a:rPr lang="en-US" dirty="0"/>
                        <a:t>Antifungal</a:t>
                      </a:r>
                    </a:p>
                  </a:txBody>
                  <a:tcPr/>
                </a:tc>
                <a:tc>
                  <a:txBody>
                    <a:bodyPr/>
                    <a:lstStyle/>
                    <a:p>
                      <a:r>
                        <a:rPr lang="en-US" dirty="0"/>
                        <a:t>Antiviral</a:t>
                      </a:r>
                    </a:p>
                  </a:txBody>
                  <a:tcPr/>
                </a:tc>
                <a:extLst>
                  <a:ext uri="{0D108BD9-81ED-4DB2-BD59-A6C34878D82A}">
                    <a16:rowId xmlns:a16="http://schemas.microsoft.com/office/drawing/2014/main" val="10000"/>
                  </a:ext>
                </a:extLst>
              </a:tr>
              <a:tr h="370840">
                <a:tc>
                  <a:txBody>
                    <a:bodyPr/>
                    <a:lstStyle/>
                    <a:p>
                      <a:r>
                        <a:rPr lang="en-US" dirty="0"/>
                        <a:t>Thyme</a:t>
                      </a:r>
                    </a:p>
                  </a:txBody>
                  <a:tcPr/>
                </a:tc>
                <a:tc>
                  <a:txBody>
                    <a:bodyPr/>
                    <a:lstStyle/>
                    <a:p>
                      <a:pPr algn="ctr"/>
                      <a:r>
                        <a:rPr lang="en-US" dirty="0"/>
                        <a:t>*</a:t>
                      </a:r>
                    </a:p>
                  </a:txBody>
                  <a:tcPr/>
                </a:tc>
                <a:tc>
                  <a:txBody>
                    <a:bodyPr/>
                    <a:lstStyle/>
                    <a:p>
                      <a:pPr algn="ctr"/>
                      <a:r>
                        <a:rPr lang="en-US" dirty="0"/>
                        <a:t>*</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r>
                        <a:rPr lang="en-US" dirty="0"/>
                        <a:t>Lavender</a:t>
                      </a:r>
                    </a:p>
                  </a:txBody>
                  <a:tcPr/>
                </a:tc>
                <a:tc>
                  <a:txBody>
                    <a:bodyPr/>
                    <a:lstStyle/>
                    <a:p>
                      <a:pPr algn="ctr"/>
                      <a:r>
                        <a:rPr lang="en-US" dirty="0"/>
                        <a:t>*</a:t>
                      </a:r>
                    </a:p>
                  </a:txBody>
                  <a:tcPr/>
                </a:tc>
                <a:tc>
                  <a:txBody>
                    <a:bodyPr/>
                    <a:lstStyle/>
                    <a:p>
                      <a:pPr algn="ctr"/>
                      <a:r>
                        <a:rPr lang="en-US" dirty="0"/>
                        <a:t>*</a:t>
                      </a:r>
                    </a:p>
                  </a:txBody>
                  <a:tcPr/>
                </a:tc>
                <a:tc>
                  <a:txBody>
                    <a:bodyPr/>
                    <a:lstStyle/>
                    <a:p>
                      <a:endParaRPr lang="en-US" dirty="0"/>
                    </a:p>
                  </a:txBody>
                  <a:tcPr/>
                </a:tc>
                <a:tc>
                  <a:txBody>
                    <a:bodyPr/>
                    <a:lstStyle/>
                    <a:p>
                      <a:endParaRPr lang="en-US" dirty="0"/>
                    </a:p>
                  </a:txBody>
                  <a:tcPr/>
                </a:tc>
                <a:tc>
                  <a:txBody>
                    <a:bodyPr/>
                    <a:lstStyle/>
                    <a:p>
                      <a:pPr algn="ctr"/>
                      <a:r>
                        <a:rPr lang="en-US" dirty="0"/>
                        <a:t>*</a:t>
                      </a:r>
                    </a:p>
                  </a:txBody>
                  <a:tcPr/>
                </a:tc>
                <a:extLst>
                  <a:ext uri="{0D108BD9-81ED-4DB2-BD59-A6C34878D82A}">
                    <a16:rowId xmlns:a16="http://schemas.microsoft.com/office/drawing/2014/main" val="10002"/>
                  </a:ext>
                </a:extLst>
              </a:tr>
              <a:tr h="370840">
                <a:tc>
                  <a:txBody>
                    <a:bodyPr/>
                    <a:lstStyle/>
                    <a:p>
                      <a:r>
                        <a:rPr lang="en-US" dirty="0"/>
                        <a:t>Lemon</a:t>
                      </a:r>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3"/>
                  </a:ext>
                </a:extLst>
              </a:tr>
              <a:tr h="370840">
                <a:tc>
                  <a:txBody>
                    <a:bodyPr/>
                    <a:lstStyle/>
                    <a:p>
                      <a:r>
                        <a:rPr lang="en-US" dirty="0"/>
                        <a:t>Pine</a:t>
                      </a:r>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r h="370840">
                <a:tc>
                  <a:txBody>
                    <a:bodyPr/>
                    <a:lstStyle/>
                    <a:p>
                      <a:r>
                        <a:rPr lang="en-US" dirty="0"/>
                        <a:t>Eucalyptus</a:t>
                      </a:r>
                    </a:p>
                  </a:txBody>
                  <a:tcPr/>
                </a:tc>
                <a:tc>
                  <a:txBody>
                    <a:bodyPr/>
                    <a:lstStyle/>
                    <a:p>
                      <a:pPr algn="ctr"/>
                      <a:r>
                        <a:rPr lang="en-US" dirty="0"/>
                        <a:t>*</a:t>
                      </a:r>
                    </a:p>
                  </a:txBody>
                  <a:tcPr/>
                </a:tc>
                <a:tc>
                  <a:txBody>
                    <a:bodyPr/>
                    <a:lstStyle/>
                    <a:p>
                      <a:pPr algn="ctr"/>
                      <a:r>
                        <a:rPr lang="en-US" dirty="0"/>
                        <a:t>*</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5"/>
                  </a:ext>
                </a:extLst>
              </a:tr>
              <a:tr h="370840">
                <a:tc>
                  <a:txBody>
                    <a:bodyPr/>
                    <a:lstStyle/>
                    <a:p>
                      <a:r>
                        <a:rPr lang="en-US" dirty="0"/>
                        <a:t>Lemongrass </a:t>
                      </a:r>
                    </a:p>
                  </a:txBody>
                  <a:tcPr/>
                </a:tc>
                <a:tc>
                  <a:txBody>
                    <a:bodyPr/>
                    <a:lstStyle/>
                    <a:p>
                      <a:pPr algn="ctr"/>
                      <a:r>
                        <a:rPr lang="en-US" dirty="0"/>
                        <a:t>*</a:t>
                      </a:r>
                    </a:p>
                  </a:txBody>
                  <a:tcPr/>
                </a:tc>
                <a:tc>
                  <a:txBody>
                    <a:bodyPr/>
                    <a:lstStyle/>
                    <a:p>
                      <a:endParaRPr lang="en-US" dirty="0"/>
                    </a:p>
                  </a:txBody>
                  <a:tcPr/>
                </a:tc>
                <a:tc>
                  <a:txBody>
                    <a:bodyPr/>
                    <a:lstStyle/>
                    <a:p>
                      <a:pPr algn="ctr"/>
                      <a:r>
                        <a:rPr lang="en-US" dirty="0"/>
                        <a:t>*</a:t>
                      </a:r>
                    </a:p>
                  </a:txBody>
                  <a:tcPr/>
                </a:tc>
                <a:tc>
                  <a:txBody>
                    <a:bodyPr/>
                    <a:lstStyle/>
                    <a:p>
                      <a:pPr algn="ctr"/>
                      <a:r>
                        <a:rPr lang="en-US" dirty="0"/>
                        <a:t>*</a:t>
                      </a:r>
                    </a:p>
                  </a:txBody>
                  <a:tcPr/>
                </a:tc>
                <a:tc>
                  <a:txBody>
                    <a:bodyPr/>
                    <a:lstStyle/>
                    <a:p>
                      <a:endParaRPr lang="en-US"/>
                    </a:p>
                  </a:txBody>
                  <a:tcPr/>
                </a:tc>
                <a:extLst>
                  <a:ext uri="{0D108BD9-81ED-4DB2-BD59-A6C34878D82A}">
                    <a16:rowId xmlns:a16="http://schemas.microsoft.com/office/drawing/2014/main" val="10006"/>
                  </a:ext>
                </a:extLst>
              </a:tr>
              <a:tr h="370840">
                <a:tc>
                  <a:txBody>
                    <a:bodyPr/>
                    <a:lstStyle/>
                    <a:p>
                      <a:r>
                        <a:rPr lang="en-US" dirty="0"/>
                        <a:t>Tea tree</a:t>
                      </a:r>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tc>
                  <a:txBody>
                    <a:bodyPr/>
                    <a:lstStyle/>
                    <a:p>
                      <a:endParaRPr lang="en-US" dirty="0"/>
                    </a:p>
                  </a:txBody>
                  <a:tcPr/>
                </a:tc>
                <a:extLst>
                  <a:ext uri="{0D108BD9-81ED-4DB2-BD59-A6C34878D82A}">
                    <a16:rowId xmlns:a16="http://schemas.microsoft.com/office/drawing/2014/main" val="10007"/>
                  </a:ext>
                </a:extLst>
              </a:tr>
              <a:tr h="370840">
                <a:tc>
                  <a:txBody>
                    <a:bodyPr/>
                    <a:lstStyle/>
                    <a:p>
                      <a:r>
                        <a:rPr lang="en-US" dirty="0"/>
                        <a:t>orange</a:t>
                      </a:r>
                    </a:p>
                  </a:txBody>
                  <a:tcPr/>
                </a:tc>
                <a:tc>
                  <a:txBody>
                    <a:bodyPr/>
                    <a:lstStyle/>
                    <a:p>
                      <a:pPr algn="ctr"/>
                      <a:r>
                        <a:rPr lang="en-US" dirty="0"/>
                        <a:t>*</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8"/>
                  </a:ext>
                </a:extLst>
              </a:tr>
              <a:tr h="370840">
                <a:tc>
                  <a:txBody>
                    <a:bodyPr/>
                    <a:lstStyle/>
                    <a:p>
                      <a:r>
                        <a:rPr lang="en-US" dirty="0"/>
                        <a:t>Geranium </a:t>
                      </a:r>
                    </a:p>
                  </a:txBody>
                  <a:tcPr/>
                </a:tc>
                <a:tc>
                  <a:txBody>
                    <a:bodyPr/>
                    <a:lstStyle/>
                    <a:p>
                      <a:pPr algn="ctr"/>
                      <a:r>
                        <a:rPr lang="en-US" dirty="0"/>
                        <a:t>*</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9"/>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1470025"/>
          </a:xfrm>
        </p:spPr>
        <p:txBody>
          <a:bodyPr/>
          <a:lstStyle/>
          <a:p>
            <a:r>
              <a:rPr lang="en-US" dirty="0"/>
              <a:t>Carrier Oils</a:t>
            </a:r>
          </a:p>
        </p:txBody>
      </p:sp>
      <p:sp>
        <p:nvSpPr>
          <p:cNvPr id="3" name="Content Placeholder 2"/>
          <p:cNvSpPr>
            <a:spLocks noGrp="1"/>
          </p:cNvSpPr>
          <p:nvPr>
            <p:ph type="subTitle" idx="1"/>
          </p:nvPr>
        </p:nvSpPr>
        <p:spPr>
          <a:xfrm>
            <a:off x="1371600" y="2057400"/>
            <a:ext cx="6400800" cy="3657600"/>
          </a:xfrm>
        </p:spPr>
        <p:txBody>
          <a:bodyPr>
            <a:normAutofit fontScale="62500" lnSpcReduction="20000"/>
          </a:bodyPr>
          <a:lstStyle/>
          <a:p>
            <a:pPr>
              <a:buNone/>
            </a:pPr>
            <a:r>
              <a:rPr lang="en-US" sz="4800" b="1" dirty="0">
                <a:solidFill>
                  <a:schemeClr val="tx1"/>
                </a:solidFill>
              </a:rPr>
              <a:t>Precautions </a:t>
            </a:r>
          </a:p>
          <a:p>
            <a:pPr algn="l">
              <a:buNone/>
            </a:pPr>
            <a:r>
              <a:rPr lang="en-US" sz="4800" b="1" dirty="0">
                <a:solidFill>
                  <a:schemeClr val="tx1"/>
                </a:solidFill>
              </a:rPr>
              <a:t>#1 Only buy organic carrier oils from the grocery store others are chemically processed</a:t>
            </a:r>
          </a:p>
          <a:p>
            <a:pPr algn="l">
              <a:buNone/>
            </a:pPr>
            <a:endParaRPr lang="en-US" sz="4800" b="1" dirty="0">
              <a:solidFill>
                <a:schemeClr val="tx1"/>
              </a:solidFill>
            </a:endParaRPr>
          </a:p>
          <a:p>
            <a:pPr algn="l">
              <a:buNone/>
            </a:pPr>
            <a:r>
              <a:rPr lang="en-US" sz="4800" b="1" dirty="0">
                <a:solidFill>
                  <a:schemeClr val="tx1"/>
                </a:solidFill>
              </a:rPr>
              <a:t>#2 Carrier oils should be cold pressed</a:t>
            </a:r>
          </a:p>
          <a:p>
            <a:pPr algn="l">
              <a:buNone/>
            </a:pPr>
            <a:endParaRPr lang="en-US" sz="4800" b="1" dirty="0">
              <a:solidFill>
                <a:schemeClr val="tx1"/>
              </a:solidFill>
            </a:endParaRPr>
          </a:p>
          <a:p>
            <a:pPr algn="l">
              <a:buNone/>
            </a:pPr>
            <a:r>
              <a:rPr lang="en-US" sz="4800" b="1" dirty="0">
                <a:solidFill>
                  <a:schemeClr val="tx1"/>
                </a:solidFill>
              </a:rPr>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447800"/>
            <a:ext cx="9144000" cy="5410200"/>
          </a:xfrm>
        </p:spPr>
        <p:txBody>
          <a:bodyPr/>
          <a:lstStyle/>
          <a:p>
            <a:endParaRPr lang="en-US" dirty="0"/>
          </a:p>
          <a:p>
            <a:r>
              <a:rPr lang="en-US" dirty="0"/>
              <a:t>							</a:t>
            </a:r>
          </a:p>
          <a:p>
            <a:endParaRPr lang="en-US" dirty="0"/>
          </a:p>
          <a:p>
            <a:endParaRPr lang="en-US" dirty="0"/>
          </a:p>
          <a:p>
            <a:r>
              <a:rPr lang="en-US" dirty="0"/>
              <a:t>							</a:t>
            </a:r>
          </a:p>
          <a:p>
            <a:endParaRPr lang="en-US" dirty="0"/>
          </a:p>
          <a:p>
            <a:endParaRPr lang="en-US" dirty="0"/>
          </a:p>
        </p:txBody>
      </p:sp>
      <p:graphicFrame>
        <p:nvGraphicFramePr>
          <p:cNvPr id="6" name="Table 5"/>
          <p:cNvGraphicFramePr>
            <a:graphicFrameLocks noGrp="1"/>
          </p:cNvGraphicFramePr>
          <p:nvPr/>
        </p:nvGraphicFramePr>
        <p:xfrm>
          <a:off x="0" y="1"/>
          <a:ext cx="9144000" cy="6928611"/>
        </p:xfrm>
        <a:graphic>
          <a:graphicData uri="http://schemas.openxmlformats.org/drawingml/2006/table">
            <a:tbl>
              <a:tblPr bandRow="1">
                <a:tableStyleId>{5C22544A-7EE6-4342-B048-85BDC9FD1C3A}</a:tableStyleId>
              </a:tblPr>
              <a:tblGrid>
                <a:gridCol w="22860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286000">
                  <a:extLst>
                    <a:ext uri="{9D8B030D-6E8A-4147-A177-3AD203B41FA5}">
                      <a16:colId xmlns:a16="http://schemas.microsoft.com/office/drawing/2014/main" val="20003"/>
                    </a:ext>
                  </a:extLst>
                </a:gridCol>
              </a:tblGrid>
              <a:tr h="365520">
                <a:tc>
                  <a:txBody>
                    <a:bodyPr/>
                    <a:lstStyle/>
                    <a:p>
                      <a:r>
                        <a:rPr lang="en-US" sz="1200" dirty="0"/>
                        <a:t>Oil</a:t>
                      </a:r>
                      <a:r>
                        <a:rPr lang="en-US" sz="1200" baseline="0" dirty="0"/>
                        <a:t> name </a:t>
                      </a:r>
                      <a:endParaRPr lang="en-US" sz="1200" dirty="0"/>
                    </a:p>
                  </a:txBody>
                  <a:tcPr/>
                </a:tc>
                <a:tc>
                  <a:txBody>
                    <a:bodyPr/>
                    <a:lstStyle/>
                    <a:p>
                      <a:r>
                        <a:rPr lang="en-US" sz="1200" dirty="0"/>
                        <a:t>Color/texture</a:t>
                      </a:r>
                    </a:p>
                  </a:txBody>
                  <a:tcPr/>
                </a:tc>
                <a:tc>
                  <a:txBody>
                    <a:bodyPr/>
                    <a:lstStyle/>
                    <a:p>
                      <a:r>
                        <a:rPr lang="en-US" sz="1200" dirty="0"/>
                        <a:t>Benefits/description</a:t>
                      </a:r>
                    </a:p>
                  </a:txBody>
                  <a:tcPr/>
                </a:tc>
                <a:tc>
                  <a:txBody>
                    <a:bodyPr/>
                    <a:lstStyle/>
                    <a:p>
                      <a:r>
                        <a:rPr lang="en-US" sz="1200" dirty="0"/>
                        <a:t>Vitamins/minerals  </a:t>
                      </a:r>
                    </a:p>
                  </a:txBody>
                  <a:tcPr/>
                </a:tc>
                <a:extLst>
                  <a:ext uri="{0D108BD9-81ED-4DB2-BD59-A6C34878D82A}">
                    <a16:rowId xmlns:a16="http://schemas.microsoft.com/office/drawing/2014/main" val="10000"/>
                  </a:ext>
                </a:extLst>
              </a:tr>
              <a:tr h="625079">
                <a:tc>
                  <a:txBody>
                    <a:bodyPr/>
                    <a:lstStyle/>
                    <a:p>
                      <a:r>
                        <a:rPr lang="en-US" sz="1200" dirty="0"/>
                        <a:t>Sweet almond oil</a:t>
                      </a:r>
                    </a:p>
                  </a:txBody>
                  <a:tcPr/>
                </a:tc>
                <a:tc>
                  <a:txBody>
                    <a:bodyPr/>
                    <a:lstStyle/>
                    <a:p>
                      <a:r>
                        <a:rPr lang="en-US" sz="1200" dirty="0"/>
                        <a:t>Fine, pale yellow </a:t>
                      </a:r>
                    </a:p>
                  </a:txBody>
                  <a:tcPr/>
                </a:tc>
                <a:tc>
                  <a:txBody>
                    <a:bodyPr/>
                    <a:lstStyle/>
                    <a:p>
                      <a:r>
                        <a:rPr lang="en-US" sz="1200" dirty="0"/>
                        <a:t>Slow to spoil or stale absorbs quickly good for oily/sensitive</a:t>
                      </a:r>
                      <a:r>
                        <a:rPr lang="en-US" sz="1200" baseline="0" dirty="0"/>
                        <a:t> skin </a:t>
                      </a:r>
                      <a:endParaRPr lang="en-US" sz="1200" dirty="0"/>
                    </a:p>
                  </a:txBody>
                  <a:tcPr/>
                </a:tc>
                <a:tc>
                  <a:txBody>
                    <a:bodyPr/>
                    <a:lstStyle/>
                    <a:p>
                      <a:r>
                        <a:rPr lang="en-US" sz="1200" dirty="0"/>
                        <a:t>Contains vitamin A </a:t>
                      </a:r>
                      <a:r>
                        <a:rPr lang="en-US" sz="1200" baseline="0" dirty="0"/>
                        <a:t> &amp;</a:t>
                      </a:r>
                      <a:r>
                        <a:rPr lang="en-US" sz="1200" dirty="0"/>
                        <a:t> D</a:t>
                      </a:r>
                      <a:r>
                        <a:rPr lang="en-US" sz="1200" baseline="0" dirty="0"/>
                        <a:t> </a:t>
                      </a:r>
                      <a:endParaRPr lang="en-US" sz="1200" dirty="0"/>
                    </a:p>
                  </a:txBody>
                  <a:tcPr/>
                </a:tc>
                <a:extLst>
                  <a:ext uri="{0D108BD9-81ED-4DB2-BD59-A6C34878D82A}">
                    <a16:rowId xmlns:a16="http://schemas.microsoft.com/office/drawing/2014/main" val="10001"/>
                  </a:ext>
                </a:extLst>
              </a:tr>
              <a:tr h="914939">
                <a:tc>
                  <a:txBody>
                    <a:bodyPr/>
                    <a:lstStyle/>
                    <a:p>
                      <a:r>
                        <a:rPr lang="en-US" sz="1200" dirty="0"/>
                        <a:t>Grape seed oil </a:t>
                      </a:r>
                    </a:p>
                  </a:txBody>
                  <a:tcPr/>
                </a:tc>
                <a:tc>
                  <a:txBody>
                    <a:bodyPr/>
                    <a:lstStyle/>
                    <a:p>
                      <a:r>
                        <a:rPr lang="en-US" sz="1200" dirty="0"/>
                        <a:t>Very fine, clear  satin smooth finish without </a:t>
                      </a:r>
                      <a:r>
                        <a:rPr lang="en-US" sz="1200" baseline="0" dirty="0"/>
                        <a:t> a greasy touch</a:t>
                      </a:r>
                      <a:endParaRPr lang="en-US" sz="1200" dirty="0"/>
                    </a:p>
                  </a:txBody>
                  <a:tcPr/>
                </a:tc>
                <a:tc>
                  <a:txBody>
                    <a:bodyPr/>
                    <a:lstStyle/>
                    <a:p>
                      <a:r>
                        <a:rPr lang="en-US" sz="1200" dirty="0"/>
                        <a:t>Excellent for baths excellent for shaving,</a:t>
                      </a:r>
                      <a:r>
                        <a:rPr lang="en-US" sz="1200" baseline="0" dirty="0"/>
                        <a:t> shrinks varicose veins, aids in protection from the sun,  and anti aging  from antioxidants.</a:t>
                      </a:r>
                      <a:endParaRPr lang="en-US" sz="1200" dirty="0"/>
                    </a:p>
                  </a:txBody>
                  <a:tcPr/>
                </a:tc>
                <a:tc>
                  <a:txBody>
                    <a:bodyPr/>
                    <a:lstStyle/>
                    <a:p>
                      <a:r>
                        <a:rPr lang="en-US" sz="1200" dirty="0"/>
                        <a:t>Linolic acids </a:t>
                      </a:r>
                    </a:p>
                  </a:txBody>
                  <a:tcPr/>
                </a:tc>
                <a:extLst>
                  <a:ext uri="{0D108BD9-81ED-4DB2-BD59-A6C34878D82A}">
                    <a16:rowId xmlns:a16="http://schemas.microsoft.com/office/drawing/2014/main" val="10002"/>
                  </a:ext>
                </a:extLst>
              </a:tr>
              <a:tr h="684451">
                <a:tc>
                  <a:txBody>
                    <a:bodyPr/>
                    <a:lstStyle/>
                    <a:p>
                      <a:r>
                        <a:rPr lang="en-US" sz="1200" dirty="0"/>
                        <a:t>Apricot oil </a:t>
                      </a:r>
                    </a:p>
                  </a:txBody>
                  <a:tcPr/>
                </a:tc>
                <a:tc>
                  <a:txBody>
                    <a:bodyPr/>
                    <a:lstStyle/>
                    <a:p>
                      <a:r>
                        <a:rPr lang="en-US" sz="1200" dirty="0"/>
                        <a:t>Pale yellow </a:t>
                      </a:r>
                    </a:p>
                  </a:txBody>
                  <a:tcPr/>
                </a:tc>
                <a:tc>
                  <a:txBody>
                    <a:bodyPr/>
                    <a:lstStyle/>
                    <a:p>
                      <a:r>
                        <a:rPr lang="en-US" sz="1200" dirty="0"/>
                        <a:t>Easily absorbed by skin nourishes and moisturizes, suites</a:t>
                      </a:r>
                      <a:r>
                        <a:rPr lang="en-US" sz="1200" baseline="0" dirty="0"/>
                        <a:t> sensitive and inflamed dry skin.</a:t>
                      </a:r>
                      <a:endParaRPr lang="en-US" sz="1200" dirty="0"/>
                    </a:p>
                  </a:txBody>
                  <a:tcPr/>
                </a:tc>
                <a:tc>
                  <a:txBody>
                    <a:bodyPr/>
                    <a:lstStyle/>
                    <a:p>
                      <a:r>
                        <a:rPr lang="en-US" sz="1200" dirty="0"/>
                        <a:t>Vitamins E &amp; A </a:t>
                      </a:r>
                    </a:p>
                  </a:txBody>
                  <a:tcPr/>
                </a:tc>
                <a:extLst>
                  <a:ext uri="{0D108BD9-81ED-4DB2-BD59-A6C34878D82A}">
                    <a16:rowId xmlns:a16="http://schemas.microsoft.com/office/drawing/2014/main" val="10003"/>
                  </a:ext>
                </a:extLst>
              </a:tr>
              <a:tr h="1148464">
                <a:tc>
                  <a:txBody>
                    <a:bodyPr/>
                    <a:lstStyle/>
                    <a:p>
                      <a:r>
                        <a:rPr lang="en-US" sz="1200" dirty="0"/>
                        <a:t>Sunflower  oil</a:t>
                      </a:r>
                    </a:p>
                  </a:txBody>
                  <a:tcPr/>
                </a:tc>
                <a:tc>
                  <a:txBody>
                    <a:bodyPr/>
                    <a:lstStyle/>
                    <a:p>
                      <a:r>
                        <a:rPr lang="en-US" sz="1200" dirty="0"/>
                        <a:t>Pale</a:t>
                      </a:r>
                      <a:r>
                        <a:rPr lang="en-US" sz="1200" baseline="0" dirty="0"/>
                        <a:t> yellow  </a:t>
                      </a:r>
                      <a:endParaRPr lang="en-US" sz="1200" dirty="0"/>
                    </a:p>
                  </a:txBody>
                  <a:tcPr/>
                </a:tc>
                <a:tc>
                  <a:txBody>
                    <a:bodyPr/>
                    <a:lstStyle/>
                    <a:p>
                      <a:r>
                        <a:rPr lang="en-US" sz="1200" dirty="0"/>
                        <a:t>heart</a:t>
                      </a:r>
                      <a:r>
                        <a:rPr lang="en-US" sz="1200" baseline="0" dirty="0"/>
                        <a:t> health, energy when ingested, infant infection risk, antioxidant, prevent authorities, asthma, healthy nervous system, cell renewal, healthy immunity, excellent shelf life.</a:t>
                      </a:r>
                      <a:endParaRPr lang="en-US" sz="1200" dirty="0"/>
                    </a:p>
                  </a:txBody>
                  <a:tcPr/>
                </a:tc>
                <a:tc>
                  <a:txBody>
                    <a:bodyPr/>
                    <a:lstStyle/>
                    <a:p>
                      <a:r>
                        <a:rPr lang="en-US" sz="1200" dirty="0"/>
                        <a:t>Proteins, minerals, vitamin F</a:t>
                      </a:r>
                    </a:p>
                  </a:txBody>
                  <a:tcPr/>
                </a:tc>
                <a:extLst>
                  <a:ext uri="{0D108BD9-81ED-4DB2-BD59-A6C34878D82A}">
                    <a16:rowId xmlns:a16="http://schemas.microsoft.com/office/drawing/2014/main" val="10004"/>
                  </a:ext>
                </a:extLst>
              </a:tr>
              <a:tr h="748005">
                <a:tc>
                  <a:txBody>
                    <a:bodyPr/>
                    <a:lstStyle/>
                    <a:p>
                      <a:r>
                        <a:rPr lang="en-US" sz="1200" dirty="0"/>
                        <a:t>Avocado oil</a:t>
                      </a:r>
                    </a:p>
                  </a:txBody>
                  <a:tcPr/>
                </a:tc>
                <a:tc>
                  <a:txBody>
                    <a:bodyPr/>
                    <a:lstStyle/>
                    <a:p>
                      <a:r>
                        <a:rPr lang="en-US" sz="1200" dirty="0"/>
                        <a:t>Rich,</a:t>
                      </a:r>
                      <a:r>
                        <a:rPr lang="en-US" sz="1200" baseline="0" dirty="0"/>
                        <a:t> pale yellow</a:t>
                      </a:r>
                      <a:endParaRPr lang="en-US" sz="1200" dirty="0"/>
                    </a:p>
                  </a:txBody>
                  <a:tcPr/>
                </a:tc>
                <a:tc>
                  <a:txBody>
                    <a:bodyPr/>
                    <a:lstStyle/>
                    <a:p>
                      <a:r>
                        <a:rPr lang="en-US" sz="1200" dirty="0"/>
                        <a:t>Nourishes skin</a:t>
                      </a:r>
                      <a:r>
                        <a:rPr lang="en-US" sz="1200" baseline="0" dirty="0"/>
                        <a:t> like sebum, regenerates scared skin, dry,  mature skin, nappy rash, and eczema.</a:t>
                      </a:r>
                      <a:endParaRPr lang="en-US" sz="1200" dirty="0"/>
                    </a:p>
                  </a:txBody>
                  <a:tcPr/>
                </a:tc>
                <a:tc>
                  <a:txBody>
                    <a:bodyPr/>
                    <a:lstStyle/>
                    <a:p>
                      <a:r>
                        <a:rPr lang="en-US" sz="1200" dirty="0"/>
                        <a:t>Vitamins A ,C, E </a:t>
                      </a:r>
                    </a:p>
                  </a:txBody>
                  <a:tcPr/>
                </a:tc>
                <a:extLst>
                  <a:ext uri="{0D108BD9-81ED-4DB2-BD59-A6C34878D82A}">
                    <a16:rowId xmlns:a16="http://schemas.microsoft.com/office/drawing/2014/main" val="10005"/>
                  </a:ext>
                </a:extLst>
              </a:tr>
              <a:tr h="391701">
                <a:tc>
                  <a:txBody>
                    <a:bodyPr/>
                    <a:lstStyle/>
                    <a:p>
                      <a:r>
                        <a:rPr lang="en-US" sz="1200" dirty="0"/>
                        <a:t>Sesame oil </a:t>
                      </a:r>
                    </a:p>
                  </a:txBody>
                  <a:tcPr/>
                </a:tc>
                <a:tc>
                  <a:txBody>
                    <a:bodyPr/>
                    <a:lstStyle/>
                    <a:p>
                      <a:r>
                        <a:rPr lang="en-US" sz="1200" dirty="0"/>
                        <a:t>Dark yellow  </a:t>
                      </a:r>
                    </a:p>
                  </a:txBody>
                  <a:tcPr/>
                </a:tc>
                <a:tc>
                  <a:txBody>
                    <a:bodyPr/>
                    <a:lstStyle/>
                    <a:p>
                      <a:r>
                        <a:rPr lang="en-US" sz="1200" dirty="0"/>
                        <a:t>Keeps well, good fro treating eczema, psoriasis, powerful antioxidant, </a:t>
                      </a:r>
                    </a:p>
                  </a:txBody>
                  <a:tcPr/>
                </a:tc>
                <a:tc>
                  <a:txBody>
                    <a:bodyPr/>
                    <a:lstStyle/>
                    <a:p>
                      <a:r>
                        <a:rPr lang="en-US" sz="1200" dirty="0"/>
                        <a:t>Vitamins A,</a:t>
                      </a:r>
                      <a:r>
                        <a:rPr lang="en-US" sz="1200" baseline="0" dirty="0"/>
                        <a:t> E minerals protein, lecithin</a:t>
                      </a:r>
                      <a:endParaRPr lang="en-US" sz="1200" dirty="0"/>
                    </a:p>
                  </a:txBody>
                  <a:tcPr/>
                </a:tc>
                <a:extLst>
                  <a:ext uri="{0D108BD9-81ED-4DB2-BD59-A6C34878D82A}">
                    <a16:rowId xmlns:a16="http://schemas.microsoft.com/office/drawing/2014/main" val="10006"/>
                  </a:ext>
                </a:extLst>
              </a:tr>
              <a:tr h="391701">
                <a:tc>
                  <a:txBody>
                    <a:bodyPr/>
                    <a:lstStyle/>
                    <a:p>
                      <a:r>
                        <a:rPr lang="en-US" sz="1200" dirty="0"/>
                        <a:t>Evening prime rose </a:t>
                      </a:r>
                    </a:p>
                  </a:txBody>
                  <a:tcPr/>
                </a:tc>
                <a:tc>
                  <a:txBody>
                    <a:bodyPr/>
                    <a:lstStyle/>
                    <a:p>
                      <a:r>
                        <a:rPr lang="en-US" sz="1200" dirty="0"/>
                        <a:t>Pale yellow,</a:t>
                      </a:r>
                      <a:r>
                        <a:rPr lang="en-US" sz="1200" baseline="0" dirty="0"/>
                        <a:t> </a:t>
                      </a:r>
                      <a:endParaRPr lang="en-US" sz="1200" dirty="0"/>
                    </a:p>
                  </a:txBody>
                  <a:tcPr/>
                </a:tc>
                <a:tc>
                  <a:txBody>
                    <a:bodyPr/>
                    <a:lstStyle/>
                    <a:p>
                      <a:r>
                        <a:rPr lang="en-US" sz="1200" dirty="0"/>
                        <a:t>eczema,</a:t>
                      </a:r>
                      <a:r>
                        <a:rPr lang="en-US" sz="1200" baseline="0" dirty="0"/>
                        <a:t> rheumatoid arthritis, psoriasis, premenstrual syndrome, weight loss</a:t>
                      </a:r>
                      <a:endParaRPr lang="en-US" sz="1200" dirty="0"/>
                    </a:p>
                  </a:txBody>
                  <a:tcPr/>
                </a:tc>
                <a:tc>
                  <a:txBody>
                    <a:bodyPr/>
                    <a:lstStyle/>
                    <a:p>
                      <a:r>
                        <a:rPr lang="en-US" sz="1200" dirty="0"/>
                        <a:t>Fatty acids</a:t>
                      </a:r>
                      <a:r>
                        <a:rPr lang="en-US" sz="1200" baseline="0" dirty="0"/>
                        <a:t> that increase enzyme activity</a:t>
                      </a:r>
                      <a:endParaRPr lang="en-US" sz="1200" dirty="0"/>
                    </a:p>
                  </a:txBody>
                  <a:tcPr/>
                </a:tc>
                <a:extLst>
                  <a:ext uri="{0D108BD9-81ED-4DB2-BD59-A6C34878D82A}">
                    <a16:rowId xmlns:a16="http://schemas.microsoft.com/office/drawing/2014/main" val="10007"/>
                  </a:ext>
                </a:extLst>
              </a:tr>
              <a:tr h="391701">
                <a:tc>
                  <a:txBody>
                    <a:bodyPr/>
                    <a:lstStyle/>
                    <a:p>
                      <a:r>
                        <a:rPr lang="en-US" sz="1200" dirty="0"/>
                        <a:t>Jojoba oil </a:t>
                      </a:r>
                    </a:p>
                  </a:txBody>
                  <a:tcPr/>
                </a:tc>
                <a:tc>
                  <a:txBody>
                    <a:bodyPr/>
                    <a:lstStyle/>
                    <a:p>
                      <a:r>
                        <a:rPr lang="en-US" sz="1200" dirty="0"/>
                        <a:t>Light oil ,</a:t>
                      </a:r>
                      <a:r>
                        <a:rPr lang="en-US" sz="1200" baseline="0" dirty="0"/>
                        <a:t> almost clear</a:t>
                      </a:r>
                      <a:endParaRPr lang="en-US" sz="1200" dirty="0"/>
                    </a:p>
                  </a:txBody>
                  <a:tcPr/>
                </a:tc>
                <a:tc>
                  <a:txBody>
                    <a:bodyPr/>
                    <a:lstStyle/>
                    <a:p>
                      <a:r>
                        <a:rPr lang="en-US" sz="1200" dirty="0"/>
                        <a:t>Does not go rancid, skin care,</a:t>
                      </a:r>
                      <a:r>
                        <a:rPr lang="en-US" sz="1200" baseline="0" dirty="0"/>
                        <a:t> acne, eczema, psoriasis, inflamed skin</a:t>
                      </a:r>
                      <a:endParaRPr lang="en-US" sz="1200" dirty="0"/>
                    </a:p>
                  </a:txBody>
                  <a:tcPr/>
                </a:tc>
                <a:tc>
                  <a:txBody>
                    <a:bodyPr/>
                    <a:lstStyle/>
                    <a:p>
                      <a:r>
                        <a:rPr lang="en-US" sz="1200" dirty="0"/>
                        <a:t>Vitamins E,</a:t>
                      </a:r>
                      <a:r>
                        <a:rPr lang="en-US" sz="1200" baseline="0" dirty="0"/>
                        <a:t> </a:t>
                      </a:r>
                      <a:endParaRPr lang="en-US" sz="1200" dirty="0"/>
                    </a:p>
                  </a:txBody>
                  <a:tcPr/>
                </a:tc>
                <a:extLst>
                  <a:ext uri="{0D108BD9-81ED-4DB2-BD59-A6C34878D82A}">
                    <a16:rowId xmlns:a16="http://schemas.microsoft.com/office/drawing/2014/main" val="10008"/>
                  </a:ext>
                </a:extLst>
              </a:tr>
              <a:tr h="391701">
                <a:tc>
                  <a:txBody>
                    <a:bodyPr/>
                    <a:lstStyle/>
                    <a:p>
                      <a:r>
                        <a:rPr lang="en-US" sz="1200" dirty="0"/>
                        <a:t>Wheat germ oil </a:t>
                      </a:r>
                    </a:p>
                  </a:txBody>
                  <a:tcPr/>
                </a:tc>
                <a:tc>
                  <a:txBody>
                    <a:bodyPr/>
                    <a:lstStyle/>
                    <a:p>
                      <a:r>
                        <a:rPr lang="en-US" sz="1200" dirty="0"/>
                        <a:t>Fine oil, yellow orange</a:t>
                      </a:r>
                    </a:p>
                  </a:txBody>
                  <a:tcPr/>
                </a:tc>
                <a:tc>
                  <a:txBody>
                    <a:bodyPr/>
                    <a:lstStyle/>
                    <a:p>
                      <a:r>
                        <a:rPr lang="en-US" sz="1200" dirty="0"/>
                        <a:t>Anti stretch mark </a:t>
                      </a:r>
                    </a:p>
                  </a:txBody>
                  <a:tcPr/>
                </a:tc>
                <a:tc>
                  <a:txBody>
                    <a:bodyPr/>
                    <a:lstStyle/>
                    <a:p>
                      <a:r>
                        <a:rPr lang="en-US" sz="1200" dirty="0"/>
                        <a:t>Proteins,</a:t>
                      </a:r>
                      <a:r>
                        <a:rPr lang="en-US" sz="1200" baseline="0" dirty="0"/>
                        <a:t> vitamin E </a:t>
                      </a:r>
                      <a:endParaRPr lang="en-US" sz="1200" dirty="0"/>
                    </a:p>
                  </a:txBody>
                  <a:tcPr/>
                </a:tc>
                <a:extLst>
                  <a:ext uri="{0D108BD9-81ED-4DB2-BD59-A6C34878D82A}">
                    <a16:rowId xmlns:a16="http://schemas.microsoft.com/office/drawing/2014/main" val="10009"/>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3008313" cy="901700"/>
          </a:xfrm>
        </p:spPr>
        <p:txBody>
          <a:bodyPr>
            <a:normAutofit fontScale="90000"/>
          </a:bodyPr>
          <a:lstStyle/>
          <a:p>
            <a:br>
              <a:rPr lang="en-US" sz="1600" b="0" dirty="0"/>
            </a:br>
            <a:br>
              <a:rPr lang="en-US" sz="1600" b="0" dirty="0"/>
            </a:br>
            <a:r>
              <a:rPr lang="en-US" sz="2400" u="sng" dirty="0"/>
              <a:t>Basic applications</a:t>
            </a:r>
            <a:br>
              <a:rPr lang="en-US" sz="2400" u="sng" dirty="0"/>
            </a:br>
            <a:r>
              <a:rPr lang="en-US" sz="1600" b="0" dirty="0"/>
              <a:t> 	</a:t>
            </a:r>
          </a:p>
        </p:txBody>
      </p:sp>
      <p:sp>
        <p:nvSpPr>
          <p:cNvPr id="3" name="Content Placeholder 2"/>
          <p:cNvSpPr>
            <a:spLocks noGrp="1"/>
          </p:cNvSpPr>
          <p:nvPr>
            <p:ph idx="1"/>
          </p:nvPr>
        </p:nvSpPr>
        <p:spPr/>
        <p:txBody>
          <a:bodyPr/>
          <a:lstStyle/>
          <a:p>
            <a:pPr>
              <a:buNone/>
            </a:pPr>
            <a:r>
              <a:rPr lang="en-US" sz="2000" dirty="0"/>
              <a:t>Blending</a:t>
            </a:r>
            <a:r>
              <a:rPr lang="en-US" dirty="0"/>
              <a:t> </a:t>
            </a:r>
            <a:r>
              <a:rPr lang="en-US" sz="2000" dirty="0"/>
              <a:t>– be sure that all oils used in your blend mix well together to avoid sour stomach or head ache</a:t>
            </a:r>
          </a:p>
          <a:p>
            <a:pPr>
              <a:buNone/>
            </a:pPr>
            <a:r>
              <a:rPr lang="en-US" sz="2000" dirty="0"/>
              <a:t>Storing- in cool  dark colored bottle preferably glass with an air tight seal. Blends with lotions and creams last 2-6 months</a:t>
            </a:r>
          </a:p>
          <a:p>
            <a:pPr>
              <a:buNone/>
            </a:pPr>
            <a:r>
              <a:rPr lang="en-US" sz="2000" dirty="0"/>
              <a:t>*add wheat germ oil to any blend to act as a natural preservative and extend the shelf life.</a:t>
            </a:r>
          </a:p>
          <a:p>
            <a:pPr>
              <a:buNone/>
            </a:pPr>
            <a:r>
              <a:rPr lang="en-US" sz="2000" dirty="0"/>
              <a:t>      keep bottle in a cool dark place including the refrigerator. Remove a hour before use to allow the oil to warm naturally. Pure essential oils last 2 years but with proper care 6 years are possible; mix as used to avoid waste. </a:t>
            </a:r>
          </a:p>
          <a:p>
            <a:pPr>
              <a:buNone/>
            </a:pPr>
            <a:endParaRPr lang="en-US" sz="2000" dirty="0"/>
          </a:p>
          <a:p>
            <a:pPr>
              <a:buNone/>
            </a:pPr>
            <a:r>
              <a:rPr lang="en-US" sz="2000" dirty="0"/>
              <a:t> </a:t>
            </a:r>
            <a:endParaRPr lang="en-US" dirty="0"/>
          </a:p>
          <a:p>
            <a:pPr>
              <a:buNone/>
            </a:pPr>
            <a:endParaRPr lang="en-US" sz="1600" dirty="0"/>
          </a:p>
        </p:txBody>
      </p:sp>
      <p:sp>
        <p:nvSpPr>
          <p:cNvPr id="4" name="Text Placeholder 3"/>
          <p:cNvSpPr>
            <a:spLocks noGrp="1"/>
          </p:cNvSpPr>
          <p:nvPr>
            <p:ph type="body" sz="half" idx="2"/>
          </p:nvPr>
        </p:nvSpPr>
        <p:spPr>
          <a:xfrm>
            <a:off x="228600" y="1143000"/>
            <a:ext cx="3236913" cy="5422900"/>
          </a:xfrm>
        </p:spPr>
        <p:txBody>
          <a:bodyPr>
            <a:normAutofit lnSpcReduction="10000"/>
          </a:bodyPr>
          <a:lstStyle/>
          <a:p>
            <a:r>
              <a:rPr lang="en-US" dirty="0"/>
              <a:t>Aromatic bathes</a:t>
            </a:r>
          </a:p>
          <a:p>
            <a:endParaRPr lang="en-US" sz="1600" dirty="0"/>
          </a:p>
          <a:p>
            <a:r>
              <a:rPr lang="en-US" sz="1600" dirty="0"/>
              <a:t>vaporization</a:t>
            </a:r>
          </a:p>
          <a:p>
            <a:endParaRPr lang="en-US" sz="1600" dirty="0"/>
          </a:p>
          <a:p>
            <a:r>
              <a:rPr lang="en-US" sz="1600" dirty="0"/>
              <a:t>Foot and hand baths</a:t>
            </a:r>
          </a:p>
          <a:p>
            <a:endParaRPr lang="en-US" sz="1600" dirty="0"/>
          </a:p>
          <a:p>
            <a:r>
              <a:rPr lang="en-US" sz="1600" dirty="0"/>
              <a:t>Aromatic shower</a:t>
            </a:r>
          </a:p>
          <a:p>
            <a:endParaRPr lang="en-US" sz="1600" dirty="0"/>
          </a:p>
          <a:p>
            <a:r>
              <a:rPr lang="en-US" sz="1600" dirty="0"/>
              <a:t>Sauna</a:t>
            </a:r>
          </a:p>
          <a:p>
            <a:endParaRPr lang="en-US" sz="1600" dirty="0"/>
          </a:p>
          <a:p>
            <a:r>
              <a:rPr lang="en-US" sz="1600" dirty="0"/>
              <a:t>Hot &amp; cold compress</a:t>
            </a:r>
          </a:p>
          <a:p>
            <a:endParaRPr lang="en-US" sz="1600" dirty="0"/>
          </a:p>
          <a:p>
            <a:r>
              <a:rPr lang="en-US" sz="1600" dirty="0"/>
              <a:t>Massage</a:t>
            </a:r>
          </a:p>
          <a:p>
            <a:endParaRPr lang="en-US" sz="1600" dirty="0"/>
          </a:p>
          <a:p>
            <a:r>
              <a:rPr lang="en-US" sz="1600" dirty="0"/>
              <a:t>Steam inhalation</a:t>
            </a:r>
          </a:p>
          <a:p>
            <a:endParaRPr lang="en-US" sz="1600" dirty="0"/>
          </a:p>
          <a:p>
            <a:r>
              <a:rPr lang="en-US" sz="1600" dirty="0"/>
              <a:t>Direct</a:t>
            </a:r>
          </a:p>
          <a:p>
            <a:endParaRPr lang="en-US" sz="1600" dirty="0"/>
          </a:p>
          <a:p>
            <a:r>
              <a:rPr lang="en-US" sz="1600" dirty="0"/>
              <a:t>Gargles mouth washes</a:t>
            </a:r>
          </a:p>
          <a:p>
            <a:pPr>
              <a:buFont typeface="Arial" pitchFamily="34" charset="0"/>
              <a:buChar char="•"/>
            </a:pPr>
            <a:endParaRPr lang="en-US" sz="1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10600" cy="1447800"/>
          </a:xfrm>
        </p:spPr>
        <p:txBody>
          <a:bodyPr>
            <a:normAutofit/>
          </a:bodyPr>
          <a:lstStyle/>
          <a:p>
            <a:r>
              <a:rPr lang="en-US" dirty="0"/>
              <a:t>Activity </a:t>
            </a:r>
            <a:br>
              <a:rPr lang="en-US" dirty="0"/>
            </a:br>
            <a:r>
              <a:rPr lang="en-US" sz="2200" dirty="0"/>
              <a:t>read the following and select the oil or oils that can help with the ailment list the application and recipe. </a:t>
            </a:r>
          </a:p>
        </p:txBody>
      </p:sp>
      <p:sp>
        <p:nvSpPr>
          <p:cNvPr id="3" name="Content Placeholder 2"/>
          <p:cNvSpPr>
            <a:spLocks noGrp="1"/>
          </p:cNvSpPr>
          <p:nvPr>
            <p:ph idx="1"/>
          </p:nvPr>
        </p:nvSpPr>
        <p:spPr>
          <a:xfrm>
            <a:off x="152400" y="1600200"/>
            <a:ext cx="8839200" cy="5029200"/>
          </a:xfrm>
        </p:spPr>
        <p:txBody>
          <a:bodyPr>
            <a:normAutofit lnSpcReduction="10000"/>
          </a:bodyPr>
          <a:lstStyle/>
          <a:p>
            <a:r>
              <a:rPr lang="en-US" dirty="0"/>
              <a:t>Sara was in a car accident and now has bruises, a hair line fracture and muscle tension in  her right lower calf.</a:t>
            </a:r>
          </a:p>
          <a:p>
            <a:r>
              <a:rPr lang="en-US" dirty="0"/>
              <a:t>Michelle has been feeling depressed lately she has major mid terms coming up and doesn’t know how she is going to focus with her full time work schedule.</a:t>
            </a:r>
          </a:p>
          <a:p>
            <a:r>
              <a:rPr lang="en-US" dirty="0"/>
              <a:t>Thomas has been experiencing asthma attacks accompanied by high blood pressure and insomnia.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              What to expect 			</a:t>
            </a:r>
          </a:p>
        </p:txBody>
      </p:sp>
      <p:sp>
        <p:nvSpPr>
          <p:cNvPr id="5" name="Text Placeholder 4"/>
          <p:cNvSpPr>
            <a:spLocks noGrp="1"/>
          </p:cNvSpPr>
          <p:nvPr>
            <p:ph type="body" sz="half" idx="4294967295"/>
          </p:nvPr>
        </p:nvSpPr>
        <p:spPr>
          <a:xfrm>
            <a:off x="3200400" y="1447800"/>
            <a:ext cx="3008313" cy="4691063"/>
          </a:xfrm>
        </p:spPr>
        <p:txBody>
          <a:bodyPr>
            <a:normAutofit fontScale="77500" lnSpcReduction="20000"/>
          </a:bodyPr>
          <a:lstStyle/>
          <a:p>
            <a:r>
              <a:rPr lang="en-US" dirty="0"/>
              <a:t>We will be covering </a:t>
            </a:r>
          </a:p>
          <a:p>
            <a:pPr>
              <a:buFont typeface="Arial" pitchFamily="34" charset="0"/>
              <a:buChar char="•"/>
            </a:pPr>
            <a:r>
              <a:rPr lang="en-US" dirty="0"/>
              <a:t>History of essential oils</a:t>
            </a:r>
          </a:p>
          <a:p>
            <a:pPr>
              <a:buFont typeface="Arial" pitchFamily="34" charset="0"/>
              <a:buChar char="•"/>
            </a:pPr>
            <a:r>
              <a:rPr lang="en-US" dirty="0"/>
              <a:t>Essential oil properties</a:t>
            </a:r>
          </a:p>
          <a:p>
            <a:pPr>
              <a:buFont typeface="Arial" pitchFamily="34" charset="0"/>
              <a:buChar char="•"/>
            </a:pPr>
            <a:r>
              <a:rPr lang="en-US" dirty="0"/>
              <a:t>Therapeutic values</a:t>
            </a:r>
          </a:p>
          <a:p>
            <a:pPr>
              <a:buFont typeface="Arial" pitchFamily="34" charset="0"/>
              <a:buChar char="•"/>
            </a:pPr>
            <a:r>
              <a:rPr lang="en-US" dirty="0"/>
              <a:t>Oil selection</a:t>
            </a:r>
          </a:p>
          <a:p>
            <a:pPr>
              <a:buFont typeface="Arial" pitchFamily="34" charset="0"/>
              <a:buChar char="•"/>
            </a:pPr>
            <a:r>
              <a:rPr lang="en-US" dirty="0"/>
              <a:t>Combining oils</a:t>
            </a:r>
          </a:p>
          <a:p>
            <a:pPr>
              <a:buFont typeface="Arial" pitchFamily="34" charset="0"/>
              <a:buChar char="•"/>
            </a:pPr>
            <a:r>
              <a:rPr lang="en-US" dirty="0"/>
              <a:t>How to incorporate them into daily use</a:t>
            </a:r>
          </a:p>
          <a:p>
            <a:endParaRPr lang="en-US" dirty="0"/>
          </a:p>
        </p:txBody>
      </p:sp>
      <p:pic>
        <p:nvPicPr>
          <p:cNvPr id="6" name="Picture 5" descr="welcome1.png"/>
          <p:cNvPicPr>
            <a:picLocks noChangeAspect="1"/>
          </p:cNvPicPr>
          <p:nvPr/>
        </p:nvPicPr>
        <p:blipFill>
          <a:blip r:embed="rId2" cstate="print"/>
          <a:stretch>
            <a:fillRect/>
          </a:stretch>
        </p:blipFill>
        <p:spPr>
          <a:xfrm>
            <a:off x="5187839" y="4828924"/>
            <a:ext cx="3956161" cy="2029076"/>
          </a:xfrm>
          <a:prstGeom prst="rect">
            <a:avLst/>
          </a:prstGeom>
        </p:spPr>
      </p:pic>
      <p:pic>
        <p:nvPicPr>
          <p:cNvPr id="7" name="Picture 6" descr="welcome2.png"/>
          <p:cNvPicPr>
            <a:picLocks noChangeAspect="1"/>
          </p:cNvPicPr>
          <p:nvPr/>
        </p:nvPicPr>
        <p:blipFill>
          <a:blip r:embed="rId3" cstate="print"/>
          <a:stretch>
            <a:fillRect/>
          </a:stretch>
        </p:blipFill>
        <p:spPr>
          <a:xfrm>
            <a:off x="0" y="4864806"/>
            <a:ext cx="3886200" cy="1993194"/>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ogo.jpg"/>
          <p:cNvPicPr>
            <a:picLocks noChangeAspect="1"/>
          </p:cNvPicPr>
          <p:nvPr/>
        </p:nvPicPr>
        <p:blipFill>
          <a:blip r:embed="rId2"/>
          <a:stretch>
            <a:fillRect/>
          </a:stretch>
        </p:blipFill>
        <p:spPr>
          <a:xfrm>
            <a:off x="1371600" y="228600"/>
            <a:ext cx="6400800" cy="64008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533400"/>
            <a:ext cx="8458200" cy="1905000"/>
          </a:xfrm>
        </p:spPr>
        <p:txBody>
          <a:bodyPr/>
          <a:lstStyle/>
          <a:p>
            <a:r>
              <a:rPr lang="en-US" sz="2400" u="sng" dirty="0"/>
              <a:t>Question </a:t>
            </a:r>
            <a:br>
              <a:rPr lang="en-US" dirty="0"/>
            </a:br>
            <a:r>
              <a:rPr lang="en-US" dirty="0"/>
              <a:t>What is aromatherapy?	</a:t>
            </a:r>
          </a:p>
        </p:txBody>
      </p:sp>
      <p:sp>
        <p:nvSpPr>
          <p:cNvPr id="3" name="Subtitle 2"/>
          <p:cNvSpPr>
            <a:spLocks noGrp="1"/>
          </p:cNvSpPr>
          <p:nvPr>
            <p:ph type="subTitle" idx="1"/>
          </p:nvPr>
        </p:nvSpPr>
        <p:spPr>
          <a:xfrm>
            <a:off x="1371600" y="3124200"/>
            <a:ext cx="6400800" cy="2514600"/>
          </a:xfrm>
        </p:spPr>
        <p:txBody>
          <a:bodyPr>
            <a:normAutofit/>
          </a:bodyPr>
          <a:lstStyle/>
          <a:p>
            <a:r>
              <a:rPr lang="en-US" sz="2400" u="sng" dirty="0">
                <a:solidFill>
                  <a:schemeClr val="tx1"/>
                </a:solidFill>
              </a:rPr>
              <a:t>Answer</a:t>
            </a:r>
          </a:p>
          <a:p>
            <a:r>
              <a:rPr lang="en-US" dirty="0">
                <a:solidFill>
                  <a:schemeClr val="tx1"/>
                </a:solidFill>
              </a:rPr>
              <a:t>non-invasive way to take control of your health and beauty and strengthen your overall health, well being, and vitality.</a:t>
            </a:r>
          </a:p>
        </p:txBody>
      </p:sp>
      <p:sp>
        <p:nvSpPr>
          <p:cNvPr id="6" name="TextBox 5"/>
          <p:cNvSpPr txBox="1"/>
          <p:nvPr/>
        </p:nvSpPr>
        <p:spPr>
          <a:xfrm>
            <a:off x="762000" y="6172200"/>
            <a:ext cx="7543800" cy="369332"/>
          </a:xfrm>
          <a:prstGeom prst="rect">
            <a:avLst/>
          </a:prstGeom>
          <a:noFill/>
        </p:spPr>
        <p:txBody>
          <a:bodyPr wrap="square" rtlCol="0">
            <a:spAutoFit/>
          </a:bodyPr>
          <a:lstStyle/>
          <a:p>
            <a:r>
              <a:rPr lang="en-US"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2200"/>
            <a:ext cx="7772400" cy="1470025"/>
          </a:xfrm>
        </p:spPr>
        <p:txBody>
          <a:bodyPr>
            <a:normAutofit/>
          </a:bodyPr>
          <a:lstStyle/>
          <a:p>
            <a:r>
              <a:rPr lang="en-US" sz="1800" u="sng" dirty="0"/>
              <a:t>Question</a:t>
            </a:r>
            <a:br>
              <a:rPr lang="en-US" sz="1800" u="sng" dirty="0"/>
            </a:br>
            <a:r>
              <a:rPr lang="en-US" sz="4800" dirty="0"/>
              <a:t>Define aromatherapy</a:t>
            </a:r>
            <a:endParaRPr lang="en-US" sz="1800" dirty="0"/>
          </a:p>
        </p:txBody>
      </p:sp>
      <p:sp>
        <p:nvSpPr>
          <p:cNvPr id="3" name="Subtitle 2"/>
          <p:cNvSpPr>
            <a:spLocks noGrp="1"/>
          </p:cNvSpPr>
          <p:nvPr>
            <p:ph type="subTitle" idx="1"/>
          </p:nvPr>
        </p:nvSpPr>
        <p:spPr>
          <a:xfrm>
            <a:off x="457200" y="3886200"/>
            <a:ext cx="8153400" cy="2971800"/>
          </a:xfrm>
        </p:spPr>
        <p:txBody>
          <a:bodyPr>
            <a:normAutofit fontScale="85000" lnSpcReduction="20000"/>
          </a:bodyPr>
          <a:lstStyle/>
          <a:p>
            <a:r>
              <a:rPr lang="en-US" sz="2100" u="sng" dirty="0">
                <a:solidFill>
                  <a:schemeClr val="tx1"/>
                </a:solidFill>
              </a:rPr>
              <a:t>Answer</a:t>
            </a:r>
          </a:p>
          <a:p>
            <a:r>
              <a:rPr lang="en-US" sz="3800" dirty="0">
                <a:solidFill>
                  <a:schemeClr val="tx1"/>
                </a:solidFill>
              </a:rPr>
              <a:t>Is a science called psychoneuroimmunology that studies the interactions among the psychological, neurological, and immunological systems. It looks at the effects of both positive and negative experiences on the immune system and the psyche.</a:t>
            </a:r>
          </a:p>
        </p:txBody>
      </p:sp>
      <p:pic>
        <p:nvPicPr>
          <p:cNvPr id="4" name="Picture 3" descr="dayspa2.jpg"/>
          <p:cNvPicPr>
            <a:picLocks noChangeAspect="1"/>
          </p:cNvPicPr>
          <p:nvPr/>
        </p:nvPicPr>
        <p:blipFill>
          <a:blip r:embed="rId2" cstate="print"/>
          <a:stretch>
            <a:fillRect/>
          </a:stretch>
        </p:blipFill>
        <p:spPr>
          <a:xfrm>
            <a:off x="0" y="0"/>
            <a:ext cx="9144000" cy="23622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 y="0"/>
          <a:ext cx="9144000" cy="6858000"/>
        </p:xfrm>
        <a:graphic>
          <a:graphicData uri="http://schemas.openxmlformats.org/drawingml/2006/table">
            <a:tbl>
              <a:tblPr firstRow="1">
                <a:tableStyleId>{10A1B5D5-9B99-4C35-A422-299274C87663}</a:tableStyleId>
              </a:tblPr>
              <a:tblGrid>
                <a:gridCol w="1983035">
                  <a:extLst>
                    <a:ext uri="{9D8B030D-6E8A-4147-A177-3AD203B41FA5}">
                      <a16:colId xmlns:a16="http://schemas.microsoft.com/office/drawing/2014/main" val="20000"/>
                    </a:ext>
                  </a:extLst>
                </a:gridCol>
                <a:gridCol w="1652531">
                  <a:extLst>
                    <a:ext uri="{9D8B030D-6E8A-4147-A177-3AD203B41FA5}">
                      <a16:colId xmlns:a16="http://schemas.microsoft.com/office/drawing/2014/main" val="20001"/>
                    </a:ext>
                  </a:extLst>
                </a:gridCol>
                <a:gridCol w="1549680">
                  <a:extLst>
                    <a:ext uri="{9D8B030D-6E8A-4147-A177-3AD203B41FA5}">
                      <a16:colId xmlns:a16="http://schemas.microsoft.com/office/drawing/2014/main" val="20002"/>
                    </a:ext>
                  </a:extLst>
                </a:gridCol>
                <a:gridCol w="1979377">
                  <a:extLst>
                    <a:ext uri="{9D8B030D-6E8A-4147-A177-3AD203B41FA5}">
                      <a16:colId xmlns:a16="http://schemas.microsoft.com/office/drawing/2014/main" val="20003"/>
                    </a:ext>
                  </a:extLst>
                </a:gridCol>
                <a:gridCol w="1979377">
                  <a:extLst>
                    <a:ext uri="{9D8B030D-6E8A-4147-A177-3AD203B41FA5}">
                      <a16:colId xmlns:a16="http://schemas.microsoft.com/office/drawing/2014/main" val="20004"/>
                    </a:ext>
                  </a:extLst>
                </a:gridCol>
              </a:tblGrid>
              <a:tr h="389598">
                <a:tc>
                  <a:txBody>
                    <a:bodyPr/>
                    <a:lstStyle/>
                    <a:p>
                      <a:r>
                        <a:rPr lang="en-US" sz="1600" dirty="0"/>
                        <a:t>Who</a:t>
                      </a:r>
                      <a:r>
                        <a:rPr lang="en-US" sz="1600" baseline="0" dirty="0"/>
                        <a:t> </a:t>
                      </a:r>
                      <a:endParaRPr lang="en-US" sz="1600" dirty="0"/>
                    </a:p>
                  </a:txBody>
                  <a:tcPr/>
                </a:tc>
                <a:tc>
                  <a:txBody>
                    <a:bodyPr/>
                    <a:lstStyle/>
                    <a:p>
                      <a:r>
                        <a:rPr lang="en-US" sz="1600" dirty="0"/>
                        <a:t>What</a:t>
                      </a:r>
                    </a:p>
                  </a:txBody>
                  <a:tcPr/>
                </a:tc>
                <a:tc>
                  <a:txBody>
                    <a:bodyPr/>
                    <a:lstStyle/>
                    <a:p>
                      <a:r>
                        <a:rPr lang="en-US" sz="1600" dirty="0"/>
                        <a:t>Where</a:t>
                      </a:r>
                    </a:p>
                  </a:txBody>
                  <a:tcPr/>
                </a:tc>
                <a:tc>
                  <a:txBody>
                    <a:bodyPr/>
                    <a:lstStyle/>
                    <a:p>
                      <a:r>
                        <a:rPr lang="en-US" sz="1600" dirty="0"/>
                        <a:t>When</a:t>
                      </a:r>
                    </a:p>
                  </a:txBody>
                  <a:tcPr/>
                </a:tc>
                <a:tc>
                  <a:txBody>
                    <a:bodyPr/>
                    <a:lstStyle/>
                    <a:p>
                      <a:r>
                        <a:rPr lang="en-US" sz="1600" dirty="0"/>
                        <a:t>Why/how</a:t>
                      </a:r>
                    </a:p>
                  </a:txBody>
                  <a:tcPr/>
                </a:tc>
                <a:extLst>
                  <a:ext uri="{0D108BD9-81ED-4DB2-BD59-A6C34878D82A}">
                    <a16:rowId xmlns:a16="http://schemas.microsoft.com/office/drawing/2014/main" val="10000"/>
                  </a:ext>
                </a:extLst>
              </a:tr>
              <a:tr h="1376937">
                <a:tc>
                  <a:txBody>
                    <a:bodyPr/>
                    <a:lstStyle/>
                    <a:p>
                      <a:r>
                        <a:rPr lang="en-US" sz="1600" dirty="0"/>
                        <a:t>Egyptians</a:t>
                      </a:r>
                      <a:r>
                        <a:rPr lang="en-US" sz="1600" baseline="0" dirty="0"/>
                        <a:t> </a:t>
                      </a:r>
                    </a:p>
                    <a:p>
                      <a:r>
                        <a:rPr lang="en-US" sz="1600" baseline="0" dirty="0"/>
                        <a:t>Imhotep </a:t>
                      </a:r>
                    </a:p>
                    <a:p>
                      <a:r>
                        <a:rPr lang="en-US" sz="1600" baseline="0" dirty="0"/>
                        <a:t>King Zorers chief architect,  high priests</a:t>
                      </a:r>
                      <a:endParaRPr lang="en-US" sz="1600" dirty="0"/>
                    </a:p>
                  </a:txBody>
                  <a:tcPr/>
                </a:tc>
                <a:tc>
                  <a:txBody>
                    <a:bodyPr/>
                    <a:lstStyle/>
                    <a:p>
                      <a:r>
                        <a:rPr lang="en-US" sz="1600" dirty="0"/>
                        <a:t>Cedar wood </a:t>
                      </a:r>
                    </a:p>
                    <a:p>
                      <a:r>
                        <a:rPr lang="en-US" sz="1600" dirty="0"/>
                        <a:t>cypress</a:t>
                      </a:r>
                    </a:p>
                  </a:txBody>
                  <a:tcPr/>
                </a:tc>
                <a:tc>
                  <a:txBody>
                    <a:bodyPr/>
                    <a:lstStyle/>
                    <a:p>
                      <a:r>
                        <a:rPr lang="en-US" sz="1600" dirty="0"/>
                        <a:t>In Egypt on clay tablets and onto papyrus </a:t>
                      </a:r>
                    </a:p>
                  </a:txBody>
                  <a:tcPr/>
                </a:tc>
                <a:tc>
                  <a:txBody>
                    <a:bodyPr/>
                    <a:lstStyle/>
                    <a:p>
                      <a:endParaRPr lang="en-US" sz="1600" dirty="0"/>
                    </a:p>
                  </a:txBody>
                  <a:tcPr/>
                </a:tc>
                <a:tc>
                  <a:txBody>
                    <a:bodyPr/>
                    <a:lstStyle/>
                    <a:p>
                      <a:r>
                        <a:rPr lang="en-US" sz="1600" dirty="0"/>
                        <a:t>Used in medical practices</a:t>
                      </a:r>
                    </a:p>
                  </a:txBody>
                  <a:tcPr/>
                </a:tc>
                <a:extLst>
                  <a:ext uri="{0D108BD9-81ED-4DB2-BD59-A6C34878D82A}">
                    <a16:rowId xmlns:a16="http://schemas.microsoft.com/office/drawing/2014/main" val="10001"/>
                  </a:ext>
                </a:extLst>
              </a:tr>
              <a:tr h="1376937">
                <a:tc>
                  <a:txBody>
                    <a:bodyPr/>
                    <a:lstStyle/>
                    <a:p>
                      <a:r>
                        <a:rPr lang="en-US" sz="1600" dirty="0"/>
                        <a:t>Chinese </a:t>
                      </a:r>
                    </a:p>
                  </a:txBody>
                  <a:tcPr/>
                </a:tc>
                <a:tc>
                  <a:txBody>
                    <a:bodyPr/>
                    <a:lstStyle/>
                    <a:p>
                      <a:r>
                        <a:rPr lang="en-US" sz="1600" dirty="0"/>
                        <a:t>Ayurvedic</a:t>
                      </a:r>
                    </a:p>
                    <a:p>
                      <a:r>
                        <a:rPr lang="en-US" sz="1600" dirty="0"/>
                        <a:t>medicine</a:t>
                      </a:r>
                    </a:p>
                  </a:txBody>
                  <a:tcPr/>
                </a:tc>
                <a:tc>
                  <a:txBody>
                    <a:bodyPr/>
                    <a:lstStyle/>
                    <a:p>
                      <a:r>
                        <a:rPr lang="en-US" sz="1600" dirty="0"/>
                        <a:t>China </a:t>
                      </a:r>
                    </a:p>
                  </a:txBody>
                  <a:tcPr/>
                </a:tc>
                <a:tc>
                  <a:txBody>
                    <a:bodyPr/>
                    <a:lstStyle/>
                    <a:p>
                      <a:r>
                        <a:rPr lang="en-US" sz="1600" dirty="0"/>
                        <a:t>Before</a:t>
                      </a:r>
                      <a:r>
                        <a:rPr lang="en-US" sz="1600" baseline="0" dirty="0"/>
                        <a:t> the birth of Christ</a:t>
                      </a:r>
                      <a:endParaRPr lang="en-US" sz="1600" dirty="0"/>
                    </a:p>
                  </a:txBody>
                  <a:tcPr/>
                </a:tc>
                <a:tc>
                  <a:txBody>
                    <a:bodyPr/>
                    <a:lstStyle/>
                    <a:p>
                      <a:r>
                        <a:rPr lang="en-US" sz="1600" dirty="0"/>
                        <a:t>Massage into techniques and pressure points to bring about</a:t>
                      </a:r>
                      <a:r>
                        <a:rPr lang="en-US" sz="1600" baseline="0" dirty="0"/>
                        <a:t> good health </a:t>
                      </a:r>
                      <a:endParaRPr lang="en-US" sz="1600" dirty="0"/>
                    </a:p>
                  </a:txBody>
                  <a:tcPr/>
                </a:tc>
                <a:extLst>
                  <a:ext uri="{0D108BD9-81ED-4DB2-BD59-A6C34878D82A}">
                    <a16:rowId xmlns:a16="http://schemas.microsoft.com/office/drawing/2014/main" val="10002"/>
                  </a:ext>
                </a:extLst>
              </a:tr>
              <a:tr h="1120763">
                <a:tc>
                  <a:txBody>
                    <a:bodyPr/>
                    <a:lstStyle/>
                    <a:p>
                      <a:r>
                        <a:rPr lang="en-US" sz="1600" dirty="0"/>
                        <a:t>Indian </a:t>
                      </a:r>
                    </a:p>
                  </a:txBody>
                  <a:tcPr/>
                </a:tc>
                <a:tc>
                  <a:txBody>
                    <a:bodyPr/>
                    <a:lstStyle/>
                    <a:p>
                      <a:r>
                        <a:rPr lang="en-US" sz="1600" dirty="0"/>
                        <a:t>Ayurvedic</a:t>
                      </a:r>
                      <a:r>
                        <a:rPr lang="en-US" sz="1600" baseline="0" dirty="0"/>
                        <a:t> medicine</a:t>
                      </a:r>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sz="1600" dirty="0"/>
                        <a:t>Massage techniques,</a:t>
                      </a:r>
                      <a:r>
                        <a:rPr lang="en-US" sz="1600" baseline="0" dirty="0"/>
                        <a:t> pressure points, to bring about good health</a:t>
                      </a:r>
                      <a:endParaRPr lang="en-US" sz="1600" dirty="0"/>
                    </a:p>
                  </a:txBody>
                  <a:tcPr/>
                </a:tc>
                <a:extLst>
                  <a:ext uri="{0D108BD9-81ED-4DB2-BD59-A6C34878D82A}">
                    <a16:rowId xmlns:a16="http://schemas.microsoft.com/office/drawing/2014/main" val="10003"/>
                  </a:ext>
                </a:extLst>
              </a:tr>
              <a:tr h="608414">
                <a:tc>
                  <a:txBody>
                    <a:bodyPr/>
                    <a:lstStyle/>
                    <a:p>
                      <a:r>
                        <a:rPr lang="en-US" sz="1600" dirty="0"/>
                        <a:t>Hippocrates </a:t>
                      </a:r>
                    </a:p>
                  </a:txBody>
                  <a:tcPr/>
                </a:tc>
                <a:tc>
                  <a:txBody>
                    <a:bodyPr/>
                    <a:lstStyle/>
                    <a:p>
                      <a:r>
                        <a:rPr lang="en-US" sz="1600" dirty="0"/>
                        <a:t>Medicine </a:t>
                      </a:r>
                    </a:p>
                  </a:txBody>
                  <a:tcPr/>
                </a:tc>
                <a:tc>
                  <a:txBody>
                    <a:bodyPr/>
                    <a:lstStyle/>
                    <a:p>
                      <a:r>
                        <a:rPr lang="en-US" sz="1600" dirty="0"/>
                        <a:t>Greece</a:t>
                      </a:r>
                    </a:p>
                  </a:txBody>
                  <a:tcPr/>
                </a:tc>
                <a:tc>
                  <a:txBody>
                    <a:bodyPr/>
                    <a:lstStyle/>
                    <a:p>
                      <a:endParaRPr lang="en-US" sz="1600" dirty="0"/>
                    </a:p>
                  </a:txBody>
                  <a:tcPr/>
                </a:tc>
                <a:tc>
                  <a:txBody>
                    <a:bodyPr/>
                    <a:lstStyle/>
                    <a:p>
                      <a:r>
                        <a:rPr lang="en-US" sz="1600" dirty="0"/>
                        <a:t>Aromatic baths and massage</a:t>
                      </a:r>
                    </a:p>
                  </a:txBody>
                  <a:tcPr/>
                </a:tc>
                <a:extLst>
                  <a:ext uri="{0D108BD9-81ED-4DB2-BD59-A6C34878D82A}">
                    <a16:rowId xmlns:a16="http://schemas.microsoft.com/office/drawing/2014/main" val="10004"/>
                  </a:ext>
                </a:extLst>
              </a:tr>
              <a:tr h="608414">
                <a:tc>
                  <a:txBody>
                    <a:bodyPr/>
                    <a:lstStyle/>
                    <a:p>
                      <a:r>
                        <a:rPr lang="en-US" sz="1600" dirty="0"/>
                        <a:t>Romans </a:t>
                      </a:r>
                    </a:p>
                  </a:txBody>
                  <a:tcPr/>
                </a:tc>
                <a:tc>
                  <a:txBody>
                    <a:bodyPr/>
                    <a:lstStyle/>
                    <a:p>
                      <a:r>
                        <a:rPr lang="en-US" sz="1600" dirty="0"/>
                        <a:t>Religious orders</a:t>
                      </a:r>
                    </a:p>
                  </a:txBody>
                  <a:tcPr/>
                </a:tc>
                <a:tc>
                  <a:txBody>
                    <a:bodyPr/>
                    <a:lstStyle/>
                    <a:p>
                      <a:r>
                        <a:rPr lang="en-US" sz="1600" dirty="0"/>
                        <a:t>Rome</a:t>
                      </a:r>
                    </a:p>
                  </a:txBody>
                  <a:tcPr/>
                </a:tc>
                <a:tc>
                  <a:txBody>
                    <a:bodyPr/>
                    <a:lstStyle/>
                    <a:p>
                      <a:r>
                        <a:rPr lang="en-US" sz="1600" dirty="0"/>
                        <a:t>Middle ages</a:t>
                      </a:r>
                      <a:r>
                        <a:rPr lang="en-US" sz="1600" baseline="0" dirty="0"/>
                        <a:t> through modern times</a:t>
                      </a:r>
                      <a:endParaRPr lang="en-US" sz="1600" dirty="0"/>
                    </a:p>
                  </a:txBody>
                  <a:tcPr/>
                </a:tc>
                <a:tc>
                  <a:txBody>
                    <a:bodyPr/>
                    <a:lstStyle/>
                    <a:p>
                      <a:r>
                        <a:rPr lang="en-US" sz="1600" dirty="0"/>
                        <a:t>Religious orders</a:t>
                      </a:r>
                    </a:p>
                  </a:txBody>
                  <a:tcPr/>
                </a:tc>
                <a:extLst>
                  <a:ext uri="{0D108BD9-81ED-4DB2-BD59-A6C34878D82A}">
                    <a16:rowId xmlns:a16="http://schemas.microsoft.com/office/drawing/2014/main" val="10005"/>
                  </a:ext>
                </a:extLst>
              </a:tr>
              <a:tr h="1376937">
                <a:tc>
                  <a:txBody>
                    <a:bodyPr/>
                    <a:lstStyle/>
                    <a:p>
                      <a:r>
                        <a:rPr lang="en-US" sz="1600" dirty="0"/>
                        <a:t>Rene Maurice Gattefosse </a:t>
                      </a:r>
                    </a:p>
                  </a:txBody>
                  <a:tcPr/>
                </a:tc>
                <a:tc>
                  <a:txBody>
                    <a:bodyPr/>
                    <a:lstStyle/>
                    <a:p>
                      <a:r>
                        <a:rPr lang="en-US" sz="1600" dirty="0"/>
                        <a:t>French chemist</a:t>
                      </a:r>
                    </a:p>
                  </a:txBody>
                  <a:tcPr/>
                </a:tc>
                <a:tc>
                  <a:txBody>
                    <a:bodyPr/>
                    <a:lstStyle/>
                    <a:p>
                      <a:r>
                        <a:rPr lang="en-US" sz="1600" dirty="0"/>
                        <a:t>France</a:t>
                      </a:r>
                    </a:p>
                  </a:txBody>
                  <a:tcPr/>
                </a:tc>
                <a:tc>
                  <a:txBody>
                    <a:bodyPr/>
                    <a:lstStyle/>
                    <a:p>
                      <a:r>
                        <a:rPr lang="en-US" sz="1600" dirty="0"/>
                        <a:t>1920’s</a:t>
                      </a:r>
                    </a:p>
                  </a:txBody>
                  <a:tcPr/>
                </a:tc>
                <a:tc>
                  <a:txBody>
                    <a:bodyPr/>
                    <a:lstStyle/>
                    <a:p>
                      <a:r>
                        <a:rPr lang="en-US" sz="1600" dirty="0"/>
                        <a:t>In lab accident put arm into a container ago lavender oil accidentally found healing ability.</a:t>
                      </a: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it works</a:t>
            </a:r>
          </a:p>
        </p:txBody>
      </p:sp>
      <p:sp>
        <p:nvSpPr>
          <p:cNvPr id="5" name="Content Placeholder 4"/>
          <p:cNvSpPr>
            <a:spLocks noGrp="1"/>
          </p:cNvSpPr>
          <p:nvPr>
            <p:ph idx="1"/>
          </p:nvPr>
        </p:nvSpPr>
        <p:spPr>
          <a:xfrm>
            <a:off x="457200" y="1600200"/>
            <a:ext cx="8229600" cy="5257800"/>
          </a:xfrm>
        </p:spPr>
        <p:txBody>
          <a:bodyPr>
            <a:normAutofit/>
          </a:bodyPr>
          <a:lstStyle/>
          <a:p>
            <a:r>
              <a:rPr lang="en-US" dirty="0"/>
              <a:t>There are 5 senses that we as humans use everyday; however 2 are involved the use of aromatherapy.                                                                 </a:t>
            </a:r>
          </a:p>
          <a:p>
            <a:pPr>
              <a:buFont typeface="Wingdings" pitchFamily="2" charset="2"/>
              <a:buChar char="Ø"/>
            </a:pPr>
            <a:r>
              <a:rPr lang="en-US" dirty="0"/>
              <a:t>Smell- olfactory system</a:t>
            </a:r>
          </a:p>
          <a:p>
            <a:pPr>
              <a:buFont typeface="Wingdings" pitchFamily="2" charset="2"/>
              <a:buChar char="Ø"/>
            </a:pPr>
            <a:endParaRPr lang="en-US" dirty="0"/>
          </a:p>
          <a:p>
            <a:pPr>
              <a:buFont typeface="Wingdings" pitchFamily="2" charset="2"/>
              <a:buChar char="Ø"/>
            </a:pPr>
            <a:endParaRPr lang="en-US" dirty="0"/>
          </a:p>
          <a:p>
            <a:pPr>
              <a:buNone/>
            </a:pPr>
            <a:endParaRPr lang="en-US" dirty="0"/>
          </a:p>
          <a:p>
            <a:pPr>
              <a:buFont typeface="Wingdings" pitchFamily="2" charset="2"/>
              <a:buChar char="Ø"/>
            </a:pPr>
            <a:r>
              <a:rPr lang="en-US" dirty="0"/>
              <a:t>Touch-  massage </a:t>
            </a:r>
          </a:p>
          <a:p>
            <a:pPr>
              <a:buFont typeface="Wingdings" pitchFamily="2" charset="2"/>
              <a:buChar char="Ø"/>
            </a:pPr>
            <a:r>
              <a:rPr lang="en-US" dirty="0"/>
              <a:t>Bronchial Tract and Lungs </a:t>
            </a:r>
          </a:p>
        </p:txBody>
      </p:sp>
      <p:pic>
        <p:nvPicPr>
          <p:cNvPr id="6" name="Picture 5" descr="bee a sweetie3.jpg"/>
          <p:cNvPicPr>
            <a:picLocks noChangeAspect="1"/>
          </p:cNvPicPr>
          <p:nvPr/>
        </p:nvPicPr>
        <p:blipFill>
          <a:blip r:embed="rId2" cstate="print"/>
          <a:stretch>
            <a:fillRect/>
          </a:stretch>
        </p:blipFill>
        <p:spPr>
          <a:xfrm>
            <a:off x="762000" y="3962400"/>
            <a:ext cx="2667000" cy="1600200"/>
          </a:xfrm>
          <a:prstGeom prst="rect">
            <a:avLst/>
          </a:prstGeom>
        </p:spPr>
      </p:pic>
      <p:pic>
        <p:nvPicPr>
          <p:cNvPr id="7" name="Picture 6" descr="nose.jpg"/>
          <p:cNvPicPr>
            <a:picLocks noChangeAspect="1"/>
          </p:cNvPicPr>
          <p:nvPr/>
        </p:nvPicPr>
        <p:blipFill>
          <a:blip r:embed="rId3" cstate="print"/>
          <a:stretch>
            <a:fillRect/>
          </a:stretch>
        </p:blipFill>
        <p:spPr>
          <a:xfrm>
            <a:off x="4800600" y="2819400"/>
            <a:ext cx="1676400" cy="1676400"/>
          </a:xfrm>
          <a:prstGeom prst="rect">
            <a:avLst/>
          </a:prstGeom>
        </p:spPr>
      </p:pic>
      <p:pic>
        <p:nvPicPr>
          <p:cNvPr id="8" name="Picture 7" descr="lungs.jpg"/>
          <p:cNvPicPr>
            <a:picLocks noChangeAspect="1"/>
          </p:cNvPicPr>
          <p:nvPr/>
        </p:nvPicPr>
        <p:blipFill>
          <a:blip r:embed="rId4" cstate="print"/>
          <a:stretch>
            <a:fillRect/>
          </a:stretch>
        </p:blipFill>
        <p:spPr>
          <a:xfrm>
            <a:off x="5105400" y="4800600"/>
            <a:ext cx="2133600" cy="18288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4724400" cy="1143000"/>
          </a:xfrm>
        </p:spPr>
        <p:txBody>
          <a:bodyPr/>
          <a:lstStyle/>
          <a:p>
            <a:r>
              <a:rPr lang="en-US" dirty="0"/>
              <a:t>Olfactory system</a:t>
            </a:r>
          </a:p>
        </p:txBody>
      </p:sp>
      <p:pic>
        <p:nvPicPr>
          <p:cNvPr id="4" name="Content Placeholder 3" descr="nose2.jpg"/>
          <p:cNvPicPr>
            <a:picLocks noGrp="1" noChangeAspect="1"/>
          </p:cNvPicPr>
          <p:nvPr>
            <p:ph idx="1"/>
          </p:nvPr>
        </p:nvPicPr>
        <p:blipFill>
          <a:blip r:embed="rId2" cstate="print"/>
          <a:stretch>
            <a:fillRect/>
          </a:stretch>
        </p:blipFill>
        <p:spPr>
          <a:xfrm>
            <a:off x="5943600" y="0"/>
            <a:ext cx="3200400" cy="1957656"/>
          </a:xfrm>
        </p:spPr>
      </p:pic>
      <p:sp>
        <p:nvSpPr>
          <p:cNvPr id="6" name="TextBox 5"/>
          <p:cNvSpPr txBox="1"/>
          <p:nvPr/>
        </p:nvSpPr>
        <p:spPr>
          <a:xfrm>
            <a:off x="0" y="2057400"/>
            <a:ext cx="9144000" cy="4955203"/>
          </a:xfrm>
          <a:prstGeom prst="rect">
            <a:avLst/>
          </a:prstGeom>
          <a:noFill/>
        </p:spPr>
        <p:txBody>
          <a:bodyPr wrap="square" rtlCol="0">
            <a:spAutoFit/>
          </a:bodyPr>
          <a:lstStyle/>
          <a:p>
            <a:r>
              <a:rPr lang="en-US" sz="2000" b="1" dirty="0"/>
              <a:t>Olfactory  systems  nerve fibers do not pass through the dorsal thalamus  instead these nerve fibers run directly to the limbic area of the brain which connects to the thalamus and neo cortex.  The limbic system links directly to our memories, stored learned responses, emotions and feelings. It is important to choose scents that are pleasant to you to get the full benefit. </a:t>
            </a:r>
          </a:p>
          <a:p>
            <a:endParaRPr lang="en-US" dirty="0"/>
          </a:p>
          <a:p>
            <a:pPr>
              <a:buFont typeface="Arial" pitchFamily="34" charset="0"/>
              <a:buChar char="•"/>
            </a:pPr>
            <a:r>
              <a:rPr lang="en-US" dirty="0"/>
              <a:t> thalamus  (the-ms) </a:t>
            </a:r>
            <a:r>
              <a:rPr lang="en-US" i="1" dirty="0"/>
              <a:t>n.</a:t>
            </a:r>
            <a:r>
              <a:rPr lang="en-US" dirty="0"/>
              <a:t> </a:t>
            </a:r>
            <a:r>
              <a:rPr lang="en-US" i="1" dirty="0"/>
              <a:t>pl.</a:t>
            </a:r>
            <a:r>
              <a:rPr lang="en-US" dirty="0"/>
              <a:t> </a:t>
            </a:r>
            <a:r>
              <a:rPr lang="en-US" b="1" dirty="0"/>
              <a:t>thalami</a:t>
            </a:r>
            <a:r>
              <a:rPr lang="en-US" dirty="0"/>
              <a:t> (-m) </a:t>
            </a:r>
            <a:r>
              <a:rPr lang="en-US" b="1" dirty="0"/>
              <a:t>1. </a:t>
            </a:r>
            <a:r>
              <a:rPr lang="en-US" i="1" dirty="0"/>
              <a:t>Anatomy</a:t>
            </a:r>
            <a:r>
              <a:rPr lang="en-US" dirty="0"/>
              <a:t> A large ovoid mass of gray matter situated in the posterior part of the forebrain that relays sensory impulses to the cerebral cortex.</a:t>
            </a:r>
          </a:p>
          <a:p>
            <a:endParaRPr lang="en-US" dirty="0"/>
          </a:p>
          <a:p>
            <a:pPr>
              <a:buFont typeface="Arial" pitchFamily="34" charset="0"/>
              <a:buChar char="•"/>
            </a:pPr>
            <a:r>
              <a:rPr lang="en-US" dirty="0"/>
              <a:t>cerebral cortex </a:t>
            </a:r>
            <a:r>
              <a:rPr lang="en-US" i="1" dirty="0"/>
              <a:t>n.</a:t>
            </a:r>
            <a:r>
              <a:rPr lang="en-US" dirty="0"/>
              <a:t> The extensive outer layer of gray matter of the cerebral hemispheres, largely responsible for higher brain functions, including sensation, voluntary muscle movement, thought, reasoning, and memory.</a:t>
            </a:r>
          </a:p>
          <a:p>
            <a:endParaRPr lang="en-US" dirty="0"/>
          </a:p>
          <a:p>
            <a:pPr>
              <a:buFont typeface="Arial" pitchFamily="34" charset="0"/>
              <a:buChar char="•"/>
            </a:pPr>
            <a:r>
              <a:rPr lang="en-US" dirty="0"/>
              <a:t> ne·o·cor·tex  (n-kôrtks) </a:t>
            </a:r>
            <a:r>
              <a:rPr lang="en-US" i="1" dirty="0"/>
              <a:t>n.</a:t>
            </a:r>
            <a:r>
              <a:rPr lang="en-US" dirty="0"/>
              <a:t> </a:t>
            </a:r>
            <a:r>
              <a:rPr lang="en-US" i="1" dirty="0"/>
              <a:t>pl.</a:t>
            </a:r>
            <a:r>
              <a:rPr lang="en-US" dirty="0"/>
              <a:t> </a:t>
            </a:r>
            <a:r>
              <a:rPr lang="en-US" b="1" dirty="0"/>
              <a:t>ne·o·cor·ti·ces</a:t>
            </a:r>
            <a:r>
              <a:rPr lang="en-US" dirty="0"/>
              <a:t> (-t-so) or </a:t>
            </a:r>
            <a:r>
              <a:rPr lang="en-US" b="1" dirty="0"/>
              <a:t>ne·o·cor·tex·es</a:t>
            </a:r>
            <a:r>
              <a:rPr lang="en-US" dirty="0"/>
              <a:t> The dorsal region of the cerebral cortex, especially large in higher mammals and the most recently evolved part of </a:t>
            </a:r>
            <a:r>
              <a:rPr lang="en-US" dirty="0">
                <a:hlinkClick r:id="" action="ppaction://hlinkfile" tooltip="Powered by Text-Enhance"/>
              </a:rPr>
              <a:t>the brain</a:t>
            </a:r>
            <a:r>
              <a:rPr lang="en-US" dirty="0"/>
              <a:t>. Also called </a:t>
            </a:r>
            <a:r>
              <a:rPr lang="en-US" i="1" dirty="0"/>
              <a:t>neopallium</a:t>
            </a:r>
            <a:r>
              <a:rPr lang="en-US" dirty="0"/>
              <a:t>.</a:t>
            </a:r>
          </a:p>
          <a:p>
            <a:endParaRPr lang="en-US" dirty="0"/>
          </a:p>
        </p:txBody>
      </p:sp>
      <p:sp>
        <p:nvSpPr>
          <p:cNvPr id="8" name="TextBox 7"/>
          <p:cNvSpPr txBox="1"/>
          <p:nvPr/>
        </p:nvSpPr>
        <p:spPr>
          <a:xfrm>
            <a:off x="0" y="914400"/>
            <a:ext cx="5791200" cy="923330"/>
          </a:xfrm>
          <a:prstGeom prst="rect">
            <a:avLst/>
          </a:prstGeom>
          <a:noFill/>
        </p:spPr>
        <p:txBody>
          <a:bodyPr wrap="square" rtlCol="0">
            <a:spAutoFit/>
          </a:bodyPr>
          <a:lstStyle/>
          <a:p>
            <a:pPr>
              <a:buFont typeface="Wingdings" pitchFamily="2" charset="2"/>
              <a:buChar char="v"/>
            </a:pPr>
            <a:r>
              <a:rPr lang="en-US" dirty="0">
                <a:solidFill>
                  <a:schemeClr val="accent1">
                    <a:lumMod val="75000"/>
                  </a:schemeClr>
                </a:solidFill>
              </a:rPr>
              <a:t>Science has confirmed that breathing in pleasant aromas strengthens the body immune system and uplifts the spirit as a part of holistic medicine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52400"/>
            <a:ext cx="4495800" cy="762000"/>
          </a:xfrm>
        </p:spPr>
        <p:txBody>
          <a:bodyPr/>
          <a:lstStyle/>
          <a:p>
            <a:r>
              <a:rPr lang="en-US" dirty="0"/>
              <a:t>Touch </a:t>
            </a:r>
          </a:p>
        </p:txBody>
      </p:sp>
      <p:pic>
        <p:nvPicPr>
          <p:cNvPr id="4" name="Content Placeholder 3" descr="dayspa12.jpg"/>
          <p:cNvPicPr>
            <a:picLocks noGrp="1" noChangeAspect="1"/>
          </p:cNvPicPr>
          <p:nvPr>
            <p:ph idx="1"/>
          </p:nvPr>
        </p:nvPicPr>
        <p:blipFill>
          <a:blip r:embed="rId2" cstate="print"/>
          <a:stretch>
            <a:fillRect/>
          </a:stretch>
        </p:blipFill>
        <p:spPr>
          <a:xfrm>
            <a:off x="6096000" y="4663440"/>
            <a:ext cx="3048000" cy="2194560"/>
          </a:xfrm>
        </p:spPr>
      </p:pic>
      <p:sp>
        <p:nvSpPr>
          <p:cNvPr id="1025" name="Rectangle 1"/>
          <p:cNvSpPr>
            <a:spLocks noChangeArrowheads="1"/>
          </p:cNvSpPr>
          <p:nvPr/>
        </p:nvSpPr>
        <p:spPr bwMode="auto">
          <a:xfrm>
            <a:off x="0" y="409813"/>
            <a:ext cx="7315200" cy="66479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sng" strike="noStrike" cap="none" normalizeH="0" baseline="0" dirty="0">
                <a:ln>
                  <a:noFill/>
                </a:ln>
                <a:solidFill>
                  <a:schemeClr val="tx1"/>
                </a:solidFill>
                <a:effectLst/>
                <a:latin typeface="Comic Sans MS" pitchFamily="66" charset="0"/>
                <a:ea typeface="Calibri" pitchFamily="34" charset="0"/>
                <a:cs typeface="Times New Roman" pitchFamily="18" charset="0"/>
              </a:rPr>
              <a:t>Functions of the skin</a:t>
            </a:r>
            <a:r>
              <a:rPr kumimoji="0" lang="en-US" b="0" i="0" u="none" strike="noStrike" cap="none" normalizeH="0" baseline="0" dirty="0">
                <a:ln>
                  <a:noFill/>
                </a:ln>
                <a:solidFill>
                  <a:schemeClr val="tx1"/>
                </a:solidFill>
                <a:effectLst/>
                <a:latin typeface="Comic Sans MS" pitchFamily="66" charset="0"/>
                <a:ea typeface="Calibri" pitchFamily="34" charset="0"/>
                <a:cs typeface="Times New Roman" pitchFamily="18" charset="0"/>
              </a:rPr>
              <a:t> </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Comic Sans MS" pitchFamily="66" charset="0"/>
                <a:ea typeface="Calibri" pitchFamily="34" charset="0"/>
                <a:cs typeface="Times New Roman" pitchFamily="18" charset="0"/>
              </a:rPr>
              <a:t>S ensation </a:t>
            </a:r>
            <a:r>
              <a:rPr kumimoji="0" lang="en-US" b="0" i="0" u="none" strike="noStrike" cap="none" normalizeH="0" baseline="0" dirty="0">
                <a:ln>
                  <a:noFill/>
                </a:ln>
                <a:solidFill>
                  <a:schemeClr val="tx1"/>
                </a:solidFill>
                <a:effectLst/>
                <a:latin typeface="Calibri"/>
                <a:ea typeface="Calibri" pitchFamily="34" charset="0"/>
                <a:cs typeface="Times New Roman" pitchFamily="18" charset="0"/>
              </a:rPr>
              <a:t>–</a:t>
            </a:r>
            <a:r>
              <a:rPr kumimoji="0" lang="en-US" b="0" i="0" u="none" strike="noStrike" cap="none" normalizeH="0" baseline="0" dirty="0">
                <a:ln>
                  <a:noFill/>
                </a:ln>
                <a:solidFill>
                  <a:schemeClr val="tx1"/>
                </a:solidFill>
                <a:effectLst/>
                <a:latin typeface="Comic Sans MS" pitchFamily="66" charset="0"/>
                <a:ea typeface="Calibri" pitchFamily="34" charset="0"/>
                <a:cs typeface="Times New Roman" pitchFamily="18" charset="0"/>
              </a:rPr>
              <a:t> scense of touch </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Comic Sans MS" pitchFamily="66" charset="0"/>
                <a:ea typeface="Calibri" pitchFamily="34" charset="0"/>
                <a:cs typeface="Times New Roman" pitchFamily="18" charset="0"/>
              </a:rPr>
              <a:t>H ydration </a:t>
            </a:r>
            <a:r>
              <a:rPr kumimoji="0" lang="en-US" b="0" i="0" u="none" strike="noStrike" cap="none" normalizeH="0" baseline="0" dirty="0">
                <a:ln>
                  <a:noFill/>
                </a:ln>
                <a:solidFill>
                  <a:schemeClr val="tx1"/>
                </a:solidFill>
                <a:effectLst/>
                <a:latin typeface="Calibri"/>
                <a:ea typeface="Calibri" pitchFamily="34" charset="0"/>
                <a:cs typeface="Times New Roman" pitchFamily="18" charset="0"/>
              </a:rPr>
              <a:t>–</a:t>
            </a:r>
            <a:r>
              <a:rPr kumimoji="0" lang="en-US" b="0" i="0" u="none" strike="noStrike" cap="none" normalizeH="0" baseline="0" dirty="0">
                <a:ln>
                  <a:noFill/>
                </a:ln>
                <a:solidFill>
                  <a:schemeClr val="tx1"/>
                </a:solidFill>
                <a:effectLst/>
                <a:latin typeface="Comic Sans MS" pitchFamily="66" charset="0"/>
                <a:ea typeface="Calibri" pitchFamily="34" charset="0"/>
                <a:cs typeface="Times New Roman" pitchFamily="18" charset="0"/>
              </a:rPr>
              <a:t> takes in and stores water</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Comic Sans MS" pitchFamily="66" charset="0"/>
                <a:ea typeface="Calibri" pitchFamily="34" charset="0"/>
                <a:cs typeface="Times New Roman" pitchFamily="18" charset="0"/>
              </a:rPr>
              <a:t>A bsorption </a:t>
            </a:r>
            <a:r>
              <a:rPr kumimoji="0" lang="en-US" b="0" i="0" u="none" strike="noStrike" cap="none" normalizeH="0" baseline="0" dirty="0">
                <a:ln>
                  <a:noFill/>
                </a:ln>
                <a:solidFill>
                  <a:schemeClr val="tx1"/>
                </a:solidFill>
                <a:effectLst/>
                <a:latin typeface="Calibri"/>
                <a:ea typeface="Calibri" pitchFamily="34" charset="0"/>
                <a:cs typeface="Times New Roman" pitchFamily="18" charset="0"/>
              </a:rPr>
              <a:t>–</a:t>
            </a:r>
            <a:r>
              <a:rPr kumimoji="0" lang="en-US" b="0" i="0" u="none" strike="noStrike" cap="none" normalizeH="0" baseline="0" dirty="0">
                <a:ln>
                  <a:noFill/>
                </a:ln>
                <a:solidFill>
                  <a:schemeClr val="tx1"/>
                </a:solidFill>
                <a:effectLst/>
                <a:latin typeface="Comic Sans MS" pitchFamily="66" charset="0"/>
                <a:ea typeface="Calibri" pitchFamily="34" charset="0"/>
                <a:cs typeface="Times New Roman" pitchFamily="18" charset="0"/>
              </a:rPr>
              <a:t> goes into the body systems</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Comic Sans MS" pitchFamily="66" charset="0"/>
                <a:ea typeface="Calibri" pitchFamily="34" charset="0"/>
                <a:cs typeface="Times New Roman" pitchFamily="18" charset="0"/>
              </a:rPr>
              <a:t>R espiration </a:t>
            </a:r>
            <a:r>
              <a:rPr kumimoji="0" lang="en-US" b="0" i="0" u="none" strike="noStrike" cap="none" normalizeH="0" baseline="0" dirty="0">
                <a:ln>
                  <a:noFill/>
                </a:ln>
                <a:solidFill>
                  <a:schemeClr val="tx1"/>
                </a:solidFill>
                <a:effectLst/>
                <a:latin typeface="Calibri"/>
                <a:ea typeface="Calibri" pitchFamily="34" charset="0"/>
                <a:cs typeface="Times New Roman" pitchFamily="18" charset="0"/>
              </a:rPr>
              <a:t>–</a:t>
            </a:r>
            <a:r>
              <a:rPr kumimoji="0" lang="en-US" b="0" i="0" u="none" strike="noStrike" cap="none" normalizeH="0" baseline="0" dirty="0">
                <a:ln>
                  <a:noFill/>
                </a:ln>
                <a:solidFill>
                  <a:schemeClr val="tx1"/>
                </a:solidFill>
                <a:effectLst/>
                <a:latin typeface="Comic Sans MS" pitchFamily="66" charset="0"/>
                <a:ea typeface="Calibri" pitchFamily="34" charset="0"/>
                <a:cs typeface="Times New Roman" pitchFamily="18" charset="0"/>
              </a:rPr>
              <a:t> breathes in oxygen and out carbon monoxide </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Comic Sans MS" pitchFamily="66" charset="0"/>
                <a:ea typeface="Calibri" pitchFamily="34" charset="0"/>
                <a:cs typeface="Times New Roman" pitchFamily="18" charset="0"/>
              </a:rPr>
              <a:t>P rotection </a:t>
            </a:r>
            <a:r>
              <a:rPr kumimoji="0" lang="en-US" b="0" i="0" u="none" strike="noStrike" cap="none" normalizeH="0" baseline="0" dirty="0">
                <a:ln>
                  <a:noFill/>
                </a:ln>
                <a:solidFill>
                  <a:schemeClr val="tx1"/>
                </a:solidFill>
                <a:effectLst/>
                <a:latin typeface="Calibri"/>
                <a:ea typeface="Calibri" pitchFamily="34" charset="0"/>
                <a:cs typeface="Times New Roman" pitchFamily="18" charset="0"/>
              </a:rPr>
              <a:t>–</a:t>
            </a:r>
            <a:r>
              <a:rPr kumimoji="0" lang="en-US" b="0" i="0" u="none" strike="noStrike" cap="none" normalizeH="0" baseline="0" dirty="0">
                <a:ln>
                  <a:noFill/>
                </a:ln>
                <a:solidFill>
                  <a:schemeClr val="tx1"/>
                </a:solidFill>
                <a:effectLst/>
                <a:latin typeface="Comic Sans MS" pitchFamily="66" charset="0"/>
                <a:ea typeface="Calibri" pitchFamily="34" charset="0"/>
                <a:cs typeface="Times New Roman" pitchFamily="18" charset="0"/>
              </a:rPr>
              <a:t> protects and supports the organs of the body </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Comic Sans MS" pitchFamily="66" charset="0"/>
                <a:ea typeface="Calibri" pitchFamily="34" charset="0"/>
                <a:cs typeface="Times New Roman" pitchFamily="18" charset="0"/>
              </a:rPr>
              <a:t>E xcretion </a:t>
            </a:r>
            <a:r>
              <a:rPr kumimoji="0" lang="en-US" b="0" i="0" u="none" strike="noStrike" cap="none" normalizeH="0" baseline="0" dirty="0">
                <a:ln>
                  <a:noFill/>
                </a:ln>
                <a:solidFill>
                  <a:schemeClr val="tx1"/>
                </a:solidFill>
                <a:effectLst/>
                <a:latin typeface="Calibri"/>
                <a:ea typeface="Calibri" pitchFamily="34" charset="0"/>
                <a:cs typeface="Times New Roman" pitchFamily="18" charset="0"/>
              </a:rPr>
              <a:t>–</a:t>
            </a:r>
            <a:r>
              <a:rPr kumimoji="0" lang="en-US" b="0" i="0" u="none" strike="noStrike" cap="none" normalizeH="0" baseline="0" dirty="0">
                <a:ln>
                  <a:noFill/>
                </a:ln>
                <a:solidFill>
                  <a:schemeClr val="tx1"/>
                </a:solidFill>
                <a:effectLst/>
                <a:latin typeface="Comic Sans MS" pitchFamily="66" charset="0"/>
                <a:ea typeface="Calibri" pitchFamily="34" charset="0"/>
                <a:cs typeface="Times New Roman" pitchFamily="18" charset="0"/>
              </a:rPr>
              <a:t> rids waste through perspiration through perspiration </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Comic Sans MS" pitchFamily="66" charset="0"/>
                <a:ea typeface="Calibri" pitchFamily="34" charset="0"/>
                <a:cs typeface="Times New Roman" pitchFamily="18" charset="0"/>
              </a:rPr>
              <a:t>R egulation </a:t>
            </a:r>
            <a:r>
              <a:rPr kumimoji="0" lang="en-US" b="0" i="0" u="none" strike="noStrike" cap="none" normalizeH="0" baseline="0" dirty="0">
                <a:ln>
                  <a:noFill/>
                </a:ln>
                <a:solidFill>
                  <a:schemeClr val="tx1"/>
                </a:solidFill>
                <a:effectLst/>
                <a:latin typeface="Calibri"/>
                <a:ea typeface="Calibri" pitchFamily="34" charset="0"/>
                <a:cs typeface="Times New Roman" pitchFamily="18" charset="0"/>
              </a:rPr>
              <a:t>–</a:t>
            </a:r>
            <a:r>
              <a:rPr kumimoji="0" lang="en-US" b="0" i="0" u="none" strike="noStrike" cap="none" normalizeH="0" baseline="0" dirty="0">
                <a:ln>
                  <a:noFill/>
                </a:ln>
                <a:solidFill>
                  <a:schemeClr val="tx1"/>
                </a:solidFill>
                <a:effectLst/>
                <a:latin typeface="Comic Sans MS" pitchFamily="66" charset="0"/>
                <a:ea typeface="Calibri" pitchFamily="34" charset="0"/>
                <a:cs typeface="Times New Roman" pitchFamily="18" charset="0"/>
              </a:rPr>
              <a:t> regulates body temperature </a:t>
            </a:r>
          </a:p>
          <a:p>
            <a:pPr marL="0" marR="0" lvl="0" indent="0" algn="l" defTabSz="914400" rtl="0" eaLnBrk="0" fontAlgn="base" latinLnBrk="0" hangingPunct="0">
              <a:lnSpc>
                <a:spcPct val="100000"/>
              </a:lnSpc>
              <a:spcBef>
                <a:spcPct val="0"/>
              </a:spcBef>
              <a:spcAft>
                <a:spcPct val="0"/>
              </a:spcAft>
              <a:buClrTx/>
              <a:buSzTx/>
              <a:buFontTx/>
              <a:buNone/>
              <a:tabLst/>
            </a:pPr>
            <a:r>
              <a:rPr lang="en-US" b="1" u="sng" dirty="0">
                <a:latin typeface="Comic Sans MS" pitchFamily="66" charset="0"/>
                <a:cs typeface="Times New Roman" pitchFamily="18" charset="0"/>
              </a:rPr>
              <a:t>Facts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i="0" strike="noStrike" cap="none" normalizeH="0" baseline="0" dirty="0">
                <a:ln>
                  <a:noFill/>
                </a:ln>
                <a:solidFill>
                  <a:schemeClr val="tx1"/>
                </a:solidFill>
                <a:effectLst/>
                <a:latin typeface="Comic Sans MS" pitchFamily="66" charset="0"/>
                <a:cs typeface="Times New Roman" pitchFamily="18" charset="0"/>
              </a:rPr>
              <a:t>7 pounds are shed yearly </a:t>
            </a:r>
          </a:p>
          <a:p>
            <a:pPr marL="0" marR="0" lvl="0" indent="0" algn="l" defTabSz="914400" rtl="0" eaLnBrk="0" fontAlgn="base" latinLnBrk="0" hangingPunct="0">
              <a:lnSpc>
                <a:spcPct val="100000"/>
              </a:lnSpc>
              <a:spcBef>
                <a:spcPct val="0"/>
              </a:spcBef>
              <a:spcAft>
                <a:spcPct val="0"/>
              </a:spcAft>
              <a:buClrTx/>
              <a:buSzTx/>
              <a:buFontTx/>
              <a:buNone/>
              <a:tabLst/>
            </a:pPr>
            <a:r>
              <a:rPr lang="en-US" sz="1600" dirty="0">
                <a:latin typeface="Comic Sans MS" pitchFamily="66" charset="0"/>
                <a:cs typeface="Times New Roman" pitchFamily="18" charset="0"/>
              </a:rPr>
              <a:t>Stores water fat and vitamin 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i="0" strike="noStrike" cap="none" normalizeH="0" baseline="0" dirty="0">
                <a:ln>
                  <a:noFill/>
                </a:ln>
                <a:solidFill>
                  <a:schemeClr val="tx1"/>
                </a:solidFill>
                <a:effectLst/>
                <a:latin typeface="Comic Sans MS" pitchFamily="66" charset="0"/>
                <a:cs typeface="Times New Roman" pitchFamily="18" charset="0"/>
              </a:rPr>
              <a:t>21</a:t>
            </a:r>
            <a:r>
              <a:rPr kumimoji="0" lang="en-US" sz="1600" i="0" strike="noStrike" cap="none" normalizeH="0" dirty="0">
                <a:ln>
                  <a:noFill/>
                </a:ln>
                <a:solidFill>
                  <a:schemeClr val="tx1"/>
                </a:solidFill>
                <a:effectLst/>
                <a:latin typeface="Comic Sans MS" pitchFamily="66" charset="0"/>
                <a:cs typeface="Times New Roman" pitchFamily="18" charset="0"/>
              </a:rPr>
              <a:t> square feet cover the body </a:t>
            </a:r>
          </a:p>
          <a:p>
            <a:pPr marL="0" marR="0" lvl="0" indent="0" algn="l" defTabSz="914400" rtl="0" eaLnBrk="0" fontAlgn="base" latinLnBrk="0" hangingPunct="0">
              <a:lnSpc>
                <a:spcPct val="100000"/>
              </a:lnSpc>
              <a:spcBef>
                <a:spcPct val="0"/>
              </a:spcBef>
              <a:spcAft>
                <a:spcPct val="0"/>
              </a:spcAft>
              <a:buClrTx/>
              <a:buSzTx/>
              <a:buFontTx/>
              <a:buNone/>
              <a:tabLst/>
            </a:pPr>
            <a:r>
              <a:rPr lang="en-US" sz="1600" baseline="0" dirty="0">
                <a:latin typeface="Comic Sans MS" pitchFamily="66" charset="0"/>
                <a:cs typeface="Times New Roman" pitchFamily="18" charset="0"/>
              </a:rPr>
              <a:t>Releases</a:t>
            </a:r>
            <a:r>
              <a:rPr lang="en-US" sz="1600" dirty="0">
                <a:latin typeface="Comic Sans MS" pitchFamily="66" charset="0"/>
                <a:cs typeface="Times New Roman" pitchFamily="18" charset="0"/>
              </a:rPr>
              <a:t> 3 gallons of sweat on a hot day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i="0" strike="noStrike" cap="none" normalizeH="0" baseline="0" dirty="0">
                <a:ln>
                  <a:noFill/>
                </a:ln>
                <a:solidFill>
                  <a:schemeClr val="tx1"/>
                </a:solidFill>
                <a:effectLst/>
                <a:latin typeface="Comic Sans MS" pitchFamily="66" charset="0"/>
                <a:cs typeface="Times New Roman" pitchFamily="18" charset="0"/>
              </a:rPr>
              <a:t>Shed</a:t>
            </a:r>
            <a:r>
              <a:rPr kumimoji="0" lang="en-US" sz="1600" i="0" strike="noStrike" cap="none" normalizeH="0" dirty="0">
                <a:ln>
                  <a:noFill/>
                </a:ln>
                <a:solidFill>
                  <a:schemeClr val="tx1"/>
                </a:solidFill>
                <a:effectLst/>
                <a:latin typeface="Comic Sans MS" pitchFamily="66" charset="0"/>
                <a:cs typeface="Times New Roman" pitchFamily="18" charset="0"/>
              </a:rPr>
              <a:t> 50,000 cells a minute </a:t>
            </a:r>
          </a:p>
          <a:p>
            <a:pPr marL="0" marR="0" lvl="0" indent="0" algn="l" defTabSz="914400" rtl="0" eaLnBrk="0" fontAlgn="base" latinLnBrk="0" hangingPunct="0">
              <a:lnSpc>
                <a:spcPct val="100000"/>
              </a:lnSpc>
              <a:spcBef>
                <a:spcPct val="0"/>
              </a:spcBef>
              <a:spcAft>
                <a:spcPct val="0"/>
              </a:spcAft>
              <a:buClrTx/>
              <a:buSzTx/>
              <a:buFontTx/>
              <a:buNone/>
              <a:tabLst/>
            </a:pPr>
            <a:r>
              <a:rPr lang="en-US" sz="1600" baseline="0" dirty="0">
                <a:latin typeface="Comic Sans MS" pitchFamily="66" charset="0"/>
                <a:cs typeface="Times New Roman" pitchFamily="18" charset="0"/>
              </a:rPr>
              <a:t>Dead skin accounts for 1 billion of the dust in the air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i="0" strike="noStrike" cap="none" normalizeH="0" dirty="0">
                <a:ln>
                  <a:noFill/>
                </a:ln>
                <a:solidFill>
                  <a:schemeClr val="tx1"/>
                </a:solidFill>
                <a:effectLst/>
                <a:latin typeface="Comic Sans MS" pitchFamily="66" charset="0"/>
                <a:cs typeface="Times New Roman" pitchFamily="18" charset="0"/>
              </a:rPr>
              <a:t>300 million skin cells on the body</a:t>
            </a:r>
          </a:p>
          <a:p>
            <a:pPr marL="0" marR="0" lvl="0" indent="0" algn="l" defTabSz="914400" rtl="0" eaLnBrk="0" fontAlgn="base" latinLnBrk="0" hangingPunct="0">
              <a:lnSpc>
                <a:spcPct val="100000"/>
              </a:lnSpc>
              <a:spcBef>
                <a:spcPct val="0"/>
              </a:spcBef>
              <a:spcAft>
                <a:spcPct val="0"/>
              </a:spcAft>
              <a:buClrTx/>
              <a:buSzTx/>
              <a:buFontTx/>
              <a:buNone/>
              <a:tabLst/>
            </a:pPr>
            <a:r>
              <a:rPr lang="en-US" sz="1600" baseline="0" dirty="0">
                <a:latin typeface="Comic Sans MS" pitchFamily="66" charset="0"/>
                <a:cs typeface="Times New Roman" pitchFamily="18" charset="0"/>
              </a:rPr>
              <a:t>In a ½ inch of skin you have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600" i="0" strike="noStrike" cap="none" normalizeH="0" dirty="0">
                <a:ln>
                  <a:noFill/>
                </a:ln>
                <a:solidFill>
                  <a:schemeClr val="tx1"/>
                </a:solidFill>
                <a:effectLst/>
                <a:latin typeface="Comic Sans MS" pitchFamily="66" charset="0"/>
                <a:cs typeface="Times New Roman" pitchFamily="18" charset="0"/>
              </a:rPr>
              <a:t> 10 hairs</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1600" baseline="0" dirty="0">
                <a:latin typeface="Comic Sans MS" pitchFamily="66" charset="0"/>
                <a:cs typeface="Times New Roman" pitchFamily="18" charset="0"/>
              </a:rPr>
              <a:t>15 oils glands</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600" i="0" strike="noStrike" cap="none" normalizeH="0" dirty="0">
                <a:ln>
                  <a:noFill/>
                </a:ln>
                <a:solidFill>
                  <a:schemeClr val="tx1"/>
                </a:solidFill>
                <a:effectLst/>
                <a:latin typeface="Comic Sans MS" pitchFamily="66" charset="0"/>
                <a:cs typeface="Times New Roman" pitchFamily="18" charset="0"/>
              </a:rPr>
              <a:t>100 sweat glands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1600" baseline="0" dirty="0">
                <a:latin typeface="Comic Sans MS" pitchFamily="66" charset="0"/>
                <a:cs typeface="Times New Roman" pitchFamily="18" charset="0"/>
              </a:rPr>
              <a:t>3.2 tiny blood vessels</a:t>
            </a:r>
          </a:p>
          <a:p>
            <a:pPr marL="0" marR="0" lvl="0" indent="0" algn="l" defTabSz="914400" rtl="0" eaLnBrk="0" fontAlgn="base" latinLnBrk="0" hangingPunct="0">
              <a:lnSpc>
                <a:spcPct val="100000"/>
              </a:lnSpc>
              <a:spcBef>
                <a:spcPct val="0"/>
              </a:spcBef>
              <a:spcAft>
                <a:spcPct val="0"/>
              </a:spcAft>
              <a:buClrTx/>
              <a:buSzTx/>
              <a:tabLst/>
            </a:pPr>
            <a:r>
              <a:rPr kumimoji="0" lang="en-US" sz="1600" i="0" strike="noStrike" cap="none" normalizeH="0" dirty="0">
                <a:ln>
                  <a:noFill/>
                </a:ln>
                <a:solidFill>
                  <a:schemeClr val="tx1"/>
                </a:solidFill>
                <a:effectLst/>
                <a:latin typeface="Comic Sans MS" pitchFamily="66" charset="0"/>
                <a:cs typeface="Times New Roman" pitchFamily="18" charset="0"/>
              </a:rPr>
              <a:t>Palms are 1.2 mm – 4.7 mm thick</a:t>
            </a:r>
          </a:p>
          <a:p>
            <a:pPr marL="0" marR="0" lvl="0" indent="0" algn="l" defTabSz="914400" rtl="0" eaLnBrk="0" fontAlgn="base" latinLnBrk="0" hangingPunct="0">
              <a:lnSpc>
                <a:spcPct val="100000"/>
              </a:lnSpc>
              <a:spcBef>
                <a:spcPct val="0"/>
              </a:spcBef>
              <a:spcAft>
                <a:spcPct val="0"/>
              </a:spcAft>
              <a:buClrTx/>
              <a:buSzTx/>
              <a:tabLst/>
            </a:pPr>
            <a:r>
              <a:rPr lang="en-US" sz="1600" dirty="0">
                <a:latin typeface="Comic Sans MS" pitchFamily="66" charset="0"/>
                <a:cs typeface="Times New Roman" pitchFamily="18" charset="0"/>
              </a:rPr>
              <a:t>Facial skin 0.12mm thick </a:t>
            </a:r>
          </a:p>
          <a:p>
            <a:pPr marL="0" marR="0" lvl="0" indent="0" algn="l" defTabSz="914400" rtl="0" eaLnBrk="0" fontAlgn="base" latinLnBrk="0" hangingPunct="0">
              <a:lnSpc>
                <a:spcPct val="100000"/>
              </a:lnSpc>
              <a:spcBef>
                <a:spcPct val="0"/>
              </a:spcBef>
              <a:spcAft>
                <a:spcPct val="0"/>
              </a:spcAft>
              <a:buClrTx/>
              <a:buSzTx/>
              <a:tabLst/>
            </a:pPr>
            <a:r>
              <a:rPr kumimoji="0" lang="en-US" sz="1600" i="0" strike="noStrike" cap="none" normalizeH="0" dirty="0">
                <a:ln>
                  <a:noFill/>
                </a:ln>
                <a:solidFill>
                  <a:schemeClr val="tx1"/>
                </a:solidFill>
                <a:effectLst/>
                <a:latin typeface="Comic Sans MS" pitchFamily="66" charset="0"/>
                <a:cs typeface="Times New Roman" pitchFamily="18" charset="0"/>
              </a:rPr>
              <a:t>Body skin 0.6 mm thick </a:t>
            </a:r>
          </a:p>
          <a:p>
            <a:pPr marL="0" marR="0" lvl="0" indent="0" algn="l" defTabSz="914400" rtl="0" eaLnBrk="0" fontAlgn="base" latinLnBrk="0" hangingPunct="0">
              <a:lnSpc>
                <a:spcPct val="100000"/>
              </a:lnSpc>
              <a:spcBef>
                <a:spcPct val="0"/>
              </a:spcBef>
              <a:spcAft>
                <a:spcPct val="0"/>
              </a:spcAft>
              <a:buClrTx/>
              <a:buSzTx/>
              <a:tabLst/>
            </a:pPr>
            <a:endParaRPr kumimoji="0" lang="en-US" sz="2400" i="0" strike="noStrike" cap="none" normalizeH="0" baseline="0" dirty="0">
              <a:ln>
                <a:noFill/>
              </a:ln>
              <a:solidFill>
                <a:schemeClr val="tx1"/>
              </a:solidFill>
              <a:effectLst/>
              <a:latin typeface="Arial" pitchFamily="34" charset="0"/>
              <a:cs typeface="Arial" pitchFamily="34" charset="0"/>
            </a:endParaRPr>
          </a:p>
        </p:txBody>
      </p:sp>
      <p:pic>
        <p:nvPicPr>
          <p:cNvPr id="7" name="Picture 6" descr="dayspa.jpg"/>
          <p:cNvPicPr>
            <a:picLocks noChangeAspect="1"/>
          </p:cNvPicPr>
          <p:nvPr/>
        </p:nvPicPr>
        <p:blipFill>
          <a:blip r:embed="rId3" cstate="print"/>
          <a:stretch>
            <a:fillRect/>
          </a:stretch>
        </p:blipFill>
        <p:spPr>
          <a:xfrm>
            <a:off x="4495800" y="5232654"/>
            <a:ext cx="1644136" cy="1625346"/>
          </a:xfrm>
          <a:prstGeom prst="rect">
            <a:avLst/>
          </a:prstGeom>
        </p:spPr>
      </p:pic>
      <p:sp>
        <p:nvSpPr>
          <p:cNvPr id="9" name="TextBox 8"/>
          <p:cNvSpPr txBox="1"/>
          <p:nvPr/>
        </p:nvSpPr>
        <p:spPr>
          <a:xfrm>
            <a:off x="3774453" y="2819400"/>
            <a:ext cx="5422446" cy="646331"/>
          </a:xfrm>
          <a:prstGeom prst="rect">
            <a:avLst/>
          </a:prstGeom>
          <a:noFill/>
        </p:spPr>
        <p:txBody>
          <a:bodyPr wrap="none" rtlCol="0">
            <a:spAutoFit/>
          </a:bodyPr>
          <a:lstStyle/>
          <a:p>
            <a:pPr>
              <a:buFont typeface="Wingdings" pitchFamily="2" charset="2"/>
              <a:buChar char="v"/>
            </a:pPr>
            <a:r>
              <a:rPr lang="en-US" dirty="0">
                <a:solidFill>
                  <a:schemeClr val="accent1">
                    <a:lumMod val="75000"/>
                  </a:schemeClr>
                </a:solidFill>
              </a:rPr>
              <a:t>When the aromatherpuetic oils enter your system in </a:t>
            </a:r>
          </a:p>
          <a:p>
            <a:r>
              <a:rPr lang="en-US" dirty="0">
                <a:solidFill>
                  <a:schemeClr val="accent1">
                    <a:lumMod val="75000"/>
                  </a:schemeClr>
                </a:solidFill>
              </a:rPr>
              <a:t>3-14 hours the oils are expelled depending on the body</a:t>
            </a:r>
            <a:r>
              <a:rPr lang="en-US" dirty="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Bronchial tract and lungs</a:t>
            </a:r>
          </a:p>
        </p:txBody>
      </p:sp>
      <p:sp>
        <p:nvSpPr>
          <p:cNvPr id="4" name="Text Placeholder 3"/>
          <p:cNvSpPr>
            <a:spLocks noGrp="1"/>
          </p:cNvSpPr>
          <p:nvPr>
            <p:ph type="body" idx="1"/>
          </p:nvPr>
        </p:nvSpPr>
        <p:spPr/>
        <p:txBody>
          <a:bodyPr>
            <a:normAutofit/>
          </a:bodyPr>
          <a:lstStyle/>
          <a:p>
            <a:r>
              <a:rPr lang="en-US" sz="2800" dirty="0">
                <a:solidFill>
                  <a:schemeClr val="tx1"/>
                </a:solidFill>
              </a:rPr>
              <a:t>Essential oils are absorbed through the bronchial tract and lungs this causes the essential oils to pass into the body's circulatory system.  </a:t>
            </a:r>
          </a:p>
        </p:txBody>
      </p:sp>
      <p:pic>
        <p:nvPicPr>
          <p:cNvPr id="5" name="Picture 4" descr="nose3.jpg"/>
          <p:cNvPicPr>
            <a:picLocks noChangeAspect="1"/>
          </p:cNvPicPr>
          <p:nvPr/>
        </p:nvPicPr>
        <p:blipFill>
          <a:blip r:embed="rId2" cstate="print"/>
          <a:stretch>
            <a:fillRect/>
          </a:stretch>
        </p:blipFill>
        <p:spPr>
          <a:xfrm>
            <a:off x="0" y="0"/>
            <a:ext cx="9144000" cy="25146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695</TotalTime>
  <Words>1346</Words>
  <Application>Microsoft Office PowerPoint</Application>
  <PresentationFormat>On-screen Show (4:3)</PresentationFormat>
  <Paragraphs>259</Paragraphs>
  <Slides>20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Calisto MT</vt:lpstr>
      <vt:lpstr>Comic Sans MS</vt:lpstr>
      <vt:lpstr>Old English Text MT</vt:lpstr>
      <vt:lpstr>Times New Roman</vt:lpstr>
      <vt:lpstr>Wingdings</vt:lpstr>
      <vt:lpstr>Office Theme</vt:lpstr>
      <vt:lpstr> Aromatherapy  for beginners </vt:lpstr>
      <vt:lpstr>              What to expect    </vt:lpstr>
      <vt:lpstr>Question  What is aromatherapy? </vt:lpstr>
      <vt:lpstr>Question Define aromatherapy</vt:lpstr>
      <vt:lpstr>PowerPoint Presentation</vt:lpstr>
      <vt:lpstr>How it works</vt:lpstr>
      <vt:lpstr>Olfactory system</vt:lpstr>
      <vt:lpstr>Touch </vt:lpstr>
      <vt:lpstr>Bronchial tract and lungs</vt:lpstr>
      <vt:lpstr>Safety First </vt:lpstr>
      <vt:lpstr>Precautions </vt:lpstr>
      <vt:lpstr>Precautions continued</vt:lpstr>
      <vt:lpstr>Aromatherapy family tree</vt:lpstr>
      <vt:lpstr>Aromatherapy oil Categories</vt:lpstr>
      <vt:lpstr>Cleaning oils</vt:lpstr>
      <vt:lpstr>Carrier Oils</vt:lpstr>
      <vt:lpstr>PowerPoint Presentation</vt:lpstr>
      <vt:lpstr>  Basic applications   </vt:lpstr>
      <vt:lpstr>Activity  read the following and select the oil or oils that can help with the ailment list the application and recipe. </vt:lpstr>
      <vt:lpstr>PowerPoint Presentation</vt:lpstr>
    </vt:vector>
  </TitlesOfParts>
  <Company>JHUAPL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shance</dc:creator>
  <cp:lastModifiedBy>Melanie Ball</cp:lastModifiedBy>
  <cp:revision>60</cp:revision>
  <dcterms:created xsi:type="dcterms:W3CDTF">2012-07-12T17:51:08Z</dcterms:created>
  <dcterms:modified xsi:type="dcterms:W3CDTF">2017-09-27T21:49:26Z</dcterms:modified>
</cp:coreProperties>
</file>