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6"/>
  </p:notesMasterIdLst>
  <p:sldIdLst>
    <p:sldId id="322" r:id="rId3"/>
    <p:sldId id="256" r:id="rId4"/>
    <p:sldId id="257" r:id="rId5"/>
    <p:sldId id="258" r:id="rId6"/>
    <p:sldId id="259" r:id="rId7"/>
    <p:sldId id="260" r:id="rId8"/>
    <p:sldId id="261" r:id="rId9"/>
    <p:sldId id="262" r:id="rId10"/>
    <p:sldId id="263" r:id="rId11"/>
    <p:sldId id="264" r:id="rId12"/>
    <p:sldId id="265" r:id="rId13"/>
    <p:sldId id="266" r:id="rId14"/>
    <p:sldId id="267" r:id="rId15"/>
    <p:sldId id="274" r:id="rId16"/>
    <p:sldId id="268" r:id="rId17"/>
    <p:sldId id="275" r:id="rId18"/>
    <p:sldId id="269" r:id="rId19"/>
    <p:sldId id="270" r:id="rId20"/>
    <p:sldId id="271" r:id="rId21"/>
    <p:sldId id="272" r:id="rId22"/>
    <p:sldId id="277" r:id="rId23"/>
    <p:sldId id="286" r:id="rId24"/>
    <p:sldId id="278" r:id="rId25"/>
    <p:sldId id="279" r:id="rId26"/>
    <p:sldId id="280" r:id="rId27"/>
    <p:sldId id="281" r:id="rId28"/>
    <p:sldId id="282" r:id="rId29"/>
    <p:sldId id="283" r:id="rId30"/>
    <p:sldId id="284" r:id="rId31"/>
    <p:sldId id="285" r:id="rId32"/>
    <p:sldId id="288" r:id="rId33"/>
    <p:sldId id="289" r:id="rId34"/>
    <p:sldId id="290" r:id="rId35"/>
    <p:sldId id="321" r:id="rId36"/>
    <p:sldId id="291" r:id="rId37"/>
    <p:sldId id="292" r:id="rId38"/>
    <p:sldId id="293" r:id="rId39"/>
    <p:sldId id="294" r:id="rId40"/>
    <p:sldId id="295" r:id="rId41"/>
    <p:sldId id="296" r:id="rId42"/>
    <p:sldId id="297" r:id="rId43"/>
    <p:sldId id="298" r:id="rId44"/>
    <p:sldId id="299"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0C080-1014-496E-98D6-AF5AD172BF64}" v="1" dt="2020-04-30T20:16:58.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p:restoredTop sz="86382"/>
  </p:normalViewPr>
  <p:slideViewPr>
    <p:cSldViewPr snapToGrid="0" snapToObjects="1">
      <p:cViewPr varScale="1">
        <p:scale>
          <a:sx n="75" d="100"/>
          <a:sy n="75" d="100"/>
        </p:scale>
        <p:origin x="65" y="418"/>
      </p:cViewPr>
      <p:guideLst/>
    </p:cSldViewPr>
  </p:slideViewPr>
  <p:outlineViewPr>
    <p:cViewPr>
      <p:scale>
        <a:sx n="33" d="100"/>
        <a:sy n="33" d="100"/>
      </p:scale>
      <p:origin x="0" y="-7004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Gallacher" userId="9499d52a828dc725" providerId="LiveId" clId="{5F30C080-1014-496E-98D6-AF5AD172BF64}"/>
    <pc:docChg chg="addSld modSld sldOrd">
      <pc:chgData name="Simon Gallacher" userId="9499d52a828dc725" providerId="LiveId" clId="{5F30C080-1014-496E-98D6-AF5AD172BF64}" dt="2020-04-30T20:17:00.137" v="2"/>
      <pc:docMkLst>
        <pc:docMk/>
      </pc:docMkLst>
      <pc:sldChg chg="add ord">
        <pc:chgData name="Simon Gallacher" userId="9499d52a828dc725" providerId="LiveId" clId="{5F30C080-1014-496E-98D6-AF5AD172BF64}" dt="2020-04-30T20:17:00.137" v="2"/>
        <pc:sldMkLst>
          <pc:docMk/>
          <pc:sldMk cId="0"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620C8-0177-464D-8E67-60C1B27D41A0}" type="datetimeFigureOut">
              <a:rPr lang="en-US" smtClean="0"/>
              <a:t>4/30/2020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665AA-6968-784D-BE1C-A6103314A2B1}" type="slidenum">
              <a:rPr lang="en-US" smtClean="0"/>
              <a:t>‹#›</a:t>
            </a:fld>
            <a:endParaRPr lang="en-US" dirty="0"/>
          </a:p>
        </p:txBody>
      </p:sp>
    </p:spTree>
    <p:extLst>
      <p:ext uri="{BB962C8B-B14F-4D97-AF65-F5344CB8AC3E}">
        <p14:creationId xmlns:p14="http://schemas.microsoft.com/office/powerpoint/2010/main" val="354984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the rise in identifiable conditions, some researchers / writers have (controversially) argued that the difficulties presented by many students are actually a result of environment rather than biology – this has led to the term ‘toxic childhood’.1 </a:t>
            </a:r>
            <a:endParaRPr lang="en-GB" dirty="0"/>
          </a:p>
          <a:p>
            <a:r>
              <a:rPr lang="en-GB" sz="1200" kern="1200" dirty="0">
                <a:solidFill>
                  <a:schemeClr val="tx1"/>
                </a:solidFill>
                <a:effectLst/>
                <a:latin typeface="+mn-lt"/>
                <a:ea typeface="+mn-ea"/>
                <a:cs typeface="+mn-cs"/>
              </a:rPr>
              <a:t>This school of thought argues that child development have been impacted by rapid changes in culture: </a:t>
            </a:r>
            <a:endParaRPr lang="en-GB" dirty="0"/>
          </a:p>
          <a:p>
            <a:r>
              <a:rPr lang="en-GB" sz="1200" kern="1200" dirty="0">
                <a:solidFill>
                  <a:schemeClr val="tx1"/>
                </a:solidFill>
                <a:effectLst/>
                <a:latin typeface="+mn-lt"/>
                <a:ea typeface="+mn-ea"/>
                <a:cs typeface="+mn-cs"/>
              </a:rPr>
              <a:t> There is a higher prevalence of children coming from fragmented homes and working homes. This has led to fundamental stages of a child’s early language and social development being overlooked including the singing of nursery rhymes, the reading of stories, playing of family games, ‘sit-down’ meals etc. </a:t>
            </a:r>
            <a:endParaRPr lang="en-GB" dirty="0"/>
          </a:p>
          <a:p>
            <a:r>
              <a:rPr lang="en-GB" sz="1200" kern="1200" dirty="0">
                <a:solidFill>
                  <a:schemeClr val="tx1"/>
                </a:solidFill>
                <a:effectLst/>
                <a:latin typeface="+mn-lt"/>
                <a:ea typeface="+mn-ea"/>
                <a:cs typeface="+mn-cs"/>
              </a:rPr>
              <a:t> The tendency for ‘protective parenting’ which results in children “playing” solitarily on computer games, watching DVDs alone etc. Fewer children now play outdoors with others children. This has led to children having slower development in independence, risk-taking and problem-solving, as well as social skills. </a:t>
            </a:r>
            <a:endParaRPr lang="en-GB" dirty="0"/>
          </a:p>
          <a:p>
            <a:r>
              <a:rPr lang="en-GB" sz="1200" kern="1200" dirty="0">
                <a:solidFill>
                  <a:schemeClr val="tx1"/>
                </a:solidFill>
                <a:effectLst/>
                <a:latin typeface="+mn-lt"/>
                <a:ea typeface="+mn-ea"/>
                <a:cs typeface="+mn-cs"/>
              </a:rPr>
              <a:t> Changes in everyday technology – particularly the internet– have resulted in the nature of literacy changing. Children now adopt from an early age the habit of ‘skimming’ between a variety of information sources (often visual and audio) rather than focusing on a written source (such as a book) for pleasure and learning. This has led to many benefits but it has arguably reduced opportunities to practise sustained, reflective reading and related skills such as inference, deduction, and imagination. </a:t>
            </a:r>
            <a:endParaRPr lang="en-GB" dirty="0"/>
          </a:p>
          <a:p>
            <a:endParaRPr lang="en-US" dirty="0"/>
          </a:p>
        </p:txBody>
      </p:sp>
      <p:sp>
        <p:nvSpPr>
          <p:cNvPr id="4" name="Slide Number Placeholder 3"/>
          <p:cNvSpPr>
            <a:spLocks noGrp="1"/>
          </p:cNvSpPr>
          <p:nvPr>
            <p:ph type="sldNum" sz="quarter" idx="5"/>
          </p:nvPr>
        </p:nvSpPr>
        <p:spPr/>
        <p:txBody>
          <a:bodyPr/>
          <a:lstStyle/>
          <a:p>
            <a:fld id="{180665AA-6968-784D-BE1C-A6103314A2B1}" type="slidenum">
              <a:rPr lang="en-US" smtClean="0"/>
              <a:t>6</a:t>
            </a:fld>
            <a:endParaRPr lang="en-US" dirty="0"/>
          </a:p>
        </p:txBody>
      </p:sp>
    </p:spTree>
    <p:extLst>
      <p:ext uri="{BB962C8B-B14F-4D97-AF65-F5344CB8AC3E}">
        <p14:creationId xmlns:p14="http://schemas.microsoft.com/office/powerpoint/2010/main" val="333688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665AA-6968-784D-BE1C-A6103314A2B1}" type="slidenum">
              <a:rPr lang="en-US" smtClean="0"/>
              <a:t>56</a:t>
            </a:fld>
            <a:endParaRPr lang="en-US" dirty="0"/>
          </a:p>
        </p:txBody>
      </p:sp>
    </p:spTree>
    <p:extLst>
      <p:ext uri="{BB962C8B-B14F-4D97-AF65-F5344CB8AC3E}">
        <p14:creationId xmlns:p14="http://schemas.microsoft.com/office/powerpoint/2010/main" val="1459315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665AA-6968-784D-BE1C-A6103314A2B1}" type="slidenum">
              <a:rPr lang="en-US" smtClean="0"/>
              <a:t>57</a:t>
            </a:fld>
            <a:endParaRPr lang="en-US" dirty="0"/>
          </a:p>
        </p:txBody>
      </p:sp>
    </p:spTree>
    <p:extLst>
      <p:ext uri="{BB962C8B-B14F-4D97-AF65-F5344CB8AC3E}">
        <p14:creationId xmlns:p14="http://schemas.microsoft.com/office/powerpoint/2010/main" val="1302283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665AA-6968-784D-BE1C-A6103314A2B1}" type="slidenum">
              <a:rPr lang="en-US" smtClean="0"/>
              <a:t>58</a:t>
            </a:fld>
            <a:endParaRPr lang="en-US" dirty="0"/>
          </a:p>
        </p:txBody>
      </p:sp>
    </p:spTree>
    <p:extLst>
      <p:ext uri="{BB962C8B-B14F-4D97-AF65-F5344CB8AC3E}">
        <p14:creationId xmlns:p14="http://schemas.microsoft.com/office/powerpoint/2010/main" val="301228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665AA-6968-784D-BE1C-A6103314A2B1}" type="slidenum">
              <a:rPr lang="en-US" smtClean="0"/>
              <a:t>59</a:t>
            </a:fld>
            <a:endParaRPr lang="en-US" dirty="0"/>
          </a:p>
        </p:txBody>
      </p:sp>
    </p:spTree>
    <p:extLst>
      <p:ext uri="{BB962C8B-B14F-4D97-AF65-F5344CB8AC3E}">
        <p14:creationId xmlns:p14="http://schemas.microsoft.com/office/powerpoint/2010/main" val="1103252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665AA-6968-784D-BE1C-A6103314A2B1}" type="slidenum">
              <a:rPr lang="en-US" smtClean="0"/>
              <a:t>60</a:t>
            </a:fld>
            <a:endParaRPr lang="en-US" dirty="0"/>
          </a:p>
        </p:txBody>
      </p:sp>
    </p:spTree>
    <p:extLst>
      <p:ext uri="{BB962C8B-B14F-4D97-AF65-F5344CB8AC3E}">
        <p14:creationId xmlns:p14="http://schemas.microsoft.com/office/powerpoint/2010/main" val="411506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665AA-6968-784D-BE1C-A6103314A2B1}" type="slidenum">
              <a:rPr lang="en-US" smtClean="0"/>
              <a:t>61</a:t>
            </a:fld>
            <a:endParaRPr lang="en-US" dirty="0"/>
          </a:p>
        </p:txBody>
      </p:sp>
    </p:spTree>
    <p:extLst>
      <p:ext uri="{BB962C8B-B14F-4D97-AF65-F5344CB8AC3E}">
        <p14:creationId xmlns:p14="http://schemas.microsoft.com/office/powerpoint/2010/main" val="3520455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665AA-6968-784D-BE1C-A6103314A2B1}" type="slidenum">
              <a:rPr lang="en-US" smtClean="0"/>
              <a:t>62</a:t>
            </a:fld>
            <a:endParaRPr lang="en-US" dirty="0"/>
          </a:p>
        </p:txBody>
      </p:sp>
    </p:spTree>
    <p:extLst>
      <p:ext uri="{BB962C8B-B14F-4D97-AF65-F5344CB8AC3E}">
        <p14:creationId xmlns:p14="http://schemas.microsoft.com/office/powerpoint/2010/main" val="1313670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0665AA-6968-784D-BE1C-A6103314A2B1}" type="slidenum">
              <a:rPr lang="en-US" smtClean="0"/>
              <a:t>63</a:t>
            </a:fld>
            <a:endParaRPr lang="en-US" dirty="0"/>
          </a:p>
        </p:txBody>
      </p:sp>
    </p:spTree>
    <p:extLst>
      <p:ext uri="{BB962C8B-B14F-4D97-AF65-F5344CB8AC3E}">
        <p14:creationId xmlns:p14="http://schemas.microsoft.com/office/powerpoint/2010/main" val="222861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 create and maintain a supportive classroom, we – together as curriculum teams – need to look at the big picture in terms of what our schemes of work and day-to-day planning offer. National and local policy states that every student is entitled to a broad, balanced and relevant curriculum which is differentiated to meet their individual needs. Planning for differentiation enables this. </a:t>
            </a:r>
            <a:endParaRPr lang="en-GB" dirty="0"/>
          </a:p>
          <a:p>
            <a:r>
              <a:rPr lang="en-GB" sz="1200" kern="1200" dirty="0">
                <a:solidFill>
                  <a:schemeClr val="tx1"/>
                </a:solidFill>
                <a:effectLst/>
                <a:latin typeface="+mn-lt"/>
                <a:ea typeface="+mn-ea"/>
                <a:cs typeface="+mn-cs"/>
              </a:rPr>
              <a:t>Differentiation is a process which acknowledges that all learners are different. Differentiation involves balancing the requirements of the curriculum with the needs of the individual student. </a:t>
            </a:r>
            <a:endParaRPr lang="en-GB" dirty="0"/>
          </a:p>
          <a:p>
            <a:r>
              <a:rPr lang="en-GB" sz="1200" kern="1200" dirty="0">
                <a:solidFill>
                  <a:schemeClr val="tx1"/>
                </a:solidFill>
                <a:effectLst/>
                <a:latin typeface="+mn-lt"/>
                <a:ea typeface="+mn-ea"/>
                <a:cs typeface="+mn-cs"/>
              </a:rPr>
              <a:t>Differentiation aims to remove barriers to learning that perpetuate a cycle of failure for some students, whilst also catering for the needs of the more able. </a:t>
            </a:r>
            <a:endParaRPr lang="en-GB" dirty="0"/>
          </a:p>
          <a:p>
            <a:endParaRPr lang="en-US" dirty="0"/>
          </a:p>
        </p:txBody>
      </p:sp>
      <p:sp>
        <p:nvSpPr>
          <p:cNvPr id="4" name="Slide Number Placeholder 3"/>
          <p:cNvSpPr>
            <a:spLocks noGrp="1"/>
          </p:cNvSpPr>
          <p:nvPr>
            <p:ph type="sldNum" sz="quarter" idx="5"/>
          </p:nvPr>
        </p:nvSpPr>
        <p:spPr/>
        <p:txBody>
          <a:bodyPr/>
          <a:lstStyle/>
          <a:p>
            <a:fld id="{180665AA-6968-784D-BE1C-A6103314A2B1}" type="slidenum">
              <a:rPr lang="en-US" smtClean="0"/>
              <a:t>17</a:t>
            </a:fld>
            <a:endParaRPr lang="en-US" dirty="0"/>
          </a:p>
        </p:txBody>
      </p:sp>
    </p:spTree>
    <p:extLst>
      <p:ext uri="{BB962C8B-B14F-4D97-AF65-F5344CB8AC3E}">
        <p14:creationId xmlns:p14="http://schemas.microsoft.com/office/powerpoint/2010/main" val="110866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Students will need pro-actively coaching in these skills and therefore it is often more effective to pick 2 – 3 and work on them repeatedly through a scheme of work rather than ‘toe dipping’ into as many as possible. </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180665AA-6968-784D-BE1C-A6103314A2B1}" type="slidenum">
              <a:rPr lang="en-US" smtClean="0"/>
              <a:t>22</a:t>
            </a:fld>
            <a:endParaRPr lang="en-US" dirty="0"/>
          </a:p>
        </p:txBody>
      </p:sp>
    </p:spTree>
    <p:extLst>
      <p:ext uri="{BB962C8B-B14F-4D97-AF65-F5344CB8AC3E}">
        <p14:creationId xmlns:p14="http://schemas.microsoft.com/office/powerpoint/2010/main" val="288716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VCOP for the topic the pupils are working on currently. </a:t>
            </a:r>
          </a:p>
        </p:txBody>
      </p:sp>
      <p:sp>
        <p:nvSpPr>
          <p:cNvPr id="4" name="Slide Number Placeholder 3"/>
          <p:cNvSpPr>
            <a:spLocks noGrp="1"/>
          </p:cNvSpPr>
          <p:nvPr>
            <p:ph type="sldNum" sz="quarter" idx="5"/>
          </p:nvPr>
        </p:nvSpPr>
        <p:spPr/>
        <p:txBody>
          <a:bodyPr/>
          <a:lstStyle/>
          <a:p>
            <a:fld id="{180665AA-6968-784D-BE1C-A6103314A2B1}" type="slidenum">
              <a:rPr lang="en-US" smtClean="0"/>
              <a:t>23</a:t>
            </a:fld>
            <a:endParaRPr lang="en-US" dirty="0"/>
          </a:p>
        </p:txBody>
      </p:sp>
    </p:spTree>
    <p:extLst>
      <p:ext uri="{BB962C8B-B14F-4D97-AF65-F5344CB8AC3E}">
        <p14:creationId xmlns:p14="http://schemas.microsoft.com/office/powerpoint/2010/main" val="105652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examples of the two forms </a:t>
            </a:r>
          </a:p>
        </p:txBody>
      </p:sp>
      <p:sp>
        <p:nvSpPr>
          <p:cNvPr id="4" name="Slide Number Placeholder 3"/>
          <p:cNvSpPr>
            <a:spLocks noGrp="1"/>
          </p:cNvSpPr>
          <p:nvPr>
            <p:ph type="sldNum" sz="quarter" idx="5"/>
          </p:nvPr>
        </p:nvSpPr>
        <p:spPr/>
        <p:txBody>
          <a:bodyPr/>
          <a:lstStyle/>
          <a:p>
            <a:fld id="{180665AA-6968-784D-BE1C-A6103314A2B1}" type="slidenum">
              <a:rPr lang="en-US" smtClean="0"/>
              <a:t>25</a:t>
            </a:fld>
            <a:endParaRPr lang="en-US" dirty="0"/>
          </a:p>
        </p:txBody>
      </p:sp>
    </p:spTree>
    <p:extLst>
      <p:ext uri="{BB962C8B-B14F-4D97-AF65-F5344CB8AC3E}">
        <p14:creationId xmlns:p14="http://schemas.microsoft.com/office/powerpoint/2010/main" val="4686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the common words </a:t>
            </a:r>
          </a:p>
        </p:txBody>
      </p:sp>
      <p:sp>
        <p:nvSpPr>
          <p:cNvPr id="4" name="Slide Number Placeholder 3"/>
          <p:cNvSpPr>
            <a:spLocks noGrp="1"/>
          </p:cNvSpPr>
          <p:nvPr>
            <p:ph type="sldNum" sz="quarter" idx="5"/>
          </p:nvPr>
        </p:nvSpPr>
        <p:spPr/>
        <p:txBody>
          <a:bodyPr/>
          <a:lstStyle/>
          <a:p>
            <a:fld id="{180665AA-6968-784D-BE1C-A6103314A2B1}" type="slidenum">
              <a:rPr lang="en-US" smtClean="0"/>
              <a:t>26</a:t>
            </a:fld>
            <a:endParaRPr lang="en-US" dirty="0"/>
          </a:p>
        </p:txBody>
      </p:sp>
    </p:spTree>
    <p:extLst>
      <p:ext uri="{BB962C8B-B14F-4D97-AF65-F5344CB8AC3E}">
        <p14:creationId xmlns:p14="http://schemas.microsoft.com/office/powerpoint/2010/main" val="150489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asking lower-ability students what the main thing they hope to achieve from literacy support is, the answer is frequently an improvement in handwriting. Students tend to view their handwriting as an indicator of their academic performance. As a result, handwriting difficulties can lead to low self- esteem. </a:t>
            </a:r>
            <a:endParaRPr lang="en-GB" dirty="0"/>
          </a:p>
          <a:p>
            <a:endParaRPr lang="en-US" dirty="0"/>
          </a:p>
        </p:txBody>
      </p:sp>
      <p:sp>
        <p:nvSpPr>
          <p:cNvPr id="4" name="Slide Number Placeholder 3"/>
          <p:cNvSpPr>
            <a:spLocks noGrp="1"/>
          </p:cNvSpPr>
          <p:nvPr>
            <p:ph type="sldNum" sz="quarter" idx="5"/>
          </p:nvPr>
        </p:nvSpPr>
        <p:spPr/>
        <p:txBody>
          <a:bodyPr/>
          <a:lstStyle/>
          <a:p>
            <a:fld id="{180665AA-6968-784D-BE1C-A6103314A2B1}" type="slidenum">
              <a:rPr lang="en-US" smtClean="0"/>
              <a:t>27</a:t>
            </a:fld>
            <a:endParaRPr lang="en-US" dirty="0"/>
          </a:p>
        </p:txBody>
      </p:sp>
    </p:spTree>
    <p:extLst>
      <p:ext uri="{BB962C8B-B14F-4D97-AF65-F5344CB8AC3E}">
        <p14:creationId xmlns:p14="http://schemas.microsoft.com/office/powerpoint/2010/main" val="361009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Strategies 1 &amp; 2 will also support below average readers. </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180665AA-6968-784D-BE1C-A6103314A2B1}" type="slidenum">
              <a:rPr lang="en-US" smtClean="0"/>
              <a:t>30</a:t>
            </a:fld>
            <a:endParaRPr lang="en-US" dirty="0"/>
          </a:p>
        </p:txBody>
      </p:sp>
    </p:spTree>
    <p:extLst>
      <p:ext uri="{BB962C8B-B14F-4D97-AF65-F5344CB8AC3E}">
        <p14:creationId xmlns:p14="http://schemas.microsoft.com/office/powerpoint/2010/main" val="185786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here – books for them to check the reading age of the pupils </a:t>
            </a:r>
          </a:p>
        </p:txBody>
      </p:sp>
      <p:sp>
        <p:nvSpPr>
          <p:cNvPr id="4" name="Slide Number Placeholder 3"/>
          <p:cNvSpPr>
            <a:spLocks noGrp="1"/>
          </p:cNvSpPr>
          <p:nvPr>
            <p:ph type="sldNum" sz="quarter" idx="5"/>
          </p:nvPr>
        </p:nvSpPr>
        <p:spPr/>
        <p:txBody>
          <a:bodyPr/>
          <a:lstStyle/>
          <a:p>
            <a:fld id="{180665AA-6968-784D-BE1C-A6103314A2B1}" type="slidenum">
              <a:rPr lang="en-US" smtClean="0"/>
              <a:t>47</a:t>
            </a:fld>
            <a:endParaRPr lang="en-US" dirty="0"/>
          </a:p>
        </p:txBody>
      </p:sp>
    </p:spTree>
    <p:extLst>
      <p:ext uri="{BB962C8B-B14F-4D97-AF65-F5344CB8AC3E}">
        <p14:creationId xmlns:p14="http://schemas.microsoft.com/office/powerpoint/2010/main" val="228851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6562-4D05-C642-A5FE-0695DFEB02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5F67D1-7D1A-7041-8293-B3E06C365A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7FBB34-4E1D-1E42-BA99-255E7ECCBFFD}"/>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5" name="Footer Placeholder 4">
            <a:extLst>
              <a:ext uri="{FF2B5EF4-FFF2-40B4-BE49-F238E27FC236}">
                <a16:creationId xmlns:a16="http://schemas.microsoft.com/office/drawing/2014/main" id="{890CEF3D-144E-CC49-B87C-005C777A5B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EE6319-4CF4-F646-9D44-F3389410E33B}"/>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37293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EE08-D395-6949-AC3E-9BBE306D9C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8D8DD2-C9C9-EC47-9247-E66120403B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3016B-33D3-E648-B640-01C9FF34AD7B}"/>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5" name="Footer Placeholder 4">
            <a:extLst>
              <a:ext uri="{FF2B5EF4-FFF2-40B4-BE49-F238E27FC236}">
                <a16:creationId xmlns:a16="http://schemas.microsoft.com/office/drawing/2014/main" id="{81C707AA-BC75-6B4B-87F5-06A7BECDC3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416426-464C-4E4D-9490-2AEAFECA0CFA}"/>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153646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80D39A-0A12-1C44-BB0A-E2A11E62A1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4ECF48-68FF-9540-B4B3-A861B6031C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ECB1E-4891-AA4E-9972-8CEC8B1A9205}"/>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5" name="Footer Placeholder 4">
            <a:extLst>
              <a:ext uri="{FF2B5EF4-FFF2-40B4-BE49-F238E27FC236}">
                <a16:creationId xmlns:a16="http://schemas.microsoft.com/office/drawing/2014/main" id="{517ACB50-0A80-5742-A540-C3AB5B0BA5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BD68B8-E88D-DC41-AF61-95E09A2C2A52}"/>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3540599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1">
    <p:spTree>
      <p:nvGrpSpPr>
        <p:cNvPr id="1" name=""/>
        <p:cNvGrpSpPr/>
        <p:nvPr/>
      </p:nvGrpSpPr>
      <p:grpSpPr>
        <a:xfrm>
          <a:off x="0" y="0"/>
          <a:ext cx="0" cy="0"/>
          <a:chOff x="0" y="0"/>
          <a:chExt cx="0" cy="0"/>
        </a:xfrm>
      </p:grpSpPr>
      <p:sp>
        <p:nvSpPr>
          <p:cNvPr id="17" name="Title Text"/>
          <p:cNvSpPr txBox="1">
            <a:spLocks noGrp="1"/>
          </p:cNvSpPr>
          <p:nvPr>
            <p:ph type="title"/>
          </p:nvPr>
        </p:nvSpPr>
        <p:spPr>
          <a:xfrm>
            <a:off x="7203281" y="2357436"/>
            <a:ext cx="4357689" cy="1035845"/>
          </a:xfrm>
          <a:prstGeom prst="rect">
            <a:avLst/>
          </a:prstGeom>
        </p:spPr>
        <p:txBody>
          <a:bodyPr/>
          <a:lstStyle>
            <a:lvl1pPr>
              <a:defRPr sz="4078">
                <a:solidFill>
                  <a:srgbClr val="39B0E4"/>
                </a:solidFill>
              </a:defRPr>
            </a:lvl1pPr>
          </a:lstStyle>
          <a:p>
            <a:r>
              <a:t>Title Text</a:t>
            </a:r>
          </a:p>
        </p:txBody>
      </p:sp>
      <p:sp>
        <p:nvSpPr>
          <p:cNvPr id="18" name="Body Level One…"/>
          <p:cNvSpPr txBox="1">
            <a:spLocks noGrp="1"/>
          </p:cNvSpPr>
          <p:nvPr>
            <p:ph type="body" sz="quarter" idx="1"/>
          </p:nvPr>
        </p:nvSpPr>
        <p:spPr>
          <a:xfrm>
            <a:off x="7203281" y="3634382"/>
            <a:ext cx="4357688" cy="2545422"/>
          </a:xfrm>
          <a:prstGeom prst="rect">
            <a:avLst/>
          </a:prstGeom>
        </p:spPr>
        <p:txBody>
          <a:bodyPr/>
          <a:lstStyle>
            <a:lvl1pPr>
              <a:defRPr>
                <a:solidFill>
                  <a:srgbClr val="5A5D61"/>
                </a:solidFill>
              </a:defRPr>
            </a:lvl1pPr>
            <a:lvl2pPr>
              <a:defRPr>
                <a:solidFill>
                  <a:srgbClr val="5A5D61"/>
                </a:solidFill>
              </a:defRPr>
            </a:lvl2pPr>
            <a:lvl3pPr>
              <a:defRPr>
                <a:solidFill>
                  <a:srgbClr val="5A5D61"/>
                </a:solidFill>
              </a:defRPr>
            </a:lvl3pPr>
            <a:lvl4pPr>
              <a:defRPr>
                <a:solidFill>
                  <a:srgbClr val="5A5D61"/>
                </a:solidFill>
              </a:defRPr>
            </a:lvl4pPr>
            <a:lvl5pPr>
              <a:defRPr>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pic>
        <p:nvPicPr>
          <p:cNvPr id="19" name="image1.png" descr="image1.png"/>
          <p:cNvPicPr>
            <a:picLocks noChangeAspect="1"/>
          </p:cNvPicPr>
          <p:nvPr/>
        </p:nvPicPr>
        <p:blipFill>
          <a:blip r:embed="rId2"/>
          <a:stretch>
            <a:fillRect/>
          </a:stretch>
        </p:blipFill>
        <p:spPr>
          <a:xfrm>
            <a:off x="1083469" y="2424410"/>
            <a:ext cx="4940923" cy="1607344"/>
          </a:xfrm>
          <a:prstGeom prst="rect">
            <a:avLst/>
          </a:prstGeom>
          <a:ln w="12700">
            <a:miter lim="400000"/>
          </a:ln>
        </p:spPr>
      </p:pic>
      <p:sp>
        <p:nvSpPr>
          <p:cNvPr id="20" name="Circle"/>
          <p:cNvSpPr/>
          <p:nvPr/>
        </p:nvSpPr>
        <p:spPr>
          <a:xfrm>
            <a:off x="6873189" y="-2271255"/>
            <a:ext cx="4357690" cy="3268268"/>
          </a:xfrm>
          <a:prstGeom prst="ellipse">
            <a:avLst/>
          </a:prstGeom>
          <a:solidFill>
            <a:srgbClr val="96C21F"/>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21" name="Circle"/>
          <p:cNvSpPr/>
          <p:nvPr/>
        </p:nvSpPr>
        <p:spPr>
          <a:xfrm>
            <a:off x="10617091" y="380863"/>
            <a:ext cx="2887880" cy="2165910"/>
          </a:xfrm>
          <a:prstGeom prst="ellipse">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22" name="Circle"/>
          <p:cNvSpPr/>
          <p:nvPr/>
        </p:nvSpPr>
        <p:spPr>
          <a:xfrm>
            <a:off x="1377841" y="5020423"/>
            <a:ext cx="4940925" cy="3705694"/>
          </a:xfrm>
          <a:prstGeom prst="ellipse">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23" name="Circle"/>
          <p:cNvSpPr/>
          <p:nvPr/>
        </p:nvSpPr>
        <p:spPr>
          <a:xfrm>
            <a:off x="-3134628" y="-1556880"/>
            <a:ext cx="5161974" cy="3871481"/>
          </a:xfrm>
          <a:prstGeom prst="ellipse">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24" name="ACgrey_logo.png" descr="ACgrey_logo.png"/>
          <p:cNvPicPr>
            <a:picLocks noChangeAspect="1"/>
          </p:cNvPicPr>
          <p:nvPr/>
        </p:nvPicPr>
        <p:blipFill>
          <a:blip r:embed="rId3"/>
          <a:stretch>
            <a:fillRect/>
          </a:stretch>
        </p:blipFill>
        <p:spPr>
          <a:xfrm>
            <a:off x="10181643" y="6091796"/>
            <a:ext cx="1580836" cy="457073"/>
          </a:xfrm>
          <a:prstGeom prst="rect">
            <a:avLst/>
          </a:prstGeom>
          <a:ln w="12700">
            <a:miter lim="400000"/>
          </a:ln>
        </p:spPr>
      </p:pic>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9767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2">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03281" y="2357437"/>
            <a:ext cx="4357688" cy="1035844"/>
          </a:xfrm>
          <a:prstGeom prst="rect">
            <a:avLst/>
          </a:prstGeom>
        </p:spPr>
        <p:txBody>
          <a:bodyPr/>
          <a:lstStyle>
            <a:lvl1pPr>
              <a:defRPr sz="4078">
                <a:solidFill>
                  <a:srgbClr val="96C21F"/>
                </a:solidFill>
              </a:defRPr>
            </a:lvl1pPr>
          </a:lstStyle>
          <a:p>
            <a:r>
              <a:t>Title Text</a:t>
            </a:r>
          </a:p>
        </p:txBody>
      </p:sp>
      <p:sp>
        <p:nvSpPr>
          <p:cNvPr id="33" name="Body Level One…"/>
          <p:cNvSpPr txBox="1">
            <a:spLocks noGrp="1"/>
          </p:cNvSpPr>
          <p:nvPr>
            <p:ph type="body" sz="quarter" idx="1"/>
          </p:nvPr>
        </p:nvSpPr>
        <p:spPr>
          <a:xfrm>
            <a:off x="7203281" y="3634382"/>
            <a:ext cx="4155283" cy="2545422"/>
          </a:xfrm>
          <a:prstGeom prst="rect">
            <a:avLst/>
          </a:prstGeom>
        </p:spPr>
        <p:txBody>
          <a:bodyPr/>
          <a:lstStyle>
            <a:lvl1pPr>
              <a:defRPr>
                <a:solidFill>
                  <a:srgbClr val="5A5D61"/>
                </a:solidFill>
              </a:defRPr>
            </a:lvl1pPr>
            <a:lvl2pPr>
              <a:defRPr>
                <a:solidFill>
                  <a:srgbClr val="5A5D61"/>
                </a:solidFill>
              </a:defRPr>
            </a:lvl2pPr>
            <a:lvl3pPr>
              <a:defRPr>
                <a:solidFill>
                  <a:srgbClr val="5A5D61"/>
                </a:solidFill>
              </a:defRPr>
            </a:lvl3pPr>
            <a:lvl4pPr>
              <a:defRPr>
                <a:solidFill>
                  <a:srgbClr val="5A5D61"/>
                </a:solidFill>
              </a:defRPr>
            </a:lvl4pPr>
            <a:lvl5pPr>
              <a:defRPr>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pic>
        <p:nvPicPr>
          <p:cNvPr id="34" name="image1.png" descr="image1.png"/>
          <p:cNvPicPr>
            <a:picLocks noChangeAspect="1"/>
          </p:cNvPicPr>
          <p:nvPr/>
        </p:nvPicPr>
        <p:blipFill>
          <a:blip r:embed="rId2"/>
          <a:stretch>
            <a:fillRect/>
          </a:stretch>
        </p:blipFill>
        <p:spPr>
          <a:xfrm>
            <a:off x="1083469" y="2424410"/>
            <a:ext cx="4940923" cy="1607344"/>
          </a:xfrm>
          <a:prstGeom prst="rect">
            <a:avLst/>
          </a:prstGeom>
          <a:ln w="12700">
            <a:miter lim="400000"/>
          </a:ln>
        </p:spPr>
      </p:pic>
      <p:pic>
        <p:nvPicPr>
          <p:cNvPr id="35" name="ACgrey_logo.png" descr="ACgrey_logo.png"/>
          <p:cNvPicPr>
            <a:picLocks noChangeAspect="1"/>
          </p:cNvPicPr>
          <p:nvPr/>
        </p:nvPicPr>
        <p:blipFill>
          <a:blip r:embed="rId3"/>
          <a:stretch>
            <a:fillRect/>
          </a:stretch>
        </p:blipFill>
        <p:spPr>
          <a:xfrm>
            <a:off x="10181643" y="6091796"/>
            <a:ext cx="1580836" cy="457073"/>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877110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3">
    <p:spTree>
      <p:nvGrpSpPr>
        <p:cNvPr id="1" name=""/>
        <p:cNvGrpSpPr/>
        <p:nvPr/>
      </p:nvGrpSpPr>
      <p:grpSpPr>
        <a:xfrm>
          <a:off x="0" y="0"/>
          <a:ext cx="0" cy="0"/>
          <a:chOff x="0" y="0"/>
          <a:chExt cx="0" cy="0"/>
        </a:xfrm>
      </p:grpSpPr>
      <p:sp>
        <p:nvSpPr>
          <p:cNvPr id="43" name="Rectangle"/>
          <p:cNvSpPr/>
          <p:nvPr/>
        </p:nvSpPr>
        <p:spPr>
          <a:xfrm>
            <a:off x="-11907" y="-1"/>
            <a:ext cx="12215813" cy="6858001"/>
          </a:xfrm>
          <a:prstGeom prst="rect">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44" name="Title Text"/>
          <p:cNvSpPr txBox="1">
            <a:spLocks noGrp="1"/>
          </p:cNvSpPr>
          <p:nvPr>
            <p:ph type="title"/>
          </p:nvPr>
        </p:nvSpPr>
        <p:spPr>
          <a:xfrm>
            <a:off x="7203281" y="2357437"/>
            <a:ext cx="4357688" cy="1035844"/>
          </a:xfrm>
          <a:prstGeom prst="rect">
            <a:avLst/>
          </a:prstGeom>
        </p:spPr>
        <p:txBody>
          <a:bodyPr/>
          <a:lstStyle>
            <a:lvl1pPr>
              <a:defRPr sz="4078">
                <a:solidFill>
                  <a:srgbClr val="FCC113"/>
                </a:solidFill>
              </a:defRPr>
            </a:lvl1pPr>
          </a:lstStyle>
          <a:p>
            <a:r>
              <a:t>Title Text</a:t>
            </a:r>
          </a:p>
        </p:txBody>
      </p:sp>
      <p:sp>
        <p:nvSpPr>
          <p:cNvPr id="45" name="Body Level One…"/>
          <p:cNvSpPr txBox="1">
            <a:spLocks noGrp="1"/>
          </p:cNvSpPr>
          <p:nvPr>
            <p:ph type="body" sz="quarter" idx="1"/>
          </p:nvPr>
        </p:nvSpPr>
        <p:spPr>
          <a:xfrm>
            <a:off x="7203281" y="3634383"/>
            <a:ext cx="4357688" cy="25454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46" name="image2.png" descr="image2.png"/>
          <p:cNvPicPr>
            <a:picLocks noChangeAspect="1"/>
          </p:cNvPicPr>
          <p:nvPr/>
        </p:nvPicPr>
        <p:blipFill>
          <a:blip r:embed="rId2"/>
          <a:stretch>
            <a:fillRect/>
          </a:stretch>
        </p:blipFill>
        <p:spPr>
          <a:xfrm>
            <a:off x="1083469" y="2424410"/>
            <a:ext cx="4945539" cy="1608846"/>
          </a:xfrm>
          <a:prstGeom prst="rect">
            <a:avLst/>
          </a:prstGeom>
          <a:ln w="12700">
            <a:miter lim="400000"/>
          </a:ln>
        </p:spPr>
      </p:pic>
      <p:pic>
        <p:nvPicPr>
          <p:cNvPr id="47" name="ACwhite_logo2.png" descr="ACwhite_logo2.png"/>
          <p:cNvPicPr>
            <a:picLocks noChangeAspect="1"/>
          </p:cNvPicPr>
          <p:nvPr/>
        </p:nvPicPr>
        <p:blipFill>
          <a:blip r:embed="rId3"/>
          <a:stretch>
            <a:fillRect/>
          </a:stretch>
        </p:blipFill>
        <p:spPr>
          <a:xfrm>
            <a:off x="10187377" y="6093454"/>
            <a:ext cx="1575102" cy="455415"/>
          </a:xfrm>
          <a:prstGeom prst="rect">
            <a:avLst/>
          </a:prstGeom>
          <a:ln w="12700">
            <a:miter lim="400000"/>
          </a:ln>
        </p:spPr>
      </p:pic>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508020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4">
    <p:spTree>
      <p:nvGrpSpPr>
        <p:cNvPr id="1" name=""/>
        <p:cNvGrpSpPr/>
        <p:nvPr/>
      </p:nvGrpSpPr>
      <p:grpSpPr>
        <a:xfrm>
          <a:off x="0" y="0"/>
          <a:ext cx="0" cy="0"/>
          <a:chOff x="0" y="0"/>
          <a:chExt cx="0" cy="0"/>
        </a:xfrm>
      </p:grpSpPr>
      <p:sp>
        <p:nvSpPr>
          <p:cNvPr id="55" name="Rectangle"/>
          <p:cNvSpPr/>
          <p:nvPr/>
        </p:nvSpPr>
        <p:spPr>
          <a:xfrm>
            <a:off x="-11907" y="-1"/>
            <a:ext cx="12215813" cy="6858001"/>
          </a:xfrm>
          <a:prstGeom prst="rect">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56" name="Title Text"/>
          <p:cNvSpPr txBox="1">
            <a:spLocks noGrp="1"/>
          </p:cNvSpPr>
          <p:nvPr>
            <p:ph type="title"/>
          </p:nvPr>
        </p:nvSpPr>
        <p:spPr>
          <a:xfrm>
            <a:off x="7203281" y="2357437"/>
            <a:ext cx="4357688" cy="1035844"/>
          </a:xfrm>
          <a:prstGeom prst="rect">
            <a:avLst/>
          </a:prstGeom>
        </p:spPr>
        <p:txBody>
          <a:bodyPr/>
          <a:lstStyle>
            <a:lvl1pPr>
              <a:defRPr sz="4078">
                <a:solidFill>
                  <a:srgbClr val="E34286"/>
                </a:solidFill>
              </a:defRPr>
            </a:lvl1pPr>
          </a:lstStyle>
          <a:p>
            <a:r>
              <a:t>Title Text</a:t>
            </a:r>
          </a:p>
        </p:txBody>
      </p:sp>
      <p:sp>
        <p:nvSpPr>
          <p:cNvPr id="57" name="Body Level One…"/>
          <p:cNvSpPr txBox="1">
            <a:spLocks noGrp="1"/>
          </p:cNvSpPr>
          <p:nvPr>
            <p:ph type="body" sz="quarter" idx="1"/>
          </p:nvPr>
        </p:nvSpPr>
        <p:spPr>
          <a:xfrm>
            <a:off x="7203281" y="3634383"/>
            <a:ext cx="4357688" cy="25454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58" name="image2.png" descr="image2.png"/>
          <p:cNvPicPr>
            <a:picLocks noChangeAspect="1"/>
          </p:cNvPicPr>
          <p:nvPr/>
        </p:nvPicPr>
        <p:blipFill>
          <a:blip r:embed="rId2"/>
          <a:stretch>
            <a:fillRect/>
          </a:stretch>
        </p:blipFill>
        <p:spPr>
          <a:xfrm>
            <a:off x="1083469" y="2424410"/>
            <a:ext cx="4945539" cy="1608846"/>
          </a:xfrm>
          <a:prstGeom prst="rect">
            <a:avLst/>
          </a:prstGeom>
          <a:ln w="12700">
            <a:miter lim="400000"/>
          </a:ln>
        </p:spPr>
      </p:pic>
      <p:pic>
        <p:nvPicPr>
          <p:cNvPr id="59" name="ACwhite_logo2.png" descr="ACwhite_logo2.png"/>
          <p:cNvPicPr>
            <a:picLocks noChangeAspect="1"/>
          </p:cNvPicPr>
          <p:nvPr/>
        </p:nvPicPr>
        <p:blipFill>
          <a:blip r:embed="rId3"/>
          <a:stretch>
            <a:fillRect/>
          </a:stretch>
        </p:blipFill>
        <p:spPr>
          <a:xfrm>
            <a:off x="10187377" y="6093454"/>
            <a:ext cx="1575102" cy="455415"/>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347154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5">
    <p:spTree>
      <p:nvGrpSpPr>
        <p:cNvPr id="1" name=""/>
        <p:cNvGrpSpPr/>
        <p:nvPr/>
      </p:nvGrpSpPr>
      <p:grpSpPr>
        <a:xfrm>
          <a:off x="0" y="0"/>
          <a:ext cx="0" cy="0"/>
          <a:chOff x="0" y="0"/>
          <a:chExt cx="0" cy="0"/>
        </a:xfrm>
      </p:grpSpPr>
      <p:sp>
        <p:nvSpPr>
          <p:cNvPr id="67" name="Rectangle"/>
          <p:cNvSpPr/>
          <p:nvPr/>
        </p:nvSpPr>
        <p:spPr>
          <a:xfrm>
            <a:off x="-11907" y="-1"/>
            <a:ext cx="12215813" cy="6858001"/>
          </a:xfrm>
          <a:prstGeom prst="rect">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68" name="Title Text"/>
          <p:cNvSpPr txBox="1">
            <a:spLocks noGrp="1"/>
          </p:cNvSpPr>
          <p:nvPr>
            <p:ph type="title"/>
          </p:nvPr>
        </p:nvSpPr>
        <p:spPr>
          <a:xfrm>
            <a:off x="7203281" y="2357437"/>
            <a:ext cx="4357688" cy="1035844"/>
          </a:xfrm>
          <a:prstGeom prst="rect">
            <a:avLst/>
          </a:prstGeom>
        </p:spPr>
        <p:txBody>
          <a:bodyPr/>
          <a:lstStyle>
            <a:lvl1pPr>
              <a:defRPr sz="4078">
                <a:solidFill>
                  <a:srgbClr val="96C21F"/>
                </a:solidFill>
              </a:defRPr>
            </a:lvl1pPr>
          </a:lstStyle>
          <a:p>
            <a:r>
              <a:t>Title Text</a:t>
            </a:r>
          </a:p>
        </p:txBody>
      </p:sp>
      <p:sp>
        <p:nvSpPr>
          <p:cNvPr id="69" name="Body Level One…"/>
          <p:cNvSpPr txBox="1">
            <a:spLocks noGrp="1"/>
          </p:cNvSpPr>
          <p:nvPr>
            <p:ph type="body" sz="quarter" idx="1"/>
          </p:nvPr>
        </p:nvSpPr>
        <p:spPr>
          <a:xfrm>
            <a:off x="7203281" y="3634383"/>
            <a:ext cx="4357688" cy="25454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70" name="image2.png" descr="image2.png"/>
          <p:cNvPicPr>
            <a:picLocks noChangeAspect="1"/>
          </p:cNvPicPr>
          <p:nvPr/>
        </p:nvPicPr>
        <p:blipFill>
          <a:blip r:embed="rId2"/>
          <a:stretch>
            <a:fillRect/>
          </a:stretch>
        </p:blipFill>
        <p:spPr>
          <a:xfrm>
            <a:off x="1083469" y="2424410"/>
            <a:ext cx="4945539" cy="1608846"/>
          </a:xfrm>
          <a:prstGeom prst="rect">
            <a:avLst/>
          </a:prstGeom>
          <a:ln w="12700">
            <a:miter lim="400000"/>
          </a:ln>
        </p:spPr>
      </p:pic>
      <p:pic>
        <p:nvPicPr>
          <p:cNvPr id="71" name="ACwhite_logo2.png" descr="ACwhite_logo2.png"/>
          <p:cNvPicPr>
            <a:picLocks noChangeAspect="1"/>
          </p:cNvPicPr>
          <p:nvPr/>
        </p:nvPicPr>
        <p:blipFill>
          <a:blip r:embed="rId3"/>
          <a:stretch>
            <a:fillRect/>
          </a:stretch>
        </p:blipFill>
        <p:spPr>
          <a:xfrm>
            <a:off x="10187377" y="6093454"/>
            <a:ext cx="1575102" cy="455415"/>
          </a:xfrm>
          <a:prstGeom prst="rect">
            <a:avLst/>
          </a:prstGeom>
          <a:ln w="12700">
            <a:miter lim="400000"/>
          </a:ln>
        </p:spPr>
      </p:pic>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69709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EXT WHITE 1">
    <p:spTree>
      <p:nvGrpSpPr>
        <p:cNvPr id="1" name=""/>
        <p:cNvGrpSpPr/>
        <p:nvPr/>
      </p:nvGrpSpPr>
      <p:grpSpPr>
        <a:xfrm>
          <a:off x="0" y="0"/>
          <a:ext cx="0" cy="0"/>
          <a:chOff x="0" y="0"/>
          <a:chExt cx="0" cy="0"/>
        </a:xfrm>
      </p:grpSpPr>
      <p:sp>
        <p:nvSpPr>
          <p:cNvPr id="79" name="Circle"/>
          <p:cNvSpPr/>
          <p:nvPr/>
        </p:nvSpPr>
        <p:spPr>
          <a:xfrm>
            <a:off x="7952434" y="2872910"/>
            <a:ext cx="6215067" cy="4661300"/>
          </a:xfrm>
          <a:prstGeom prst="ellipse">
            <a:avLst/>
          </a:prstGeom>
          <a:solidFill>
            <a:srgbClr val="FCC113">
              <a:alpha val="20205"/>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80" name="Circle"/>
          <p:cNvSpPr/>
          <p:nvPr/>
        </p:nvSpPr>
        <p:spPr>
          <a:xfrm>
            <a:off x="686990" y="5741789"/>
            <a:ext cx="4536283" cy="3402211"/>
          </a:xfrm>
          <a:prstGeom prst="ellipse">
            <a:avLst/>
          </a:prstGeom>
          <a:solidFill>
            <a:srgbClr val="E34286">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81" name="Body Level One…"/>
          <p:cNvSpPr txBox="1">
            <a:spLocks noGrp="1"/>
          </p:cNvSpPr>
          <p:nvPr>
            <p:ph type="body" sz="half" idx="1"/>
          </p:nvPr>
        </p:nvSpPr>
        <p:spPr>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82" name="Circle"/>
          <p:cNvSpPr/>
          <p:nvPr/>
        </p:nvSpPr>
        <p:spPr>
          <a:xfrm>
            <a:off x="5124449" y="-2155169"/>
            <a:ext cx="6215066" cy="4661300"/>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83" name="Title Text"/>
          <p:cNvSpPr txBox="1">
            <a:spLocks noGrp="1"/>
          </p:cNvSpPr>
          <p:nvPr>
            <p:ph type="title"/>
          </p:nvPr>
        </p:nvSpPr>
        <p:spPr>
          <a:xfrm>
            <a:off x="904875" y="616149"/>
            <a:ext cx="8393906" cy="1571626"/>
          </a:xfrm>
          <a:prstGeom prst="rect">
            <a:avLst/>
          </a:prstGeom>
        </p:spPr>
        <p:txBody>
          <a:bodyPr/>
          <a:lstStyle>
            <a:lvl1pPr>
              <a:defRPr>
                <a:solidFill>
                  <a:srgbClr val="5A5D61"/>
                </a:solidFill>
              </a:defRPr>
            </a:lvl1pPr>
          </a:lstStyle>
          <a:p>
            <a:r>
              <a:t>Title Text</a:t>
            </a:r>
          </a:p>
        </p:txBody>
      </p:sp>
      <p:pic>
        <p:nvPicPr>
          <p:cNvPr id="84" name="ACgrey_logo.png" descr="ACgrey_logo.png"/>
          <p:cNvPicPr>
            <a:picLocks noChangeAspect="1"/>
          </p:cNvPicPr>
          <p:nvPr/>
        </p:nvPicPr>
        <p:blipFill>
          <a:blip r:embed="rId2"/>
          <a:stretch>
            <a:fillRect/>
          </a:stretch>
        </p:blipFill>
        <p:spPr>
          <a:xfrm>
            <a:off x="10181643" y="6091796"/>
            <a:ext cx="1580836" cy="457073"/>
          </a:xfrm>
          <a:prstGeom prst="rect">
            <a:avLst/>
          </a:prstGeom>
          <a:ln w="12700">
            <a:miter lim="400000"/>
          </a:ln>
        </p:spPr>
      </p:pic>
      <p:pic>
        <p:nvPicPr>
          <p:cNvPr id="85" name="Grey_Logo.png" descr="Grey_Logo.png"/>
          <p:cNvPicPr>
            <a:picLocks noChangeAspect="1"/>
          </p:cNvPicPr>
          <p:nvPr/>
        </p:nvPicPr>
        <p:blipFill>
          <a:blip r:embed="rId3"/>
          <a:stretch>
            <a:fillRect/>
          </a:stretch>
        </p:blipFill>
        <p:spPr>
          <a:xfrm>
            <a:off x="10357458" y="426510"/>
            <a:ext cx="1405021" cy="457073"/>
          </a:xfrm>
          <a:prstGeom prst="rect">
            <a:avLst/>
          </a:prstGeom>
          <a:ln w="12700">
            <a:miter lim="400000"/>
          </a:ln>
        </p:spPr>
      </p:pic>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047630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EXT WHITE 2">
    <p:spTree>
      <p:nvGrpSpPr>
        <p:cNvPr id="1" name=""/>
        <p:cNvGrpSpPr/>
        <p:nvPr/>
      </p:nvGrpSpPr>
      <p:grpSpPr>
        <a:xfrm>
          <a:off x="0" y="0"/>
          <a:ext cx="0" cy="0"/>
          <a:chOff x="0" y="0"/>
          <a:chExt cx="0" cy="0"/>
        </a:xfrm>
      </p:grpSpPr>
      <p:sp>
        <p:nvSpPr>
          <p:cNvPr id="93" name="Circle"/>
          <p:cNvSpPr/>
          <p:nvPr/>
        </p:nvSpPr>
        <p:spPr>
          <a:xfrm>
            <a:off x="5878116" y="5618788"/>
            <a:ext cx="4393409" cy="3295058"/>
          </a:xfrm>
          <a:prstGeom prst="ellipse">
            <a:avLst/>
          </a:prstGeom>
          <a:solidFill>
            <a:srgbClr val="FCC113">
              <a:alpha val="20205"/>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94" name="Circle"/>
          <p:cNvSpPr/>
          <p:nvPr/>
        </p:nvSpPr>
        <p:spPr>
          <a:xfrm>
            <a:off x="-1081089" y="3487043"/>
            <a:ext cx="6215066" cy="4661297"/>
          </a:xfrm>
          <a:prstGeom prst="ellipse">
            <a:avLst/>
          </a:prstGeom>
          <a:solidFill>
            <a:srgbClr val="96C21F">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95" name="Body Level One…"/>
          <p:cNvSpPr txBox="1">
            <a:spLocks noGrp="1"/>
          </p:cNvSpPr>
          <p:nvPr>
            <p:ph type="body" sz="half" idx="1"/>
          </p:nvPr>
        </p:nvSpPr>
        <p:spPr>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96" name="Circle"/>
          <p:cNvSpPr/>
          <p:nvPr/>
        </p:nvSpPr>
        <p:spPr>
          <a:xfrm>
            <a:off x="5934074" y="-2039083"/>
            <a:ext cx="6215066" cy="4661300"/>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97" name="Title Text"/>
          <p:cNvSpPr txBox="1">
            <a:spLocks noGrp="1"/>
          </p:cNvSpPr>
          <p:nvPr>
            <p:ph type="title"/>
          </p:nvPr>
        </p:nvSpPr>
        <p:spPr>
          <a:xfrm>
            <a:off x="904875" y="616148"/>
            <a:ext cx="8393906" cy="1571625"/>
          </a:xfrm>
          <a:prstGeom prst="rect">
            <a:avLst/>
          </a:prstGeom>
        </p:spPr>
        <p:txBody>
          <a:bodyPr/>
          <a:lstStyle>
            <a:lvl1pPr>
              <a:defRPr>
                <a:solidFill>
                  <a:srgbClr val="5A5D61"/>
                </a:solidFill>
              </a:defRPr>
            </a:lvl1pPr>
          </a:lstStyle>
          <a:p>
            <a:r>
              <a:t>Title Text</a:t>
            </a:r>
          </a:p>
        </p:txBody>
      </p:sp>
      <p:pic>
        <p:nvPicPr>
          <p:cNvPr id="98" name="ACgrey_logo.png" descr="ACgrey_logo.png"/>
          <p:cNvPicPr>
            <a:picLocks noChangeAspect="1"/>
          </p:cNvPicPr>
          <p:nvPr/>
        </p:nvPicPr>
        <p:blipFill>
          <a:blip r:embed="rId2"/>
          <a:stretch>
            <a:fillRect/>
          </a:stretch>
        </p:blipFill>
        <p:spPr>
          <a:xfrm>
            <a:off x="10181643" y="6091796"/>
            <a:ext cx="1580836" cy="457073"/>
          </a:xfrm>
          <a:prstGeom prst="rect">
            <a:avLst/>
          </a:prstGeom>
          <a:ln w="12700">
            <a:miter lim="400000"/>
          </a:ln>
        </p:spPr>
      </p:pic>
      <p:pic>
        <p:nvPicPr>
          <p:cNvPr id="99" name="Grey_Logo.png" descr="Grey_Logo.png"/>
          <p:cNvPicPr>
            <a:picLocks noChangeAspect="1"/>
          </p:cNvPicPr>
          <p:nvPr/>
        </p:nvPicPr>
        <p:blipFill>
          <a:blip r:embed="rId3"/>
          <a:stretch>
            <a:fillRect/>
          </a:stretch>
        </p:blipFill>
        <p:spPr>
          <a:xfrm>
            <a:off x="10357458" y="426510"/>
            <a:ext cx="1405021" cy="457073"/>
          </a:xfrm>
          <a:prstGeom prst="rect">
            <a:avLst/>
          </a:prstGeom>
          <a:ln w="12700">
            <a:miter lim="400000"/>
          </a:ln>
        </p:spPr>
      </p:pic>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96311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EXT WHITE 3">
    <p:spTree>
      <p:nvGrpSpPr>
        <p:cNvPr id="1" name=""/>
        <p:cNvGrpSpPr/>
        <p:nvPr/>
      </p:nvGrpSpPr>
      <p:grpSpPr>
        <a:xfrm>
          <a:off x="0" y="0"/>
          <a:ext cx="0" cy="0"/>
          <a:chOff x="0" y="0"/>
          <a:chExt cx="0" cy="0"/>
        </a:xfrm>
      </p:grpSpPr>
      <p:sp>
        <p:nvSpPr>
          <p:cNvPr id="107" name="Circle"/>
          <p:cNvSpPr/>
          <p:nvPr/>
        </p:nvSpPr>
        <p:spPr>
          <a:xfrm>
            <a:off x="-2182416" y="4271568"/>
            <a:ext cx="5947175" cy="4460383"/>
          </a:xfrm>
          <a:prstGeom prst="ellipse">
            <a:avLst/>
          </a:prstGeom>
          <a:solidFill>
            <a:srgbClr val="96C21F">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08" name="Circle"/>
          <p:cNvSpPr/>
          <p:nvPr/>
        </p:nvSpPr>
        <p:spPr>
          <a:xfrm>
            <a:off x="7952434" y="183059"/>
            <a:ext cx="6215067" cy="4661297"/>
          </a:xfrm>
          <a:prstGeom prst="ellipse">
            <a:avLst/>
          </a:prstGeom>
          <a:solidFill>
            <a:srgbClr val="E34286">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09" name="Body Level One…"/>
          <p:cNvSpPr txBox="1">
            <a:spLocks noGrp="1"/>
          </p:cNvSpPr>
          <p:nvPr>
            <p:ph type="body" sz="half" idx="1"/>
          </p:nvPr>
        </p:nvSpPr>
        <p:spPr>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110" name="Circle"/>
          <p:cNvSpPr/>
          <p:nvPr/>
        </p:nvSpPr>
        <p:spPr>
          <a:xfrm>
            <a:off x="5922168" y="-878223"/>
            <a:ext cx="3393896" cy="2545422"/>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11" name="Title Text"/>
          <p:cNvSpPr txBox="1">
            <a:spLocks noGrp="1"/>
          </p:cNvSpPr>
          <p:nvPr>
            <p:ph type="title"/>
          </p:nvPr>
        </p:nvSpPr>
        <p:spPr>
          <a:xfrm>
            <a:off x="904875" y="616148"/>
            <a:ext cx="8393906" cy="1571625"/>
          </a:xfrm>
          <a:prstGeom prst="rect">
            <a:avLst/>
          </a:prstGeom>
        </p:spPr>
        <p:txBody>
          <a:bodyPr/>
          <a:lstStyle>
            <a:lvl1pPr>
              <a:defRPr>
                <a:solidFill>
                  <a:srgbClr val="5A5D61"/>
                </a:solidFill>
              </a:defRPr>
            </a:lvl1pPr>
          </a:lstStyle>
          <a:p>
            <a:r>
              <a:t>Title Text</a:t>
            </a:r>
          </a:p>
        </p:txBody>
      </p:sp>
      <p:pic>
        <p:nvPicPr>
          <p:cNvPr id="112" name="ACgrey_logo.png" descr="ACgrey_logo.png"/>
          <p:cNvPicPr>
            <a:picLocks noChangeAspect="1"/>
          </p:cNvPicPr>
          <p:nvPr/>
        </p:nvPicPr>
        <p:blipFill>
          <a:blip r:embed="rId2"/>
          <a:stretch>
            <a:fillRect/>
          </a:stretch>
        </p:blipFill>
        <p:spPr>
          <a:xfrm>
            <a:off x="10181643" y="6091796"/>
            <a:ext cx="1580836" cy="457073"/>
          </a:xfrm>
          <a:prstGeom prst="rect">
            <a:avLst/>
          </a:prstGeom>
          <a:ln w="12700">
            <a:miter lim="400000"/>
          </a:ln>
        </p:spPr>
      </p:pic>
      <p:pic>
        <p:nvPicPr>
          <p:cNvPr id="113" name="Grey_Logo.png" descr="Grey_Logo.png"/>
          <p:cNvPicPr>
            <a:picLocks noChangeAspect="1"/>
          </p:cNvPicPr>
          <p:nvPr/>
        </p:nvPicPr>
        <p:blipFill>
          <a:blip r:embed="rId3"/>
          <a:stretch>
            <a:fillRect/>
          </a:stretch>
        </p:blipFill>
        <p:spPr>
          <a:xfrm>
            <a:off x="10357458" y="426510"/>
            <a:ext cx="1405021" cy="457073"/>
          </a:xfrm>
          <a:prstGeom prst="rect">
            <a:avLst/>
          </a:prstGeom>
          <a:ln w="12700">
            <a:miter lim="400000"/>
          </a:ln>
        </p:spPr>
      </p:pic>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92036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CEE2-1639-6F40-8B4A-6F80E7F9AF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1E462-0410-E646-9EAF-D580CB1784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B6E90-7EBC-8441-B832-A558E33A216D}"/>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5" name="Footer Placeholder 4">
            <a:extLst>
              <a:ext uri="{FF2B5EF4-FFF2-40B4-BE49-F238E27FC236}">
                <a16:creationId xmlns:a16="http://schemas.microsoft.com/office/drawing/2014/main" id="{5ACAB356-2367-2643-996C-669F31D4D4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6130E1-6D25-0945-9564-D57539B779A0}"/>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1215368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EXT AND IMAGE 1">
    <p:spTree>
      <p:nvGrpSpPr>
        <p:cNvPr id="1" name=""/>
        <p:cNvGrpSpPr/>
        <p:nvPr/>
      </p:nvGrpSpPr>
      <p:grpSpPr>
        <a:xfrm>
          <a:off x="0" y="0"/>
          <a:ext cx="0" cy="0"/>
          <a:chOff x="0" y="0"/>
          <a:chExt cx="0" cy="0"/>
        </a:xfrm>
      </p:grpSpPr>
      <p:sp>
        <p:nvSpPr>
          <p:cNvPr id="121" name="Circle"/>
          <p:cNvSpPr/>
          <p:nvPr/>
        </p:nvSpPr>
        <p:spPr>
          <a:xfrm>
            <a:off x="5124449" y="-2155169"/>
            <a:ext cx="6215066" cy="4661300"/>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22" name="IMAGE REPLACE.jpg" descr="IMAGE REPLACE.jpg"/>
          <p:cNvPicPr>
            <a:picLocks noChangeAspect="1"/>
          </p:cNvPicPr>
          <p:nvPr/>
        </p:nvPicPr>
        <p:blipFill>
          <a:blip r:embed="rId2"/>
          <a:srcRect b="24657"/>
          <a:stretch>
            <a:fillRect/>
          </a:stretch>
        </p:blipFill>
        <p:spPr>
          <a:xfrm>
            <a:off x="6119812" y="-4464"/>
            <a:ext cx="6084094" cy="3437930"/>
          </a:xfrm>
          <a:prstGeom prst="rect">
            <a:avLst/>
          </a:prstGeom>
          <a:ln w="12700">
            <a:miter lim="400000"/>
          </a:ln>
        </p:spPr>
      </p:pic>
      <p:pic>
        <p:nvPicPr>
          <p:cNvPr id="123" name="IMAGE REPLACE.jpg" descr="IMAGE REPLACE.jpg"/>
          <p:cNvPicPr>
            <a:picLocks noChangeAspect="1"/>
          </p:cNvPicPr>
          <p:nvPr/>
        </p:nvPicPr>
        <p:blipFill>
          <a:blip r:embed="rId3"/>
          <a:srcRect b="24657"/>
          <a:stretch>
            <a:fillRect/>
          </a:stretch>
        </p:blipFill>
        <p:spPr>
          <a:xfrm>
            <a:off x="6119812" y="3424535"/>
            <a:ext cx="6084094" cy="3437930"/>
          </a:xfrm>
          <a:prstGeom prst="rect">
            <a:avLst/>
          </a:prstGeom>
          <a:ln w="12700">
            <a:miter lim="400000"/>
          </a:ln>
        </p:spPr>
      </p:pic>
      <p:sp>
        <p:nvSpPr>
          <p:cNvPr id="124" name="Circle"/>
          <p:cNvSpPr/>
          <p:nvPr/>
        </p:nvSpPr>
        <p:spPr>
          <a:xfrm>
            <a:off x="686990" y="5741789"/>
            <a:ext cx="4536283" cy="3402211"/>
          </a:xfrm>
          <a:prstGeom prst="ellipse">
            <a:avLst/>
          </a:prstGeom>
          <a:solidFill>
            <a:srgbClr val="E34286">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25" name="Body Level One…"/>
          <p:cNvSpPr txBox="1">
            <a:spLocks noGrp="1"/>
          </p:cNvSpPr>
          <p:nvPr>
            <p:ph type="body" sz="quarter" idx="1"/>
          </p:nvPr>
        </p:nvSpPr>
        <p:spPr>
          <a:xfrm>
            <a:off x="892969" y="2482453"/>
            <a:ext cx="4714875" cy="2545421"/>
          </a:xfrm>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126" name="Title Text"/>
          <p:cNvSpPr txBox="1">
            <a:spLocks noGrp="1"/>
          </p:cNvSpPr>
          <p:nvPr>
            <p:ph type="title"/>
          </p:nvPr>
        </p:nvSpPr>
        <p:spPr>
          <a:xfrm>
            <a:off x="904875" y="616148"/>
            <a:ext cx="4917281" cy="1571625"/>
          </a:xfrm>
          <a:prstGeom prst="rect">
            <a:avLst/>
          </a:prstGeom>
        </p:spPr>
        <p:txBody>
          <a:bodyPr/>
          <a:lstStyle>
            <a:lvl1pPr>
              <a:defRPr>
                <a:solidFill>
                  <a:srgbClr val="5A5D61"/>
                </a:solidFill>
              </a:defRPr>
            </a:lvl1pPr>
          </a:lstStyle>
          <a:p>
            <a:r>
              <a:t>Title Text</a:t>
            </a:r>
          </a:p>
        </p:txBody>
      </p:sp>
      <p:pic>
        <p:nvPicPr>
          <p:cNvPr id="127" name="ACgrey_logo.png" descr="ACgrey_logo.png"/>
          <p:cNvPicPr>
            <a:picLocks noChangeAspect="1"/>
          </p:cNvPicPr>
          <p:nvPr/>
        </p:nvPicPr>
        <p:blipFill>
          <a:blip r:embed="rId4"/>
          <a:stretch>
            <a:fillRect/>
          </a:stretch>
        </p:blipFill>
        <p:spPr>
          <a:xfrm>
            <a:off x="10181643" y="6091796"/>
            <a:ext cx="1580836" cy="457073"/>
          </a:xfrm>
          <a:prstGeom prst="rect">
            <a:avLst/>
          </a:prstGeom>
          <a:ln w="12700">
            <a:miter lim="400000"/>
          </a:ln>
        </p:spPr>
      </p:pic>
      <p:pic>
        <p:nvPicPr>
          <p:cNvPr id="128" name="Grey_Logo.png" descr="Grey_Logo.png"/>
          <p:cNvPicPr>
            <a:picLocks noChangeAspect="1"/>
          </p:cNvPicPr>
          <p:nvPr/>
        </p:nvPicPr>
        <p:blipFill>
          <a:blip r:embed="rId5"/>
          <a:stretch>
            <a:fillRect/>
          </a:stretch>
        </p:blipFill>
        <p:spPr>
          <a:xfrm>
            <a:off x="10357458" y="426510"/>
            <a:ext cx="1405021" cy="457073"/>
          </a:xfrm>
          <a:prstGeom prst="rect">
            <a:avLst/>
          </a:prstGeom>
          <a:ln w="12700">
            <a:miter lim="400000"/>
          </a:ln>
        </p:spPr>
      </p:pic>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911562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EXT AND IMAGE 2">
    <p:spTree>
      <p:nvGrpSpPr>
        <p:cNvPr id="1" name=""/>
        <p:cNvGrpSpPr/>
        <p:nvPr/>
      </p:nvGrpSpPr>
      <p:grpSpPr>
        <a:xfrm>
          <a:off x="0" y="0"/>
          <a:ext cx="0" cy="0"/>
          <a:chOff x="0" y="0"/>
          <a:chExt cx="0" cy="0"/>
        </a:xfrm>
      </p:grpSpPr>
      <p:sp>
        <p:nvSpPr>
          <p:cNvPr id="136" name="Circle"/>
          <p:cNvSpPr/>
          <p:nvPr/>
        </p:nvSpPr>
        <p:spPr>
          <a:xfrm>
            <a:off x="5124449" y="-2155169"/>
            <a:ext cx="6215066" cy="4661300"/>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37" name="IMAGE REPLACE.jpg" descr="IMAGE REPLACE.jpg"/>
          <p:cNvPicPr>
            <a:picLocks noChangeAspect="1"/>
          </p:cNvPicPr>
          <p:nvPr/>
        </p:nvPicPr>
        <p:blipFill>
          <a:blip r:embed="rId2"/>
          <a:srcRect l="18725" t="16114" r="27914" b="3583"/>
          <a:stretch>
            <a:fillRect/>
          </a:stretch>
        </p:blipFill>
        <p:spPr>
          <a:xfrm>
            <a:off x="6119812" y="-4465"/>
            <a:ext cx="6084096" cy="6866932"/>
          </a:xfrm>
          <a:prstGeom prst="rect">
            <a:avLst/>
          </a:prstGeom>
          <a:ln w="12700">
            <a:miter lim="400000"/>
          </a:ln>
        </p:spPr>
      </p:pic>
      <p:sp>
        <p:nvSpPr>
          <p:cNvPr id="138" name="Circle"/>
          <p:cNvSpPr/>
          <p:nvPr/>
        </p:nvSpPr>
        <p:spPr>
          <a:xfrm>
            <a:off x="-1218011" y="5322553"/>
            <a:ext cx="4536284" cy="3402213"/>
          </a:xfrm>
          <a:prstGeom prst="ellipse">
            <a:avLst/>
          </a:prstGeom>
          <a:solidFill>
            <a:srgbClr val="96C21F">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39" name="Body Level One…"/>
          <p:cNvSpPr txBox="1">
            <a:spLocks noGrp="1"/>
          </p:cNvSpPr>
          <p:nvPr>
            <p:ph type="body" sz="quarter" idx="1"/>
          </p:nvPr>
        </p:nvSpPr>
        <p:spPr>
          <a:xfrm>
            <a:off x="892969" y="2482453"/>
            <a:ext cx="4631531" cy="2545421"/>
          </a:xfrm>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140" name="Title Text"/>
          <p:cNvSpPr txBox="1">
            <a:spLocks noGrp="1"/>
          </p:cNvSpPr>
          <p:nvPr>
            <p:ph type="title"/>
          </p:nvPr>
        </p:nvSpPr>
        <p:spPr>
          <a:xfrm>
            <a:off x="904875" y="616148"/>
            <a:ext cx="4845844" cy="1571625"/>
          </a:xfrm>
          <a:prstGeom prst="rect">
            <a:avLst/>
          </a:prstGeom>
        </p:spPr>
        <p:txBody>
          <a:bodyPr/>
          <a:lstStyle>
            <a:lvl1pPr>
              <a:defRPr>
                <a:solidFill>
                  <a:srgbClr val="5A5D61"/>
                </a:solidFill>
              </a:defRPr>
            </a:lvl1pPr>
          </a:lstStyle>
          <a:p>
            <a:r>
              <a:t>Title Text</a:t>
            </a:r>
          </a:p>
        </p:txBody>
      </p:sp>
      <p:pic>
        <p:nvPicPr>
          <p:cNvPr id="141" name="ACgrey_logo.png" descr="ACgrey_logo.png"/>
          <p:cNvPicPr>
            <a:picLocks noChangeAspect="1"/>
          </p:cNvPicPr>
          <p:nvPr/>
        </p:nvPicPr>
        <p:blipFill>
          <a:blip r:embed="rId3"/>
          <a:stretch>
            <a:fillRect/>
          </a:stretch>
        </p:blipFill>
        <p:spPr>
          <a:xfrm>
            <a:off x="10181643" y="6091796"/>
            <a:ext cx="1580836" cy="457073"/>
          </a:xfrm>
          <a:prstGeom prst="rect">
            <a:avLst/>
          </a:prstGeom>
          <a:ln w="12700">
            <a:miter lim="400000"/>
          </a:ln>
        </p:spPr>
      </p:pic>
      <p:pic>
        <p:nvPicPr>
          <p:cNvPr id="142" name="Grey_Logo.png" descr="Grey_Logo.png"/>
          <p:cNvPicPr>
            <a:picLocks noChangeAspect="1"/>
          </p:cNvPicPr>
          <p:nvPr/>
        </p:nvPicPr>
        <p:blipFill>
          <a:blip r:embed="rId4"/>
          <a:stretch>
            <a:fillRect/>
          </a:stretch>
        </p:blipFill>
        <p:spPr>
          <a:xfrm>
            <a:off x="10357458" y="426510"/>
            <a:ext cx="1405021" cy="457073"/>
          </a:xfrm>
          <a:prstGeom prst="rect">
            <a:avLst/>
          </a:prstGeom>
          <a:ln w="12700">
            <a:miter lim="400000"/>
          </a:ln>
        </p:spPr>
      </p:pic>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030730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EXT AND IMAGE 3">
    <p:spTree>
      <p:nvGrpSpPr>
        <p:cNvPr id="1" name=""/>
        <p:cNvGrpSpPr/>
        <p:nvPr/>
      </p:nvGrpSpPr>
      <p:grpSpPr>
        <a:xfrm>
          <a:off x="0" y="0"/>
          <a:ext cx="0" cy="0"/>
          <a:chOff x="0" y="0"/>
          <a:chExt cx="0" cy="0"/>
        </a:xfrm>
      </p:grpSpPr>
      <p:sp>
        <p:nvSpPr>
          <p:cNvPr id="150" name="Circle"/>
          <p:cNvSpPr/>
          <p:nvPr/>
        </p:nvSpPr>
        <p:spPr>
          <a:xfrm>
            <a:off x="8410576" y="2827597"/>
            <a:ext cx="6215065" cy="4661300"/>
          </a:xfrm>
          <a:prstGeom prst="ellipse">
            <a:avLst/>
          </a:prstGeom>
          <a:solidFill>
            <a:srgbClr val="E34286">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51" name="Circle"/>
          <p:cNvSpPr/>
          <p:nvPr/>
        </p:nvSpPr>
        <p:spPr>
          <a:xfrm>
            <a:off x="3000373" y="-3101716"/>
            <a:ext cx="6215066" cy="4661300"/>
          </a:xfrm>
          <a:prstGeom prst="ellipse">
            <a:avLst/>
          </a:prstGeom>
          <a:solidFill>
            <a:srgbClr val="FCC113">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52" name="IMAGE REPLACE.jpg" descr="IMAGE REPLACE.jpg"/>
          <p:cNvPicPr>
            <a:picLocks noChangeAspect="1"/>
          </p:cNvPicPr>
          <p:nvPr/>
        </p:nvPicPr>
        <p:blipFill>
          <a:blip r:embed="rId2"/>
          <a:srcRect l="8285" t="25319" r="28178" b="13382"/>
          <a:stretch>
            <a:fillRect/>
          </a:stretch>
        </p:blipFill>
        <p:spPr>
          <a:xfrm>
            <a:off x="6119813" y="1227831"/>
            <a:ext cx="6084095" cy="4402339"/>
          </a:xfrm>
          <a:prstGeom prst="rect">
            <a:avLst/>
          </a:prstGeom>
          <a:ln w="12700">
            <a:miter lim="400000"/>
          </a:ln>
        </p:spPr>
      </p:pic>
      <p:sp>
        <p:nvSpPr>
          <p:cNvPr id="153" name="Circle"/>
          <p:cNvSpPr/>
          <p:nvPr/>
        </p:nvSpPr>
        <p:spPr>
          <a:xfrm>
            <a:off x="127396" y="6063717"/>
            <a:ext cx="4536283" cy="3402213"/>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54" name="Body Level One…"/>
          <p:cNvSpPr txBox="1">
            <a:spLocks noGrp="1"/>
          </p:cNvSpPr>
          <p:nvPr>
            <p:ph type="body" sz="quarter" idx="1"/>
          </p:nvPr>
        </p:nvSpPr>
        <p:spPr>
          <a:xfrm>
            <a:off x="892969" y="2482453"/>
            <a:ext cx="4631531" cy="2545421"/>
          </a:xfrm>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itle Text"/>
          <p:cNvSpPr txBox="1">
            <a:spLocks noGrp="1"/>
          </p:cNvSpPr>
          <p:nvPr>
            <p:ph type="title"/>
          </p:nvPr>
        </p:nvSpPr>
        <p:spPr>
          <a:xfrm>
            <a:off x="904875" y="616148"/>
            <a:ext cx="4976813" cy="1571625"/>
          </a:xfrm>
          <a:prstGeom prst="rect">
            <a:avLst/>
          </a:prstGeom>
        </p:spPr>
        <p:txBody>
          <a:bodyPr/>
          <a:lstStyle>
            <a:lvl1pPr>
              <a:defRPr>
                <a:solidFill>
                  <a:srgbClr val="5A5D61"/>
                </a:solidFill>
              </a:defRPr>
            </a:lvl1pPr>
          </a:lstStyle>
          <a:p>
            <a:r>
              <a:t>Title Text</a:t>
            </a:r>
          </a:p>
        </p:txBody>
      </p:sp>
      <p:pic>
        <p:nvPicPr>
          <p:cNvPr id="156" name="ACgrey_logo.png" descr="ACgrey_logo.png"/>
          <p:cNvPicPr>
            <a:picLocks noChangeAspect="1"/>
          </p:cNvPicPr>
          <p:nvPr/>
        </p:nvPicPr>
        <p:blipFill>
          <a:blip r:embed="rId3"/>
          <a:stretch>
            <a:fillRect/>
          </a:stretch>
        </p:blipFill>
        <p:spPr>
          <a:xfrm>
            <a:off x="10181643" y="6091796"/>
            <a:ext cx="1580836" cy="457073"/>
          </a:xfrm>
          <a:prstGeom prst="rect">
            <a:avLst/>
          </a:prstGeom>
          <a:ln w="12700">
            <a:miter lim="400000"/>
          </a:ln>
        </p:spPr>
      </p:pic>
      <p:pic>
        <p:nvPicPr>
          <p:cNvPr id="157" name="Grey_Logo.png" descr="Grey_Logo.png"/>
          <p:cNvPicPr>
            <a:picLocks noChangeAspect="1"/>
          </p:cNvPicPr>
          <p:nvPr/>
        </p:nvPicPr>
        <p:blipFill>
          <a:blip r:embed="rId4"/>
          <a:stretch>
            <a:fillRect/>
          </a:stretch>
        </p:blipFill>
        <p:spPr>
          <a:xfrm>
            <a:off x="10357458" y="426510"/>
            <a:ext cx="1405021" cy="457073"/>
          </a:xfrm>
          <a:prstGeom prst="rect">
            <a:avLst/>
          </a:prstGeom>
          <a:ln w="12700">
            <a:miter lim="400000"/>
          </a:ln>
        </p:spPr>
      </p:pic>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74035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EXT coloured V2">
    <p:spTree>
      <p:nvGrpSpPr>
        <p:cNvPr id="1" name=""/>
        <p:cNvGrpSpPr/>
        <p:nvPr/>
      </p:nvGrpSpPr>
      <p:grpSpPr>
        <a:xfrm>
          <a:off x="0" y="0"/>
          <a:ext cx="0" cy="0"/>
          <a:chOff x="0" y="0"/>
          <a:chExt cx="0" cy="0"/>
        </a:xfrm>
      </p:grpSpPr>
      <p:sp>
        <p:nvSpPr>
          <p:cNvPr id="165" name="Title Text"/>
          <p:cNvSpPr txBox="1">
            <a:spLocks noGrp="1"/>
          </p:cNvSpPr>
          <p:nvPr>
            <p:ph type="title"/>
          </p:nvPr>
        </p:nvSpPr>
        <p:spPr>
          <a:prstGeom prst="rect">
            <a:avLst/>
          </a:prstGeom>
        </p:spPr>
        <p:txBody>
          <a:bodyPr/>
          <a:lstStyle/>
          <a:p>
            <a:r>
              <a:t>Title Text</a:t>
            </a:r>
          </a:p>
        </p:txBody>
      </p:sp>
      <p:sp>
        <p:nvSpPr>
          <p:cNvPr id="166"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966813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EXT coloured V3">
    <p:spTree>
      <p:nvGrpSpPr>
        <p:cNvPr id="1" name=""/>
        <p:cNvGrpSpPr/>
        <p:nvPr/>
      </p:nvGrpSpPr>
      <p:grpSpPr>
        <a:xfrm>
          <a:off x="0" y="0"/>
          <a:ext cx="0" cy="0"/>
          <a:chOff x="0" y="0"/>
          <a:chExt cx="0" cy="0"/>
        </a:xfrm>
      </p:grpSpPr>
      <p:sp>
        <p:nvSpPr>
          <p:cNvPr id="174" name="Rectangle"/>
          <p:cNvSpPr/>
          <p:nvPr/>
        </p:nvSpPr>
        <p:spPr>
          <a:xfrm>
            <a:off x="-11907" y="-1"/>
            <a:ext cx="12215813" cy="6858001"/>
          </a:xfrm>
          <a:prstGeom prst="rect">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75" name="Circle"/>
          <p:cNvSpPr/>
          <p:nvPr/>
        </p:nvSpPr>
        <p:spPr>
          <a:xfrm>
            <a:off x="7659290" y="4142317"/>
            <a:ext cx="5810255" cy="4357691"/>
          </a:xfrm>
          <a:prstGeom prst="ellipse">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76" name="Title Text"/>
          <p:cNvSpPr txBox="1">
            <a:spLocks noGrp="1"/>
          </p:cNvSpPr>
          <p:nvPr>
            <p:ph type="title"/>
          </p:nvPr>
        </p:nvSpPr>
        <p:spPr>
          <a:prstGeom prst="rect">
            <a:avLst/>
          </a:prstGeom>
        </p:spPr>
        <p:txBody>
          <a:bodyPr/>
          <a:lstStyle/>
          <a:p>
            <a:r>
              <a:t>Title Text</a:t>
            </a:r>
          </a:p>
        </p:txBody>
      </p:sp>
      <p:sp>
        <p:nvSpPr>
          <p:cNvPr id="177"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8" name="Circle"/>
          <p:cNvSpPr/>
          <p:nvPr/>
        </p:nvSpPr>
        <p:spPr>
          <a:xfrm>
            <a:off x="4471988" y="-3392366"/>
            <a:ext cx="6215066" cy="4661299"/>
          </a:xfrm>
          <a:prstGeom prst="ellipse">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79" name="Circle"/>
          <p:cNvSpPr/>
          <p:nvPr/>
        </p:nvSpPr>
        <p:spPr>
          <a:xfrm>
            <a:off x="10831116" y="1088528"/>
            <a:ext cx="3093247" cy="2319936"/>
          </a:xfrm>
          <a:prstGeom prst="ellipse">
            <a:avLst/>
          </a:prstGeom>
          <a:solidFill>
            <a:srgbClr val="96C21F"/>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80" name="ACwhite_logo2.png" descr="ACwhite_logo2.png"/>
          <p:cNvPicPr>
            <a:picLocks noChangeAspect="1"/>
          </p:cNvPicPr>
          <p:nvPr/>
        </p:nvPicPr>
        <p:blipFill>
          <a:blip r:embed="rId2"/>
          <a:stretch>
            <a:fillRect/>
          </a:stretch>
        </p:blipFill>
        <p:spPr>
          <a:xfrm>
            <a:off x="10187377" y="6093454"/>
            <a:ext cx="1575102" cy="455415"/>
          </a:xfrm>
          <a:prstGeom prst="rect">
            <a:avLst/>
          </a:prstGeom>
          <a:ln w="12700">
            <a:miter lim="400000"/>
          </a:ln>
        </p:spPr>
      </p:pic>
      <p:pic>
        <p:nvPicPr>
          <p:cNvPr id="181" name="image2.png" descr="image2.png"/>
          <p:cNvPicPr>
            <a:picLocks noChangeAspect="1"/>
          </p:cNvPicPr>
          <p:nvPr/>
        </p:nvPicPr>
        <p:blipFill>
          <a:blip r:embed="rId3"/>
          <a:stretch>
            <a:fillRect/>
          </a:stretch>
        </p:blipFill>
        <p:spPr>
          <a:xfrm>
            <a:off x="10362549" y="426510"/>
            <a:ext cx="1399929" cy="455415"/>
          </a:xfrm>
          <a:prstGeom prst="rect">
            <a:avLst/>
          </a:prstGeom>
          <a:ln w="12700">
            <a:miter lim="400000"/>
          </a:ln>
        </p:spPr>
      </p:pic>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80975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EXT coloured V4">
    <p:spTree>
      <p:nvGrpSpPr>
        <p:cNvPr id="1" name=""/>
        <p:cNvGrpSpPr/>
        <p:nvPr/>
      </p:nvGrpSpPr>
      <p:grpSpPr>
        <a:xfrm>
          <a:off x="0" y="0"/>
          <a:ext cx="0" cy="0"/>
          <a:chOff x="0" y="0"/>
          <a:chExt cx="0" cy="0"/>
        </a:xfrm>
      </p:grpSpPr>
      <p:sp>
        <p:nvSpPr>
          <p:cNvPr id="189" name="Rectangle"/>
          <p:cNvSpPr/>
          <p:nvPr/>
        </p:nvSpPr>
        <p:spPr>
          <a:xfrm>
            <a:off x="-11907" y="-1"/>
            <a:ext cx="12215813" cy="6858001"/>
          </a:xfrm>
          <a:prstGeom prst="rect">
            <a:avLst/>
          </a:prstGeom>
          <a:solidFill>
            <a:srgbClr val="96C21F"/>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90" name="Circle"/>
          <p:cNvSpPr/>
          <p:nvPr/>
        </p:nvSpPr>
        <p:spPr>
          <a:xfrm>
            <a:off x="7952182" y="4563964"/>
            <a:ext cx="5131599" cy="3848699"/>
          </a:xfrm>
          <a:prstGeom prst="ellipse">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91" name="Circle"/>
          <p:cNvSpPr/>
          <p:nvPr/>
        </p:nvSpPr>
        <p:spPr>
          <a:xfrm>
            <a:off x="4677659" y="6232029"/>
            <a:ext cx="2860497" cy="2145373"/>
          </a:xfrm>
          <a:prstGeom prst="ellipse">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92" name="Title Text"/>
          <p:cNvSpPr txBox="1">
            <a:spLocks noGrp="1"/>
          </p:cNvSpPr>
          <p:nvPr>
            <p:ph type="title"/>
          </p:nvPr>
        </p:nvSpPr>
        <p:spPr>
          <a:prstGeom prst="rect">
            <a:avLst/>
          </a:prstGeom>
        </p:spPr>
        <p:txBody>
          <a:bodyPr/>
          <a:lstStyle/>
          <a:p>
            <a:r>
              <a:t>Title Text</a:t>
            </a:r>
          </a:p>
        </p:txBody>
      </p:sp>
      <p:sp>
        <p:nvSpPr>
          <p:cNvPr id="193"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4" name="Circle"/>
          <p:cNvSpPr/>
          <p:nvPr/>
        </p:nvSpPr>
        <p:spPr>
          <a:xfrm>
            <a:off x="6360319" y="-3356212"/>
            <a:ext cx="7364020" cy="5523015"/>
          </a:xfrm>
          <a:prstGeom prst="ellipse">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95" name="ACwhite_logo2.png" descr="ACwhite_logo2.png"/>
          <p:cNvPicPr>
            <a:picLocks noChangeAspect="1"/>
          </p:cNvPicPr>
          <p:nvPr/>
        </p:nvPicPr>
        <p:blipFill>
          <a:blip r:embed="rId2"/>
          <a:stretch>
            <a:fillRect/>
          </a:stretch>
        </p:blipFill>
        <p:spPr>
          <a:xfrm>
            <a:off x="10187377" y="6093454"/>
            <a:ext cx="1575102" cy="455415"/>
          </a:xfrm>
          <a:prstGeom prst="rect">
            <a:avLst/>
          </a:prstGeom>
          <a:ln w="12700">
            <a:miter lim="400000"/>
          </a:ln>
        </p:spPr>
      </p:pic>
      <p:pic>
        <p:nvPicPr>
          <p:cNvPr id="196" name="image2.png" descr="image2.png"/>
          <p:cNvPicPr>
            <a:picLocks noChangeAspect="1"/>
          </p:cNvPicPr>
          <p:nvPr/>
        </p:nvPicPr>
        <p:blipFill>
          <a:blip r:embed="rId3"/>
          <a:stretch>
            <a:fillRect/>
          </a:stretch>
        </p:blipFill>
        <p:spPr>
          <a:xfrm>
            <a:off x="10362549" y="426510"/>
            <a:ext cx="1399929" cy="455415"/>
          </a:xfrm>
          <a:prstGeom prst="rect">
            <a:avLst/>
          </a:prstGeom>
          <a:ln w="12700">
            <a:miter lim="400000"/>
          </a:ln>
        </p:spPr>
      </p:pic>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84490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B5AC4-B8CA-B64E-B9A1-0E5A7C0AAE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D61252-7B1D-DB43-875D-2D7184A78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86C76F-35FD-874D-B1B0-4CB82FA87700}"/>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5" name="Footer Placeholder 4">
            <a:extLst>
              <a:ext uri="{FF2B5EF4-FFF2-40B4-BE49-F238E27FC236}">
                <a16:creationId xmlns:a16="http://schemas.microsoft.com/office/drawing/2014/main" id="{30F2A5DB-D606-874F-81C3-303041D6FB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FC1F8B-9CCF-744E-8241-467EF224B269}"/>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41750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6732-85B4-B243-806B-39019C254A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FFBA86-E432-1A45-B76D-15A128A160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234B80-DF1D-4F4C-B210-6EDFC0979F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346EC-6DBC-BC49-9534-BCEC77887F2A}"/>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6" name="Footer Placeholder 5">
            <a:extLst>
              <a:ext uri="{FF2B5EF4-FFF2-40B4-BE49-F238E27FC236}">
                <a16:creationId xmlns:a16="http://schemas.microsoft.com/office/drawing/2014/main" id="{AF75BE46-5B44-2747-93FC-B958E0F4AE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AE7D2E-68A0-3941-BBBA-30AF4E336004}"/>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2160542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C978-E8D2-9649-A23D-C862EBA768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0B4C47-4560-804E-846C-013B22589B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E52ADA-0558-8544-9356-F70AE947C0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592BA4-D398-6243-86AD-019F5DB84F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C0C881-98DD-DF4F-B133-47A6A02938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14361E-4599-5F41-B0D2-FBC95F7FD9A1}"/>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8" name="Footer Placeholder 7">
            <a:extLst>
              <a:ext uri="{FF2B5EF4-FFF2-40B4-BE49-F238E27FC236}">
                <a16:creationId xmlns:a16="http://schemas.microsoft.com/office/drawing/2014/main" id="{FB0C368B-3A76-7848-B9CE-5F1B4F9177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465D07A-5689-014E-8C73-D252D4ECDABB}"/>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47874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A5510-6B7F-2848-BE46-E01598DA22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AC1B6B-BCD8-8B4B-AA9A-077F2A978F11}"/>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4" name="Footer Placeholder 3">
            <a:extLst>
              <a:ext uri="{FF2B5EF4-FFF2-40B4-BE49-F238E27FC236}">
                <a16:creationId xmlns:a16="http://schemas.microsoft.com/office/drawing/2014/main" id="{C4B140D8-CBD2-8C4A-8920-720EC6DC8E1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112F67-5D78-8E45-8713-994C158FEF91}"/>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253975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6D3AEA-1DA0-7643-9688-1D44A63F5393}"/>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3" name="Footer Placeholder 2">
            <a:extLst>
              <a:ext uri="{FF2B5EF4-FFF2-40B4-BE49-F238E27FC236}">
                <a16:creationId xmlns:a16="http://schemas.microsoft.com/office/drawing/2014/main" id="{C9555A8E-D431-2646-8C8A-C7616D168CA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8CE443-35A3-FF47-A8DB-67F4BD808864}"/>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218638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AE4B-6B42-C24A-8180-39BEDDA47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E478C-FC61-D74A-86AB-E6E5BF8B35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CED13E-AB3B-CE4B-B379-D15C700F5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2AABD7-1969-3348-B421-09D93AC70859}"/>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6" name="Footer Placeholder 5">
            <a:extLst>
              <a:ext uri="{FF2B5EF4-FFF2-40B4-BE49-F238E27FC236}">
                <a16:creationId xmlns:a16="http://schemas.microsoft.com/office/drawing/2014/main" id="{CA9F297C-51F8-CD48-8B39-E42AD3870A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F1DCC8-815B-D249-8802-9FDB85D8A23D}"/>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1362078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59282-AA99-F844-9DDD-61F59A85A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96B483-D9A2-294E-82F3-31D40AC6A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6AB9A3-6979-A644-890C-2737016E1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4EF720-1037-FA49-9EEA-4CC497988F14}"/>
              </a:ext>
            </a:extLst>
          </p:cNvPr>
          <p:cNvSpPr>
            <a:spLocks noGrp="1"/>
          </p:cNvSpPr>
          <p:nvPr>
            <p:ph type="dt" sz="half" idx="10"/>
          </p:nvPr>
        </p:nvSpPr>
        <p:spPr/>
        <p:txBody>
          <a:bodyPr/>
          <a:lstStyle/>
          <a:p>
            <a:fld id="{0986F5CB-FB65-3646-9D3D-4938A637FB36}" type="datetimeFigureOut">
              <a:rPr lang="en-US" smtClean="0"/>
              <a:t>4/30/2020</a:t>
            </a:fld>
            <a:endParaRPr lang="en-US" dirty="0"/>
          </a:p>
        </p:txBody>
      </p:sp>
      <p:sp>
        <p:nvSpPr>
          <p:cNvPr id="6" name="Footer Placeholder 5">
            <a:extLst>
              <a:ext uri="{FF2B5EF4-FFF2-40B4-BE49-F238E27FC236}">
                <a16:creationId xmlns:a16="http://schemas.microsoft.com/office/drawing/2014/main" id="{5D2F59D1-51B7-F54E-83F3-5C27A711DF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2F87CD-DB66-964A-85CE-35CEF3F2C65D}"/>
              </a:ext>
            </a:extLst>
          </p:cNvPr>
          <p:cNvSpPr>
            <a:spLocks noGrp="1"/>
          </p:cNvSpPr>
          <p:nvPr>
            <p:ph type="sldNum" sz="quarter" idx="12"/>
          </p:nvPr>
        </p:nvSpPr>
        <p:spPr/>
        <p:txBody>
          <a:bodyPr/>
          <a:lstStyle/>
          <a:p>
            <a:fld id="{E37F71D1-ADF2-CF4A-9C9C-A81B7A892A56}" type="slidenum">
              <a:rPr lang="en-US" smtClean="0"/>
              <a:t>‹#›</a:t>
            </a:fld>
            <a:endParaRPr lang="en-US" dirty="0"/>
          </a:p>
        </p:txBody>
      </p:sp>
    </p:spTree>
    <p:extLst>
      <p:ext uri="{BB962C8B-B14F-4D97-AF65-F5344CB8AC3E}">
        <p14:creationId xmlns:p14="http://schemas.microsoft.com/office/powerpoint/2010/main" val="359875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C6F94-5362-EC43-B25F-3C62CC9DA8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582170-EF24-8A42-B574-58B6B3771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B3469-EC13-5F46-B55F-612619B6B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6F5CB-FB65-3646-9D3D-4938A637FB36}" type="datetimeFigureOut">
              <a:rPr lang="en-US" smtClean="0"/>
              <a:t>4/30/2020</a:t>
            </a:fld>
            <a:endParaRPr lang="en-US" dirty="0"/>
          </a:p>
        </p:txBody>
      </p:sp>
      <p:sp>
        <p:nvSpPr>
          <p:cNvPr id="5" name="Footer Placeholder 4">
            <a:extLst>
              <a:ext uri="{FF2B5EF4-FFF2-40B4-BE49-F238E27FC236}">
                <a16:creationId xmlns:a16="http://schemas.microsoft.com/office/drawing/2014/main" id="{E88EB72C-812F-384E-8D3E-FC683C72F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2690B12-C8BC-604E-AC86-29B4C2E1C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F71D1-ADF2-CF4A-9C9C-A81B7A892A56}" type="slidenum">
              <a:rPr lang="en-US" smtClean="0"/>
              <a:t>‹#›</a:t>
            </a:fld>
            <a:endParaRPr lang="en-US" dirty="0"/>
          </a:p>
        </p:txBody>
      </p:sp>
    </p:spTree>
    <p:extLst>
      <p:ext uri="{BB962C8B-B14F-4D97-AF65-F5344CB8AC3E}">
        <p14:creationId xmlns:p14="http://schemas.microsoft.com/office/powerpoint/2010/main" val="301386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1907" y="-1"/>
            <a:ext cx="12215813" cy="6858001"/>
          </a:xfrm>
          <a:prstGeom prst="rect">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3" name="Circle"/>
          <p:cNvSpPr/>
          <p:nvPr/>
        </p:nvSpPr>
        <p:spPr>
          <a:xfrm>
            <a:off x="7639466" y="4200361"/>
            <a:ext cx="5655472" cy="4241604"/>
          </a:xfrm>
          <a:prstGeom prst="ellipse">
            <a:avLst/>
          </a:prstGeom>
          <a:solidFill>
            <a:srgbClr val="96C21F"/>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4" name="Circle"/>
          <p:cNvSpPr/>
          <p:nvPr/>
        </p:nvSpPr>
        <p:spPr>
          <a:xfrm>
            <a:off x="-1339453" y="5433715"/>
            <a:ext cx="5131594" cy="3848697"/>
          </a:xfrm>
          <a:prstGeom prst="ellipse">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5" name="Circle"/>
          <p:cNvSpPr/>
          <p:nvPr/>
        </p:nvSpPr>
        <p:spPr>
          <a:xfrm>
            <a:off x="7203281" y="-2893218"/>
            <a:ext cx="6215063" cy="4661299"/>
          </a:xfrm>
          <a:prstGeom prst="ellipse">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6" name="image2.png" descr="image2.png"/>
          <p:cNvPicPr>
            <a:picLocks noChangeAspect="1"/>
          </p:cNvPicPr>
          <p:nvPr/>
        </p:nvPicPr>
        <p:blipFill>
          <a:blip r:embed="rId16"/>
          <a:stretch>
            <a:fillRect/>
          </a:stretch>
        </p:blipFill>
        <p:spPr>
          <a:xfrm>
            <a:off x="10362549" y="426510"/>
            <a:ext cx="1399930" cy="455415"/>
          </a:xfrm>
          <a:prstGeom prst="rect">
            <a:avLst/>
          </a:prstGeom>
          <a:ln w="12700">
            <a:miter lim="400000"/>
          </a:ln>
        </p:spPr>
      </p:pic>
      <p:sp>
        <p:nvSpPr>
          <p:cNvPr id="7" name="Title Text"/>
          <p:cNvSpPr txBox="1">
            <a:spLocks noGrp="1"/>
          </p:cNvSpPr>
          <p:nvPr>
            <p:ph type="title"/>
          </p:nvPr>
        </p:nvSpPr>
        <p:spPr>
          <a:xfrm>
            <a:off x="904875" y="616148"/>
            <a:ext cx="10406063" cy="955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8" name="Body Level One…"/>
          <p:cNvSpPr txBox="1">
            <a:spLocks noGrp="1"/>
          </p:cNvSpPr>
          <p:nvPr>
            <p:ph type="body" idx="1"/>
          </p:nvPr>
        </p:nvSpPr>
        <p:spPr>
          <a:xfrm>
            <a:off x="892969" y="2482453"/>
            <a:ext cx="10406063" cy="2545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pic>
        <p:nvPicPr>
          <p:cNvPr id="9" name="ACwhite_logo2.png" descr="ACwhite_logo2.png"/>
          <p:cNvPicPr>
            <a:picLocks noChangeAspect="1"/>
          </p:cNvPicPr>
          <p:nvPr/>
        </p:nvPicPr>
        <p:blipFill>
          <a:blip r:embed="rId17"/>
          <a:stretch>
            <a:fillRect/>
          </a:stretch>
        </p:blipFill>
        <p:spPr>
          <a:xfrm>
            <a:off x="10187377" y="6093454"/>
            <a:ext cx="1575102" cy="455415"/>
          </a:xfrm>
          <a:prstGeom prst="rect">
            <a:avLst/>
          </a:prstGeom>
          <a:ln w="12700">
            <a:miter lim="400000"/>
          </a:ln>
        </p:spPr>
      </p:pic>
      <p:sp>
        <p:nvSpPr>
          <p:cNvPr id="10" name="Slide Number"/>
          <p:cNvSpPr txBox="1">
            <a:spLocks noGrp="1"/>
          </p:cNvSpPr>
          <p:nvPr>
            <p:ph type="sldNum" sz="quarter" idx="2"/>
          </p:nvPr>
        </p:nvSpPr>
        <p:spPr>
          <a:xfrm>
            <a:off x="5933329" y="6536531"/>
            <a:ext cx="282129" cy="275717"/>
          </a:xfrm>
          <a:prstGeom prst="rect">
            <a:avLst/>
          </a:prstGeom>
          <a:ln w="12700">
            <a:miter lim="400000"/>
          </a:ln>
        </p:spPr>
        <p:txBody>
          <a:bodyPr wrap="none" lIns="50800" tIns="50800" rIns="50800" bIns="50800">
            <a:spAutoFit/>
          </a:bodyPr>
          <a:lstStyle>
            <a:lvl1pPr>
              <a:defRPr sz="1125">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069559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txStyles>
    <p:titleStyle>
      <a:lvl1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1pPr>
      <a:lvl2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2pPr>
      <a:lvl3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3pPr>
      <a:lvl4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4pPr>
      <a:lvl5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5pPr>
      <a:lvl6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6pPr>
      <a:lvl7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7pPr>
      <a:lvl8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8pPr>
      <a:lvl9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9pPr>
    </p:titleStyle>
    <p:bodyStyle>
      <a:lvl1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1pPr>
      <a:lvl2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2pPr>
      <a:lvl3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3pPr>
      <a:lvl4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4pPr>
      <a:lvl5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5pPr>
      <a:lvl6pPr marL="1923999" marR="0" indent="-361359" algn="l" defTabSz="410751" rtl="0" latinLnBrk="0">
        <a:lnSpc>
          <a:spcPct val="100000"/>
        </a:lnSpc>
        <a:spcBef>
          <a:spcPts val="352"/>
        </a:spcBef>
        <a:spcAft>
          <a:spcPts val="0"/>
        </a:spcAft>
        <a:buClrTx/>
        <a:buSzPct val="145000"/>
        <a:buFontTx/>
        <a:buChar char="•"/>
        <a:tabLst/>
        <a:defRPr sz="2601" b="0" i="0" u="none" strike="noStrike" cap="none" spc="0" baseline="0">
          <a:solidFill>
            <a:srgbClr val="FFFFFF"/>
          </a:solidFill>
          <a:uFillTx/>
          <a:latin typeface="Calibri"/>
          <a:ea typeface="Calibri"/>
          <a:cs typeface="Calibri"/>
          <a:sym typeface="Calibri"/>
        </a:defRPr>
      </a:lvl6pPr>
      <a:lvl7pPr marL="2236527" marR="0" indent="-361359" algn="l" defTabSz="410751" rtl="0" latinLnBrk="0">
        <a:lnSpc>
          <a:spcPct val="100000"/>
        </a:lnSpc>
        <a:spcBef>
          <a:spcPts val="352"/>
        </a:spcBef>
        <a:spcAft>
          <a:spcPts val="0"/>
        </a:spcAft>
        <a:buClrTx/>
        <a:buSzPct val="145000"/>
        <a:buFontTx/>
        <a:buChar char="•"/>
        <a:tabLst/>
        <a:defRPr sz="2601" b="0" i="0" u="none" strike="noStrike" cap="none" spc="0" baseline="0">
          <a:solidFill>
            <a:srgbClr val="FFFFFF"/>
          </a:solidFill>
          <a:uFillTx/>
          <a:latin typeface="Calibri"/>
          <a:ea typeface="Calibri"/>
          <a:cs typeface="Calibri"/>
          <a:sym typeface="Calibri"/>
        </a:defRPr>
      </a:lvl7pPr>
      <a:lvl8pPr marL="2549055" marR="0" indent="-361359" algn="l" defTabSz="410751" rtl="0" latinLnBrk="0">
        <a:lnSpc>
          <a:spcPct val="100000"/>
        </a:lnSpc>
        <a:spcBef>
          <a:spcPts val="352"/>
        </a:spcBef>
        <a:spcAft>
          <a:spcPts val="0"/>
        </a:spcAft>
        <a:buClrTx/>
        <a:buSzPct val="145000"/>
        <a:buFontTx/>
        <a:buChar char="•"/>
        <a:tabLst/>
        <a:defRPr sz="2601" b="0" i="0" u="none" strike="noStrike" cap="none" spc="0" baseline="0">
          <a:solidFill>
            <a:srgbClr val="FFFFFF"/>
          </a:solidFill>
          <a:uFillTx/>
          <a:latin typeface="Calibri"/>
          <a:ea typeface="Calibri"/>
          <a:cs typeface="Calibri"/>
          <a:sym typeface="Calibri"/>
        </a:defRPr>
      </a:lvl8pPr>
      <a:lvl9pPr marL="2861583" marR="0" indent="-361359" algn="l" defTabSz="410751" rtl="0" latinLnBrk="0">
        <a:lnSpc>
          <a:spcPct val="100000"/>
        </a:lnSpc>
        <a:spcBef>
          <a:spcPts val="352"/>
        </a:spcBef>
        <a:spcAft>
          <a:spcPts val="0"/>
        </a:spcAft>
        <a:buClrTx/>
        <a:buSzPct val="145000"/>
        <a:buFontTx/>
        <a:buChar char="•"/>
        <a:tabLst/>
        <a:defRPr sz="2601" b="0" i="0" u="none" strike="noStrike" cap="none" spc="0" baseline="0">
          <a:solidFill>
            <a:srgbClr val="FFFFFF"/>
          </a:solidFill>
          <a:uFillTx/>
          <a:latin typeface="Calibri"/>
          <a:ea typeface="Calibri"/>
          <a:cs typeface="Calibri"/>
          <a:sym typeface="Calibri"/>
        </a:defRPr>
      </a:lvl9pPr>
    </p:bodyStyle>
    <p:otherStyle>
      <a:lvl1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1pPr>
      <a:lvl2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2pPr>
      <a:lvl3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3pPr>
      <a:lvl4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4pPr>
      <a:lvl5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5pPr>
      <a:lvl6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6pPr>
      <a:lvl7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7pPr>
      <a:lvl8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8pPr>
      <a:lvl9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528A-51FB-C243-8B51-C298B080597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C7C7ED2-9BB6-AD4A-AD39-1D9E4D2EF032}"/>
              </a:ext>
            </a:extLst>
          </p:cNvPr>
          <p:cNvSpPr>
            <a:spLocks noGrp="1"/>
          </p:cNvSpPr>
          <p:nvPr>
            <p:ph idx="1"/>
          </p:nvPr>
        </p:nvSpPr>
        <p:spPr/>
        <p:txBody>
          <a:bodyPr>
            <a:normAutofit/>
          </a:bodyPr>
          <a:lstStyle/>
          <a:p>
            <a:r>
              <a:rPr lang="en-GB" dirty="0"/>
              <a:t> Will be able to write expressively without having a bank of openers, connectives and subject- </a:t>
            </a:r>
            <a:endParaRPr lang="en-GB" dirty="0">
              <a:effectLst/>
            </a:endParaRPr>
          </a:p>
          <a:p>
            <a:r>
              <a:rPr lang="en-GB" dirty="0"/>
              <a:t>Specific vocabulary they can draw upon </a:t>
            </a:r>
            <a:endParaRPr lang="en-GB" dirty="0">
              <a:effectLst/>
            </a:endParaRPr>
          </a:p>
          <a:p>
            <a:r>
              <a:rPr lang="en-GB" dirty="0"/>
              <a:t> Will retain information about different text types and purposes of writing without continued teaching and practice </a:t>
            </a:r>
            <a:endParaRPr lang="en-GB" dirty="0">
              <a:effectLst/>
            </a:endParaRPr>
          </a:p>
          <a:p>
            <a:r>
              <a:rPr lang="en-GB" dirty="0"/>
              <a:t> Can access large amounts of writing displayed on the board </a:t>
            </a:r>
            <a:endParaRPr lang="en-GB" dirty="0">
              <a:effectLst/>
            </a:endParaRPr>
          </a:p>
          <a:p>
            <a:r>
              <a:rPr lang="en-GB" dirty="0"/>
              <a:t> Can follow more than one or two part instructions at the first time of asking </a:t>
            </a:r>
            <a:endParaRPr lang="en-GB" dirty="0">
              <a:effectLst/>
            </a:endParaRPr>
          </a:p>
          <a:p>
            <a:r>
              <a:rPr lang="en-GB" dirty="0"/>
              <a:t>Can concentrate on one task for over 20 minutes </a:t>
            </a:r>
            <a:endParaRPr lang="en-GB" dirty="0">
              <a:effectLst/>
            </a:endParaRPr>
          </a:p>
          <a:p>
            <a:endParaRPr lang="en-US" dirty="0"/>
          </a:p>
        </p:txBody>
      </p:sp>
      <p:pic>
        <p:nvPicPr>
          <p:cNvPr id="4" name="Picture 3">
            <a:extLst>
              <a:ext uri="{FF2B5EF4-FFF2-40B4-BE49-F238E27FC236}">
                <a16:creationId xmlns:a16="http://schemas.microsoft.com/office/drawing/2014/main" id="{37B0CB08-7ECC-A347-A93B-C7B69D770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754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8C247-47F5-114D-A0C4-751F309CD14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3AF7FD0-A8C1-6F47-A297-55D136B953B1}"/>
              </a:ext>
            </a:extLst>
          </p:cNvPr>
          <p:cNvSpPr>
            <a:spLocks noGrp="1"/>
          </p:cNvSpPr>
          <p:nvPr>
            <p:ph idx="1"/>
          </p:nvPr>
        </p:nvSpPr>
        <p:spPr/>
        <p:txBody>
          <a:bodyPr/>
          <a:lstStyle/>
          <a:p>
            <a:r>
              <a:rPr lang="en-GB" dirty="0"/>
              <a:t>Have a sound concept of time – both in terms of managing time in the present (days, hours, minutes) and dealing with time in the past (centuries, decades) </a:t>
            </a:r>
            <a:endParaRPr lang="en-GB" dirty="0">
              <a:effectLst/>
            </a:endParaRPr>
          </a:p>
          <a:p>
            <a:r>
              <a:rPr lang="en-GB" dirty="0"/>
              <a:t>Will retain learning about timetables and other basic numeracy skills without continued teaching and practise </a:t>
            </a:r>
            <a:endParaRPr lang="en-GB" dirty="0">
              <a:effectLst/>
            </a:endParaRPr>
          </a:p>
          <a:p>
            <a:endParaRPr lang="en-US" dirty="0"/>
          </a:p>
        </p:txBody>
      </p:sp>
      <p:pic>
        <p:nvPicPr>
          <p:cNvPr id="4" name="Picture 3">
            <a:extLst>
              <a:ext uri="{FF2B5EF4-FFF2-40B4-BE49-F238E27FC236}">
                <a16:creationId xmlns:a16="http://schemas.microsoft.com/office/drawing/2014/main" id="{017AAF40-FF28-B543-BE6A-F946E0CAB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179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6AE5-3753-DA43-94C4-7CC819B5388B}"/>
              </a:ext>
            </a:extLst>
          </p:cNvPr>
          <p:cNvSpPr>
            <a:spLocks noGrp="1"/>
          </p:cNvSpPr>
          <p:nvPr>
            <p:ph type="title"/>
          </p:nvPr>
        </p:nvSpPr>
        <p:spPr/>
        <p:txBody>
          <a:bodyPr/>
          <a:lstStyle/>
          <a:p>
            <a:r>
              <a:rPr lang="en-US" dirty="0"/>
              <a:t>Spotting the strugglers </a:t>
            </a:r>
          </a:p>
        </p:txBody>
      </p:sp>
      <p:sp>
        <p:nvSpPr>
          <p:cNvPr id="3" name="Content Placeholder 2">
            <a:extLst>
              <a:ext uri="{FF2B5EF4-FFF2-40B4-BE49-F238E27FC236}">
                <a16:creationId xmlns:a16="http://schemas.microsoft.com/office/drawing/2014/main" id="{391B62DB-2163-424C-A99A-321246A35A38}"/>
              </a:ext>
            </a:extLst>
          </p:cNvPr>
          <p:cNvSpPr>
            <a:spLocks noGrp="1"/>
          </p:cNvSpPr>
          <p:nvPr>
            <p:ph idx="1"/>
          </p:nvPr>
        </p:nvSpPr>
        <p:spPr/>
        <p:txBody>
          <a:bodyPr/>
          <a:lstStyle/>
          <a:p>
            <a:r>
              <a:rPr lang="en-US" dirty="0"/>
              <a:t>Aide memoire sheet.</a:t>
            </a:r>
          </a:p>
          <a:p>
            <a:r>
              <a:rPr lang="en-US" dirty="0"/>
              <a:t>Have a look at the sheet and consider who in your class fits in to these areas? </a:t>
            </a:r>
          </a:p>
          <a:p>
            <a:r>
              <a:rPr lang="en-US" dirty="0"/>
              <a:t>What provision have you already put in place? </a:t>
            </a:r>
          </a:p>
        </p:txBody>
      </p:sp>
      <p:pic>
        <p:nvPicPr>
          <p:cNvPr id="4" name="Picture 3">
            <a:extLst>
              <a:ext uri="{FF2B5EF4-FFF2-40B4-BE49-F238E27FC236}">
                <a16:creationId xmlns:a16="http://schemas.microsoft.com/office/drawing/2014/main" id="{04840328-5151-6644-8FE2-6CA3B2BB9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435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D1CB-EFED-8741-82FF-FEB8AEEB05A2}"/>
              </a:ext>
            </a:extLst>
          </p:cNvPr>
          <p:cNvSpPr>
            <a:spLocks noGrp="1"/>
          </p:cNvSpPr>
          <p:nvPr>
            <p:ph type="title"/>
          </p:nvPr>
        </p:nvSpPr>
        <p:spPr/>
        <p:txBody>
          <a:bodyPr>
            <a:normAutofit fontScale="90000"/>
          </a:bodyPr>
          <a:lstStyle/>
          <a:p>
            <a:r>
              <a:rPr lang="en-GB" dirty="0"/>
              <a:t>Are there students with a below average reading age? </a:t>
            </a:r>
            <a:br>
              <a:rPr lang="en-GB" dirty="0"/>
            </a:br>
            <a:endParaRPr lang="en-US" dirty="0"/>
          </a:p>
        </p:txBody>
      </p:sp>
      <p:sp>
        <p:nvSpPr>
          <p:cNvPr id="3" name="Content Placeholder 2">
            <a:extLst>
              <a:ext uri="{FF2B5EF4-FFF2-40B4-BE49-F238E27FC236}">
                <a16:creationId xmlns:a16="http://schemas.microsoft.com/office/drawing/2014/main" id="{06CA585F-0AF1-4B49-BB89-4D36BBFAB628}"/>
              </a:ext>
            </a:extLst>
          </p:cNvPr>
          <p:cNvSpPr>
            <a:spLocks noGrp="1"/>
          </p:cNvSpPr>
          <p:nvPr>
            <p:ph idx="1"/>
          </p:nvPr>
        </p:nvSpPr>
        <p:spPr/>
        <p:txBody>
          <a:bodyPr/>
          <a:lstStyle/>
          <a:p>
            <a:r>
              <a:rPr lang="en-GB" dirty="0"/>
              <a:t>Screening cohorts of students using standardised reading and spelling tests will help identify their areas of need – a test measured against established norms / averages for that age group. </a:t>
            </a:r>
          </a:p>
          <a:p>
            <a:r>
              <a:rPr lang="en-GB" dirty="0"/>
              <a:t>A standardised test will provide an age equivalent score which gives an indicator of ability / skill – as a rule of thumb, the following is accepted: </a:t>
            </a:r>
          </a:p>
          <a:p>
            <a:endParaRPr lang="en-US" dirty="0"/>
          </a:p>
        </p:txBody>
      </p:sp>
      <p:pic>
        <p:nvPicPr>
          <p:cNvPr id="4" name="Picture 3">
            <a:extLst>
              <a:ext uri="{FF2B5EF4-FFF2-40B4-BE49-F238E27FC236}">
                <a16:creationId xmlns:a16="http://schemas.microsoft.com/office/drawing/2014/main" id="{CAC13E7B-8720-B246-B350-3155FFD85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819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6F68BE4-74BF-4B4A-B420-1C63CA2049F4}"/>
              </a:ext>
            </a:extLst>
          </p:cNvPr>
          <p:cNvGraphicFramePr>
            <a:graphicFrameLocks noGrp="1"/>
          </p:cNvGraphicFramePr>
          <p:nvPr>
            <p:extLst>
              <p:ext uri="{D42A27DB-BD31-4B8C-83A1-F6EECF244321}">
                <p14:modId xmlns:p14="http://schemas.microsoft.com/office/powerpoint/2010/main" val="198391517"/>
              </p:ext>
            </p:extLst>
          </p:nvPr>
        </p:nvGraphicFramePr>
        <p:xfrm>
          <a:off x="1570616" y="223024"/>
          <a:ext cx="9337638" cy="6706956"/>
        </p:xfrm>
        <a:graphic>
          <a:graphicData uri="http://schemas.openxmlformats.org/drawingml/2006/table">
            <a:tbl>
              <a:tblPr/>
              <a:tblGrid>
                <a:gridCol w="5068725">
                  <a:extLst>
                    <a:ext uri="{9D8B030D-6E8A-4147-A177-3AD203B41FA5}">
                      <a16:colId xmlns:a16="http://schemas.microsoft.com/office/drawing/2014/main" val="3540605980"/>
                    </a:ext>
                  </a:extLst>
                </a:gridCol>
                <a:gridCol w="4268913">
                  <a:extLst>
                    <a:ext uri="{9D8B030D-6E8A-4147-A177-3AD203B41FA5}">
                      <a16:colId xmlns:a16="http://schemas.microsoft.com/office/drawing/2014/main" val="2081678324"/>
                    </a:ext>
                  </a:extLst>
                </a:gridCol>
              </a:tblGrid>
              <a:tr h="256059">
                <a:tc>
                  <a:txBody>
                    <a:bodyPr/>
                    <a:lstStyle/>
                    <a:p>
                      <a:endParaRPr lang="en-GB" sz="1100" dirty="0">
                        <a:effectLst/>
                      </a:endParaRPr>
                    </a:p>
                  </a:txBody>
                  <a:tcPr marL="55906" marR="55906" marT="27953" marB="27953" anchor="ctr">
                    <a:lnL w="70104" cap="flat" cmpd="sng" algn="ctr">
                      <a:solidFill>
                        <a:srgbClr val="000000"/>
                      </a:solidFill>
                      <a:prstDash val="solid"/>
                      <a:round/>
                      <a:headEnd type="none" w="med" len="med"/>
                      <a:tailEnd type="none" w="med" len="med"/>
                    </a:lnL>
                    <a:lnR w="71628" cap="flat" cmpd="sng" algn="ctr">
                      <a:solidFill>
                        <a:srgbClr val="A3D8A3"/>
                      </a:solidFill>
                      <a:prstDash val="solid"/>
                      <a:round/>
                      <a:headEnd type="none" w="med" len="med"/>
                      <a:tailEnd type="none" w="med" len="med"/>
                    </a:lnR>
                    <a:lnT w="77724" cap="flat" cmpd="sng" algn="ctr">
                      <a:solidFill>
                        <a:srgbClr val="BFFC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FFBF"/>
                    </a:solidFill>
                  </a:tcPr>
                </a:tc>
                <a:tc rowSpan="3">
                  <a:txBody>
                    <a:bodyPr/>
                    <a:lstStyle/>
                    <a:p>
                      <a:r>
                        <a:rPr lang="en-GB" sz="600" dirty="0">
                          <a:effectLst/>
                          <a:latin typeface="Century Gothic" panose="020B0502020202020204" pitchFamily="34" charset="0"/>
                        </a:rPr>
                        <a:t>Students working at 10:06+ in their reading are generally viewed as ‘functional readers’.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They will typically be able to read fluently, decoding new words with ease and quickly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understanding their meaning with teaching.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They will be able to access most secondary school text books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However, they will continue to require practise and enrichment in the classroom – with a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focus on inference, deduction and other more analytical skills. </a:t>
                      </a:r>
                      <a:endParaRPr lang="en-GB" sz="1100" dirty="0">
                        <a:effectLst/>
                      </a:endParaRPr>
                    </a:p>
                  </a:txBody>
                  <a:tcPr marL="55906" marR="55906" marT="27953" marB="27953" anchor="ctr">
                    <a:lnL w="71628" cap="flat" cmpd="sng" algn="ctr">
                      <a:solidFill>
                        <a:srgbClr val="A3D8A3"/>
                      </a:solidFill>
                      <a:prstDash val="solid"/>
                      <a:round/>
                      <a:headEnd type="none" w="med" len="med"/>
                      <a:tailEnd type="none" w="med" len="med"/>
                    </a:lnL>
                    <a:lnR w="6083" cap="flat" cmpd="sng" algn="ctr">
                      <a:solidFill>
                        <a:srgbClr val="000000"/>
                      </a:solidFill>
                      <a:prstDash val="solid"/>
                      <a:round/>
                      <a:headEnd type="none" w="med" len="med"/>
                      <a:tailEnd type="none" w="med" len="med"/>
                    </a:lnR>
                    <a:lnT w="77724" cap="flat" cmpd="sng" algn="ctr">
                      <a:solidFill>
                        <a:srgbClr val="000000"/>
                      </a:solidFill>
                      <a:prstDash val="solid"/>
                      <a:round/>
                      <a:headEnd type="none" w="med" len="med"/>
                      <a:tailEnd type="none" w="med" len="med"/>
                    </a:lnT>
                    <a:lnB w="14954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12883"/>
                  </a:ext>
                </a:extLst>
              </a:tr>
              <a:tr h="290871">
                <a:tc>
                  <a:txBody>
                    <a:bodyPr/>
                    <a:lstStyle/>
                    <a:p>
                      <a:r>
                        <a:rPr lang="en-GB" sz="700" dirty="0">
                          <a:effectLst/>
                          <a:latin typeface="Century Gothic,Bold"/>
                        </a:rPr>
                        <a:t>10:06+ </a:t>
                      </a:r>
                      <a:endParaRPr lang="en-GB" sz="1100" dirty="0">
                        <a:effectLst/>
                      </a:endParaRPr>
                    </a:p>
                    <a:p>
                      <a:r>
                        <a:rPr lang="en-GB" sz="600" dirty="0">
                          <a:effectLst/>
                          <a:latin typeface="Century Gothic,Italic"/>
                        </a:rPr>
                        <a:t>‘functional readers’ </a:t>
                      </a:r>
                      <a:endParaRPr lang="en-GB" sz="1100" dirty="0">
                        <a:effectLst/>
                      </a:endParaRPr>
                    </a:p>
                  </a:txBody>
                  <a:tcPr marL="55906" marR="55906" marT="27953" marB="27953" anchor="ctr">
                    <a:lnL w="70104" cap="flat" cmpd="sng" algn="ctr">
                      <a:solidFill>
                        <a:srgbClr val="ADE5AD"/>
                      </a:solidFill>
                      <a:prstDash val="solid"/>
                      <a:round/>
                      <a:headEnd type="none" w="med" len="med"/>
                      <a:tailEnd type="none" w="med" len="med"/>
                    </a:lnL>
                    <a:lnR w="71628" cap="flat" cmpd="sng" algn="ctr">
                      <a:solidFill>
                        <a:srgbClr val="ADE5A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FFBF"/>
                    </a:solidFill>
                  </a:tcPr>
                </a:tc>
                <a:tc vMerge="1">
                  <a:txBody>
                    <a:bodyPr/>
                    <a:lstStyle/>
                    <a:p>
                      <a:endParaRPr lang="en-US"/>
                    </a:p>
                  </a:txBody>
                  <a:tcPr/>
                </a:tc>
                <a:extLst>
                  <a:ext uri="{0D108BD9-81ED-4DB2-BD59-A6C34878D82A}">
                    <a16:rowId xmlns:a16="http://schemas.microsoft.com/office/drawing/2014/main" val="1576785750"/>
                  </a:ext>
                </a:extLst>
              </a:tr>
              <a:tr h="459412">
                <a:tc>
                  <a:txBody>
                    <a:bodyPr/>
                    <a:lstStyle/>
                    <a:p>
                      <a:endParaRPr lang="en-GB" sz="1100" dirty="0">
                        <a:effectLst/>
                      </a:endParaRPr>
                    </a:p>
                  </a:txBody>
                  <a:tcPr marL="55906" marR="55906" marT="27953" marB="27953" anchor="ctr">
                    <a:lnL w="70104" cap="flat" cmpd="sng" algn="ctr">
                      <a:solidFill>
                        <a:srgbClr val="000000"/>
                      </a:solidFill>
                      <a:prstDash val="solid"/>
                      <a:round/>
                      <a:headEnd type="none" w="med" len="med"/>
                      <a:tailEnd type="none" w="med" len="med"/>
                    </a:lnL>
                    <a:lnR w="71628"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49543" cap="flat" cmpd="sng" algn="ctr">
                      <a:solidFill>
                        <a:srgbClr val="D8F4DB"/>
                      </a:solidFill>
                      <a:prstDash val="solid"/>
                      <a:round/>
                      <a:headEnd type="none" w="med" len="med"/>
                      <a:tailEnd type="none" w="med" len="med"/>
                    </a:lnB>
                    <a:solidFill>
                      <a:srgbClr val="BFFFBF"/>
                    </a:solidFill>
                  </a:tcPr>
                </a:tc>
                <a:tc vMerge="1">
                  <a:txBody>
                    <a:bodyPr/>
                    <a:lstStyle/>
                    <a:p>
                      <a:endParaRPr lang="en-US"/>
                    </a:p>
                  </a:txBody>
                  <a:tcPr/>
                </a:tc>
                <a:extLst>
                  <a:ext uri="{0D108BD9-81ED-4DB2-BD59-A6C34878D82A}">
                    <a16:rowId xmlns:a16="http://schemas.microsoft.com/office/drawing/2014/main" val="2697316379"/>
                  </a:ext>
                </a:extLst>
              </a:tr>
              <a:tr h="186168">
                <a:tc>
                  <a:txBody>
                    <a:bodyPr/>
                    <a:lstStyle/>
                    <a:p>
                      <a:r>
                        <a:rPr lang="en-GB" sz="700" dirty="0">
                          <a:effectLst/>
                          <a:latin typeface="Century Gothic,Bold"/>
                        </a:rPr>
                        <a:t>9:06 → 10:06 </a:t>
                      </a:r>
                      <a:endParaRPr lang="en-GB" sz="1100" dirty="0">
                        <a:effectLst/>
                      </a:endParaRPr>
                    </a:p>
                  </a:txBody>
                  <a:tcPr marL="55906" marR="55906" marT="27953" marB="27953" anchor="ctr">
                    <a:lnL w="70104" cap="flat" cmpd="sng" algn="ctr">
                      <a:solidFill>
                        <a:srgbClr val="CCDDCE"/>
                      </a:solidFill>
                      <a:prstDash val="solid"/>
                      <a:round/>
                      <a:headEnd type="none" w="med" len="med"/>
                      <a:tailEnd type="none" w="med" len="med"/>
                    </a:lnL>
                    <a:lnR w="71628" cap="flat" cmpd="sng" algn="ctr">
                      <a:solidFill>
                        <a:srgbClr val="CEE2D1"/>
                      </a:solidFill>
                      <a:prstDash val="solid"/>
                      <a:round/>
                      <a:headEnd type="none" w="med" len="med"/>
                      <a:tailEnd type="none" w="med" len="med"/>
                    </a:lnR>
                    <a:lnT w="149543" cap="flat" cmpd="sng" algn="ctr">
                      <a:solidFill>
                        <a:srgbClr val="D8F4DB"/>
                      </a:solidFill>
                      <a:prstDash val="solid"/>
                      <a:round/>
                      <a:headEnd type="none" w="med" len="med"/>
                      <a:tailEnd type="none" w="med" len="med"/>
                    </a:lnT>
                    <a:lnB w="76" cap="flat" cmpd="sng" algn="ctr">
                      <a:solidFill>
                        <a:srgbClr val="000000"/>
                      </a:solidFill>
                      <a:prstDash val="solid"/>
                      <a:round/>
                      <a:headEnd type="none" w="med" len="med"/>
                      <a:tailEnd type="none" w="med" len="med"/>
                    </a:lnB>
                    <a:solidFill>
                      <a:srgbClr val="E5FCE8"/>
                    </a:solidFill>
                  </a:tcPr>
                </a:tc>
                <a:tc rowSpan="2">
                  <a:txBody>
                    <a:bodyPr/>
                    <a:lstStyle/>
                    <a:p>
                      <a:r>
                        <a:rPr lang="en-GB" sz="600" dirty="0">
                          <a:effectLst/>
                          <a:latin typeface="Century Gothic" panose="020B0502020202020204" pitchFamily="34" charset="0"/>
                        </a:rPr>
                        <a:t>Students are ‘moving towards functionality’ and should do so without specialist intervention.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With concentration, they will able to decode and understand high-frequency / common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words in a sustained way, with relative ease.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They may require occasional support in the classroom with reading subject-specific texts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in the form of adapted texts, active teaching of new / unfamiliar vocabulary,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encouragement etc.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However, they will require continued practise of reading on a daily basis in the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classroom, at home or during other social times. </a:t>
                      </a:r>
                      <a:endParaRPr lang="en-GB" sz="1100" dirty="0">
                        <a:effectLst/>
                      </a:endParaRPr>
                    </a:p>
                  </a:txBody>
                  <a:tcPr marL="55906" marR="55906" marT="27953" marB="27953" anchor="ctr">
                    <a:lnL w="71628" cap="flat" cmpd="sng" algn="ctr">
                      <a:solidFill>
                        <a:srgbClr val="CEE2D1"/>
                      </a:solidFill>
                      <a:prstDash val="solid"/>
                      <a:round/>
                      <a:headEnd type="none" w="med" len="med"/>
                      <a:tailEnd type="none" w="med" len="med"/>
                    </a:lnL>
                    <a:lnR w="6083" cap="flat" cmpd="sng" algn="ctr">
                      <a:solidFill>
                        <a:srgbClr val="000000"/>
                      </a:solidFill>
                      <a:prstDash val="solid"/>
                      <a:round/>
                      <a:headEnd type="none" w="med" len="med"/>
                      <a:tailEnd type="none" w="med" len="med"/>
                    </a:lnR>
                    <a:lnT w="149543" cap="flat" cmpd="sng" algn="ctr">
                      <a:solidFill>
                        <a:srgbClr val="000000"/>
                      </a:solidFill>
                      <a:prstDash val="solid"/>
                      <a:round/>
                      <a:headEnd type="none" w="med" len="med"/>
                      <a:tailEnd type="none" w="med" len="med"/>
                    </a:lnT>
                    <a:lnB w="1508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718447"/>
                  </a:ext>
                </a:extLst>
              </a:tr>
              <a:tr h="1029579">
                <a:tc>
                  <a:txBody>
                    <a:bodyPr/>
                    <a:lstStyle/>
                    <a:p>
                      <a:r>
                        <a:rPr lang="en-GB" sz="600" dirty="0">
                          <a:effectLst/>
                          <a:latin typeface="Century Gothic,Italic"/>
                        </a:rPr>
                        <a:t>‘slightly below average’ </a:t>
                      </a:r>
                      <a:endParaRPr lang="en-GB" sz="1100" dirty="0">
                        <a:effectLst/>
                      </a:endParaRPr>
                    </a:p>
                    <a:p>
                      <a:r>
                        <a:rPr lang="en-GB" sz="600" dirty="0">
                          <a:effectLst/>
                          <a:latin typeface="Century Gothic,Italic"/>
                        </a:rPr>
                        <a:t>‘moving </a:t>
                      </a:r>
                      <a:endParaRPr lang="en-GB" sz="1100" dirty="0">
                        <a:effectLst/>
                      </a:endParaRPr>
                    </a:p>
                    <a:p>
                      <a:r>
                        <a:rPr lang="en-GB" sz="600" dirty="0">
                          <a:effectLst/>
                          <a:latin typeface="Century Gothic,Italic"/>
                        </a:rPr>
                        <a:t>towards functionality’ </a:t>
                      </a:r>
                      <a:endParaRPr lang="en-GB" sz="1100" dirty="0">
                        <a:effectLst/>
                      </a:endParaRPr>
                    </a:p>
                  </a:txBody>
                  <a:tcPr marL="55906" marR="55906" marT="27953" marB="27953" anchor="ctr">
                    <a:lnL w="70104" cap="flat" cmpd="sng" algn="ctr">
                      <a:solidFill>
                        <a:srgbClr val="CEE0CE"/>
                      </a:solidFill>
                      <a:prstDash val="solid"/>
                      <a:round/>
                      <a:headEnd type="none" w="med" len="med"/>
                      <a:tailEnd type="none" w="med" len="med"/>
                    </a:lnL>
                    <a:lnR w="71628" cap="flat" cmpd="sng" algn="ctr">
                      <a:solidFill>
                        <a:srgbClr val="CEE0CE"/>
                      </a:solidFill>
                      <a:prstDash val="solid"/>
                      <a:round/>
                      <a:headEnd type="none" w="med" len="med"/>
                      <a:tailEnd type="none" w="med" len="med"/>
                    </a:lnR>
                    <a:lnT w="76" cap="flat" cmpd="sng" algn="ctr">
                      <a:solidFill>
                        <a:srgbClr val="000000"/>
                      </a:solidFill>
                      <a:prstDash val="solid"/>
                      <a:round/>
                      <a:headEnd type="none" w="med" len="med"/>
                      <a:tailEnd type="none" w="med" len="med"/>
                    </a:lnT>
                    <a:lnB w="150876" cap="flat" cmpd="sng" algn="ctr">
                      <a:solidFill>
                        <a:srgbClr val="EDF7B7"/>
                      </a:solidFill>
                      <a:prstDash val="solid"/>
                      <a:round/>
                      <a:headEnd type="none" w="med" len="med"/>
                      <a:tailEnd type="none" w="med" len="med"/>
                    </a:lnB>
                    <a:solidFill>
                      <a:srgbClr val="E5FCE8"/>
                    </a:solidFill>
                  </a:tcPr>
                </a:tc>
                <a:tc vMerge="1">
                  <a:txBody>
                    <a:bodyPr/>
                    <a:lstStyle/>
                    <a:p>
                      <a:endParaRPr lang="en-US"/>
                    </a:p>
                  </a:txBody>
                  <a:tcPr/>
                </a:tc>
                <a:extLst>
                  <a:ext uri="{0D108BD9-81ED-4DB2-BD59-A6C34878D82A}">
                    <a16:rowId xmlns:a16="http://schemas.microsoft.com/office/drawing/2014/main" val="3548303606"/>
                  </a:ext>
                </a:extLst>
              </a:tr>
              <a:tr h="256059">
                <a:tc>
                  <a:txBody>
                    <a:bodyPr/>
                    <a:lstStyle/>
                    <a:p>
                      <a:endParaRPr lang="en-GB" sz="1100" dirty="0">
                        <a:effectLst/>
                      </a:endParaRPr>
                    </a:p>
                  </a:txBody>
                  <a:tcPr marL="55906" marR="55906" marT="27953" marB="27953" anchor="ctr">
                    <a:lnL w="70104" cap="flat" cmpd="sng" algn="ctr">
                      <a:solidFill>
                        <a:srgbClr val="000000"/>
                      </a:solidFill>
                      <a:prstDash val="solid"/>
                      <a:round/>
                      <a:headEnd type="none" w="med" len="med"/>
                      <a:tailEnd type="none" w="med" len="med"/>
                    </a:lnL>
                    <a:lnR w="71628" cap="flat" cmpd="sng" algn="ctr">
                      <a:solidFill>
                        <a:srgbClr val="E2E289"/>
                      </a:solidFill>
                      <a:prstDash val="solid"/>
                      <a:round/>
                      <a:headEnd type="none" w="med" len="med"/>
                      <a:tailEnd type="none" w="med" len="med"/>
                    </a:lnR>
                    <a:lnT w="150876" cap="flat" cmpd="sng" algn="ctr">
                      <a:solidFill>
                        <a:srgbClr val="EDF7B7"/>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rowSpan="3">
                  <a:txBody>
                    <a:bodyPr/>
                    <a:lstStyle/>
                    <a:p>
                      <a:r>
                        <a:rPr lang="en-GB" sz="600" dirty="0">
                          <a:effectLst/>
                          <a:latin typeface="Century Gothic" panose="020B0502020202020204" pitchFamily="34" charset="0"/>
                        </a:rPr>
                        <a:t>Students are ‘moving towards functionality’ but require further teaching of reading.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With concentration, they will able to decode and understand high-frequency / common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words. They may tire easily and be unable to sustain performance.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They will often ‘surface level read’ – decoding but not comprehending.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They will require continuous support in the classroom with reading subject-specific texts in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the form of adapted texts, active teaching of new / unfamiliar vocabulary,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encouragement etc.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However, they will require continued practise of reading on a daily basis delivered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through a ‘catch up’ scheme of work / intervention. </a:t>
                      </a:r>
                      <a:endParaRPr lang="en-GB" sz="1100" dirty="0">
                        <a:effectLst/>
                      </a:endParaRPr>
                    </a:p>
                  </a:txBody>
                  <a:tcPr marL="55906" marR="55906" marT="27953" marB="27953" anchor="ctr">
                    <a:lnL w="71628" cap="flat" cmpd="sng" algn="ctr">
                      <a:solidFill>
                        <a:srgbClr val="E2E289"/>
                      </a:solidFill>
                      <a:prstDash val="solid"/>
                      <a:round/>
                      <a:headEnd type="none" w="med" len="med"/>
                      <a:tailEnd type="none" w="med" len="med"/>
                    </a:lnL>
                    <a:lnR w="6083" cap="flat" cmpd="sng" algn="ctr">
                      <a:solidFill>
                        <a:srgbClr val="000000"/>
                      </a:solidFill>
                      <a:prstDash val="solid"/>
                      <a:round/>
                      <a:headEnd type="none" w="med" len="med"/>
                      <a:tailEnd type="none" w="med" len="med"/>
                    </a:lnR>
                    <a:lnT w="150876" cap="flat" cmpd="sng" algn="ctr">
                      <a:solidFill>
                        <a:srgbClr val="000000"/>
                      </a:solidFill>
                      <a:prstDash val="solid"/>
                      <a:round/>
                      <a:headEnd type="none" w="med" len="med"/>
                      <a:tailEnd type="none" w="med" len="med"/>
                    </a:lnT>
                    <a:lnB w="14935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915037"/>
                  </a:ext>
                </a:extLst>
              </a:tr>
              <a:tr h="395574">
                <a:tc>
                  <a:txBody>
                    <a:bodyPr/>
                    <a:lstStyle/>
                    <a:p>
                      <a:r>
                        <a:rPr lang="en-GB" sz="700" dirty="0">
                          <a:effectLst/>
                          <a:latin typeface="Century Gothic,Bold"/>
                        </a:rPr>
                        <a:t>8:00 → 9:06 </a:t>
                      </a:r>
                      <a:endParaRPr lang="en-GB" sz="1100" dirty="0">
                        <a:effectLst/>
                      </a:endParaRPr>
                    </a:p>
                    <a:p>
                      <a:r>
                        <a:rPr lang="en-GB" sz="600" dirty="0">
                          <a:effectLst/>
                          <a:latin typeface="Century Gothic,Italic"/>
                        </a:rPr>
                        <a:t>‘slightly below average’ </a:t>
                      </a:r>
                      <a:endParaRPr lang="en-GB" sz="1100" dirty="0">
                        <a:effectLst/>
                      </a:endParaRPr>
                    </a:p>
                    <a:p>
                      <a:r>
                        <a:rPr lang="en-GB" sz="600" dirty="0">
                          <a:effectLst/>
                          <a:latin typeface="Century Gothic,Italic"/>
                        </a:rPr>
                        <a:t>‘breakthrough stage’ </a:t>
                      </a:r>
                      <a:endParaRPr lang="en-GB" sz="1100" dirty="0">
                        <a:effectLst/>
                      </a:endParaRPr>
                    </a:p>
                  </a:txBody>
                  <a:tcPr marL="55906" marR="55906" marT="27953" marB="27953" anchor="ctr">
                    <a:lnL w="70104" cap="flat" cmpd="sng" algn="ctr">
                      <a:solidFill>
                        <a:srgbClr val="E5E589"/>
                      </a:solidFill>
                      <a:prstDash val="solid"/>
                      <a:round/>
                      <a:headEnd type="none" w="med" len="med"/>
                      <a:tailEnd type="none" w="med" len="med"/>
                    </a:lnL>
                    <a:lnR w="71628" cap="flat" cmpd="sng" algn="ctr">
                      <a:solidFill>
                        <a:srgbClr val="E5E58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3062831884"/>
                  </a:ext>
                </a:extLst>
              </a:tr>
              <a:tr h="668818">
                <a:tc>
                  <a:txBody>
                    <a:bodyPr/>
                    <a:lstStyle/>
                    <a:p>
                      <a:endParaRPr lang="en-GB" sz="1100" dirty="0">
                        <a:effectLst/>
                      </a:endParaRPr>
                    </a:p>
                  </a:txBody>
                  <a:tcPr marL="55906" marR="55906" marT="27953" marB="27953" anchor="ctr">
                    <a:lnL w="70104" cap="flat" cmpd="sng" algn="ctr">
                      <a:solidFill>
                        <a:srgbClr val="000000"/>
                      </a:solidFill>
                      <a:prstDash val="solid"/>
                      <a:round/>
                      <a:headEnd type="none" w="med" len="med"/>
                      <a:tailEnd type="none" w="med" len="med"/>
                    </a:lnL>
                    <a:lnR w="71628"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49352" cap="flat" cmpd="sng" algn="ctr">
                      <a:solidFill>
                        <a:srgbClr val="EDD8AA"/>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2460515971"/>
                  </a:ext>
                </a:extLst>
              </a:tr>
              <a:tr h="256059">
                <a:tc>
                  <a:txBody>
                    <a:bodyPr/>
                    <a:lstStyle/>
                    <a:p>
                      <a:endParaRPr lang="en-GB" sz="1100" dirty="0">
                        <a:effectLst/>
                      </a:endParaRPr>
                    </a:p>
                  </a:txBody>
                  <a:tcPr marL="55906" marR="55906" marT="27953" marB="27953" anchor="ctr">
                    <a:lnL w="70104" cap="flat" cmpd="sng" algn="ctr">
                      <a:solidFill>
                        <a:srgbClr val="000000"/>
                      </a:solidFill>
                      <a:prstDash val="solid"/>
                      <a:round/>
                      <a:headEnd type="none" w="med" len="med"/>
                      <a:tailEnd type="none" w="med" len="med"/>
                    </a:lnL>
                    <a:lnR w="71628" cap="flat" cmpd="sng" algn="ctr">
                      <a:solidFill>
                        <a:srgbClr val="CEB29E"/>
                      </a:solidFill>
                      <a:prstDash val="solid"/>
                      <a:round/>
                      <a:headEnd type="none" w="med" len="med"/>
                      <a:tailEnd type="none" w="med" len="med"/>
                    </a:lnR>
                    <a:lnT w="149352" cap="flat" cmpd="sng" algn="ctr">
                      <a:solidFill>
                        <a:srgbClr val="EDD8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D1BC"/>
                    </a:solidFill>
                  </a:tcPr>
                </a:tc>
                <a:tc rowSpan="3">
                  <a:txBody>
                    <a:bodyPr/>
                    <a:lstStyle/>
                    <a:p>
                      <a:r>
                        <a:rPr lang="en-GB" sz="600" dirty="0">
                          <a:effectLst/>
                          <a:latin typeface="Century Gothic" panose="020B0502020202020204" pitchFamily="34" charset="0"/>
                        </a:rPr>
                        <a:t>Students have foundational gaps in their reading skills that will require intervention in the form of reading programmes.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Reading of typical secondary texts will be laboured, hesitant and tiring. Reading will be stressful.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With encouragement and non-critical / supportive prompting, they will be able to decode most monosyllabic and some polysyllabic high-frequency / common words.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They will often be reliant on ‘sight vocabulary’ – by this we mean familiarity with how a word looks (shape, starting sound) rather than familiarity with patterns / decoding skills.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They will sometimes miscue words – seeing the starting sound and shape then jumping for a best guess. i.e. “shrimp” may be read as “ship”.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They will struggle to read and retain subject-specific vocabulary even with active teaching. </a:t>
                      </a:r>
                      <a:endParaRPr lang="en-GB" sz="1100" dirty="0">
                        <a:effectLst/>
                      </a:endParaRPr>
                    </a:p>
                  </a:txBody>
                  <a:tcPr marL="55906" marR="55906" marT="27953" marB="27953" anchor="ctr">
                    <a:lnL w="71628" cap="flat" cmpd="sng" algn="ctr">
                      <a:solidFill>
                        <a:srgbClr val="CEB29E"/>
                      </a:solidFill>
                      <a:prstDash val="solid"/>
                      <a:round/>
                      <a:headEnd type="none" w="med" len="med"/>
                      <a:tailEnd type="none" w="med" len="med"/>
                    </a:lnL>
                    <a:lnR w="6083" cap="flat" cmpd="sng" algn="ctr">
                      <a:solidFill>
                        <a:srgbClr val="000000"/>
                      </a:solidFill>
                      <a:prstDash val="solid"/>
                      <a:round/>
                      <a:headEnd type="none" w="med" len="med"/>
                      <a:tailEnd type="none" w="med" len="med"/>
                    </a:lnR>
                    <a:lnT w="149352" cap="flat" cmpd="sng" algn="ctr">
                      <a:solidFill>
                        <a:srgbClr val="000000"/>
                      </a:solidFill>
                      <a:prstDash val="solid"/>
                      <a:round/>
                      <a:headEnd type="none" w="med" len="med"/>
                      <a:tailEnd type="none" w="med" len="med"/>
                    </a:lnT>
                    <a:lnB w="1508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962499"/>
                  </a:ext>
                </a:extLst>
              </a:tr>
              <a:tr h="395574">
                <a:tc>
                  <a:txBody>
                    <a:bodyPr/>
                    <a:lstStyle/>
                    <a:p>
                      <a:r>
                        <a:rPr lang="en-GB" sz="700" dirty="0">
                          <a:effectLst/>
                          <a:latin typeface="Century Gothic,Bold"/>
                        </a:rPr>
                        <a:t>7:00 → 8:00 </a:t>
                      </a:r>
                      <a:endParaRPr lang="en-GB" sz="1100" dirty="0">
                        <a:effectLst/>
                      </a:endParaRPr>
                    </a:p>
                    <a:p>
                      <a:r>
                        <a:rPr lang="en-GB" sz="600" dirty="0">
                          <a:effectLst/>
                          <a:latin typeface="Century Gothic,Italic"/>
                        </a:rPr>
                        <a:t>‘well below average’ </a:t>
                      </a:r>
                      <a:endParaRPr lang="en-GB" sz="1100" dirty="0">
                        <a:effectLst/>
                      </a:endParaRPr>
                    </a:p>
                    <a:p>
                      <a:r>
                        <a:rPr lang="en-GB" sz="600" dirty="0">
                          <a:effectLst/>
                          <a:latin typeface="Century Gothic,Italic"/>
                        </a:rPr>
                        <a:t>‘limited functionality’ </a:t>
                      </a:r>
                      <a:endParaRPr lang="en-GB" sz="1100" dirty="0">
                        <a:effectLst/>
                      </a:endParaRPr>
                    </a:p>
                  </a:txBody>
                  <a:tcPr marL="55906" marR="55906" marT="27953" marB="27953" anchor="ctr">
                    <a:lnL w="70104" cap="flat" cmpd="sng" algn="ctr">
                      <a:solidFill>
                        <a:srgbClr val="D8BAAA"/>
                      </a:solidFill>
                      <a:prstDash val="solid"/>
                      <a:round/>
                      <a:headEnd type="none" w="med" len="med"/>
                      <a:tailEnd type="none" w="med" len="med"/>
                    </a:lnL>
                    <a:lnR w="71628" cap="flat" cmpd="sng" algn="ctr">
                      <a:solidFill>
                        <a:srgbClr val="D8BAA8"/>
                      </a:solidFill>
                      <a:prstDash val="solid"/>
                      <a:round/>
                      <a:headEnd type="none" w="med" len="med"/>
                      <a:tailEnd type="none" w="med" len="med"/>
                    </a:lnR>
                    <a:lnT w="12700" cap="flat" cmpd="sng" algn="ctr">
                      <a:solidFill>
                        <a:srgbClr val="000000"/>
                      </a:solidFill>
                      <a:prstDash val="solid"/>
                      <a:round/>
                      <a:headEnd type="none" w="med" len="med"/>
                      <a:tailEnd type="none" w="med" len="med"/>
                    </a:lnT>
                    <a:lnB w="76" cap="flat" cmpd="sng" algn="ctr">
                      <a:solidFill>
                        <a:srgbClr val="000000"/>
                      </a:solidFill>
                      <a:prstDash val="solid"/>
                      <a:round/>
                      <a:headEnd type="none" w="med" len="med"/>
                      <a:tailEnd type="none" w="med" len="med"/>
                    </a:lnB>
                    <a:solidFill>
                      <a:srgbClr val="EFD1BC"/>
                    </a:solidFill>
                  </a:tcPr>
                </a:tc>
                <a:tc vMerge="1">
                  <a:txBody>
                    <a:bodyPr/>
                    <a:lstStyle/>
                    <a:p>
                      <a:endParaRPr lang="en-US"/>
                    </a:p>
                  </a:txBody>
                  <a:tcPr/>
                </a:tc>
                <a:extLst>
                  <a:ext uri="{0D108BD9-81ED-4DB2-BD59-A6C34878D82A}">
                    <a16:rowId xmlns:a16="http://schemas.microsoft.com/office/drawing/2014/main" val="2124557127"/>
                  </a:ext>
                </a:extLst>
              </a:tr>
              <a:tr h="878224">
                <a:tc>
                  <a:txBody>
                    <a:bodyPr/>
                    <a:lstStyle/>
                    <a:p>
                      <a:endParaRPr lang="en-GB" sz="1100" dirty="0">
                        <a:effectLst/>
                      </a:endParaRPr>
                    </a:p>
                  </a:txBody>
                  <a:tcPr marL="55906" marR="55906" marT="27953" marB="27953" anchor="ctr">
                    <a:lnL w="70104" cap="flat" cmpd="sng" algn="ctr">
                      <a:solidFill>
                        <a:srgbClr val="000000"/>
                      </a:solidFill>
                      <a:prstDash val="solid"/>
                      <a:round/>
                      <a:headEnd type="none" w="med" len="med"/>
                      <a:tailEnd type="none" w="med" len="med"/>
                    </a:lnL>
                    <a:lnR w="71628" cap="flat" cmpd="sng" algn="ctr">
                      <a:solidFill>
                        <a:srgbClr val="000000"/>
                      </a:solidFill>
                      <a:prstDash val="solid"/>
                      <a:round/>
                      <a:headEnd type="none" w="med" len="med"/>
                      <a:tailEnd type="none" w="med" len="med"/>
                    </a:lnR>
                    <a:lnT w="76" cap="flat" cmpd="sng" algn="ctr">
                      <a:solidFill>
                        <a:srgbClr val="000000"/>
                      </a:solidFill>
                      <a:prstDash val="solid"/>
                      <a:round/>
                      <a:headEnd type="none" w="med" len="med"/>
                      <a:tailEnd type="none" w="med" len="med"/>
                    </a:lnT>
                    <a:lnB w="150876" cap="flat" cmpd="sng" algn="ctr">
                      <a:solidFill>
                        <a:srgbClr val="F49B99"/>
                      </a:solidFill>
                      <a:prstDash val="solid"/>
                      <a:round/>
                      <a:headEnd type="none" w="med" len="med"/>
                      <a:tailEnd type="none" w="med" len="med"/>
                    </a:lnB>
                    <a:solidFill>
                      <a:srgbClr val="EFD1BC"/>
                    </a:solidFill>
                  </a:tcPr>
                </a:tc>
                <a:tc vMerge="1">
                  <a:txBody>
                    <a:bodyPr/>
                    <a:lstStyle/>
                    <a:p>
                      <a:endParaRPr lang="en-US"/>
                    </a:p>
                  </a:txBody>
                  <a:tcPr/>
                </a:tc>
                <a:extLst>
                  <a:ext uri="{0D108BD9-81ED-4DB2-BD59-A6C34878D82A}">
                    <a16:rowId xmlns:a16="http://schemas.microsoft.com/office/drawing/2014/main" val="215649633"/>
                  </a:ext>
                </a:extLst>
              </a:tr>
              <a:tr h="1634559">
                <a:tc>
                  <a:txBody>
                    <a:bodyPr/>
                    <a:lstStyle/>
                    <a:p>
                      <a:r>
                        <a:rPr lang="en-GB" sz="700" dirty="0">
                          <a:effectLst/>
                          <a:latin typeface="Century Gothic,Bold"/>
                        </a:rPr>
                        <a:t>6:11 and below </a:t>
                      </a:r>
                      <a:endParaRPr lang="en-GB" sz="1100" dirty="0">
                        <a:effectLst/>
                      </a:endParaRPr>
                    </a:p>
                    <a:p>
                      <a:r>
                        <a:rPr lang="en-GB" sz="600" dirty="0">
                          <a:effectLst/>
                          <a:latin typeface="Century Gothic,Italic"/>
                        </a:rPr>
                        <a:t>‘building blocks stage’ </a:t>
                      </a:r>
                      <a:endParaRPr lang="en-GB" sz="1100" dirty="0">
                        <a:effectLst/>
                      </a:endParaRPr>
                    </a:p>
                    <a:p>
                      <a:r>
                        <a:rPr lang="en-GB" sz="600" dirty="0">
                          <a:effectLst/>
                          <a:latin typeface="Century Gothic,Italic"/>
                        </a:rPr>
                        <a:t>‘no functionality in reading’ </a:t>
                      </a:r>
                      <a:endParaRPr lang="en-GB" sz="1100" dirty="0">
                        <a:effectLst/>
                      </a:endParaRPr>
                    </a:p>
                  </a:txBody>
                  <a:tcPr marL="55906" marR="55906" marT="27953" marB="27953" anchor="ctr">
                    <a:lnL w="70104" cap="flat" cmpd="sng" algn="ctr">
                      <a:solidFill>
                        <a:srgbClr val="E58787"/>
                      </a:solidFill>
                      <a:prstDash val="solid"/>
                      <a:round/>
                      <a:headEnd type="none" w="med" len="med"/>
                      <a:tailEnd type="none" w="med" len="med"/>
                    </a:lnL>
                    <a:lnR w="71628" cap="flat" cmpd="sng" algn="ctr">
                      <a:solidFill>
                        <a:srgbClr val="E58787"/>
                      </a:solidFill>
                      <a:prstDash val="solid"/>
                      <a:round/>
                      <a:headEnd type="none" w="med" len="med"/>
                      <a:tailEnd type="none" w="med" len="med"/>
                    </a:lnR>
                    <a:lnT w="150876" cap="flat" cmpd="sng" algn="ctr">
                      <a:solidFill>
                        <a:srgbClr val="F49B99"/>
                      </a:solidFill>
                      <a:prstDash val="solid"/>
                      <a:round/>
                      <a:headEnd type="none" w="med" len="med"/>
                      <a:tailEnd type="none" w="med" len="med"/>
                    </a:lnT>
                    <a:lnB w="79375" cap="flat" cmpd="sng" algn="ctr">
                      <a:solidFill>
                        <a:srgbClr val="EA8989"/>
                      </a:solidFill>
                      <a:prstDash val="solid"/>
                      <a:round/>
                      <a:headEnd type="none" w="med" len="med"/>
                      <a:tailEnd type="none" w="med" len="med"/>
                    </a:lnB>
                    <a:solidFill>
                      <a:srgbClr val="FF9696"/>
                    </a:solidFill>
                  </a:tcPr>
                </a:tc>
                <a:tc>
                  <a:txBody>
                    <a:bodyPr/>
                    <a:lstStyle/>
                    <a:p>
                      <a:r>
                        <a:rPr lang="en-GB" sz="600" dirty="0">
                          <a:effectLst/>
                          <a:latin typeface="Century Gothic" panose="020B0502020202020204" pitchFamily="34" charset="0"/>
                        </a:rPr>
                        <a:t>Students will have large foundational gaps, generally at this age (11+) due to a specific learning difficulty – usually identified but sometimes not. They will require intervention from specialist programmes that ‘re-teach’ skills through a different approach to those tried previously.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Reading of standard secondary texts will be almost impossible.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Reading skills are often limited to CVCs.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Some vowel and consonant blends will be known – often through a reliance on ‘sight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vocabulary’ rather than transferable understanding of how letters can blend to make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new sounds. </a:t>
                      </a:r>
                      <a:endParaRPr lang="en-GB" sz="1100" dirty="0">
                        <a:effectLst/>
                      </a:endParaRPr>
                    </a:p>
                    <a:p>
                      <a:pPr>
                        <a:buFont typeface="Arial" panose="020B0604020202020204" pitchFamily="34" charset="0"/>
                        <a:buChar char="•"/>
                      </a:pPr>
                      <a:r>
                        <a:rPr lang="en-GB" sz="600" dirty="0">
                          <a:effectLst/>
                          <a:latin typeface="Symbol" pitchFamily="2" charset="2"/>
                        </a:rPr>
                        <a:t>  </a:t>
                      </a:r>
                      <a:r>
                        <a:rPr lang="en-GB" sz="600" dirty="0">
                          <a:effectLst/>
                          <a:latin typeface="Century Gothic" panose="020B0502020202020204" pitchFamily="34" charset="0"/>
                        </a:rPr>
                        <a:t>Other underlying issues may be present such as inconsistent knowledge of the alphabet, </a:t>
                      </a:r>
                      <a:endParaRPr lang="en-GB" sz="1100" dirty="0">
                        <a:effectLst/>
                      </a:endParaRPr>
                    </a:p>
                    <a:p>
                      <a:pPr>
                        <a:buFont typeface="Arial" panose="020B0604020202020204" pitchFamily="34" charset="0"/>
                        <a:buChar char="•"/>
                      </a:pPr>
                      <a:r>
                        <a:rPr lang="en-GB" sz="600" dirty="0">
                          <a:effectLst/>
                          <a:latin typeface="Century Gothic" panose="020B0502020202020204" pitchFamily="34" charset="0"/>
                        </a:rPr>
                        <a:t>limited rhyming skills, limited sequencing skills, poor working memory, speech and language needs etc. </a:t>
                      </a:r>
                      <a:endParaRPr lang="en-GB" sz="1100" dirty="0">
                        <a:effectLst/>
                      </a:endParaRPr>
                    </a:p>
                  </a:txBody>
                  <a:tcPr marL="55906" marR="55906" marT="27953" marB="27953" anchor="ctr">
                    <a:lnL w="71628" cap="flat" cmpd="sng" algn="ctr">
                      <a:solidFill>
                        <a:srgbClr val="E58787"/>
                      </a:solidFill>
                      <a:prstDash val="solid"/>
                      <a:round/>
                      <a:headEnd type="none" w="med" len="med"/>
                      <a:tailEnd type="none" w="med" len="med"/>
                    </a:lnL>
                    <a:lnR w="6083" cap="flat" cmpd="sng" algn="ctr">
                      <a:solidFill>
                        <a:srgbClr val="000000"/>
                      </a:solidFill>
                      <a:prstDash val="solid"/>
                      <a:round/>
                      <a:headEnd type="none" w="med" len="med"/>
                      <a:tailEnd type="none" w="med" len="med"/>
                    </a:lnR>
                    <a:lnT w="150876" cap="flat" cmpd="sng" algn="ctr">
                      <a:solidFill>
                        <a:srgbClr val="000000"/>
                      </a:solidFill>
                      <a:prstDash val="solid"/>
                      <a:round/>
                      <a:headEnd type="none" w="med" len="med"/>
                      <a:tailEnd type="none" w="med" len="med"/>
                    </a:lnT>
                    <a:lnB w="79375" cap="flat" cmpd="sng" algn="ctr">
                      <a:solidFill>
                        <a:srgbClr val="0C0000"/>
                      </a:solidFill>
                      <a:prstDash val="solid"/>
                      <a:round/>
                      <a:headEnd type="none" w="med" len="med"/>
                      <a:tailEnd type="none" w="med" len="med"/>
                    </a:lnB>
                  </a:tcPr>
                </a:tc>
                <a:extLst>
                  <a:ext uri="{0D108BD9-81ED-4DB2-BD59-A6C34878D82A}">
                    <a16:rowId xmlns:a16="http://schemas.microsoft.com/office/drawing/2014/main" val="1554939057"/>
                  </a:ext>
                </a:extLst>
              </a:tr>
            </a:tbl>
          </a:graphicData>
        </a:graphic>
      </p:graphicFrame>
    </p:spTree>
    <p:extLst>
      <p:ext uri="{BB962C8B-B14F-4D97-AF65-F5344CB8AC3E}">
        <p14:creationId xmlns:p14="http://schemas.microsoft.com/office/powerpoint/2010/main" val="427755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FE4AF-96E7-D24E-BB04-915E0533D177}"/>
              </a:ext>
            </a:extLst>
          </p:cNvPr>
          <p:cNvSpPr>
            <a:spLocks noGrp="1"/>
          </p:cNvSpPr>
          <p:nvPr>
            <p:ph type="title"/>
          </p:nvPr>
        </p:nvSpPr>
        <p:spPr/>
        <p:txBody>
          <a:bodyPr/>
          <a:lstStyle/>
          <a:p>
            <a:r>
              <a:rPr lang="en-GB" dirty="0"/>
              <a:t>Are there students with a below average spelling age? </a:t>
            </a:r>
            <a:endParaRPr lang="en-US" dirty="0"/>
          </a:p>
        </p:txBody>
      </p:sp>
      <p:sp>
        <p:nvSpPr>
          <p:cNvPr id="3" name="Content Placeholder 2">
            <a:extLst>
              <a:ext uri="{FF2B5EF4-FFF2-40B4-BE49-F238E27FC236}">
                <a16:creationId xmlns:a16="http://schemas.microsoft.com/office/drawing/2014/main" id="{1D9430AA-1F66-6941-AFFF-7F3F0E29ACE9}"/>
              </a:ext>
            </a:extLst>
          </p:cNvPr>
          <p:cNvSpPr>
            <a:spLocks noGrp="1"/>
          </p:cNvSpPr>
          <p:nvPr>
            <p:ph idx="1"/>
          </p:nvPr>
        </p:nvSpPr>
        <p:spPr/>
        <p:txBody>
          <a:bodyPr/>
          <a:lstStyle/>
          <a:p>
            <a:r>
              <a:rPr lang="en-GB" dirty="0"/>
              <a:t>Screening  cohorts of students using standardised reading and spelling tests – a test measured against established norms / averages for that age group. </a:t>
            </a:r>
          </a:p>
          <a:p>
            <a:r>
              <a:rPr lang="en-GB" dirty="0"/>
              <a:t>A standardised test will provide an age equivalent score which gives an indicator of ability / skill – as a rule of thumb, the following is accepted: </a:t>
            </a:r>
          </a:p>
          <a:p>
            <a:endParaRPr lang="en-US" dirty="0"/>
          </a:p>
        </p:txBody>
      </p:sp>
      <p:pic>
        <p:nvPicPr>
          <p:cNvPr id="4" name="Picture 3">
            <a:extLst>
              <a:ext uri="{FF2B5EF4-FFF2-40B4-BE49-F238E27FC236}">
                <a16:creationId xmlns:a16="http://schemas.microsoft.com/office/drawing/2014/main" id="{51B701C4-6DDA-7944-B9CB-BD3487E07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437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159EE88-0304-A445-88A9-429CA23D9AC9}"/>
              </a:ext>
            </a:extLst>
          </p:cNvPr>
          <p:cNvGraphicFramePr>
            <a:graphicFrameLocks noGrp="1"/>
          </p:cNvGraphicFramePr>
          <p:nvPr>
            <p:extLst>
              <p:ext uri="{D42A27DB-BD31-4B8C-83A1-F6EECF244321}">
                <p14:modId xmlns:p14="http://schemas.microsoft.com/office/powerpoint/2010/main" val="2764196794"/>
              </p:ext>
            </p:extLst>
          </p:nvPr>
        </p:nvGraphicFramePr>
        <p:xfrm>
          <a:off x="1806498" y="334537"/>
          <a:ext cx="8653346" cy="5853626"/>
        </p:xfrm>
        <a:graphic>
          <a:graphicData uri="http://schemas.openxmlformats.org/drawingml/2006/table">
            <a:tbl>
              <a:tblPr/>
              <a:tblGrid>
                <a:gridCol w="4326673">
                  <a:extLst>
                    <a:ext uri="{9D8B030D-6E8A-4147-A177-3AD203B41FA5}">
                      <a16:colId xmlns:a16="http://schemas.microsoft.com/office/drawing/2014/main" val="1814536080"/>
                    </a:ext>
                  </a:extLst>
                </a:gridCol>
                <a:gridCol w="4326673">
                  <a:extLst>
                    <a:ext uri="{9D8B030D-6E8A-4147-A177-3AD203B41FA5}">
                      <a16:colId xmlns:a16="http://schemas.microsoft.com/office/drawing/2014/main" val="1894970671"/>
                    </a:ext>
                  </a:extLst>
                </a:gridCol>
              </a:tblGrid>
              <a:tr h="295817">
                <a:tc>
                  <a:txBody>
                    <a:bodyPr/>
                    <a:lstStyle/>
                    <a:p>
                      <a:endParaRPr lang="en-GB" sz="1100" dirty="0">
                        <a:effectLst/>
                      </a:endParaRPr>
                    </a:p>
                  </a:txBody>
                  <a:tcPr marL="53391" marR="53391" marT="26695" marB="26695" anchor="ctr">
                    <a:lnL w="70104" cap="flat" cmpd="sng" algn="ctr">
                      <a:solidFill>
                        <a:srgbClr val="000000"/>
                      </a:solidFill>
                      <a:prstDash val="solid"/>
                      <a:round/>
                      <a:headEnd type="none" w="med" len="med"/>
                      <a:tailEnd type="none" w="med" len="med"/>
                    </a:lnL>
                    <a:lnR w="73152" cap="flat" cmpd="sng" algn="ctr">
                      <a:solidFill>
                        <a:srgbClr val="9ED19E"/>
                      </a:solidFill>
                      <a:prstDash val="solid"/>
                      <a:round/>
                      <a:headEnd type="none" w="med" len="med"/>
                      <a:tailEnd type="none" w="med" len="med"/>
                    </a:lnR>
                    <a:lnT w="77724" cap="flat" cmpd="sng" algn="ctr">
                      <a:solidFill>
                        <a:srgbClr val="BFFC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FFBF"/>
                    </a:solidFill>
                  </a:tcPr>
                </a:tc>
                <a:tc rowSpan="3">
                  <a:txBody>
                    <a:bodyPr/>
                    <a:lstStyle/>
                    <a:p>
                      <a:r>
                        <a:rPr lang="en-GB" sz="500" dirty="0">
                          <a:effectLst/>
                          <a:latin typeface="Century Gothic" panose="020B0502020202020204" pitchFamily="34" charset="0"/>
                        </a:rPr>
                        <a:t>Students working at 10:06+ in their spelling are generally viewed as ‘functional spellers’.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be able to consistently spell high-frequency / common words with automaticity.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be able to spell unfamiliar polysyllabic words with regular patterns.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With encouragement, they will attempt to use more adventurous choices of words that </a:t>
                      </a:r>
                      <a:endParaRPr lang="en-GB" sz="1100" dirty="0">
                        <a:effectLst/>
                      </a:endParaRPr>
                    </a:p>
                    <a:p>
                      <a:pPr>
                        <a:buFont typeface="Arial" panose="020B0604020202020204" pitchFamily="34" charset="0"/>
                        <a:buChar char="•"/>
                      </a:pPr>
                      <a:r>
                        <a:rPr lang="en-GB" sz="500" dirty="0">
                          <a:effectLst/>
                          <a:latin typeface="Century Gothic" panose="020B0502020202020204" pitchFamily="34" charset="0"/>
                        </a:rPr>
                        <a:t>they don’t necessarily know the spelling of.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However, they will continue to require some input – especially on subject-specific words </a:t>
                      </a:r>
                      <a:endParaRPr lang="en-GB" sz="1100" dirty="0">
                        <a:effectLst/>
                      </a:endParaRPr>
                    </a:p>
                    <a:p>
                      <a:pPr>
                        <a:buFont typeface="Arial" panose="020B0604020202020204" pitchFamily="34" charset="0"/>
                        <a:buChar char="•"/>
                      </a:pPr>
                      <a:r>
                        <a:rPr lang="en-GB" sz="500" dirty="0">
                          <a:effectLst/>
                          <a:latin typeface="Century Gothic" panose="020B0502020202020204" pitchFamily="34" charset="0"/>
                        </a:rPr>
                        <a:t>with irregular spelling patterns.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also continue to require input on constructing sentences / writing organisation. </a:t>
                      </a:r>
                      <a:endParaRPr lang="en-GB" sz="1100" dirty="0">
                        <a:effectLst/>
                      </a:endParaRPr>
                    </a:p>
                  </a:txBody>
                  <a:tcPr marL="53391" marR="53391" marT="26695" marB="26695" anchor="ctr">
                    <a:lnL w="73152" cap="flat" cmpd="sng" algn="ctr">
                      <a:solidFill>
                        <a:srgbClr val="9ED19E"/>
                      </a:solidFill>
                      <a:prstDash val="solid"/>
                      <a:round/>
                      <a:headEnd type="none" w="med" len="med"/>
                      <a:tailEnd type="none" w="med" len="med"/>
                    </a:lnL>
                    <a:lnR w="6083" cap="flat" cmpd="sng" algn="ctr">
                      <a:solidFill>
                        <a:srgbClr val="000000"/>
                      </a:solidFill>
                      <a:prstDash val="solid"/>
                      <a:round/>
                      <a:headEnd type="none" w="med" len="med"/>
                      <a:tailEnd type="none" w="med" len="med"/>
                    </a:lnR>
                    <a:lnT w="77724" cap="flat" cmpd="sng" algn="ctr">
                      <a:solidFill>
                        <a:srgbClr val="000C00"/>
                      </a:solidFill>
                      <a:prstDash val="solid"/>
                      <a:round/>
                      <a:headEnd type="none" w="med" len="med"/>
                      <a:tailEnd type="none" w="med" len="med"/>
                    </a:lnT>
                    <a:lnB w="14954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921958"/>
                  </a:ext>
                </a:extLst>
              </a:tr>
              <a:tr h="309641">
                <a:tc>
                  <a:txBody>
                    <a:bodyPr/>
                    <a:lstStyle/>
                    <a:p>
                      <a:r>
                        <a:rPr lang="en-GB" sz="600" dirty="0">
                          <a:effectLst/>
                          <a:latin typeface="Century Gothic,Bold"/>
                        </a:rPr>
                        <a:t>10:06+ </a:t>
                      </a:r>
                      <a:endParaRPr lang="en-GB" sz="1100" dirty="0">
                        <a:effectLst/>
                      </a:endParaRPr>
                    </a:p>
                    <a:p>
                      <a:r>
                        <a:rPr lang="en-GB" sz="500" dirty="0">
                          <a:effectLst/>
                          <a:latin typeface="Century Gothic,Italic"/>
                        </a:rPr>
                        <a:t>‘functional spellers’ </a:t>
                      </a:r>
                      <a:endParaRPr lang="en-GB" sz="1100" dirty="0">
                        <a:effectLst/>
                      </a:endParaRPr>
                    </a:p>
                  </a:txBody>
                  <a:tcPr marL="53391" marR="53391" marT="26695" marB="26695" anchor="ctr">
                    <a:lnL w="70104" cap="flat" cmpd="sng" algn="ctr">
                      <a:solidFill>
                        <a:srgbClr val="ADE5AD"/>
                      </a:solidFill>
                      <a:prstDash val="solid"/>
                      <a:round/>
                      <a:headEnd type="none" w="med" len="med"/>
                      <a:tailEnd type="none" w="med" len="med"/>
                    </a:lnL>
                    <a:lnR w="73152" cap="flat" cmpd="sng" algn="ctr">
                      <a:solidFill>
                        <a:srgbClr val="ADE5A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FFBF"/>
                    </a:solidFill>
                  </a:tcPr>
                </a:tc>
                <a:tc vMerge="1">
                  <a:txBody>
                    <a:bodyPr/>
                    <a:lstStyle/>
                    <a:p>
                      <a:endParaRPr lang="en-US"/>
                    </a:p>
                  </a:txBody>
                  <a:tcPr/>
                </a:tc>
                <a:extLst>
                  <a:ext uri="{0D108BD9-81ED-4DB2-BD59-A6C34878D82A}">
                    <a16:rowId xmlns:a16="http://schemas.microsoft.com/office/drawing/2014/main" val="2011672467"/>
                  </a:ext>
                </a:extLst>
              </a:tr>
              <a:tr h="333460">
                <a:tc>
                  <a:txBody>
                    <a:bodyPr/>
                    <a:lstStyle/>
                    <a:p>
                      <a:endParaRPr lang="en-GB" sz="1100" dirty="0">
                        <a:effectLst/>
                      </a:endParaRPr>
                    </a:p>
                  </a:txBody>
                  <a:tcPr marL="53391" marR="53391" marT="26695" marB="26695" anchor="ctr">
                    <a:lnL w="70104" cap="flat" cmpd="sng" algn="ctr">
                      <a:solidFill>
                        <a:srgbClr val="000000"/>
                      </a:solidFill>
                      <a:prstDash val="solid"/>
                      <a:round/>
                      <a:headEnd type="none" w="med" len="med"/>
                      <a:tailEnd type="none" w="med" len="med"/>
                    </a:lnL>
                    <a:lnR w="73152"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49543" cap="flat" cmpd="sng" algn="ctr">
                      <a:solidFill>
                        <a:srgbClr val="D8F4DB"/>
                      </a:solidFill>
                      <a:prstDash val="solid"/>
                      <a:round/>
                      <a:headEnd type="none" w="med" len="med"/>
                      <a:tailEnd type="none" w="med" len="med"/>
                    </a:lnB>
                    <a:solidFill>
                      <a:srgbClr val="BFFFBF"/>
                    </a:solidFill>
                  </a:tcPr>
                </a:tc>
                <a:tc vMerge="1">
                  <a:txBody>
                    <a:bodyPr/>
                    <a:lstStyle/>
                    <a:p>
                      <a:endParaRPr lang="en-US"/>
                    </a:p>
                  </a:txBody>
                  <a:tcPr/>
                </a:tc>
                <a:extLst>
                  <a:ext uri="{0D108BD9-81ED-4DB2-BD59-A6C34878D82A}">
                    <a16:rowId xmlns:a16="http://schemas.microsoft.com/office/drawing/2014/main" val="3061674516"/>
                  </a:ext>
                </a:extLst>
              </a:tr>
              <a:tr h="928925">
                <a:tc>
                  <a:txBody>
                    <a:bodyPr/>
                    <a:lstStyle/>
                    <a:p>
                      <a:r>
                        <a:rPr lang="en-GB" sz="600" dirty="0">
                          <a:effectLst/>
                          <a:latin typeface="Century Gothic,Bold"/>
                        </a:rPr>
                        <a:t>9:00 →10:06 </a:t>
                      </a:r>
                      <a:endParaRPr lang="en-GB" sz="1100" dirty="0">
                        <a:effectLst/>
                      </a:endParaRPr>
                    </a:p>
                    <a:p>
                      <a:r>
                        <a:rPr lang="en-GB" sz="500" dirty="0">
                          <a:effectLst/>
                          <a:latin typeface="Century Gothic,Italic"/>
                        </a:rPr>
                        <a:t>‘slightly below average’ </a:t>
                      </a:r>
                      <a:endParaRPr lang="en-GB" sz="1100" dirty="0">
                        <a:effectLst/>
                      </a:endParaRPr>
                    </a:p>
                    <a:p>
                      <a:r>
                        <a:rPr lang="en-GB" sz="500" dirty="0">
                          <a:effectLst/>
                          <a:latin typeface="Century Gothic,Italic"/>
                        </a:rPr>
                        <a:t>‘moving </a:t>
                      </a:r>
                      <a:endParaRPr lang="en-GB" sz="1100" dirty="0">
                        <a:effectLst/>
                      </a:endParaRPr>
                    </a:p>
                    <a:p>
                      <a:r>
                        <a:rPr lang="en-GB" sz="500" dirty="0">
                          <a:effectLst/>
                          <a:latin typeface="Century Gothic,Italic"/>
                        </a:rPr>
                        <a:t>towards functionality’ </a:t>
                      </a:r>
                      <a:endParaRPr lang="en-GB" sz="1100" dirty="0">
                        <a:effectLst/>
                      </a:endParaRPr>
                    </a:p>
                  </a:txBody>
                  <a:tcPr marL="53391" marR="53391" marT="26695" marB="26695" anchor="ctr">
                    <a:lnL w="70104" cap="flat" cmpd="sng" algn="ctr">
                      <a:solidFill>
                        <a:srgbClr val="CCE0D1"/>
                      </a:solidFill>
                      <a:prstDash val="solid"/>
                      <a:round/>
                      <a:headEnd type="none" w="med" len="med"/>
                      <a:tailEnd type="none" w="med" len="med"/>
                    </a:lnL>
                    <a:lnR w="73152" cap="flat" cmpd="sng" algn="ctr">
                      <a:solidFill>
                        <a:srgbClr val="CEE2D1"/>
                      </a:solidFill>
                      <a:prstDash val="solid"/>
                      <a:round/>
                      <a:headEnd type="none" w="med" len="med"/>
                      <a:tailEnd type="none" w="med" len="med"/>
                    </a:lnR>
                    <a:lnT w="149543" cap="flat" cmpd="sng" algn="ctr">
                      <a:solidFill>
                        <a:srgbClr val="D8F4DB"/>
                      </a:solidFill>
                      <a:prstDash val="solid"/>
                      <a:round/>
                      <a:headEnd type="none" w="med" len="med"/>
                      <a:tailEnd type="none" w="med" len="med"/>
                    </a:lnT>
                    <a:lnB w="149352" cap="flat" cmpd="sng" algn="ctr">
                      <a:solidFill>
                        <a:srgbClr val="EDF4B7"/>
                      </a:solidFill>
                      <a:prstDash val="solid"/>
                      <a:round/>
                      <a:headEnd type="none" w="med" len="med"/>
                      <a:tailEnd type="none" w="med" len="med"/>
                    </a:lnB>
                    <a:solidFill>
                      <a:srgbClr val="E5FCE8"/>
                    </a:solidFill>
                  </a:tcPr>
                </a:tc>
                <a:tc>
                  <a:txBody>
                    <a:bodyPr/>
                    <a:lstStyle/>
                    <a:p>
                      <a:r>
                        <a:rPr lang="en-GB" sz="500" dirty="0">
                          <a:effectLst/>
                          <a:latin typeface="Century Gothic" panose="020B0502020202020204" pitchFamily="34" charset="0"/>
                        </a:rPr>
                        <a:t>Students are ‘moving towards functionality’ and should do so without specialist intervention.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be able to spell common words with occasional reminders on ‘peculiarities’ </a:t>
                      </a:r>
                      <a:endParaRPr lang="en-GB" sz="1100" dirty="0">
                        <a:effectLst/>
                      </a:endParaRPr>
                    </a:p>
                    <a:p>
                      <a:pPr>
                        <a:buFont typeface="Arial" panose="020B0604020202020204" pitchFamily="34" charset="0"/>
                        <a:buChar char="•"/>
                      </a:pPr>
                      <a:r>
                        <a:rPr lang="en-GB" sz="500" dirty="0">
                          <a:effectLst/>
                          <a:latin typeface="Century Gothic" panose="020B0502020202020204" pitchFamily="34" charset="0"/>
                        </a:rPr>
                        <a:t>such as homophones, silent letters etc.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be able to spell familiar polysyllabic words with regular patterns.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require support in the classroom with spelling subject-specific words in the form </a:t>
                      </a:r>
                      <a:endParaRPr lang="en-GB" sz="1100" dirty="0">
                        <a:effectLst/>
                      </a:endParaRPr>
                    </a:p>
                    <a:p>
                      <a:pPr>
                        <a:buFont typeface="Arial" panose="020B0604020202020204" pitchFamily="34" charset="0"/>
                        <a:buChar char="•"/>
                      </a:pPr>
                      <a:r>
                        <a:rPr lang="en-GB" sz="500" dirty="0">
                          <a:effectLst/>
                          <a:latin typeface="Century Gothic" panose="020B0502020202020204" pitchFamily="34" charset="0"/>
                        </a:rPr>
                        <a:t>of key word lists.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continue to require periodic input / consolidation on spelling patterns and </a:t>
                      </a:r>
                      <a:endParaRPr lang="en-GB" sz="1100" dirty="0">
                        <a:effectLst/>
                      </a:endParaRPr>
                    </a:p>
                    <a:p>
                      <a:pPr>
                        <a:buFont typeface="Arial" panose="020B0604020202020204" pitchFamily="34" charset="0"/>
                        <a:buChar char="•"/>
                      </a:pPr>
                      <a:r>
                        <a:rPr lang="en-GB" sz="500" dirty="0">
                          <a:effectLst/>
                          <a:latin typeface="Century Gothic" panose="020B0502020202020204" pitchFamily="34" charset="0"/>
                        </a:rPr>
                        <a:t>strategies – possibly through starter activities. </a:t>
                      </a:r>
                      <a:endParaRPr lang="en-GB" sz="1100" dirty="0">
                        <a:effectLst/>
                      </a:endParaRPr>
                    </a:p>
                  </a:txBody>
                  <a:tcPr marL="53391" marR="53391" marT="26695" marB="26695" anchor="ctr">
                    <a:lnL w="73152" cap="flat" cmpd="sng" algn="ctr">
                      <a:solidFill>
                        <a:srgbClr val="CEE2D1"/>
                      </a:solidFill>
                      <a:prstDash val="solid"/>
                      <a:round/>
                      <a:headEnd type="none" w="med" len="med"/>
                      <a:tailEnd type="none" w="med" len="med"/>
                    </a:lnL>
                    <a:lnR w="6083" cap="flat" cmpd="sng" algn="ctr">
                      <a:solidFill>
                        <a:srgbClr val="000000"/>
                      </a:solidFill>
                      <a:prstDash val="solid"/>
                      <a:round/>
                      <a:headEnd type="none" w="med" len="med"/>
                      <a:tailEnd type="none" w="med" len="med"/>
                    </a:lnR>
                    <a:lnT w="149543" cap="flat" cmpd="sng" algn="ctr">
                      <a:solidFill>
                        <a:srgbClr val="000000"/>
                      </a:solidFill>
                      <a:prstDash val="solid"/>
                      <a:round/>
                      <a:headEnd type="none" w="med" len="med"/>
                      <a:tailEnd type="none" w="med" len="med"/>
                    </a:lnT>
                    <a:lnB w="14935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1407770"/>
                  </a:ext>
                </a:extLst>
              </a:tr>
              <a:tr h="295817">
                <a:tc>
                  <a:txBody>
                    <a:bodyPr/>
                    <a:lstStyle/>
                    <a:p>
                      <a:endParaRPr lang="en-GB" sz="1100" dirty="0">
                        <a:effectLst/>
                      </a:endParaRPr>
                    </a:p>
                  </a:txBody>
                  <a:tcPr marL="53391" marR="53391" marT="26695" marB="26695" anchor="ctr">
                    <a:lnL w="70104" cap="flat" cmpd="sng" algn="ctr">
                      <a:solidFill>
                        <a:srgbClr val="000000"/>
                      </a:solidFill>
                      <a:prstDash val="solid"/>
                      <a:round/>
                      <a:headEnd type="none" w="med" len="med"/>
                      <a:tailEnd type="none" w="med" len="med"/>
                    </a:lnL>
                    <a:lnR w="73152" cap="flat" cmpd="sng" algn="ctr">
                      <a:solidFill>
                        <a:srgbClr val="DDDD84"/>
                      </a:solidFill>
                      <a:prstDash val="solid"/>
                      <a:round/>
                      <a:headEnd type="none" w="med" len="med"/>
                      <a:tailEnd type="none" w="med" len="med"/>
                    </a:lnR>
                    <a:lnT w="149352" cap="flat" cmpd="sng" algn="ctr">
                      <a:solidFill>
                        <a:srgbClr val="EDF4B7"/>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rowSpan="3">
                  <a:txBody>
                    <a:bodyPr/>
                    <a:lstStyle/>
                    <a:p>
                      <a:r>
                        <a:rPr lang="en-GB" sz="500" dirty="0">
                          <a:effectLst/>
                          <a:latin typeface="Century Gothic" panose="020B0502020202020204" pitchFamily="34" charset="0"/>
                        </a:rPr>
                        <a:t>Students are at a ‘breakthrough stage’, competent in sounding out words and familiar with some frequently-used patterns, but ultimately limited in their range of skills.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be able to spell many simple, monosyllabic words and some high-frequency / common polysyllabic words.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be able to make phonetically-plausible attempts at unfamiliar polysyllabic words spelt incorrectly. Their weakness will emerge with ‘peculiarities’, exceptions, prefixes, suffixes etc.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require support in the classroom with word lists covering more complex high- frequency / common words and subject-specific words.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continue to require weekly input on spelling patterns and strategies – through whole-group spelling sessions and intervention programmes. </a:t>
                      </a:r>
                      <a:endParaRPr lang="en-GB" sz="1100" dirty="0">
                        <a:effectLst/>
                      </a:endParaRPr>
                    </a:p>
                  </a:txBody>
                  <a:tcPr marL="53391" marR="53391" marT="26695" marB="26695" anchor="ctr">
                    <a:lnL w="73152" cap="flat" cmpd="sng" algn="ctr">
                      <a:solidFill>
                        <a:srgbClr val="DDDD84"/>
                      </a:solidFill>
                      <a:prstDash val="solid"/>
                      <a:round/>
                      <a:headEnd type="none" w="med" len="med"/>
                      <a:tailEnd type="none" w="med" len="med"/>
                    </a:lnL>
                    <a:lnR w="6083" cap="flat" cmpd="sng" algn="ctr">
                      <a:solidFill>
                        <a:srgbClr val="000000"/>
                      </a:solidFill>
                      <a:prstDash val="solid"/>
                      <a:round/>
                      <a:headEnd type="none" w="med" len="med"/>
                      <a:tailEnd type="none" w="med" len="med"/>
                    </a:lnR>
                    <a:lnT w="149352" cap="flat" cmpd="sng" algn="ctr">
                      <a:solidFill>
                        <a:srgbClr val="000000"/>
                      </a:solidFill>
                      <a:prstDash val="solid"/>
                      <a:round/>
                      <a:headEnd type="none" w="med" len="med"/>
                      <a:tailEnd type="none" w="med" len="med"/>
                    </a:lnT>
                    <a:lnB w="14935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031265"/>
                  </a:ext>
                </a:extLst>
              </a:tr>
              <a:tr h="416825">
                <a:tc>
                  <a:txBody>
                    <a:bodyPr/>
                    <a:lstStyle/>
                    <a:p>
                      <a:r>
                        <a:rPr lang="en-GB" sz="600" dirty="0">
                          <a:effectLst/>
                          <a:latin typeface="Century Gothic,Bold"/>
                        </a:rPr>
                        <a:t>8:00 → 9:00 </a:t>
                      </a:r>
                      <a:endParaRPr lang="en-GB" sz="1100" dirty="0">
                        <a:effectLst/>
                      </a:endParaRPr>
                    </a:p>
                    <a:p>
                      <a:r>
                        <a:rPr lang="en-GB" sz="500" dirty="0">
                          <a:effectLst/>
                          <a:latin typeface="Century Gothic,Italic"/>
                        </a:rPr>
                        <a:t>‘slightly below average’ </a:t>
                      </a:r>
                      <a:endParaRPr lang="en-GB" sz="1100" dirty="0">
                        <a:effectLst/>
                      </a:endParaRPr>
                    </a:p>
                    <a:p>
                      <a:r>
                        <a:rPr lang="en-GB" sz="500" dirty="0">
                          <a:effectLst/>
                          <a:latin typeface="Century Gothic,Italic"/>
                        </a:rPr>
                        <a:t>‘breakthrough stage’ </a:t>
                      </a:r>
                      <a:endParaRPr lang="en-GB" sz="1100" dirty="0">
                        <a:effectLst/>
                      </a:endParaRPr>
                    </a:p>
                  </a:txBody>
                  <a:tcPr marL="53391" marR="53391" marT="26695" marB="26695" anchor="ctr">
                    <a:lnL w="70104" cap="flat" cmpd="sng" algn="ctr">
                      <a:solidFill>
                        <a:srgbClr val="E5E589"/>
                      </a:solidFill>
                      <a:prstDash val="solid"/>
                      <a:round/>
                      <a:headEnd type="none" w="med" len="med"/>
                      <a:tailEnd type="none" w="med" len="med"/>
                    </a:lnL>
                    <a:lnR w="73152" cap="flat" cmpd="sng" algn="ctr">
                      <a:solidFill>
                        <a:srgbClr val="E5E58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601883161"/>
                  </a:ext>
                </a:extLst>
              </a:tr>
              <a:tr h="547827">
                <a:tc>
                  <a:txBody>
                    <a:bodyPr/>
                    <a:lstStyle/>
                    <a:p>
                      <a:endParaRPr lang="en-GB" sz="1100" dirty="0">
                        <a:effectLst/>
                      </a:endParaRPr>
                    </a:p>
                  </a:txBody>
                  <a:tcPr marL="53391" marR="53391" marT="26695" marB="26695" anchor="ctr">
                    <a:lnL w="70104" cap="flat" cmpd="sng" algn="ctr">
                      <a:solidFill>
                        <a:srgbClr val="000000"/>
                      </a:solidFill>
                      <a:prstDash val="solid"/>
                      <a:round/>
                      <a:headEnd type="none" w="med" len="med"/>
                      <a:tailEnd type="none" w="med" len="med"/>
                    </a:lnL>
                    <a:lnR w="73152"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49352" cap="flat" cmpd="sng" algn="ctr">
                      <a:solidFill>
                        <a:srgbClr val="EDD8AA"/>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2162797956"/>
                  </a:ext>
                </a:extLst>
              </a:tr>
              <a:tr h="295817">
                <a:tc>
                  <a:txBody>
                    <a:bodyPr/>
                    <a:lstStyle/>
                    <a:p>
                      <a:endParaRPr lang="en-GB" sz="1100" dirty="0">
                        <a:effectLst/>
                      </a:endParaRPr>
                    </a:p>
                  </a:txBody>
                  <a:tcPr marL="53391" marR="53391" marT="26695" marB="26695" anchor="ctr">
                    <a:lnL w="70104" cap="flat" cmpd="sng" algn="ctr">
                      <a:solidFill>
                        <a:srgbClr val="000000"/>
                      </a:solidFill>
                      <a:prstDash val="solid"/>
                      <a:round/>
                      <a:headEnd type="none" w="med" len="med"/>
                      <a:tailEnd type="none" w="med" len="med"/>
                    </a:lnL>
                    <a:lnR w="73152" cap="flat" cmpd="sng" algn="ctr">
                      <a:solidFill>
                        <a:srgbClr val="CEB29E"/>
                      </a:solidFill>
                      <a:prstDash val="solid"/>
                      <a:round/>
                      <a:headEnd type="none" w="med" len="med"/>
                      <a:tailEnd type="none" w="med" len="med"/>
                    </a:lnR>
                    <a:lnT w="149352" cap="flat" cmpd="sng" algn="ctr">
                      <a:solidFill>
                        <a:srgbClr val="EDD8AA"/>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D1BC"/>
                    </a:solidFill>
                  </a:tcPr>
                </a:tc>
                <a:tc rowSpan="4">
                  <a:txBody>
                    <a:bodyPr/>
                    <a:lstStyle/>
                    <a:p>
                      <a:r>
                        <a:rPr lang="en-GB" sz="500" dirty="0">
                          <a:effectLst/>
                          <a:latin typeface="Century Gothic" panose="020B0502020202020204" pitchFamily="34" charset="0"/>
                        </a:rPr>
                        <a:t>Students have foundational gaps in their spelling skills that will require sustained teaching in the form of phonetics / spelling programmes.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be able to spell some simple, monosyllabic words with phonetically plausible attempts at those spelt incorrectly.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A small proportion of high-frequency polysyllabic words will be spelt correctly with reminders from the teacher.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may sometimes attempt to spell unfamiliar words but will typically be dependent on the teacher for spellings.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require support in the classroom with word lists covering more complex high- frequency / common words and subject-specific words.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continue to require weekly input on spelling patterns and strategies – through whole-group spelling sessions and intervention programmes. </a:t>
                      </a:r>
                      <a:endParaRPr lang="en-GB" sz="1100" dirty="0">
                        <a:effectLst/>
                      </a:endParaRPr>
                    </a:p>
                  </a:txBody>
                  <a:tcPr marL="53391" marR="53391" marT="26695" marB="26695" anchor="ctr">
                    <a:lnL w="73152" cap="flat" cmpd="sng" algn="ctr">
                      <a:solidFill>
                        <a:srgbClr val="CEB29E"/>
                      </a:solidFill>
                      <a:prstDash val="solid"/>
                      <a:round/>
                      <a:headEnd type="none" w="med" len="med"/>
                      <a:tailEnd type="none" w="med" len="med"/>
                    </a:lnL>
                    <a:lnR w="6083" cap="flat" cmpd="sng" algn="ctr">
                      <a:solidFill>
                        <a:srgbClr val="000000"/>
                      </a:solidFill>
                      <a:prstDash val="solid"/>
                      <a:round/>
                      <a:headEnd type="none" w="med" len="med"/>
                      <a:tailEnd type="none" w="med" len="med"/>
                    </a:lnR>
                    <a:lnT w="149352" cap="flat" cmpd="sng" algn="ctr">
                      <a:solidFill>
                        <a:srgbClr val="000000"/>
                      </a:solidFill>
                      <a:prstDash val="solid"/>
                      <a:round/>
                      <a:headEnd type="none" w="med" len="med"/>
                      <a:tailEnd type="none" w="med" len="med"/>
                    </a:lnT>
                    <a:lnB w="17221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564948"/>
                  </a:ext>
                </a:extLst>
              </a:tr>
              <a:tr h="309641">
                <a:tc>
                  <a:txBody>
                    <a:bodyPr/>
                    <a:lstStyle/>
                    <a:p>
                      <a:r>
                        <a:rPr lang="en-GB" sz="600" dirty="0">
                          <a:effectLst/>
                          <a:latin typeface="Century Gothic,Bold"/>
                        </a:rPr>
                        <a:t>7:00 → 8:00 </a:t>
                      </a:r>
                      <a:endParaRPr lang="en-GB" sz="1100" dirty="0">
                        <a:effectLst/>
                      </a:endParaRPr>
                    </a:p>
                    <a:p>
                      <a:r>
                        <a:rPr lang="en-GB" sz="500" dirty="0">
                          <a:effectLst/>
                          <a:latin typeface="Century Gothic,Italic"/>
                        </a:rPr>
                        <a:t>‘well below average’ </a:t>
                      </a:r>
                      <a:endParaRPr lang="en-GB" sz="1100" dirty="0">
                        <a:effectLst/>
                      </a:endParaRPr>
                    </a:p>
                  </a:txBody>
                  <a:tcPr marL="53391" marR="53391" marT="26695" marB="26695" anchor="ctr">
                    <a:lnL w="70104" cap="flat" cmpd="sng" algn="ctr">
                      <a:solidFill>
                        <a:srgbClr val="D8BAAA"/>
                      </a:solidFill>
                      <a:prstDash val="solid"/>
                      <a:round/>
                      <a:headEnd type="none" w="med" len="med"/>
                      <a:tailEnd type="none" w="med" len="med"/>
                    </a:lnL>
                    <a:lnR w="73152" cap="flat" cmpd="sng" algn="ctr">
                      <a:solidFill>
                        <a:srgbClr val="D8BCAA"/>
                      </a:solidFill>
                      <a:prstDash val="solid"/>
                      <a:round/>
                      <a:headEnd type="none" w="med" len="med"/>
                      <a:tailEnd type="none" w="med" len="med"/>
                    </a:lnR>
                    <a:lnT w="12700" cap="flat" cmpd="sng" algn="ctr">
                      <a:solidFill>
                        <a:srgbClr val="000000"/>
                      </a:solidFill>
                      <a:prstDash val="solid"/>
                      <a:round/>
                      <a:headEnd type="none" w="med" len="med"/>
                      <a:tailEnd type="none" w="med" len="med"/>
                    </a:lnT>
                    <a:lnB w="76" cap="flat" cmpd="sng" algn="ctr">
                      <a:solidFill>
                        <a:srgbClr val="000000"/>
                      </a:solidFill>
                      <a:prstDash val="solid"/>
                      <a:round/>
                      <a:headEnd type="none" w="med" len="med"/>
                      <a:tailEnd type="none" w="med" len="med"/>
                    </a:lnB>
                    <a:solidFill>
                      <a:srgbClr val="EFD1BC"/>
                    </a:solidFill>
                  </a:tcPr>
                </a:tc>
                <a:tc vMerge="1">
                  <a:txBody>
                    <a:bodyPr/>
                    <a:lstStyle/>
                    <a:p>
                      <a:endParaRPr lang="en-US"/>
                    </a:p>
                  </a:txBody>
                  <a:tcPr/>
                </a:tc>
                <a:extLst>
                  <a:ext uri="{0D108BD9-81ED-4DB2-BD59-A6C34878D82A}">
                    <a16:rowId xmlns:a16="http://schemas.microsoft.com/office/drawing/2014/main" val="550762216"/>
                  </a:ext>
                </a:extLst>
              </a:tr>
              <a:tr h="178640">
                <a:tc>
                  <a:txBody>
                    <a:bodyPr/>
                    <a:lstStyle/>
                    <a:p>
                      <a:r>
                        <a:rPr lang="en-GB" sz="500" dirty="0">
                          <a:effectLst/>
                          <a:latin typeface="Century Gothic,Italic"/>
                        </a:rPr>
                        <a:t>‘limited functionality’ </a:t>
                      </a:r>
                      <a:endParaRPr lang="en-GB" sz="1100" dirty="0">
                        <a:effectLst/>
                      </a:endParaRPr>
                    </a:p>
                  </a:txBody>
                  <a:tcPr marL="53391" marR="53391" marT="26695" marB="26695" anchor="ctr">
                    <a:lnL w="70104" cap="flat" cmpd="sng" algn="ctr">
                      <a:solidFill>
                        <a:srgbClr val="D8BAAA"/>
                      </a:solidFill>
                      <a:prstDash val="solid"/>
                      <a:round/>
                      <a:headEnd type="none" w="med" len="med"/>
                      <a:tailEnd type="none" w="med" len="med"/>
                    </a:lnL>
                    <a:lnR w="73152" cap="flat" cmpd="sng" algn="ctr">
                      <a:solidFill>
                        <a:srgbClr val="D8BCAA"/>
                      </a:solidFill>
                      <a:prstDash val="solid"/>
                      <a:round/>
                      <a:headEnd type="none" w="med" len="med"/>
                      <a:tailEnd type="none" w="med" len="med"/>
                    </a:lnR>
                    <a:lnT w="76"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D1BC"/>
                    </a:solidFill>
                  </a:tcPr>
                </a:tc>
                <a:tc vMerge="1">
                  <a:txBody>
                    <a:bodyPr/>
                    <a:lstStyle/>
                    <a:p>
                      <a:endParaRPr lang="en-US"/>
                    </a:p>
                  </a:txBody>
                  <a:tcPr/>
                </a:tc>
                <a:extLst>
                  <a:ext uri="{0D108BD9-81ED-4DB2-BD59-A6C34878D82A}">
                    <a16:rowId xmlns:a16="http://schemas.microsoft.com/office/drawing/2014/main" val="323894768"/>
                  </a:ext>
                </a:extLst>
              </a:tr>
              <a:tr h="583556">
                <a:tc>
                  <a:txBody>
                    <a:bodyPr/>
                    <a:lstStyle/>
                    <a:p>
                      <a:endParaRPr lang="en-GB" sz="1100" dirty="0">
                        <a:effectLst/>
                      </a:endParaRPr>
                    </a:p>
                  </a:txBody>
                  <a:tcPr marL="53391" marR="53391" marT="26695" marB="26695" anchor="ctr">
                    <a:lnL w="70104" cap="flat" cmpd="sng" algn="ctr">
                      <a:solidFill>
                        <a:srgbClr val="000000"/>
                      </a:solidFill>
                      <a:prstDash val="solid"/>
                      <a:round/>
                      <a:headEnd type="none" w="med" len="med"/>
                      <a:tailEnd type="none" w="med" len="med"/>
                    </a:lnL>
                    <a:lnR w="73152"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72212" cap="flat" cmpd="sng" algn="ctr">
                      <a:solidFill>
                        <a:srgbClr val="F2A59E"/>
                      </a:solidFill>
                      <a:prstDash val="solid"/>
                      <a:round/>
                      <a:headEnd type="none" w="med" len="med"/>
                      <a:tailEnd type="none" w="med" len="med"/>
                    </a:lnB>
                    <a:solidFill>
                      <a:srgbClr val="EFD1BC"/>
                    </a:solidFill>
                  </a:tcPr>
                </a:tc>
                <a:tc vMerge="1">
                  <a:txBody>
                    <a:bodyPr/>
                    <a:lstStyle/>
                    <a:p>
                      <a:endParaRPr lang="en-US"/>
                    </a:p>
                  </a:txBody>
                  <a:tcPr/>
                </a:tc>
                <a:extLst>
                  <a:ext uri="{0D108BD9-81ED-4DB2-BD59-A6C34878D82A}">
                    <a16:rowId xmlns:a16="http://schemas.microsoft.com/office/drawing/2014/main" val="2880944662"/>
                  </a:ext>
                </a:extLst>
              </a:tr>
              <a:tr h="1357660">
                <a:tc>
                  <a:txBody>
                    <a:bodyPr/>
                    <a:lstStyle/>
                    <a:p>
                      <a:r>
                        <a:rPr lang="en-GB" sz="600" dirty="0">
                          <a:effectLst/>
                          <a:latin typeface="Century Gothic,Bold"/>
                        </a:rPr>
                        <a:t>6:11 and below </a:t>
                      </a:r>
                      <a:endParaRPr lang="en-GB" sz="1100" dirty="0">
                        <a:effectLst/>
                      </a:endParaRPr>
                    </a:p>
                    <a:p>
                      <a:r>
                        <a:rPr lang="en-GB" sz="500" dirty="0">
                          <a:effectLst/>
                          <a:latin typeface="Century Gothic,Italic"/>
                        </a:rPr>
                        <a:t>‘building blocks stage’ </a:t>
                      </a:r>
                      <a:endParaRPr lang="en-GB" sz="1100" dirty="0">
                        <a:effectLst/>
                      </a:endParaRPr>
                    </a:p>
                    <a:p>
                      <a:r>
                        <a:rPr lang="en-GB" sz="500" dirty="0">
                          <a:effectLst/>
                          <a:latin typeface="Century Gothic,Italic"/>
                        </a:rPr>
                        <a:t>‘no functionality in spelling’ </a:t>
                      </a:r>
                      <a:endParaRPr lang="en-GB" sz="1100" dirty="0">
                        <a:effectLst/>
                      </a:endParaRPr>
                    </a:p>
                  </a:txBody>
                  <a:tcPr marL="53391" marR="53391" marT="26695" marB="26695" anchor="ctr">
                    <a:lnL w="70104" cap="flat" cmpd="sng" algn="ctr">
                      <a:solidFill>
                        <a:srgbClr val="E58484"/>
                      </a:solidFill>
                      <a:prstDash val="solid"/>
                      <a:round/>
                      <a:headEnd type="none" w="med" len="med"/>
                      <a:tailEnd type="none" w="med" len="med"/>
                    </a:lnL>
                    <a:lnR w="73152" cap="flat" cmpd="sng" algn="ctr">
                      <a:solidFill>
                        <a:srgbClr val="E58787"/>
                      </a:solidFill>
                      <a:prstDash val="solid"/>
                      <a:round/>
                      <a:headEnd type="none" w="med" len="med"/>
                      <a:tailEnd type="none" w="med" len="med"/>
                    </a:lnR>
                    <a:lnT w="172212" cap="flat" cmpd="sng" algn="ctr">
                      <a:solidFill>
                        <a:srgbClr val="F2A59E"/>
                      </a:solidFill>
                      <a:prstDash val="solid"/>
                      <a:round/>
                      <a:headEnd type="none" w="med" len="med"/>
                      <a:tailEnd type="none" w="med" len="med"/>
                    </a:lnT>
                    <a:lnB w="102108" cap="flat" cmpd="sng" algn="ctr">
                      <a:solidFill>
                        <a:srgbClr val="EA8989"/>
                      </a:solidFill>
                      <a:prstDash val="solid"/>
                      <a:round/>
                      <a:headEnd type="none" w="med" len="med"/>
                      <a:tailEnd type="none" w="med" len="med"/>
                    </a:lnB>
                    <a:solidFill>
                      <a:srgbClr val="FF9696"/>
                    </a:solidFill>
                  </a:tcPr>
                </a:tc>
                <a:tc>
                  <a:txBody>
                    <a:bodyPr/>
                    <a:lstStyle/>
                    <a:p>
                      <a:r>
                        <a:rPr lang="en-GB" sz="500" dirty="0">
                          <a:effectLst/>
                          <a:latin typeface="Century Gothic" panose="020B0502020202020204" pitchFamily="34" charset="0"/>
                        </a:rPr>
                        <a:t>Students will have large foundational gaps, generally at this age (11+) due to a specific learning difficulty – usually identified but sometimes not. They will require intervention from specialist programmes that ‘re-teach’ skills through a different approach to those tried previously.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will have basic awareness of phonic strategies for spelling. They will rely on a mix of phonic strategies and sight vocabulary to spell some high-frequency / common monosyllabic words.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Their written vocabulary will be limited. They often have a higher spoken vocabulary.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They may scribe / copy written work well which in turn disguises their difficulties. </a:t>
                      </a:r>
                      <a:endParaRPr lang="en-GB" sz="1100" dirty="0">
                        <a:effectLst/>
                      </a:endParaRPr>
                    </a:p>
                    <a:p>
                      <a:pPr>
                        <a:buFont typeface="Arial" panose="020B0604020202020204" pitchFamily="34" charset="0"/>
                        <a:buChar char="•"/>
                      </a:pPr>
                      <a:r>
                        <a:rPr lang="en-GB" sz="500" dirty="0">
                          <a:effectLst/>
                          <a:latin typeface="Symbol" pitchFamily="2" charset="2"/>
                        </a:rPr>
                        <a:t>  </a:t>
                      </a:r>
                      <a:r>
                        <a:rPr lang="en-GB" sz="500" dirty="0">
                          <a:effectLst/>
                          <a:latin typeface="Century Gothic" panose="020B0502020202020204" pitchFamily="34" charset="0"/>
                        </a:rPr>
                        <a:t>Other underlying issues may be present such as inconsistent knowledge of the alphabet, </a:t>
                      </a:r>
                      <a:endParaRPr lang="en-GB" sz="1100" dirty="0">
                        <a:effectLst/>
                      </a:endParaRPr>
                    </a:p>
                    <a:p>
                      <a:pPr>
                        <a:buFont typeface="Arial" panose="020B0604020202020204" pitchFamily="34" charset="0"/>
                        <a:buChar char="•"/>
                      </a:pPr>
                      <a:r>
                        <a:rPr lang="en-GB" sz="500" dirty="0">
                          <a:effectLst/>
                          <a:latin typeface="Century Gothic" panose="020B0502020202020204" pitchFamily="34" charset="0"/>
                        </a:rPr>
                        <a:t>limited rhyming skills, limited sequencing skills, poor working memory, speech and language needs etc. </a:t>
                      </a:r>
                      <a:endParaRPr lang="en-GB" sz="1100" dirty="0">
                        <a:effectLst/>
                      </a:endParaRPr>
                    </a:p>
                  </a:txBody>
                  <a:tcPr marL="53391" marR="53391" marT="26695" marB="26695" anchor="ctr">
                    <a:lnL w="73152" cap="flat" cmpd="sng" algn="ctr">
                      <a:solidFill>
                        <a:srgbClr val="E58787"/>
                      </a:solidFill>
                      <a:prstDash val="solid"/>
                      <a:round/>
                      <a:headEnd type="none" w="med" len="med"/>
                      <a:tailEnd type="none" w="med" len="med"/>
                    </a:lnL>
                    <a:lnR w="6083" cap="flat" cmpd="sng" algn="ctr">
                      <a:solidFill>
                        <a:srgbClr val="000000"/>
                      </a:solidFill>
                      <a:prstDash val="solid"/>
                      <a:round/>
                      <a:headEnd type="none" w="med" len="med"/>
                      <a:tailEnd type="none" w="med" len="med"/>
                    </a:lnR>
                    <a:lnT w="172212" cap="flat" cmpd="sng" algn="ctr">
                      <a:solidFill>
                        <a:srgbClr val="000000"/>
                      </a:solidFill>
                      <a:prstDash val="solid"/>
                      <a:round/>
                      <a:headEnd type="none" w="med" len="med"/>
                      <a:tailEnd type="none" w="med" len="med"/>
                    </a:lnT>
                    <a:lnB w="102108" cap="flat" cmpd="sng" algn="ctr">
                      <a:solidFill>
                        <a:srgbClr val="0F0000"/>
                      </a:solidFill>
                      <a:prstDash val="solid"/>
                      <a:round/>
                      <a:headEnd type="none" w="med" len="med"/>
                      <a:tailEnd type="none" w="med" len="med"/>
                    </a:lnB>
                  </a:tcPr>
                </a:tc>
                <a:extLst>
                  <a:ext uri="{0D108BD9-81ED-4DB2-BD59-A6C34878D82A}">
                    <a16:rowId xmlns:a16="http://schemas.microsoft.com/office/drawing/2014/main" val="919348598"/>
                  </a:ext>
                </a:extLst>
              </a:tr>
            </a:tbl>
          </a:graphicData>
        </a:graphic>
      </p:graphicFrame>
      <p:pic>
        <p:nvPicPr>
          <p:cNvPr id="2049" name="Picture 1" descr="page9image7947728">
            <a:extLst>
              <a:ext uri="{FF2B5EF4-FFF2-40B4-BE49-F238E27FC236}">
                <a16:creationId xmlns:a16="http://schemas.microsoft.com/office/drawing/2014/main" id="{D3397ECD-D79A-ED49-AC89-C7AA1182C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495" y="1784433"/>
            <a:ext cx="1414008" cy="1189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9image5879072">
            <a:extLst>
              <a:ext uri="{FF2B5EF4-FFF2-40B4-BE49-F238E27FC236}">
                <a16:creationId xmlns:a16="http://schemas.microsoft.com/office/drawing/2014/main" id="{AACD55A0-AF27-EF4D-A17C-24765C420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495" y="1780136"/>
            <a:ext cx="1414008" cy="13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91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F660-590F-144A-8B45-071F847091C8}"/>
              </a:ext>
            </a:extLst>
          </p:cNvPr>
          <p:cNvSpPr>
            <a:spLocks noGrp="1"/>
          </p:cNvSpPr>
          <p:nvPr>
            <p:ph type="title"/>
          </p:nvPr>
        </p:nvSpPr>
        <p:spPr/>
        <p:txBody>
          <a:bodyPr>
            <a:normAutofit fontScale="90000"/>
          </a:bodyPr>
          <a:lstStyle/>
          <a:p>
            <a:r>
              <a:rPr lang="en-GB" dirty="0"/>
              <a:t>Planning for Differentiation aka </a:t>
            </a:r>
            <a:br>
              <a:rPr lang="en-GB" dirty="0"/>
            </a:br>
            <a:r>
              <a:rPr lang="en-GB" dirty="0"/>
              <a:t>“Courses for horses...” </a:t>
            </a:r>
            <a:br>
              <a:rPr lang="en-GB" dirty="0"/>
            </a:br>
            <a:endParaRPr lang="en-US" dirty="0"/>
          </a:p>
        </p:txBody>
      </p:sp>
      <p:pic>
        <p:nvPicPr>
          <p:cNvPr id="4" name="Content Placeholder 3">
            <a:extLst>
              <a:ext uri="{FF2B5EF4-FFF2-40B4-BE49-F238E27FC236}">
                <a16:creationId xmlns:a16="http://schemas.microsoft.com/office/drawing/2014/main" id="{73026C77-ABD8-A548-B4C2-356AA83C77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62550" y="3544094"/>
            <a:ext cx="1866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275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1F610-D068-4645-8D11-7BF0C36AF3AE}"/>
              </a:ext>
            </a:extLst>
          </p:cNvPr>
          <p:cNvSpPr>
            <a:spLocks noGrp="1"/>
          </p:cNvSpPr>
          <p:nvPr>
            <p:ph type="title"/>
          </p:nvPr>
        </p:nvSpPr>
        <p:spPr/>
        <p:txBody>
          <a:bodyPr>
            <a:normAutofit fontScale="90000"/>
          </a:bodyPr>
          <a:lstStyle/>
          <a:p>
            <a:r>
              <a:rPr lang="en-GB" dirty="0"/>
              <a:t>There are many different forms of differentiation: </a:t>
            </a:r>
            <a:br>
              <a:rPr lang="en-GB" dirty="0"/>
            </a:br>
            <a:endParaRPr lang="en-US" dirty="0"/>
          </a:p>
        </p:txBody>
      </p:sp>
      <p:pic>
        <p:nvPicPr>
          <p:cNvPr id="6" name="Content Placeholder 5">
            <a:extLst>
              <a:ext uri="{FF2B5EF4-FFF2-40B4-BE49-F238E27FC236}">
                <a16:creationId xmlns:a16="http://schemas.microsoft.com/office/drawing/2014/main" id="{C7ADBD28-0AA9-F44E-93C6-C8DD82F3D466}"/>
              </a:ext>
            </a:extLst>
          </p:cNvPr>
          <p:cNvPicPr>
            <a:picLocks noGrp="1" noChangeAspect="1"/>
          </p:cNvPicPr>
          <p:nvPr>
            <p:ph idx="1"/>
          </p:nvPr>
        </p:nvPicPr>
        <p:blipFill>
          <a:blip r:embed="rId2"/>
          <a:stretch>
            <a:fillRect/>
          </a:stretch>
        </p:blipFill>
        <p:spPr>
          <a:xfrm>
            <a:off x="1471613" y="1304925"/>
            <a:ext cx="8396287" cy="4872038"/>
          </a:xfrm>
          <a:prstGeom prst="rect">
            <a:avLst/>
          </a:prstGeom>
        </p:spPr>
      </p:pic>
      <p:pic>
        <p:nvPicPr>
          <p:cNvPr id="11" name="Picture 3">
            <a:extLst>
              <a:ext uri="{FF2B5EF4-FFF2-40B4-BE49-F238E27FC236}">
                <a16:creationId xmlns:a16="http://schemas.microsoft.com/office/drawing/2014/main" id="{88E11935-1A4A-0145-9EF7-9BCE62231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 name="Picture 1" descr="page10image3819008">
            <a:extLst>
              <a:ext uri="{FF2B5EF4-FFF2-40B4-BE49-F238E27FC236}">
                <a16:creationId xmlns:a16="http://schemas.microsoft.com/office/drawing/2014/main" id="{BD68A7FF-1D5D-1D46-91E0-59878CF68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511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10image3808480">
            <a:extLst>
              <a:ext uri="{FF2B5EF4-FFF2-40B4-BE49-F238E27FC236}">
                <a16:creationId xmlns:a16="http://schemas.microsoft.com/office/drawing/2014/main" id="{BFE381CF-7E5E-E844-83F0-325EE1BC71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019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10image3807808">
            <a:extLst>
              <a:ext uri="{FF2B5EF4-FFF2-40B4-BE49-F238E27FC236}">
                <a16:creationId xmlns:a16="http://schemas.microsoft.com/office/drawing/2014/main" id="{E71BD701-F8FB-824E-BD18-9848257790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511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10image3815424">
            <a:extLst>
              <a:ext uri="{FF2B5EF4-FFF2-40B4-BE49-F238E27FC236}">
                <a16:creationId xmlns:a16="http://schemas.microsoft.com/office/drawing/2014/main" id="{2DA98BFF-7323-6D4A-8DF8-B3F5A43F17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511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age10image3811168">
            <a:extLst>
              <a:ext uri="{FF2B5EF4-FFF2-40B4-BE49-F238E27FC236}">
                <a16:creationId xmlns:a16="http://schemas.microsoft.com/office/drawing/2014/main" id="{4A4C38B0-EE4A-7E48-9012-FFB7D982ED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4384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10image3814752">
            <a:extLst>
              <a:ext uri="{FF2B5EF4-FFF2-40B4-BE49-F238E27FC236}">
                <a16:creationId xmlns:a16="http://schemas.microsoft.com/office/drawing/2014/main" id="{DDF3A3E1-B65D-1041-AD96-7471EE2E13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400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age10image3819008">
            <a:extLst>
              <a:ext uri="{FF2B5EF4-FFF2-40B4-BE49-F238E27FC236}">
                <a16:creationId xmlns:a16="http://schemas.microsoft.com/office/drawing/2014/main" id="{74E3C86D-4829-954E-9FC9-AFC889701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511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ge10image3808480">
            <a:extLst>
              <a:ext uri="{FF2B5EF4-FFF2-40B4-BE49-F238E27FC236}">
                <a16:creationId xmlns:a16="http://schemas.microsoft.com/office/drawing/2014/main" id="{88E88D64-96E5-F943-9ADC-E935869EF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019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age10image3807808">
            <a:extLst>
              <a:ext uri="{FF2B5EF4-FFF2-40B4-BE49-F238E27FC236}">
                <a16:creationId xmlns:a16="http://schemas.microsoft.com/office/drawing/2014/main" id="{30781A7B-5D47-304A-9C0F-596F8ACEA1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511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ge10image3815424">
            <a:extLst>
              <a:ext uri="{FF2B5EF4-FFF2-40B4-BE49-F238E27FC236}">
                <a16:creationId xmlns:a16="http://schemas.microsoft.com/office/drawing/2014/main" id="{07BC3FBA-DE2B-7048-B00A-594AAA6D4E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511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page10image3811168">
            <a:extLst>
              <a:ext uri="{FF2B5EF4-FFF2-40B4-BE49-F238E27FC236}">
                <a16:creationId xmlns:a16="http://schemas.microsoft.com/office/drawing/2014/main" id="{0DCBCEFC-ADCD-B449-8555-5F571743A2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4384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age10image3814752">
            <a:extLst>
              <a:ext uri="{FF2B5EF4-FFF2-40B4-BE49-F238E27FC236}">
                <a16:creationId xmlns:a16="http://schemas.microsoft.com/office/drawing/2014/main" id="{4B9D1259-D039-8A4B-98DC-F3DA58DDC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40000"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11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FDAB-98BA-8343-AF3F-CEA56C0CF4CD}"/>
              </a:ext>
            </a:extLst>
          </p:cNvPr>
          <p:cNvSpPr>
            <a:spLocks noGrp="1"/>
          </p:cNvSpPr>
          <p:nvPr>
            <p:ph type="title"/>
          </p:nvPr>
        </p:nvSpPr>
        <p:spPr/>
        <p:txBody>
          <a:bodyPr>
            <a:normAutofit fontScale="90000"/>
          </a:bodyPr>
          <a:lstStyle/>
          <a:p>
            <a:r>
              <a:rPr lang="en-GB" dirty="0"/>
              <a:t>Trigger Questions for a Differentiated Curriculum </a:t>
            </a:r>
            <a:br>
              <a:rPr lang="en-GB" dirty="0"/>
            </a:br>
            <a:endParaRPr lang="en-US" dirty="0"/>
          </a:p>
        </p:txBody>
      </p:sp>
      <p:sp>
        <p:nvSpPr>
          <p:cNvPr id="3" name="Content Placeholder 2">
            <a:extLst>
              <a:ext uri="{FF2B5EF4-FFF2-40B4-BE49-F238E27FC236}">
                <a16:creationId xmlns:a16="http://schemas.microsoft.com/office/drawing/2014/main" id="{3460350E-D002-B843-A214-CF2B099D5727}"/>
              </a:ext>
            </a:extLst>
          </p:cNvPr>
          <p:cNvSpPr>
            <a:spLocks noGrp="1"/>
          </p:cNvSpPr>
          <p:nvPr>
            <p:ph idx="1"/>
          </p:nvPr>
        </p:nvSpPr>
        <p:spPr/>
        <p:txBody>
          <a:bodyPr>
            <a:normAutofit fontScale="92500" lnSpcReduction="20000"/>
          </a:bodyPr>
          <a:lstStyle/>
          <a:p>
            <a:r>
              <a:rPr lang="en-GB" dirty="0"/>
              <a:t>Profiling your cohort – What size group/s are they learning in? How have they engaged and progressed so far? What do they need to learn at this stage? What do they want to learn at this stage? What are their difficulties? What are their strengths? </a:t>
            </a:r>
          </a:p>
          <a:p>
            <a:r>
              <a:rPr lang="en-GB" dirty="0"/>
              <a:t>Selecting a study topic – How relevant is it to their interests? How does it meet their needs? How does it contrast with and compliment the rest of the subject’s curriculum? </a:t>
            </a:r>
          </a:p>
          <a:p>
            <a:r>
              <a:rPr lang="en-GB" dirty="0"/>
              <a:t>Defining the key objectives – What facts do we want them to know? What big ideas do we want them to understand? What do we want them to actually be able to do? </a:t>
            </a:r>
          </a:p>
          <a:p>
            <a:r>
              <a:rPr lang="en-GB" dirty="0"/>
              <a:t>Establishing key outcomes – What will the end product look like? How will the students have changed? Will they have something tangible to show for their efforts? </a:t>
            </a:r>
          </a:p>
          <a:p>
            <a:endParaRPr lang="en-US" dirty="0"/>
          </a:p>
        </p:txBody>
      </p:sp>
      <p:pic>
        <p:nvPicPr>
          <p:cNvPr id="4" name="Picture 3">
            <a:extLst>
              <a:ext uri="{FF2B5EF4-FFF2-40B4-BE49-F238E27FC236}">
                <a16:creationId xmlns:a16="http://schemas.microsoft.com/office/drawing/2014/main" id="{2E4E0C28-4C6F-1440-93CE-326091F43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203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D9F9-900E-4E40-BA5E-D2A509DEB6F7}"/>
              </a:ext>
            </a:extLst>
          </p:cNvPr>
          <p:cNvSpPr>
            <a:spLocks noGrp="1"/>
          </p:cNvSpPr>
          <p:nvPr>
            <p:ph type="ctrTitle"/>
          </p:nvPr>
        </p:nvSpPr>
        <p:spPr/>
        <p:txBody>
          <a:bodyPr/>
          <a:lstStyle/>
          <a:p>
            <a:r>
              <a:rPr lang="en-US" dirty="0"/>
              <a:t>Meeting the Needs of Year 5 and Year 6 Learners</a:t>
            </a:r>
          </a:p>
        </p:txBody>
      </p:sp>
      <p:sp>
        <p:nvSpPr>
          <p:cNvPr id="3" name="Subtitle 2">
            <a:extLst>
              <a:ext uri="{FF2B5EF4-FFF2-40B4-BE49-F238E27FC236}">
                <a16:creationId xmlns:a16="http://schemas.microsoft.com/office/drawing/2014/main" id="{0A2B25D4-1AFD-6E42-ADD6-E18CE6278485}"/>
              </a:ext>
            </a:extLst>
          </p:cNvPr>
          <p:cNvSpPr>
            <a:spLocks noGrp="1"/>
          </p:cNvSpPr>
          <p:nvPr>
            <p:ph type="subTitle" idx="1"/>
          </p:nvPr>
        </p:nvSpPr>
        <p:spPr/>
        <p:txBody>
          <a:bodyPr/>
          <a:lstStyle/>
          <a:p>
            <a:r>
              <a:rPr lang="en-US" dirty="0"/>
              <a:t>Kathryn Parkinson </a:t>
            </a:r>
          </a:p>
          <a:p>
            <a:r>
              <a:rPr lang="en-US" dirty="0"/>
              <a:t>Educational Psychologist </a:t>
            </a:r>
          </a:p>
          <a:p>
            <a:r>
              <a:rPr lang="en-US" dirty="0"/>
              <a:t>PIVOT Associate </a:t>
            </a:r>
          </a:p>
        </p:txBody>
      </p:sp>
      <p:pic>
        <p:nvPicPr>
          <p:cNvPr id="4" name="Picture 3">
            <a:extLst>
              <a:ext uri="{FF2B5EF4-FFF2-40B4-BE49-F238E27FC236}">
                <a16:creationId xmlns:a16="http://schemas.microsoft.com/office/drawing/2014/main" id="{59925108-0E47-664F-BC99-E1283980E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340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696D-0BDB-F549-992E-9E833A3DF119}"/>
              </a:ext>
            </a:extLst>
          </p:cNvPr>
          <p:cNvSpPr>
            <a:spLocks noGrp="1"/>
          </p:cNvSpPr>
          <p:nvPr>
            <p:ph type="title"/>
          </p:nvPr>
        </p:nvSpPr>
        <p:spPr/>
        <p:txBody>
          <a:bodyPr/>
          <a:lstStyle/>
          <a:p>
            <a:r>
              <a:rPr lang="en-GB" dirty="0"/>
              <a:t>Trigger Questions for a Differentiated Curriculum</a:t>
            </a:r>
            <a:endParaRPr lang="en-US" dirty="0"/>
          </a:p>
        </p:txBody>
      </p:sp>
      <p:sp>
        <p:nvSpPr>
          <p:cNvPr id="3" name="Content Placeholder 2">
            <a:extLst>
              <a:ext uri="{FF2B5EF4-FFF2-40B4-BE49-F238E27FC236}">
                <a16:creationId xmlns:a16="http://schemas.microsoft.com/office/drawing/2014/main" id="{30D7DAAD-624E-B24B-BF42-60D4EC76E5A1}"/>
              </a:ext>
            </a:extLst>
          </p:cNvPr>
          <p:cNvSpPr>
            <a:spLocks noGrp="1"/>
          </p:cNvSpPr>
          <p:nvPr>
            <p:ph idx="1"/>
          </p:nvPr>
        </p:nvSpPr>
        <p:spPr/>
        <p:txBody>
          <a:bodyPr>
            <a:normAutofit fontScale="62500" lnSpcReduction="20000"/>
          </a:bodyPr>
          <a:lstStyle/>
          <a:p>
            <a:r>
              <a:rPr lang="en-GB" dirty="0"/>
              <a:t>Main classroom activities and resources – Are the students mainly visual, auditory or kinaesthetic? What are the readability levels of the texts? Do the activities / resources follow a sequence of steps towards a clear goal? </a:t>
            </a:r>
          </a:p>
          <a:p>
            <a:r>
              <a:rPr lang="en-GB" dirty="0"/>
              <a:t>Recap and consolidation activities – Is there time set aside for ‘over learning’ activities? Are back-up plans in place for when not enough progress has been made? </a:t>
            </a:r>
          </a:p>
          <a:p>
            <a:r>
              <a:rPr lang="en-GB" dirty="0"/>
              <a:t>Extension and enrichment activities – Is there time set aside for ‘further challenge’? Are back-up plans in place for when students make above expected progress? </a:t>
            </a:r>
          </a:p>
          <a:p>
            <a:r>
              <a:rPr lang="en-GB" dirty="0"/>
              <a:t>Homework activities – What is the purpose of the homework – to recap / consolidate or enrich / extend? Will the students be able to easily understand the instructions? Will the students be able to complete this at home without adult supervision? Is there time set aside in lesson for ‘homework support’? </a:t>
            </a:r>
          </a:p>
          <a:p>
            <a:r>
              <a:rPr lang="en-GB" dirty="0"/>
              <a:t>Assessment procedures – What is the assessment looking for? What is the assessment not looking for? How many assessments are needed to reflect learning across the whole scheme? Can the assessments be completed in a non-literacy based way? Is there opportunity for self-assessment? </a:t>
            </a:r>
          </a:p>
          <a:p>
            <a:r>
              <a:rPr lang="en-GB" dirty="0"/>
              <a:t>10. Celebrating achievement – Can students clearly see their own progress and reflect on it? Do the students have opportunity for ‘proud moments’? Do the students know where they need to go next? </a:t>
            </a:r>
          </a:p>
          <a:p>
            <a:endParaRPr lang="en-US" dirty="0"/>
          </a:p>
        </p:txBody>
      </p:sp>
      <p:pic>
        <p:nvPicPr>
          <p:cNvPr id="4" name="Picture 3">
            <a:extLst>
              <a:ext uri="{FF2B5EF4-FFF2-40B4-BE49-F238E27FC236}">
                <a16:creationId xmlns:a16="http://schemas.microsoft.com/office/drawing/2014/main" id="{9B8C4977-2EFA-7744-B260-5E87C49E2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159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4378-E81B-074A-8741-CF431553561B}"/>
              </a:ext>
            </a:extLst>
          </p:cNvPr>
          <p:cNvSpPr>
            <a:spLocks noGrp="1"/>
          </p:cNvSpPr>
          <p:nvPr>
            <p:ph type="title"/>
          </p:nvPr>
        </p:nvSpPr>
        <p:spPr/>
        <p:txBody>
          <a:bodyPr/>
          <a:lstStyle/>
          <a:p>
            <a:r>
              <a:rPr lang="en-GB" dirty="0"/>
              <a:t>Supporting Written Tasks </a:t>
            </a:r>
            <a:br>
              <a:rPr lang="en-GB" dirty="0"/>
            </a:br>
            <a:endParaRPr lang="en-US" dirty="0"/>
          </a:p>
        </p:txBody>
      </p:sp>
      <p:sp>
        <p:nvSpPr>
          <p:cNvPr id="3" name="Content Placeholder 2">
            <a:extLst>
              <a:ext uri="{FF2B5EF4-FFF2-40B4-BE49-F238E27FC236}">
                <a16:creationId xmlns:a16="http://schemas.microsoft.com/office/drawing/2014/main" id="{BB5C2A70-0C26-5E4D-9688-C4455022C354}"/>
              </a:ext>
            </a:extLst>
          </p:cNvPr>
          <p:cNvSpPr>
            <a:spLocks noGrp="1"/>
          </p:cNvSpPr>
          <p:nvPr>
            <p:ph idx="1"/>
          </p:nvPr>
        </p:nvSpPr>
        <p:spPr/>
        <p:txBody>
          <a:bodyPr/>
          <a:lstStyle/>
          <a:p>
            <a:r>
              <a:rPr lang="en-GB" dirty="0"/>
              <a:t>There are students within school who cannot demonstrate their full ability because they are too often confined to written responses – particularly ‘free writing’ activities where students are greeted with a blank page and asked to fill it. </a:t>
            </a:r>
          </a:p>
          <a:p>
            <a:r>
              <a:rPr lang="en-GB" dirty="0"/>
              <a:t>In the supportive classroom, there should be readily available alternatives to these kinds of written responses – planned as an integral part of a scheme of work. </a:t>
            </a:r>
          </a:p>
          <a:p>
            <a:r>
              <a:rPr lang="en-US" dirty="0"/>
              <a:t>Working with the person next to you create a list of all the different ways you can encourage children to contribute. Then next to it write when was the last time you used that method. </a:t>
            </a:r>
          </a:p>
        </p:txBody>
      </p:sp>
      <p:pic>
        <p:nvPicPr>
          <p:cNvPr id="4" name="Picture 3">
            <a:extLst>
              <a:ext uri="{FF2B5EF4-FFF2-40B4-BE49-F238E27FC236}">
                <a16:creationId xmlns:a16="http://schemas.microsoft.com/office/drawing/2014/main" id="{DD8BDE3F-A362-9C40-AF28-BD65E9643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6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D233-F13F-C243-BEA1-7D307D3742A5}"/>
              </a:ext>
            </a:extLst>
          </p:cNvPr>
          <p:cNvSpPr>
            <a:spLocks noGrp="1"/>
          </p:cNvSpPr>
          <p:nvPr>
            <p:ph type="title"/>
          </p:nvPr>
        </p:nvSpPr>
        <p:spPr/>
        <p:txBody>
          <a:bodyPr/>
          <a:lstStyle/>
          <a:p>
            <a:r>
              <a:rPr lang="en-US" dirty="0"/>
              <a:t>Ideas for supporting written tasks </a:t>
            </a:r>
          </a:p>
        </p:txBody>
      </p:sp>
      <p:sp>
        <p:nvSpPr>
          <p:cNvPr id="3" name="Content Placeholder 2">
            <a:extLst>
              <a:ext uri="{FF2B5EF4-FFF2-40B4-BE49-F238E27FC236}">
                <a16:creationId xmlns:a16="http://schemas.microsoft.com/office/drawing/2014/main" id="{18752F66-708B-3341-9DA7-DED65E7CF9DF}"/>
              </a:ext>
            </a:extLst>
          </p:cNvPr>
          <p:cNvSpPr>
            <a:spLocks noGrp="1"/>
          </p:cNvSpPr>
          <p:nvPr>
            <p:ph sz="half" idx="1"/>
          </p:nvPr>
        </p:nvSpPr>
        <p:spPr/>
        <p:txBody>
          <a:bodyPr>
            <a:normAutofit fontScale="55000" lnSpcReduction="20000"/>
          </a:bodyPr>
          <a:lstStyle/>
          <a:p>
            <a:r>
              <a:rPr lang="en-GB" dirty="0"/>
              <a:t>Spider diagrams </a:t>
            </a:r>
            <a:endParaRPr lang="en-GB" dirty="0">
              <a:effectLst/>
            </a:endParaRPr>
          </a:p>
          <a:p>
            <a:r>
              <a:rPr lang="en-GB" dirty="0"/>
              <a:t>Mind-maps </a:t>
            </a:r>
            <a:endParaRPr lang="en-GB" dirty="0">
              <a:effectLst/>
            </a:endParaRPr>
          </a:p>
          <a:p>
            <a:r>
              <a:rPr lang="en-GB" dirty="0"/>
              <a:t>Flow diagrams </a:t>
            </a:r>
            <a:endParaRPr lang="en-GB" dirty="0">
              <a:effectLst/>
            </a:endParaRPr>
          </a:p>
          <a:p>
            <a:r>
              <a:rPr lang="en-GB" dirty="0"/>
              <a:t>Bullet pointed lists </a:t>
            </a:r>
            <a:endParaRPr lang="en-GB" dirty="0">
              <a:effectLst/>
            </a:endParaRPr>
          </a:p>
          <a:p>
            <a:r>
              <a:rPr lang="en-GB" dirty="0"/>
              <a:t>Writing frames / cloze procedure </a:t>
            </a:r>
            <a:endParaRPr lang="en-GB" dirty="0">
              <a:effectLst/>
            </a:endParaRPr>
          </a:p>
          <a:p>
            <a:r>
              <a:rPr lang="en-GB" dirty="0"/>
              <a:t>Ticking or circling the correct response </a:t>
            </a:r>
            <a:endParaRPr lang="en-GB" dirty="0">
              <a:effectLst/>
            </a:endParaRPr>
          </a:p>
          <a:p>
            <a:r>
              <a:rPr lang="en-GB" dirty="0"/>
              <a:t>Ordering or prioritising events with letters or numbers </a:t>
            </a:r>
            <a:endParaRPr lang="en-GB" dirty="0">
              <a:effectLst/>
            </a:endParaRPr>
          </a:p>
          <a:p>
            <a:r>
              <a:rPr lang="en-GB" dirty="0"/>
              <a:t>Recording information on a pre-prepared grid, chart, graph, diagram, timeline etc. </a:t>
            </a:r>
            <a:endParaRPr lang="en-GB" dirty="0">
              <a:effectLst/>
            </a:endParaRPr>
          </a:p>
          <a:p>
            <a:r>
              <a:rPr lang="en-GB" dirty="0"/>
              <a:t>Crosswords, crack the code, anagrams, word searches, hangman etc. to demonstrate understanding of new vocabulary </a:t>
            </a:r>
            <a:endParaRPr lang="en-GB" dirty="0">
              <a:effectLst/>
            </a:endParaRPr>
          </a:p>
          <a:p>
            <a:r>
              <a:rPr lang="en-GB" dirty="0"/>
              <a:t>Correct the errors </a:t>
            </a:r>
            <a:endParaRPr lang="en-GB" dirty="0">
              <a:effectLst/>
            </a:endParaRPr>
          </a:p>
          <a:p>
            <a:r>
              <a:rPr lang="en-GB" dirty="0"/>
              <a:t>Spot the odd one out </a:t>
            </a:r>
            <a:endParaRPr lang="en-GB" dirty="0">
              <a:effectLst/>
            </a:endParaRPr>
          </a:p>
          <a:p>
            <a:r>
              <a:rPr lang="en-GB" dirty="0"/>
              <a:t>Voice recording </a:t>
            </a:r>
            <a:endParaRPr lang="en-GB" dirty="0">
              <a:effectLst/>
            </a:endParaRPr>
          </a:p>
          <a:p>
            <a:endParaRPr lang="en-US" dirty="0"/>
          </a:p>
        </p:txBody>
      </p:sp>
      <p:sp>
        <p:nvSpPr>
          <p:cNvPr id="4" name="Content Placeholder 3">
            <a:extLst>
              <a:ext uri="{FF2B5EF4-FFF2-40B4-BE49-F238E27FC236}">
                <a16:creationId xmlns:a16="http://schemas.microsoft.com/office/drawing/2014/main" id="{FA777EBF-A6BB-8A4A-8B4F-84B1AB9834CD}"/>
              </a:ext>
            </a:extLst>
          </p:cNvPr>
          <p:cNvSpPr>
            <a:spLocks noGrp="1"/>
          </p:cNvSpPr>
          <p:nvPr>
            <p:ph sz="half" idx="2"/>
          </p:nvPr>
        </p:nvSpPr>
        <p:spPr/>
        <p:txBody>
          <a:bodyPr>
            <a:normAutofit fontScale="55000" lnSpcReduction="20000"/>
          </a:bodyPr>
          <a:lstStyle/>
          <a:p>
            <a:r>
              <a:rPr lang="en-GB" dirty="0"/>
              <a:t>Photos </a:t>
            </a:r>
            <a:endParaRPr lang="en-GB" dirty="0">
              <a:effectLst/>
            </a:endParaRPr>
          </a:p>
          <a:p>
            <a:r>
              <a:rPr lang="en-GB" dirty="0"/>
              <a:t>Video footage </a:t>
            </a:r>
            <a:endParaRPr lang="en-GB" dirty="0">
              <a:effectLst/>
            </a:endParaRPr>
          </a:p>
          <a:p>
            <a:r>
              <a:rPr lang="en-GB" dirty="0"/>
              <a:t>PowerPoint presentations </a:t>
            </a:r>
            <a:endParaRPr lang="en-GB" dirty="0">
              <a:effectLst/>
            </a:endParaRPr>
          </a:p>
          <a:p>
            <a:r>
              <a:rPr lang="en-GB" dirty="0"/>
              <a:t>Prepare quiz questions for the class </a:t>
            </a:r>
            <a:endParaRPr lang="en-GB" dirty="0">
              <a:effectLst/>
            </a:endParaRPr>
          </a:p>
          <a:p>
            <a:r>
              <a:rPr lang="en-GB" dirty="0"/>
              <a:t>Peer interviews </a:t>
            </a:r>
            <a:endParaRPr lang="en-GB" dirty="0">
              <a:effectLst/>
            </a:endParaRPr>
          </a:p>
          <a:p>
            <a:r>
              <a:rPr lang="en-GB" dirty="0"/>
              <a:t>Hot-seating </a:t>
            </a:r>
            <a:endParaRPr lang="en-GB" dirty="0">
              <a:effectLst/>
            </a:endParaRPr>
          </a:p>
          <a:p>
            <a:r>
              <a:rPr lang="en-GB" dirty="0"/>
              <a:t>Create a computer game </a:t>
            </a:r>
            <a:endParaRPr lang="en-GB" dirty="0">
              <a:effectLst/>
            </a:endParaRPr>
          </a:p>
          <a:p>
            <a:r>
              <a:rPr lang="en-GB" dirty="0"/>
              <a:t>Create a cartoon / picture-board </a:t>
            </a:r>
            <a:endParaRPr lang="en-GB" dirty="0">
              <a:effectLst/>
            </a:endParaRPr>
          </a:p>
          <a:p>
            <a:r>
              <a:rPr lang="en-GB" dirty="0"/>
              <a:t>Drama or role-play </a:t>
            </a:r>
            <a:endParaRPr lang="en-GB" dirty="0">
              <a:effectLst/>
            </a:endParaRPr>
          </a:p>
          <a:p>
            <a:r>
              <a:rPr lang="en-GB" dirty="0"/>
              <a:t>Look at the answer, guess the question </a:t>
            </a:r>
            <a:endParaRPr lang="en-GB" dirty="0">
              <a:effectLst/>
            </a:endParaRPr>
          </a:p>
          <a:p>
            <a:r>
              <a:rPr lang="en-GB" dirty="0"/>
              <a:t>Colour-coding key facts, events etc. </a:t>
            </a:r>
            <a:endParaRPr lang="en-GB" dirty="0">
              <a:effectLst/>
            </a:endParaRPr>
          </a:p>
          <a:p>
            <a:r>
              <a:rPr lang="en-GB" dirty="0"/>
              <a:t>Create a class poster </a:t>
            </a:r>
            <a:endParaRPr lang="en-GB" dirty="0">
              <a:effectLst/>
            </a:endParaRPr>
          </a:p>
          <a:p>
            <a:r>
              <a:rPr lang="en-GB" dirty="0"/>
              <a:t>Create a pod-cast </a:t>
            </a:r>
            <a:endParaRPr lang="en-GB" dirty="0">
              <a:effectLst/>
            </a:endParaRPr>
          </a:p>
          <a:p>
            <a:r>
              <a:rPr lang="en-GB" dirty="0"/>
              <a:t>Create a webpage </a:t>
            </a:r>
            <a:endParaRPr lang="en-GB" dirty="0">
              <a:effectLst/>
            </a:endParaRPr>
          </a:p>
          <a:p>
            <a:r>
              <a:rPr lang="en-GB" dirty="0"/>
              <a:t>Twitter Q&amp;A </a:t>
            </a:r>
            <a:endParaRPr lang="en-GB" dirty="0">
              <a:effectLst/>
            </a:endParaRPr>
          </a:p>
          <a:p>
            <a:endParaRPr lang="en-US" dirty="0"/>
          </a:p>
        </p:txBody>
      </p:sp>
      <p:pic>
        <p:nvPicPr>
          <p:cNvPr id="5" name="Picture 3">
            <a:extLst>
              <a:ext uri="{FF2B5EF4-FFF2-40B4-BE49-F238E27FC236}">
                <a16:creationId xmlns:a16="http://schemas.microsoft.com/office/drawing/2014/main" id="{3B40D0D3-1B8A-7845-ACB0-CE9D71F5D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858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64CD4-51EF-514A-B4AA-2646004A6CA9}"/>
              </a:ext>
            </a:extLst>
          </p:cNvPr>
          <p:cNvSpPr>
            <a:spLocks noGrp="1"/>
          </p:cNvSpPr>
          <p:nvPr>
            <p:ph type="title"/>
          </p:nvPr>
        </p:nvSpPr>
        <p:spPr/>
        <p:txBody>
          <a:bodyPr/>
          <a:lstStyle/>
          <a:p>
            <a:r>
              <a:rPr lang="en-GB" dirty="0"/>
              <a:t>VCOP – A Tool for Free Writing </a:t>
            </a:r>
            <a:br>
              <a:rPr lang="en-GB" dirty="0"/>
            </a:br>
            <a:endParaRPr lang="en-US" dirty="0"/>
          </a:p>
        </p:txBody>
      </p:sp>
      <p:graphicFrame>
        <p:nvGraphicFramePr>
          <p:cNvPr id="4" name="Content Placeholder 3">
            <a:extLst>
              <a:ext uri="{FF2B5EF4-FFF2-40B4-BE49-F238E27FC236}">
                <a16:creationId xmlns:a16="http://schemas.microsoft.com/office/drawing/2014/main" id="{7CD10B27-2F04-EE4D-9CD3-E53075E05699}"/>
              </a:ext>
            </a:extLst>
          </p:cNvPr>
          <p:cNvGraphicFramePr>
            <a:graphicFrameLocks noGrp="1"/>
          </p:cNvGraphicFramePr>
          <p:nvPr>
            <p:ph idx="1"/>
            <p:extLst>
              <p:ext uri="{D42A27DB-BD31-4B8C-83A1-F6EECF244321}">
                <p14:modId xmlns:p14="http://schemas.microsoft.com/office/powerpoint/2010/main" val="833413652"/>
              </p:ext>
            </p:extLst>
          </p:nvPr>
        </p:nvGraphicFramePr>
        <p:xfrm>
          <a:off x="838200" y="2553494"/>
          <a:ext cx="10515600" cy="2895600"/>
        </p:xfrm>
        <a:graphic>
          <a:graphicData uri="http://schemas.openxmlformats.org/drawingml/2006/table">
            <a:tbl>
              <a:tblPr/>
              <a:tblGrid>
                <a:gridCol w="5257800">
                  <a:extLst>
                    <a:ext uri="{9D8B030D-6E8A-4147-A177-3AD203B41FA5}">
                      <a16:colId xmlns:a16="http://schemas.microsoft.com/office/drawing/2014/main" val="2494474579"/>
                    </a:ext>
                  </a:extLst>
                </a:gridCol>
                <a:gridCol w="5257800">
                  <a:extLst>
                    <a:ext uri="{9D8B030D-6E8A-4147-A177-3AD203B41FA5}">
                      <a16:colId xmlns:a16="http://schemas.microsoft.com/office/drawing/2014/main" val="1049782049"/>
                    </a:ext>
                  </a:extLst>
                </a:gridCol>
              </a:tblGrid>
              <a:tr h="0">
                <a:tc>
                  <a:txBody>
                    <a:bodyPr/>
                    <a:lstStyle/>
                    <a:p>
                      <a:r>
                        <a:rPr lang="en-GB" sz="2800" dirty="0">
                          <a:solidFill>
                            <a:srgbClr val="16355B"/>
                          </a:solidFill>
                          <a:effectLst/>
                          <a:latin typeface="Century Gothic,Bold"/>
                        </a:rPr>
                        <a:t>V</a:t>
                      </a:r>
                      <a:r>
                        <a:rPr lang="en-GB" sz="1400" dirty="0">
                          <a:solidFill>
                            <a:srgbClr val="16355B"/>
                          </a:solidFill>
                          <a:effectLst/>
                          <a:latin typeface="Century Gothic,Bold"/>
                        </a:rPr>
                        <a:t>ocab. </a:t>
                      </a:r>
                      <a:endParaRPr lang="en-GB" dirty="0">
                        <a:effectLst/>
                      </a:endParaRPr>
                    </a:p>
                    <a:p>
                      <a:r>
                        <a:rPr lang="en-GB" sz="1100" dirty="0">
                          <a:effectLst/>
                          <a:latin typeface="Century Gothic,Italic"/>
                        </a:rPr>
                        <a:t>What subject-specific words do we need to know? </a:t>
                      </a:r>
                      <a:endParaRPr lang="en-GB" dirty="0">
                        <a:effectLst/>
                      </a:endParaRPr>
                    </a:p>
                    <a:p>
                      <a:r>
                        <a:rPr lang="en-GB" sz="1400" dirty="0">
                          <a:effectLst/>
                          <a:latin typeface="Comic Sans MS" panose="030F0902030302020204" pitchFamily="66" charset="0"/>
                        </a:rPr>
                        <a:t>trench strategy attrition artillery casualties </a:t>
                      </a:r>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GB" sz="2800" dirty="0">
                          <a:solidFill>
                            <a:srgbClr val="75913A"/>
                          </a:solidFill>
                          <a:effectLst/>
                          <a:latin typeface="Century Gothic,Bold"/>
                        </a:rPr>
                        <a:t>C</a:t>
                      </a:r>
                      <a:r>
                        <a:rPr lang="en-GB" sz="1400" dirty="0">
                          <a:solidFill>
                            <a:srgbClr val="75913A"/>
                          </a:solidFill>
                          <a:effectLst/>
                          <a:latin typeface="Century Gothic,Bold"/>
                        </a:rPr>
                        <a:t>onnectives </a:t>
                      </a:r>
                      <a:endParaRPr lang="en-GB" dirty="0">
                        <a:effectLst/>
                      </a:endParaRPr>
                    </a:p>
                    <a:p>
                      <a:r>
                        <a:rPr lang="en-GB" sz="1100" dirty="0">
                          <a:effectLst/>
                          <a:latin typeface="Century Gothic,Italic"/>
                        </a:rPr>
                        <a:t>What words will help us construct longer sentences? </a:t>
                      </a:r>
                      <a:endParaRPr lang="en-GB" dirty="0">
                        <a:effectLst/>
                      </a:endParaRPr>
                    </a:p>
                    <a:p>
                      <a:r>
                        <a:rPr lang="en-GB" sz="1400" dirty="0">
                          <a:effectLst/>
                          <a:latin typeface="Comic Sans MS" panose="030F0902030302020204" pitchFamily="66" charset="0"/>
                        </a:rPr>
                        <a:t>and</a:t>
                      </a:r>
                      <a:br>
                        <a:rPr lang="en-GB" sz="1400" dirty="0">
                          <a:effectLst/>
                          <a:latin typeface="Comic Sans MS" panose="030F0902030302020204" pitchFamily="66" charset="0"/>
                        </a:rPr>
                      </a:br>
                      <a:r>
                        <a:rPr lang="en-GB" sz="1400" dirty="0">
                          <a:effectLst/>
                          <a:latin typeface="Comic Sans MS" panose="030F0902030302020204" pitchFamily="66" charset="0"/>
                        </a:rPr>
                        <a:t>so because as well as but </a:t>
                      </a:r>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38542"/>
                  </a:ext>
                </a:extLst>
              </a:tr>
              <a:tr h="0">
                <a:tc>
                  <a:txBody>
                    <a:bodyPr/>
                    <a:lstStyle/>
                    <a:p>
                      <a:r>
                        <a:rPr lang="en-GB" sz="2800" dirty="0">
                          <a:solidFill>
                            <a:srgbClr val="E26B07"/>
                          </a:solidFill>
                          <a:effectLst/>
                          <a:latin typeface="Century Gothic,Bold"/>
                        </a:rPr>
                        <a:t>O</a:t>
                      </a:r>
                      <a:r>
                        <a:rPr lang="en-GB" sz="1400" dirty="0">
                          <a:solidFill>
                            <a:srgbClr val="E26B07"/>
                          </a:solidFill>
                          <a:effectLst/>
                          <a:latin typeface="Century Gothic,Bold"/>
                        </a:rPr>
                        <a:t>peners </a:t>
                      </a:r>
                      <a:endParaRPr lang="en-GB" dirty="0">
                        <a:effectLst/>
                      </a:endParaRPr>
                    </a:p>
                    <a:p>
                      <a:r>
                        <a:rPr lang="en-GB" sz="1100" dirty="0">
                          <a:effectLst/>
                          <a:latin typeface="Century Gothic,Italic"/>
                        </a:rPr>
                        <a:t>What phrases can help us start our sentences and paragraphs? </a:t>
                      </a:r>
                      <a:endParaRPr lang="en-GB" dirty="0">
                        <a:effectLst/>
                      </a:endParaRPr>
                    </a:p>
                    <a:p>
                      <a:r>
                        <a:rPr lang="en-GB" sz="1200" dirty="0">
                          <a:effectLst/>
                          <a:latin typeface="Comic Sans MS" panose="030F0902030302020204" pitchFamily="66" charset="0"/>
                        </a:rPr>
                        <a:t>1. Point:</a:t>
                      </a:r>
                      <a:br>
                        <a:rPr lang="en-GB" sz="1200" dirty="0">
                          <a:effectLst/>
                          <a:latin typeface="Comic Sans MS" panose="030F0902030302020204" pitchFamily="66" charset="0"/>
                        </a:rPr>
                      </a:br>
                      <a:r>
                        <a:rPr lang="en-GB" sz="1200" dirty="0">
                          <a:effectLst/>
                          <a:latin typeface="Comic Sans MS" panose="030F0902030302020204" pitchFamily="66" charset="0"/>
                        </a:rPr>
                        <a:t>From the source, we can see that... </a:t>
                      </a:r>
                      <a:endParaRPr lang="en-GB" dirty="0">
                        <a:effectLst/>
                      </a:endParaRPr>
                    </a:p>
                    <a:p>
                      <a:r>
                        <a:rPr lang="en-GB" sz="1200" dirty="0">
                          <a:effectLst/>
                          <a:latin typeface="Comic Sans MS" panose="030F0902030302020204" pitchFamily="66" charset="0"/>
                        </a:rPr>
                        <a:t>2. Evidence:</a:t>
                      </a:r>
                      <a:br>
                        <a:rPr lang="en-GB" sz="1200" dirty="0">
                          <a:effectLst/>
                          <a:latin typeface="Comic Sans MS" panose="030F0902030302020204" pitchFamily="66" charset="0"/>
                        </a:rPr>
                      </a:br>
                      <a:r>
                        <a:rPr lang="en-GB" sz="1200" dirty="0">
                          <a:effectLst/>
                          <a:latin typeface="Comic Sans MS" panose="030F0902030302020204" pitchFamily="66" charset="0"/>
                        </a:rPr>
                        <a:t>This is seen in (image, text) </a:t>
                      </a:r>
                      <a:endParaRPr lang="en-GB" dirty="0">
                        <a:effectLst/>
                      </a:endParaRPr>
                    </a:p>
                    <a:p>
                      <a:r>
                        <a:rPr lang="en-GB" sz="1200" dirty="0">
                          <a:effectLst/>
                          <a:latin typeface="Comic Sans MS" panose="030F0902030302020204" pitchFamily="66" charset="0"/>
                        </a:rPr>
                        <a:t>3. Explain:</a:t>
                      </a:r>
                      <a:br>
                        <a:rPr lang="en-GB" sz="1200" dirty="0">
                          <a:effectLst/>
                          <a:latin typeface="Comic Sans MS" panose="030F0902030302020204" pitchFamily="66" charset="0"/>
                        </a:rPr>
                      </a:br>
                      <a:r>
                        <a:rPr lang="en-GB" sz="1200" dirty="0">
                          <a:effectLst/>
                          <a:latin typeface="Comic Sans MS" panose="030F0902030302020204" pitchFamily="66" charset="0"/>
                        </a:rPr>
                        <a:t>This highlights... </a:t>
                      </a:r>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GB" sz="2800" dirty="0">
                          <a:solidFill>
                            <a:srgbClr val="933533"/>
                          </a:solidFill>
                          <a:effectLst/>
                          <a:latin typeface="Century Gothic,Bold"/>
                        </a:rPr>
                        <a:t>P</a:t>
                      </a:r>
                      <a:r>
                        <a:rPr lang="en-GB" sz="1400" dirty="0">
                          <a:solidFill>
                            <a:srgbClr val="933533"/>
                          </a:solidFill>
                          <a:effectLst/>
                          <a:latin typeface="Century Gothic,Bold"/>
                        </a:rPr>
                        <a:t>unctuation </a:t>
                      </a:r>
                      <a:endParaRPr lang="en-GB" dirty="0">
                        <a:effectLst/>
                      </a:endParaRPr>
                    </a:p>
                    <a:p>
                      <a:r>
                        <a:rPr lang="en-GB" sz="1100" dirty="0">
                          <a:effectLst/>
                          <a:latin typeface="Century Gothic,Italic"/>
                        </a:rPr>
                        <a:t>What punctuation should we be using? </a:t>
                      </a:r>
                      <a:endParaRPr lang="en-GB" dirty="0">
                        <a:effectLst/>
                      </a:endParaRPr>
                    </a:p>
                    <a:p>
                      <a:r>
                        <a:rPr lang="en-GB" sz="1600" dirty="0">
                          <a:effectLst/>
                          <a:latin typeface="Comic Sans MS,Bold"/>
                        </a:rPr>
                        <a:t>CAP </a:t>
                      </a:r>
                      <a:r>
                        <a:rPr lang="en-GB" sz="1100" dirty="0">
                          <a:effectLst/>
                          <a:latin typeface="Comic Sans MS" panose="030F0902030302020204" pitchFamily="66" charset="0"/>
                        </a:rPr>
                        <a:t>Capital letter – used at the beginning of a sentence and names </a:t>
                      </a:r>
                      <a:endParaRPr lang="en-GB" dirty="0">
                        <a:effectLst/>
                      </a:endParaRPr>
                    </a:p>
                    <a:p>
                      <a:r>
                        <a:rPr lang="en-GB" sz="1600" dirty="0">
                          <a:effectLst/>
                          <a:latin typeface="Symbol" pitchFamily="2" charset="2"/>
                        </a:rPr>
                        <a:t> </a:t>
                      </a:r>
                      <a:r>
                        <a:rPr lang="en-GB" sz="1100" dirty="0">
                          <a:effectLst/>
                          <a:latin typeface="Comic Sans MS" panose="030F0902030302020204" pitchFamily="66" charset="0"/>
                        </a:rPr>
                        <a:t>Full stop–used at the end of a sentence </a:t>
                      </a:r>
                      <a:endParaRPr lang="en-GB" dirty="0">
                        <a:effectLst/>
                      </a:endParaRPr>
                    </a:p>
                    <a:p>
                      <a:r>
                        <a:rPr lang="en-GB" sz="3600" dirty="0">
                          <a:effectLst/>
                          <a:latin typeface="Arial Rounded MT Bold" panose="020F0704030504030204" pitchFamily="34" charset="77"/>
                        </a:rPr>
                        <a:t>“ ”</a:t>
                      </a:r>
                      <a:r>
                        <a:rPr lang="en-GB" sz="1100" dirty="0">
                          <a:effectLst/>
                          <a:latin typeface="Comic Sans MS" panose="030F0902030302020204" pitchFamily="66" charset="0"/>
                        </a:rPr>
                        <a:t>Speech marks – put around quotations </a:t>
                      </a:r>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695392"/>
                  </a:ext>
                </a:extLst>
              </a:tr>
            </a:tbl>
          </a:graphicData>
        </a:graphic>
      </p:graphicFrame>
      <p:pic>
        <p:nvPicPr>
          <p:cNvPr id="5121" name="Picture 1" descr="page13image7183392">
            <a:extLst>
              <a:ext uri="{FF2B5EF4-FFF2-40B4-BE49-F238E27FC236}">
                <a16:creationId xmlns:a16="http://schemas.microsoft.com/office/drawing/2014/main" id="{F7829FB0-4192-F649-9240-E74D4EBC4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54288"/>
            <a:ext cx="2705100" cy="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age13image7867024">
            <a:extLst>
              <a:ext uri="{FF2B5EF4-FFF2-40B4-BE49-F238E27FC236}">
                <a16:creationId xmlns:a16="http://schemas.microsoft.com/office/drawing/2014/main" id="{4FAB614D-132F-0446-9793-FD3CD2250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542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page13image3670848">
            <a:extLst>
              <a:ext uri="{FF2B5EF4-FFF2-40B4-BE49-F238E27FC236}">
                <a16:creationId xmlns:a16="http://schemas.microsoft.com/office/drawing/2014/main" id="{D7507FA8-7171-684B-8DF3-A1BBFB176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554288"/>
            <a:ext cx="546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ge13image7865984">
            <a:extLst>
              <a:ext uri="{FF2B5EF4-FFF2-40B4-BE49-F238E27FC236}">
                <a16:creationId xmlns:a16="http://schemas.microsoft.com/office/drawing/2014/main" id="{32C75D63-2C86-3541-8587-E15D4D549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554288"/>
            <a:ext cx="850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page13image7866400">
            <a:extLst>
              <a:ext uri="{FF2B5EF4-FFF2-40B4-BE49-F238E27FC236}">
                <a16:creationId xmlns:a16="http://schemas.microsoft.com/office/drawing/2014/main" id="{3D4C79C1-899A-E74D-BDFA-9390304EA5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554288"/>
            <a:ext cx="7366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299BF26C-C4B8-2346-A639-943CACDC4A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487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31AB-12FC-F742-9868-6FAA036B5D6F}"/>
              </a:ext>
            </a:extLst>
          </p:cNvPr>
          <p:cNvSpPr>
            <a:spLocks noGrp="1"/>
          </p:cNvSpPr>
          <p:nvPr>
            <p:ph type="title"/>
          </p:nvPr>
        </p:nvSpPr>
        <p:spPr/>
        <p:txBody>
          <a:bodyPr/>
          <a:lstStyle/>
          <a:p>
            <a:r>
              <a:rPr lang="en-GB" dirty="0"/>
              <a:t>Supporting Spelling </a:t>
            </a:r>
            <a:br>
              <a:rPr lang="en-GB" dirty="0"/>
            </a:br>
            <a:endParaRPr lang="en-US" dirty="0"/>
          </a:p>
        </p:txBody>
      </p:sp>
      <p:sp>
        <p:nvSpPr>
          <p:cNvPr id="3" name="Content Placeholder 2">
            <a:extLst>
              <a:ext uri="{FF2B5EF4-FFF2-40B4-BE49-F238E27FC236}">
                <a16:creationId xmlns:a16="http://schemas.microsoft.com/office/drawing/2014/main" id="{635BACD8-476C-E746-925B-F221FB9C1858}"/>
              </a:ext>
            </a:extLst>
          </p:cNvPr>
          <p:cNvSpPr>
            <a:spLocks noGrp="1"/>
          </p:cNvSpPr>
          <p:nvPr>
            <p:ph idx="1"/>
          </p:nvPr>
        </p:nvSpPr>
        <p:spPr/>
        <p:txBody>
          <a:bodyPr>
            <a:normAutofit/>
          </a:bodyPr>
          <a:lstStyle/>
          <a:p>
            <a:r>
              <a:rPr lang="en-GB" dirty="0"/>
              <a:t>With the onset of computer-based spell-checkers, spelling has perhaps become less of an obstacle to writing. However, a poor speller will tend to demonstrate less fluency, confidence and independence in their writing – particularly handwritten work. They may also avoid applying new vocabulary simply because they cannot spell a word and don’t have the self- belief or strategies to make a reasonable attempt. </a:t>
            </a:r>
          </a:p>
          <a:p>
            <a:r>
              <a:rPr lang="en-GB" dirty="0"/>
              <a:t>There are two key strategies (or ‘tricks’ as students may prefer to call them) for spelling – one primarily auditory and kinaesthetic, the other visual. </a:t>
            </a:r>
          </a:p>
          <a:p>
            <a:endParaRPr lang="en-US" dirty="0"/>
          </a:p>
        </p:txBody>
      </p:sp>
      <p:pic>
        <p:nvPicPr>
          <p:cNvPr id="4" name="Picture 3">
            <a:extLst>
              <a:ext uri="{FF2B5EF4-FFF2-40B4-BE49-F238E27FC236}">
                <a16:creationId xmlns:a16="http://schemas.microsoft.com/office/drawing/2014/main" id="{CF77987E-7043-3A4F-9CC7-761766423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34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6E51-71BC-7042-810F-394398EA8162}"/>
              </a:ext>
            </a:extLst>
          </p:cNvPr>
          <p:cNvSpPr>
            <a:spLocks noGrp="1"/>
          </p:cNvSpPr>
          <p:nvPr>
            <p:ph type="title"/>
          </p:nvPr>
        </p:nvSpPr>
        <p:spPr/>
        <p:txBody>
          <a:bodyPr/>
          <a:lstStyle/>
          <a:p>
            <a:r>
              <a:rPr lang="en-US" dirty="0"/>
              <a:t>Spelling prompts </a:t>
            </a:r>
          </a:p>
        </p:txBody>
      </p:sp>
      <p:sp>
        <p:nvSpPr>
          <p:cNvPr id="3" name="Content Placeholder 2">
            <a:extLst>
              <a:ext uri="{FF2B5EF4-FFF2-40B4-BE49-F238E27FC236}">
                <a16:creationId xmlns:a16="http://schemas.microsoft.com/office/drawing/2014/main" id="{2F710F6D-1B47-3E4B-90FA-A424B2F54669}"/>
              </a:ext>
            </a:extLst>
          </p:cNvPr>
          <p:cNvSpPr>
            <a:spLocks noGrp="1"/>
          </p:cNvSpPr>
          <p:nvPr>
            <p:ph idx="1"/>
          </p:nvPr>
        </p:nvSpPr>
        <p:spPr/>
        <p:txBody>
          <a:bodyPr/>
          <a:lstStyle/>
          <a:p>
            <a:r>
              <a:rPr lang="en-GB" dirty="0"/>
              <a:t>Break it down! </a:t>
            </a:r>
          </a:p>
          <a:p>
            <a:r>
              <a:rPr lang="en-US" dirty="0"/>
              <a:t>Look, Cover, Write and Check </a:t>
            </a:r>
          </a:p>
        </p:txBody>
      </p:sp>
      <p:pic>
        <p:nvPicPr>
          <p:cNvPr id="11" name="Picture 3">
            <a:extLst>
              <a:ext uri="{FF2B5EF4-FFF2-40B4-BE49-F238E27FC236}">
                <a16:creationId xmlns:a16="http://schemas.microsoft.com/office/drawing/2014/main" id="{3D6C88DC-2480-3540-AD12-894DCC7CB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635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19FB-88E9-8F4E-A3D4-098AEE9E9D75}"/>
              </a:ext>
            </a:extLst>
          </p:cNvPr>
          <p:cNvSpPr>
            <a:spLocks noGrp="1"/>
          </p:cNvSpPr>
          <p:nvPr>
            <p:ph type="title"/>
          </p:nvPr>
        </p:nvSpPr>
        <p:spPr/>
        <p:txBody>
          <a:bodyPr/>
          <a:lstStyle/>
          <a:p>
            <a:r>
              <a:rPr lang="en-GB" dirty="0"/>
              <a:t>Common Words </a:t>
            </a:r>
            <a:br>
              <a:rPr lang="en-GB" dirty="0"/>
            </a:br>
            <a:endParaRPr lang="en-US" dirty="0"/>
          </a:p>
        </p:txBody>
      </p:sp>
      <p:sp>
        <p:nvSpPr>
          <p:cNvPr id="3" name="Content Placeholder 2">
            <a:extLst>
              <a:ext uri="{FF2B5EF4-FFF2-40B4-BE49-F238E27FC236}">
                <a16:creationId xmlns:a16="http://schemas.microsoft.com/office/drawing/2014/main" id="{489910F0-869B-3C47-84A1-96764DC67A03}"/>
              </a:ext>
            </a:extLst>
          </p:cNvPr>
          <p:cNvSpPr>
            <a:spLocks noGrp="1"/>
          </p:cNvSpPr>
          <p:nvPr>
            <p:ph idx="1"/>
          </p:nvPr>
        </p:nvSpPr>
        <p:spPr/>
        <p:txBody>
          <a:bodyPr/>
          <a:lstStyle/>
          <a:p>
            <a:r>
              <a:rPr lang="en-GB" dirty="0"/>
              <a:t>For those students with significant difficulties in their spelling, it may also be useful to place a bank of common / high-frequency words used frequently in your subject area. This will help increase independence and boost confidence amongst the most vulnerable learners. </a:t>
            </a:r>
          </a:p>
          <a:p>
            <a:endParaRPr lang="en-US" dirty="0"/>
          </a:p>
        </p:txBody>
      </p:sp>
      <p:pic>
        <p:nvPicPr>
          <p:cNvPr id="4" name="Picture 3">
            <a:extLst>
              <a:ext uri="{FF2B5EF4-FFF2-40B4-BE49-F238E27FC236}">
                <a16:creationId xmlns:a16="http://schemas.microsoft.com/office/drawing/2014/main" id="{E744D8D0-2BEC-4949-92EC-EC0998971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19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114F-BBF8-5D4D-B96A-BA0A1C3979C8}"/>
              </a:ext>
            </a:extLst>
          </p:cNvPr>
          <p:cNvSpPr>
            <a:spLocks noGrp="1"/>
          </p:cNvSpPr>
          <p:nvPr>
            <p:ph type="title"/>
          </p:nvPr>
        </p:nvSpPr>
        <p:spPr/>
        <p:txBody>
          <a:bodyPr/>
          <a:lstStyle/>
          <a:p>
            <a:r>
              <a:rPr lang="en-GB" dirty="0"/>
              <a:t>Supporting Handwriting </a:t>
            </a:r>
            <a:br>
              <a:rPr lang="en-GB" dirty="0"/>
            </a:br>
            <a:endParaRPr lang="en-US" dirty="0"/>
          </a:p>
        </p:txBody>
      </p:sp>
      <p:sp>
        <p:nvSpPr>
          <p:cNvPr id="3" name="Content Placeholder 2">
            <a:extLst>
              <a:ext uri="{FF2B5EF4-FFF2-40B4-BE49-F238E27FC236}">
                <a16:creationId xmlns:a16="http://schemas.microsoft.com/office/drawing/2014/main" id="{22AAEC5E-769F-1942-935B-431867A3EF41}"/>
              </a:ext>
            </a:extLst>
          </p:cNvPr>
          <p:cNvSpPr>
            <a:spLocks noGrp="1"/>
          </p:cNvSpPr>
          <p:nvPr>
            <p:ph idx="1"/>
          </p:nvPr>
        </p:nvSpPr>
        <p:spPr/>
        <p:txBody>
          <a:bodyPr>
            <a:normAutofit lnSpcReduction="10000"/>
          </a:bodyPr>
          <a:lstStyle/>
          <a:p>
            <a:r>
              <a:rPr lang="en-GB" dirty="0"/>
              <a:t>Handwriting continues to play a fundamental part of learning. Handwriting provides a student with a range of abilities including recording information, transmitting ideas, expressing thoughts and feelings, as a tool for remembering and ultimately as the primary medium through which attainment is assessed. </a:t>
            </a:r>
          </a:p>
          <a:p>
            <a:r>
              <a:rPr lang="en-GB" dirty="0"/>
              <a:t>Handwriting is not a skill that will develop naturally like spoken language - only one fifth of the world’s languages have a written aspect. Handwriting is entirely a taught skill drawing on a child’s cognitive, linguistic, visual-perceptual and motor abilities. Its teaching relies heavily on memory. Therefore, if a student has a difficulty in any of these areas, handwriting is likely to be impacted. </a:t>
            </a:r>
          </a:p>
          <a:p>
            <a:endParaRPr lang="en-US" dirty="0"/>
          </a:p>
        </p:txBody>
      </p:sp>
      <p:pic>
        <p:nvPicPr>
          <p:cNvPr id="4" name="Picture 3">
            <a:extLst>
              <a:ext uri="{FF2B5EF4-FFF2-40B4-BE49-F238E27FC236}">
                <a16:creationId xmlns:a16="http://schemas.microsoft.com/office/drawing/2014/main" id="{12E2E0FA-5E5D-F044-A7E6-BFB6E993E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478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42D5-F24B-B54D-A5D1-965F040B8F7E}"/>
              </a:ext>
            </a:extLst>
          </p:cNvPr>
          <p:cNvSpPr>
            <a:spLocks noGrp="1"/>
          </p:cNvSpPr>
          <p:nvPr>
            <p:ph type="title"/>
          </p:nvPr>
        </p:nvSpPr>
        <p:spPr/>
        <p:txBody>
          <a:bodyPr>
            <a:normAutofit/>
          </a:bodyPr>
          <a:lstStyle/>
          <a:p>
            <a:br>
              <a:rPr lang="en-GB" dirty="0"/>
            </a:br>
            <a:r>
              <a:rPr lang="en-GB" dirty="0"/>
              <a:t>Handwriting has different roles….. </a:t>
            </a:r>
            <a:endParaRPr lang="en-US" dirty="0"/>
          </a:p>
        </p:txBody>
      </p:sp>
      <p:sp>
        <p:nvSpPr>
          <p:cNvPr id="3" name="Content Placeholder 2">
            <a:extLst>
              <a:ext uri="{FF2B5EF4-FFF2-40B4-BE49-F238E27FC236}">
                <a16:creationId xmlns:a16="http://schemas.microsoft.com/office/drawing/2014/main" id="{B19EFCC9-E8A7-4D44-93B8-8BECF37DC64F}"/>
              </a:ext>
            </a:extLst>
          </p:cNvPr>
          <p:cNvSpPr>
            <a:spLocks noGrp="1"/>
          </p:cNvSpPr>
          <p:nvPr>
            <p:ph idx="1"/>
          </p:nvPr>
        </p:nvSpPr>
        <p:spPr/>
        <p:txBody>
          <a:bodyPr/>
          <a:lstStyle/>
          <a:p>
            <a:r>
              <a:rPr lang="en-GB" dirty="0"/>
              <a:t>The two main ones being note taking and presentation, requiring different handwriting standards:</a:t>
            </a:r>
          </a:p>
          <a:p>
            <a:endParaRPr lang="en-GB" dirty="0"/>
          </a:p>
          <a:p>
            <a:r>
              <a:rPr lang="en-GB" dirty="0"/>
              <a:t>Note-taking should be legible yet written with ease and speed. There should be less emphasis on ‘neatness’. </a:t>
            </a:r>
          </a:p>
          <a:p>
            <a:r>
              <a:rPr lang="en-GB" dirty="0"/>
              <a:t>Presentation work should be legible and neat, with time allowed for students to take good care of their handwriting – printed, semi-joined handwriting is often more suitable for this. </a:t>
            </a:r>
          </a:p>
          <a:p>
            <a:endParaRPr lang="en-US" dirty="0"/>
          </a:p>
        </p:txBody>
      </p:sp>
      <p:pic>
        <p:nvPicPr>
          <p:cNvPr id="4" name="Picture 3">
            <a:extLst>
              <a:ext uri="{FF2B5EF4-FFF2-40B4-BE49-F238E27FC236}">
                <a16:creationId xmlns:a16="http://schemas.microsoft.com/office/drawing/2014/main" id="{630A730C-62C2-FC43-80CD-5DFD5363B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897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2E47-C22B-A04E-8603-CEB7506E97E0}"/>
              </a:ext>
            </a:extLst>
          </p:cNvPr>
          <p:cNvSpPr>
            <a:spLocks noGrp="1"/>
          </p:cNvSpPr>
          <p:nvPr>
            <p:ph type="title"/>
          </p:nvPr>
        </p:nvSpPr>
        <p:spPr/>
        <p:txBody>
          <a:bodyPr/>
          <a:lstStyle/>
          <a:p>
            <a:r>
              <a:rPr lang="en-GB" dirty="0"/>
              <a:t>Whole-Class Strategies: </a:t>
            </a:r>
            <a:br>
              <a:rPr lang="en-GB" dirty="0"/>
            </a:br>
            <a:endParaRPr lang="en-US" dirty="0"/>
          </a:p>
        </p:txBody>
      </p:sp>
      <p:sp>
        <p:nvSpPr>
          <p:cNvPr id="3" name="Content Placeholder 2">
            <a:extLst>
              <a:ext uri="{FF2B5EF4-FFF2-40B4-BE49-F238E27FC236}">
                <a16:creationId xmlns:a16="http://schemas.microsoft.com/office/drawing/2014/main" id="{50C2BFB9-F62C-D649-AB5E-905ECCC25833}"/>
              </a:ext>
            </a:extLst>
          </p:cNvPr>
          <p:cNvSpPr>
            <a:spLocks noGrp="1"/>
          </p:cNvSpPr>
          <p:nvPr>
            <p:ph idx="1"/>
          </p:nvPr>
        </p:nvSpPr>
        <p:spPr/>
        <p:txBody>
          <a:bodyPr>
            <a:normAutofit fontScale="92500" lnSpcReduction="20000"/>
          </a:bodyPr>
          <a:lstStyle/>
          <a:p>
            <a:pPr marL="0" indent="0">
              <a:buNone/>
            </a:pPr>
            <a:r>
              <a:rPr lang="en-GB" dirty="0"/>
              <a:t>1. On asking students with slow handwriting to copy from the board or any other source, ask them to write only the important points. Students may need simply instructing on this at first but with coaching, will start to identify the important points themselves. </a:t>
            </a:r>
          </a:p>
          <a:p>
            <a:pPr marL="0" indent="0">
              <a:buNone/>
            </a:pPr>
            <a:r>
              <a:rPr lang="en-GB" u="sng" dirty="0">
                <a:solidFill>
                  <a:srgbClr val="00B050"/>
                </a:solidFill>
              </a:rPr>
              <a:t>Sheffield Wednesday </a:t>
            </a:r>
            <a:r>
              <a:rPr lang="en-GB" dirty="0"/>
              <a:t>was originally a cricket club when they </a:t>
            </a:r>
            <a:r>
              <a:rPr lang="en-GB" u="sng" dirty="0">
                <a:solidFill>
                  <a:srgbClr val="00B050"/>
                </a:solidFill>
              </a:rPr>
              <a:t>formed in 1820</a:t>
            </a:r>
            <a:r>
              <a:rPr lang="en-GB" dirty="0"/>
              <a:t> as The Wednesday Cricket Club (named after the day of the week when they played their matches). </a:t>
            </a:r>
          </a:p>
          <a:p>
            <a:pPr marL="0" indent="0">
              <a:buNone/>
            </a:pPr>
            <a:r>
              <a:rPr lang="en-GB" dirty="0"/>
              <a:t>A meeting on the evening of Wednesday 4th September 1867 at the Adelphi Hotel established a footballing side to </a:t>
            </a:r>
            <a:r>
              <a:rPr lang="en-GB" u="sng" dirty="0">
                <a:solidFill>
                  <a:srgbClr val="00B050"/>
                </a:solidFill>
              </a:rPr>
              <a:t>keep the team together and fit during the winter months. </a:t>
            </a:r>
          </a:p>
          <a:p>
            <a:pPr marL="0" indent="0">
              <a:buNone/>
            </a:pPr>
            <a:r>
              <a:rPr lang="en-GB" dirty="0"/>
              <a:t>They played their </a:t>
            </a:r>
            <a:r>
              <a:rPr lang="en-GB" u="sng" dirty="0">
                <a:solidFill>
                  <a:srgbClr val="00B050"/>
                </a:solidFill>
              </a:rPr>
              <a:t>first match against The Mechanics </a:t>
            </a:r>
            <a:r>
              <a:rPr lang="en-GB" dirty="0"/>
              <a:t>on 19 October the same year.</a:t>
            </a:r>
            <a:br>
              <a:rPr lang="en-GB" dirty="0"/>
            </a:br>
            <a:endParaRPr lang="en-GB" dirty="0"/>
          </a:p>
          <a:p>
            <a:endParaRPr lang="en-US" dirty="0"/>
          </a:p>
        </p:txBody>
      </p:sp>
      <p:pic>
        <p:nvPicPr>
          <p:cNvPr id="4" name="Picture 3">
            <a:extLst>
              <a:ext uri="{FF2B5EF4-FFF2-40B4-BE49-F238E27FC236}">
                <a16:creationId xmlns:a16="http://schemas.microsoft.com/office/drawing/2014/main" id="{6848B4E1-F3F2-324A-BC54-630AEDB1C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63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CCEA-21D0-1E48-BAF2-631CF0AB866E}"/>
              </a:ext>
            </a:extLst>
          </p:cNvPr>
          <p:cNvSpPr>
            <a:spLocks noGrp="1"/>
          </p:cNvSpPr>
          <p:nvPr>
            <p:ph type="title"/>
          </p:nvPr>
        </p:nvSpPr>
        <p:spPr/>
        <p:txBody>
          <a:bodyPr>
            <a:normAutofit fontScale="90000"/>
          </a:bodyPr>
          <a:lstStyle/>
          <a:p>
            <a:r>
              <a:rPr lang="en-GB" dirty="0"/>
              <a:t>Why some students can’t... Why some students won’t... </a:t>
            </a:r>
            <a:br>
              <a:rPr lang="en-GB" dirty="0"/>
            </a:br>
            <a:endParaRPr lang="en-US" dirty="0"/>
          </a:p>
        </p:txBody>
      </p:sp>
      <p:sp>
        <p:nvSpPr>
          <p:cNvPr id="3" name="Content Placeholder 2">
            <a:extLst>
              <a:ext uri="{FF2B5EF4-FFF2-40B4-BE49-F238E27FC236}">
                <a16:creationId xmlns:a16="http://schemas.microsoft.com/office/drawing/2014/main" id="{FA79DB07-0E27-394F-B385-2C1D97032F4B}"/>
              </a:ext>
            </a:extLst>
          </p:cNvPr>
          <p:cNvSpPr>
            <a:spLocks noGrp="1"/>
          </p:cNvSpPr>
          <p:nvPr>
            <p:ph idx="1"/>
          </p:nvPr>
        </p:nvSpPr>
        <p:spPr/>
        <p:txBody>
          <a:bodyPr>
            <a:normAutofit fontScale="92500" lnSpcReduction="20000"/>
          </a:bodyPr>
          <a:lstStyle/>
          <a:p>
            <a:r>
              <a:rPr lang="en-GB" dirty="0"/>
              <a:t>1. Biology – “It’s who they are.” </a:t>
            </a:r>
          </a:p>
          <a:p>
            <a:r>
              <a:rPr lang="en-GB" dirty="0"/>
              <a:t>There has been a steady rise in the identification of biologically-based learning difficulties amongst children. This is not simply the conjuring up of labels but a result of hard science involving MRI scans of brains to highlight differences in structure (often determined by genetics) and psychological processes. </a:t>
            </a:r>
          </a:p>
          <a:p>
            <a:r>
              <a:rPr lang="en-GB" dirty="0"/>
              <a:t>Research suggests... </a:t>
            </a:r>
          </a:p>
          <a:p>
            <a:r>
              <a:rPr lang="en-GB" dirty="0"/>
              <a:t>8% of children have some form of Dyslexia </a:t>
            </a:r>
          </a:p>
          <a:p>
            <a:r>
              <a:rPr lang="en-GB" dirty="0"/>
              <a:t>→this means around 2 out of every 20 students in school may have inherent difficulties with written language, in terms of reading texts and expressing themselves in writing. They will also likely have poor working memory and organisational skills. </a:t>
            </a:r>
          </a:p>
          <a:p>
            <a:endParaRPr lang="en-US" dirty="0"/>
          </a:p>
        </p:txBody>
      </p:sp>
      <p:pic>
        <p:nvPicPr>
          <p:cNvPr id="4" name="Picture 3">
            <a:extLst>
              <a:ext uri="{FF2B5EF4-FFF2-40B4-BE49-F238E27FC236}">
                <a16:creationId xmlns:a16="http://schemas.microsoft.com/office/drawing/2014/main" id="{FB28CAFA-DE8A-1C49-8A0E-98D79BE14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95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4755-F3E6-B54F-B139-1D2D0E098EB1}"/>
              </a:ext>
            </a:extLst>
          </p:cNvPr>
          <p:cNvSpPr>
            <a:spLocks noGrp="1"/>
          </p:cNvSpPr>
          <p:nvPr>
            <p:ph type="title"/>
          </p:nvPr>
        </p:nvSpPr>
        <p:spPr/>
        <p:txBody>
          <a:bodyPr/>
          <a:lstStyle/>
          <a:p>
            <a:r>
              <a:rPr lang="en-US" dirty="0"/>
              <a:t>Handwriting……</a:t>
            </a:r>
          </a:p>
        </p:txBody>
      </p:sp>
      <p:sp>
        <p:nvSpPr>
          <p:cNvPr id="3" name="Content Placeholder 2">
            <a:extLst>
              <a:ext uri="{FF2B5EF4-FFF2-40B4-BE49-F238E27FC236}">
                <a16:creationId xmlns:a16="http://schemas.microsoft.com/office/drawing/2014/main" id="{96095972-C5BD-B943-9A5A-9B8904CC7D06}"/>
              </a:ext>
            </a:extLst>
          </p:cNvPr>
          <p:cNvSpPr>
            <a:spLocks noGrp="1"/>
          </p:cNvSpPr>
          <p:nvPr>
            <p:ph idx="1"/>
          </p:nvPr>
        </p:nvSpPr>
        <p:spPr/>
        <p:txBody>
          <a:bodyPr>
            <a:normAutofit/>
          </a:bodyPr>
          <a:lstStyle/>
          <a:p>
            <a:pPr marL="0" indent="0">
              <a:buNone/>
            </a:pPr>
            <a:r>
              <a:rPr lang="en-GB" dirty="0"/>
              <a:t>2. Number each line either side (in different colours to the main writing) of any text students have to write out so that they don’t become over-faced with the writing. </a:t>
            </a:r>
          </a:p>
          <a:p>
            <a:endParaRPr lang="en-GB" dirty="0"/>
          </a:p>
          <a:p>
            <a:r>
              <a:rPr lang="en-GB" sz="1800" dirty="0">
                <a:solidFill>
                  <a:srgbClr val="00B050"/>
                </a:solidFill>
              </a:rPr>
              <a:t>1</a:t>
            </a:r>
            <a:r>
              <a:rPr lang="en-GB" sz="1800" dirty="0"/>
              <a:t> The club was almost relegated in the 1927–28 season, but with 17 points in the last 10 matches </a:t>
            </a:r>
            <a:r>
              <a:rPr lang="en-GB" sz="1800" dirty="0">
                <a:solidFill>
                  <a:srgbClr val="00B050"/>
                </a:solidFill>
              </a:rPr>
              <a:t>1</a:t>
            </a:r>
            <a:r>
              <a:rPr lang="en-GB" sz="1800" dirty="0"/>
              <a:t> </a:t>
            </a:r>
          </a:p>
          <a:p>
            <a:r>
              <a:rPr lang="en-GB" sz="1800" dirty="0">
                <a:solidFill>
                  <a:srgbClr val="FF0000"/>
                </a:solidFill>
              </a:rPr>
              <a:t>2</a:t>
            </a:r>
            <a:r>
              <a:rPr lang="en-GB" sz="1800" dirty="0"/>
              <a:t> they pulled off a great escape, rising from bottom to 14th Wednesday went on to win the </a:t>
            </a:r>
            <a:r>
              <a:rPr lang="en-GB" sz="1800" dirty="0">
                <a:solidFill>
                  <a:srgbClr val="FF0000"/>
                </a:solidFill>
              </a:rPr>
              <a:t>2</a:t>
            </a:r>
          </a:p>
          <a:p>
            <a:r>
              <a:rPr lang="en-GB" sz="1800" dirty="0">
                <a:solidFill>
                  <a:srgbClr val="00B050"/>
                </a:solidFill>
              </a:rPr>
              <a:t>3</a:t>
            </a:r>
            <a:r>
              <a:rPr lang="en-GB" sz="1800" dirty="0"/>
              <a:t> League title the following season (1928–29), which started a run that saw the team finishing </a:t>
            </a:r>
            <a:r>
              <a:rPr lang="en-GB" sz="1800" dirty="0">
                <a:solidFill>
                  <a:srgbClr val="00B050"/>
                </a:solidFill>
              </a:rPr>
              <a:t>3</a:t>
            </a:r>
            <a:r>
              <a:rPr lang="en-GB" sz="1800" dirty="0"/>
              <a:t> </a:t>
            </a:r>
          </a:p>
          <a:p>
            <a:r>
              <a:rPr lang="en-GB" sz="1800" dirty="0">
                <a:solidFill>
                  <a:srgbClr val="FF0000"/>
                </a:solidFill>
              </a:rPr>
              <a:t>4</a:t>
            </a:r>
            <a:r>
              <a:rPr lang="en-GB" sz="1800" dirty="0"/>
              <a:t>  lower than third only once until 1936. The period was topped off with the team winning the FA </a:t>
            </a:r>
            <a:r>
              <a:rPr lang="en-GB" sz="1800" dirty="0">
                <a:solidFill>
                  <a:srgbClr val="FF0000"/>
                </a:solidFill>
              </a:rPr>
              <a:t>4</a:t>
            </a:r>
            <a:r>
              <a:rPr lang="en-GB" sz="1800" dirty="0"/>
              <a:t> </a:t>
            </a:r>
            <a:endParaRPr lang="en-GB" sz="1800" dirty="0">
              <a:effectLst/>
            </a:endParaRPr>
          </a:p>
          <a:p>
            <a:r>
              <a:rPr lang="en-GB" sz="1800" dirty="0">
                <a:solidFill>
                  <a:srgbClr val="00B050"/>
                </a:solidFill>
              </a:rPr>
              <a:t>5</a:t>
            </a:r>
            <a:r>
              <a:rPr lang="en-GB" sz="1800" dirty="0"/>
              <a:t>  Cup for the third time in the club's history in 1935. </a:t>
            </a:r>
            <a:r>
              <a:rPr lang="en-GB" sz="1800" dirty="0">
                <a:solidFill>
                  <a:srgbClr val="00B050"/>
                </a:solidFill>
              </a:rPr>
              <a:t>5 </a:t>
            </a:r>
            <a:endParaRPr lang="en-GB" sz="1800" dirty="0">
              <a:solidFill>
                <a:srgbClr val="00B050"/>
              </a:solidFill>
              <a:effectLst/>
            </a:endParaRPr>
          </a:p>
          <a:p>
            <a:endParaRPr lang="en-US" dirty="0"/>
          </a:p>
        </p:txBody>
      </p:sp>
      <p:pic>
        <p:nvPicPr>
          <p:cNvPr id="4" name="Picture 3">
            <a:extLst>
              <a:ext uri="{FF2B5EF4-FFF2-40B4-BE49-F238E27FC236}">
                <a16:creationId xmlns:a16="http://schemas.microsoft.com/office/drawing/2014/main" id="{E1092738-53E2-CB47-BB93-F75617B4D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44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648F-4952-4844-9636-54F72EAE3741}"/>
              </a:ext>
            </a:extLst>
          </p:cNvPr>
          <p:cNvSpPr>
            <a:spLocks noGrp="1"/>
          </p:cNvSpPr>
          <p:nvPr>
            <p:ph type="title"/>
          </p:nvPr>
        </p:nvSpPr>
        <p:spPr/>
        <p:txBody>
          <a:bodyPr/>
          <a:lstStyle/>
          <a:p>
            <a:r>
              <a:rPr lang="en-US" dirty="0"/>
              <a:t>Handwriting……</a:t>
            </a:r>
          </a:p>
        </p:txBody>
      </p:sp>
      <p:sp>
        <p:nvSpPr>
          <p:cNvPr id="3" name="Content Placeholder 2">
            <a:extLst>
              <a:ext uri="{FF2B5EF4-FFF2-40B4-BE49-F238E27FC236}">
                <a16:creationId xmlns:a16="http://schemas.microsoft.com/office/drawing/2014/main" id="{C6CD8FCF-870F-8F4F-BF58-4715E06334C7}"/>
              </a:ext>
            </a:extLst>
          </p:cNvPr>
          <p:cNvSpPr>
            <a:spLocks noGrp="1"/>
          </p:cNvSpPr>
          <p:nvPr>
            <p:ph idx="1"/>
          </p:nvPr>
        </p:nvSpPr>
        <p:spPr/>
        <p:txBody>
          <a:bodyPr>
            <a:normAutofit lnSpcReduction="10000"/>
          </a:bodyPr>
          <a:lstStyle/>
          <a:p>
            <a:pPr marL="0" indent="0">
              <a:buNone/>
            </a:pPr>
            <a:r>
              <a:rPr lang="en-GB" dirty="0"/>
              <a:t>3. For students with particularly poor handwriting, allow them to print across two lines, using the middle line as a guide on the size of parts of letters. </a:t>
            </a:r>
          </a:p>
          <a:p>
            <a:pPr marL="0" indent="0">
              <a:buNone/>
            </a:pPr>
            <a:endParaRPr lang="en-GB" dirty="0"/>
          </a:p>
          <a:p>
            <a:pPr marL="0" indent="0">
              <a:buNone/>
            </a:pPr>
            <a:endParaRPr lang="en-GB" dirty="0"/>
          </a:p>
          <a:p>
            <a:endParaRPr lang="en-GB" sz="4000" dirty="0"/>
          </a:p>
          <a:p>
            <a:pPr marL="0" indent="0">
              <a:buNone/>
            </a:pPr>
            <a:r>
              <a:rPr lang="en-GB" dirty="0"/>
              <a:t>4.Use ICT to give students with handwriting difficulties some ‘time out’ from the constant pressures of handwriting. This will prevent a student’s handwriting problems clouding their entire learning in a lesson and help foster a more positive, confident attitude to lessons. </a:t>
            </a:r>
          </a:p>
          <a:p>
            <a:endParaRPr lang="en-US" dirty="0"/>
          </a:p>
        </p:txBody>
      </p:sp>
      <p:pic>
        <p:nvPicPr>
          <p:cNvPr id="4" name="Picture 3">
            <a:extLst>
              <a:ext uri="{FF2B5EF4-FFF2-40B4-BE49-F238E27FC236}">
                <a16:creationId xmlns:a16="http://schemas.microsoft.com/office/drawing/2014/main" id="{9CA95F7F-D1BD-B44A-AFAA-17961EF29BE7}"/>
              </a:ext>
            </a:extLst>
          </p:cNvPr>
          <p:cNvPicPr>
            <a:picLocks noChangeAspect="1"/>
          </p:cNvPicPr>
          <p:nvPr/>
        </p:nvPicPr>
        <p:blipFill>
          <a:blip r:embed="rId2"/>
          <a:stretch>
            <a:fillRect/>
          </a:stretch>
        </p:blipFill>
        <p:spPr>
          <a:xfrm>
            <a:off x="977900" y="2882900"/>
            <a:ext cx="10185400" cy="1409700"/>
          </a:xfrm>
          <a:prstGeom prst="rect">
            <a:avLst/>
          </a:prstGeom>
        </p:spPr>
      </p:pic>
      <p:pic>
        <p:nvPicPr>
          <p:cNvPr id="5" name="Picture 4">
            <a:extLst>
              <a:ext uri="{FF2B5EF4-FFF2-40B4-BE49-F238E27FC236}">
                <a16:creationId xmlns:a16="http://schemas.microsoft.com/office/drawing/2014/main" id="{ABD7FFAD-1429-D74F-9478-E724391EF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203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15F3-25E3-1749-A719-2CD8C1E99F53}"/>
              </a:ext>
            </a:extLst>
          </p:cNvPr>
          <p:cNvSpPr>
            <a:spLocks noGrp="1"/>
          </p:cNvSpPr>
          <p:nvPr>
            <p:ph type="title"/>
          </p:nvPr>
        </p:nvSpPr>
        <p:spPr/>
        <p:txBody>
          <a:bodyPr/>
          <a:lstStyle/>
          <a:p>
            <a:r>
              <a:rPr lang="en-US" dirty="0"/>
              <a:t>Giving Feedback on handwriting </a:t>
            </a:r>
          </a:p>
        </p:txBody>
      </p:sp>
      <p:sp>
        <p:nvSpPr>
          <p:cNvPr id="3" name="Content Placeholder 2">
            <a:extLst>
              <a:ext uri="{FF2B5EF4-FFF2-40B4-BE49-F238E27FC236}">
                <a16:creationId xmlns:a16="http://schemas.microsoft.com/office/drawing/2014/main" id="{5D462A40-4879-034E-B1BE-78876AB4CAAD}"/>
              </a:ext>
            </a:extLst>
          </p:cNvPr>
          <p:cNvSpPr>
            <a:spLocks noGrp="1"/>
          </p:cNvSpPr>
          <p:nvPr>
            <p:ph idx="1"/>
          </p:nvPr>
        </p:nvSpPr>
        <p:spPr/>
        <p:txBody>
          <a:bodyPr/>
          <a:lstStyle/>
          <a:p>
            <a:r>
              <a:rPr lang="en-GB" dirty="0"/>
              <a:t>Teacher feedback on handwriting is often generic, such as ‘please write neater’. If you decide to provide a comment on handwriting, use specific targets like: </a:t>
            </a:r>
          </a:p>
          <a:p>
            <a:r>
              <a:rPr lang="en-GB" dirty="0"/>
              <a:t>Try to write on the lines.</a:t>
            </a:r>
          </a:p>
          <a:p>
            <a:r>
              <a:rPr lang="en-GB" dirty="0"/>
              <a:t>Try to keep your letters in between the lines. </a:t>
            </a:r>
          </a:p>
          <a:p>
            <a:r>
              <a:rPr lang="en-GB" dirty="0"/>
              <a:t>Try to leave a finger space between each word. </a:t>
            </a:r>
          </a:p>
          <a:p>
            <a:endParaRPr lang="en-US" dirty="0"/>
          </a:p>
        </p:txBody>
      </p:sp>
      <p:pic>
        <p:nvPicPr>
          <p:cNvPr id="5" name="Picture 4">
            <a:extLst>
              <a:ext uri="{FF2B5EF4-FFF2-40B4-BE49-F238E27FC236}">
                <a16:creationId xmlns:a16="http://schemas.microsoft.com/office/drawing/2014/main" id="{DF497C85-04D9-0943-B2BE-4BCF2035F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646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92D7-2213-DB44-BEA7-8692F7C76209}"/>
              </a:ext>
            </a:extLst>
          </p:cNvPr>
          <p:cNvSpPr>
            <a:spLocks noGrp="1"/>
          </p:cNvSpPr>
          <p:nvPr>
            <p:ph type="title"/>
          </p:nvPr>
        </p:nvSpPr>
        <p:spPr/>
        <p:txBody>
          <a:bodyPr/>
          <a:lstStyle/>
          <a:p>
            <a:r>
              <a:rPr lang="en-US" dirty="0"/>
              <a:t>Handwriting Checks </a:t>
            </a:r>
          </a:p>
        </p:txBody>
      </p:sp>
      <p:sp>
        <p:nvSpPr>
          <p:cNvPr id="3" name="Content Placeholder 2">
            <a:extLst>
              <a:ext uri="{FF2B5EF4-FFF2-40B4-BE49-F238E27FC236}">
                <a16:creationId xmlns:a16="http://schemas.microsoft.com/office/drawing/2014/main" id="{9E0F8202-5B73-0A47-9B60-60A64B672CDE}"/>
              </a:ext>
            </a:extLst>
          </p:cNvPr>
          <p:cNvSpPr>
            <a:spLocks noGrp="1"/>
          </p:cNvSpPr>
          <p:nvPr>
            <p:ph idx="1"/>
          </p:nvPr>
        </p:nvSpPr>
        <p:spPr/>
        <p:txBody>
          <a:bodyPr>
            <a:normAutofit fontScale="92500" lnSpcReduction="10000"/>
          </a:bodyPr>
          <a:lstStyle/>
          <a:p>
            <a:r>
              <a:rPr lang="en-GB" dirty="0"/>
              <a:t>Pen - Regularly check with students who struggle with handwriting what type of pen they’re using. Biro pens often require more effort to write with whereas ink cartridge pens can be easier to write with but messy - Berol handwriting pens are often a good middle ground option. Some students will prefer a thicker pen and some will make notes easier in pencil. </a:t>
            </a:r>
          </a:p>
          <a:p>
            <a:r>
              <a:rPr lang="en-GB" dirty="0"/>
              <a:t>2. Grip - Check their pen grip – most students use a ‘tripod’ grip where the pen is held loosely between the thumb and first finger and supported by the second finger – this is viewed to be the most comfortable and conducive to fluency, speed and ease. However, unconventional pen grips that are well- established are difficult to alter by secondary level regardless of their negative impact. If handwriting does noticeably deteriorate then ask the student if they are holding their pen differently. </a:t>
            </a:r>
          </a:p>
          <a:p>
            <a:endParaRPr lang="en-US" dirty="0"/>
          </a:p>
        </p:txBody>
      </p:sp>
      <p:pic>
        <p:nvPicPr>
          <p:cNvPr id="4" name="Picture 3">
            <a:extLst>
              <a:ext uri="{FF2B5EF4-FFF2-40B4-BE49-F238E27FC236}">
                <a16:creationId xmlns:a16="http://schemas.microsoft.com/office/drawing/2014/main" id="{49444576-5DB4-3847-8E54-A3A0C6832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550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FFA9-9C4E-9A40-92CF-69279CC99972}"/>
              </a:ext>
            </a:extLst>
          </p:cNvPr>
          <p:cNvSpPr>
            <a:spLocks noGrp="1"/>
          </p:cNvSpPr>
          <p:nvPr>
            <p:ph type="title"/>
          </p:nvPr>
        </p:nvSpPr>
        <p:spPr/>
        <p:txBody>
          <a:bodyPr/>
          <a:lstStyle/>
          <a:p>
            <a:r>
              <a:rPr lang="en-US" dirty="0"/>
              <a:t>Handwriting checks continued….</a:t>
            </a:r>
          </a:p>
        </p:txBody>
      </p:sp>
      <p:sp>
        <p:nvSpPr>
          <p:cNvPr id="3" name="Content Placeholder 2">
            <a:extLst>
              <a:ext uri="{FF2B5EF4-FFF2-40B4-BE49-F238E27FC236}">
                <a16:creationId xmlns:a16="http://schemas.microsoft.com/office/drawing/2014/main" id="{FDA971C1-24D9-0941-B27C-092EA13FA98B}"/>
              </a:ext>
            </a:extLst>
          </p:cNvPr>
          <p:cNvSpPr>
            <a:spLocks noGrp="1"/>
          </p:cNvSpPr>
          <p:nvPr>
            <p:ph idx="1"/>
          </p:nvPr>
        </p:nvSpPr>
        <p:spPr/>
        <p:txBody>
          <a:bodyPr/>
          <a:lstStyle/>
          <a:p>
            <a:r>
              <a:rPr lang="en-GB" dirty="0"/>
              <a:t>3. Posture - Check if students are sitting in a strange posture – the best posture is to be sat up straight at right angles, facing the desk in a relaxed position. It will help if students lean slightly forward with their feet on the ground. Consider if seating and writing surfaces are too far apart. Discourage slouching unless an IEP advises otherwise. </a:t>
            </a:r>
          </a:p>
          <a:p>
            <a:r>
              <a:rPr lang="en-GB" dirty="0"/>
              <a:t>4. Paper - Check the angle of the paper when they write – ask students to adjust it and see if they find it easier to write. The usual angle is for the paper to be slightly angled towards their non-writing arm. </a:t>
            </a:r>
          </a:p>
          <a:p>
            <a:endParaRPr lang="en-US" dirty="0"/>
          </a:p>
        </p:txBody>
      </p:sp>
      <p:pic>
        <p:nvPicPr>
          <p:cNvPr id="4" name="Picture 3">
            <a:extLst>
              <a:ext uri="{FF2B5EF4-FFF2-40B4-BE49-F238E27FC236}">
                <a16:creationId xmlns:a16="http://schemas.microsoft.com/office/drawing/2014/main" id="{B5AC4275-BAB9-DF4D-8D8C-1299DCB5A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3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D303-E8DB-C04D-9F73-676C384DAE6C}"/>
              </a:ext>
            </a:extLst>
          </p:cNvPr>
          <p:cNvSpPr>
            <a:spLocks noGrp="1"/>
          </p:cNvSpPr>
          <p:nvPr>
            <p:ph type="title"/>
          </p:nvPr>
        </p:nvSpPr>
        <p:spPr/>
        <p:txBody>
          <a:bodyPr/>
          <a:lstStyle/>
          <a:p>
            <a:r>
              <a:rPr lang="en-US" dirty="0"/>
              <a:t>How do we make sure they are holding the pencil / pen properly…..</a:t>
            </a:r>
          </a:p>
        </p:txBody>
      </p:sp>
      <p:pic>
        <p:nvPicPr>
          <p:cNvPr id="8193" name="Picture 1" descr="page19image5946848">
            <a:extLst>
              <a:ext uri="{FF2B5EF4-FFF2-40B4-BE49-F238E27FC236}">
                <a16:creationId xmlns:a16="http://schemas.microsoft.com/office/drawing/2014/main" id="{CE445BB7-E864-B64D-9A01-E734F089D6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57650" y="2166144"/>
            <a:ext cx="4076700" cy="3670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9F8516-5C49-B24D-98F2-23ACB70C3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114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CCE8-1021-0040-A25E-CF36B4D67666}"/>
              </a:ext>
            </a:extLst>
          </p:cNvPr>
          <p:cNvSpPr>
            <a:spLocks noGrp="1"/>
          </p:cNvSpPr>
          <p:nvPr>
            <p:ph type="title"/>
          </p:nvPr>
        </p:nvSpPr>
        <p:spPr/>
        <p:txBody>
          <a:bodyPr/>
          <a:lstStyle/>
          <a:p>
            <a:r>
              <a:rPr lang="en-US" dirty="0"/>
              <a:t>Position of the paper in relation to the desk. </a:t>
            </a:r>
          </a:p>
        </p:txBody>
      </p:sp>
      <p:pic>
        <p:nvPicPr>
          <p:cNvPr id="9217" name="Picture 1" descr="page19image5946400">
            <a:extLst>
              <a:ext uri="{FF2B5EF4-FFF2-40B4-BE49-F238E27FC236}">
                <a16:creationId xmlns:a16="http://schemas.microsoft.com/office/drawing/2014/main" id="{AC5BF50B-AD4C-BF4E-97D9-BBBE9CBC93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7600" y="2172494"/>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195A32-5917-CF4F-9321-438EB37FA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367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D557-C633-4245-BB2F-5C470E4B8557}"/>
              </a:ext>
            </a:extLst>
          </p:cNvPr>
          <p:cNvSpPr>
            <a:spLocks noGrp="1"/>
          </p:cNvSpPr>
          <p:nvPr>
            <p:ph type="title"/>
          </p:nvPr>
        </p:nvSpPr>
        <p:spPr/>
        <p:txBody>
          <a:bodyPr/>
          <a:lstStyle/>
          <a:p>
            <a:r>
              <a:rPr lang="en-GB" dirty="0"/>
              <a:t>Supporting Reading </a:t>
            </a:r>
            <a:br>
              <a:rPr lang="en-GB" dirty="0"/>
            </a:br>
            <a:endParaRPr lang="en-US" dirty="0"/>
          </a:p>
        </p:txBody>
      </p:sp>
      <p:sp>
        <p:nvSpPr>
          <p:cNvPr id="3" name="Content Placeholder 2">
            <a:extLst>
              <a:ext uri="{FF2B5EF4-FFF2-40B4-BE49-F238E27FC236}">
                <a16:creationId xmlns:a16="http://schemas.microsoft.com/office/drawing/2014/main" id="{EA87EC50-4012-4243-ABFB-B05D173D0593}"/>
              </a:ext>
            </a:extLst>
          </p:cNvPr>
          <p:cNvSpPr>
            <a:spLocks noGrp="1"/>
          </p:cNvSpPr>
          <p:nvPr>
            <p:ph idx="1"/>
          </p:nvPr>
        </p:nvSpPr>
        <p:spPr/>
        <p:txBody>
          <a:bodyPr/>
          <a:lstStyle/>
          <a:p>
            <a:r>
              <a:rPr lang="en-GB" dirty="0"/>
              <a:t>Even with the growth of the multi-media internet, we continue to live in a culture that relies on written information. Therefore, it is important that texts are continued to be used as a fundamental part of learning – even for those students with reading difficulties. DARTS (Direct Activities Relating to Texts) can assist in engaging struggling readers with texts beyond simply decoding / functional reading. </a:t>
            </a:r>
          </a:p>
          <a:p>
            <a:endParaRPr lang="en-US" dirty="0"/>
          </a:p>
        </p:txBody>
      </p:sp>
      <p:pic>
        <p:nvPicPr>
          <p:cNvPr id="4" name="Picture 3">
            <a:extLst>
              <a:ext uri="{FF2B5EF4-FFF2-40B4-BE49-F238E27FC236}">
                <a16:creationId xmlns:a16="http://schemas.microsoft.com/office/drawing/2014/main" id="{7475CB1C-609A-0F43-9FDE-B9C7857A1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108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80EC-A91E-774C-89FB-40542FCABA13}"/>
              </a:ext>
            </a:extLst>
          </p:cNvPr>
          <p:cNvSpPr>
            <a:spLocks noGrp="1"/>
          </p:cNvSpPr>
          <p:nvPr>
            <p:ph type="title"/>
          </p:nvPr>
        </p:nvSpPr>
        <p:spPr/>
        <p:txBody>
          <a:bodyPr/>
          <a:lstStyle/>
          <a:p>
            <a:r>
              <a:rPr lang="en-GB" dirty="0"/>
              <a:t>Reconstruction Activities </a:t>
            </a:r>
            <a:br>
              <a:rPr lang="en-GB" dirty="0"/>
            </a:br>
            <a:endParaRPr lang="en-US" dirty="0"/>
          </a:p>
        </p:txBody>
      </p:sp>
      <p:sp>
        <p:nvSpPr>
          <p:cNvPr id="3" name="Content Placeholder 2">
            <a:extLst>
              <a:ext uri="{FF2B5EF4-FFF2-40B4-BE49-F238E27FC236}">
                <a16:creationId xmlns:a16="http://schemas.microsoft.com/office/drawing/2014/main" id="{88A0A36C-CA4C-B547-8E51-E795EEAF304E}"/>
              </a:ext>
            </a:extLst>
          </p:cNvPr>
          <p:cNvSpPr>
            <a:spLocks noGrp="1"/>
          </p:cNvSpPr>
          <p:nvPr>
            <p:ph idx="1"/>
          </p:nvPr>
        </p:nvSpPr>
        <p:spPr/>
        <p:txBody>
          <a:bodyPr>
            <a:normAutofit fontScale="92500" lnSpcReduction="10000"/>
          </a:bodyPr>
          <a:lstStyle/>
          <a:p>
            <a:r>
              <a:rPr lang="en-GB" dirty="0"/>
              <a:t>The students work with a text modified by the teacher. Students aim to reconstruct the meaning of the text by completing or re-sequencing text or diagrams. </a:t>
            </a:r>
          </a:p>
          <a:p>
            <a:r>
              <a:rPr lang="en-GB" dirty="0"/>
              <a:t>1. Text Completion </a:t>
            </a:r>
          </a:p>
          <a:p>
            <a:r>
              <a:rPr lang="en-GB" dirty="0"/>
              <a:t>Students complete the text by re-adding deleted words or phrases. </a:t>
            </a:r>
            <a:endParaRPr lang="en-GB" dirty="0">
              <a:effectLst/>
            </a:endParaRPr>
          </a:p>
          <a:p>
            <a:r>
              <a:rPr lang="en-GB" dirty="0"/>
              <a:t>Students ‘up-level’ the text by replacing simple words with more powerful words of similar meaning i.e. shouted → roared </a:t>
            </a:r>
          </a:p>
          <a:p>
            <a:r>
              <a:rPr lang="en-GB" dirty="0"/>
              <a:t>2. Sequencing </a:t>
            </a:r>
            <a:endParaRPr lang="en-GB" dirty="0">
              <a:effectLst/>
            </a:endParaRPr>
          </a:p>
          <a:p>
            <a:r>
              <a:rPr lang="en-GB" dirty="0"/>
              <a:t>Segments of text are rearranged into a logical sequence of events. </a:t>
            </a:r>
            <a:endParaRPr lang="en-GB" dirty="0">
              <a:effectLst/>
            </a:endParaRPr>
          </a:p>
          <a:p>
            <a:r>
              <a:rPr lang="en-GB" dirty="0"/>
              <a:t>Segments of text are classified by the student. Headings need not always be given. </a:t>
            </a:r>
            <a:endParaRPr lang="en-GB" dirty="0">
              <a:effectLst/>
            </a:endParaRPr>
          </a:p>
          <a:p>
            <a:endParaRPr lang="en-US" dirty="0"/>
          </a:p>
        </p:txBody>
      </p:sp>
      <p:pic>
        <p:nvPicPr>
          <p:cNvPr id="4" name="Picture 3">
            <a:extLst>
              <a:ext uri="{FF2B5EF4-FFF2-40B4-BE49-F238E27FC236}">
                <a16:creationId xmlns:a16="http://schemas.microsoft.com/office/drawing/2014/main" id="{A6BD82AC-0E3D-C348-9179-1DDBE0199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92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5D08-7733-BE47-A593-EE0AF6C477A2}"/>
              </a:ext>
            </a:extLst>
          </p:cNvPr>
          <p:cNvSpPr>
            <a:spLocks noGrp="1"/>
          </p:cNvSpPr>
          <p:nvPr>
            <p:ph type="title"/>
          </p:nvPr>
        </p:nvSpPr>
        <p:spPr/>
        <p:txBody>
          <a:bodyPr/>
          <a:lstStyle/>
          <a:p>
            <a:r>
              <a:rPr lang="en-US" dirty="0"/>
              <a:t>Reconstruction Activities </a:t>
            </a:r>
          </a:p>
        </p:txBody>
      </p:sp>
      <p:sp>
        <p:nvSpPr>
          <p:cNvPr id="3" name="Content Placeholder 2">
            <a:extLst>
              <a:ext uri="{FF2B5EF4-FFF2-40B4-BE49-F238E27FC236}">
                <a16:creationId xmlns:a16="http://schemas.microsoft.com/office/drawing/2014/main" id="{8738BBA0-CB72-FD42-BDAD-274F4BE7F831}"/>
              </a:ext>
            </a:extLst>
          </p:cNvPr>
          <p:cNvSpPr>
            <a:spLocks noGrp="1"/>
          </p:cNvSpPr>
          <p:nvPr>
            <p:ph idx="1"/>
          </p:nvPr>
        </p:nvSpPr>
        <p:spPr/>
        <p:txBody>
          <a:bodyPr>
            <a:normAutofit fontScale="92500" lnSpcReduction="20000"/>
          </a:bodyPr>
          <a:lstStyle/>
          <a:p>
            <a:r>
              <a:rPr lang="en-GB" dirty="0"/>
              <a:t>3. Prediction </a:t>
            </a:r>
            <a:endParaRPr lang="en-GB" dirty="0">
              <a:effectLst/>
            </a:endParaRPr>
          </a:p>
          <a:p>
            <a:pPr lvl="1"/>
            <a:r>
              <a:rPr lang="en-GB" dirty="0"/>
              <a:t>Students predict the next event or stage after reading a series of segments of text. </a:t>
            </a:r>
            <a:endParaRPr lang="en-GB" dirty="0">
              <a:effectLst/>
            </a:endParaRPr>
          </a:p>
          <a:p>
            <a:pPr lvl="1"/>
            <a:r>
              <a:rPr lang="en-GB" dirty="0"/>
              <a:t>Students write next part or the end of the text. </a:t>
            </a:r>
            <a:endParaRPr lang="en-GB" dirty="0">
              <a:effectLst/>
            </a:endParaRPr>
          </a:p>
          <a:p>
            <a:pPr lvl="1"/>
            <a:r>
              <a:rPr lang="en-GB" dirty="0"/>
              <a:t>Students could come up with a rational prediction and an absurd prediction. </a:t>
            </a:r>
          </a:p>
          <a:p>
            <a:pPr marL="457200" lvl="1" indent="0">
              <a:buNone/>
            </a:pPr>
            <a:endParaRPr lang="en-GB" dirty="0"/>
          </a:p>
          <a:p>
            <a:pPr marL="457200" lvl="1" indent="0">
              <a:buNone/>
            </a:pPr>
            <a:r>
              <a:rPr lang="en-GB" dirty="0"/>
              <a:t>4. Table Completion </a:t>
            </a:r>
            <a:endParaRPr lang="en-GB" dirty="0">
              <a:effectLst/>
            </a:endParaRPr>
          </a:p>
          <a:p>
            <a:pPr lvl="1"/>
            <a:r>
              <a:rPr lang="en-GB" dirty="0"/>
              <a:t>Students complete the cells of a table. All headings are provided. </a:t>
            </a:r>
            <a:endParaRPr lang="en-GB" dirty="0">
              <a:effectLst/>
            </a:endParaRPr>
          </a:p>
          <a:p>
            <a:pPr lvl="1"/>
            <a:r>
              <a:rPr lang="en-GB" dirty="0"/>
              <a:t>Students are given a blank matrix and data and have to devise the row and column </a:t>
            </a:r>
            <a:endParaRPr lang="en-GB" dirty="0">
              <a:effectLst/>
            </a:endParaRPr>
          </a:p>
          <a:p>
            <a:pPr lvl="1"/>
            <a:r>
              <a:rPr lang="en-GB" dirty="0"/>
              <a:t>headings.</a:t>
            </a:r>
            <a:br>
              <a:rPr lang="en-GB" dirty="0"/>
            </a:br>
            <a:endParaRPr lang="en-GB" dirty="0">
              <a:effectLst/>
            </a:endParaRPr>
          </a:p>
          <a:p>
            <a:r>
              <a:rPr lang="en-GB" dirty="0"/>
              <a:t>5. Diagram Completion </a:t>
            </a:r>
            <a:endParaRPr lang="en-GB" dirty="0">
              <a:effectLst/>
            </a:endParaRPr>
          </a:p>
          <a:p>
            <a:r>
              <a:rPr lang="en-GB" dirty="0"/>
              <a:t>Students have to complete the diagram with a choice of labels / text provided. </a:t>
            </a:r>
            <a:endParaRPr lang="en-GB" dirty="0">
              <a:effectLst/>
            </a:endParaRPr>
          </a:p>
          <a:p>
            <a:endParaRPr lang="en-US" dirty="0"/>
          </a:p>
        </p:txBody>
      </p:sp>
      <p:pic>
        <p:nvPicPr>
          <p:cNvPr id="4" name="Picture 3">
            <a:extLst>
              <a:ext uri="{FF2B5EF4-FFF2-40B4-BE49-F238E27FC236}">
                <a16:creationId xmlns:a16="http://schemas.microsoft.com/office/drawing/2014/main" id="{43EF4E98-7DBD-8A4E-8B7F-A5AB83DE4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463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6B16-9526-2047-84FC-79374D970DA5}"/>
              </a:ext>
            </a:extLst>
          </p:cNvPr>
          <p:cNvSpPr>
            <a:spLocks noGrp="1"/>
          </p:cNvSpPr>
          <p:nvPr>
            <p:ph type="title"/>
          </p:nvPr>
        </p:nvSpPr>
        <p:spPr/>
        <p:txBody>
          <a:bodyPr/>
          <a:lstStyle/>
          <a:p>
            <a:r>
              <a:rPr lang="en-GB" dirty="0"/>
              <a:t>Why some students can’t... Why some students won’t...</a:t>
            </a:r>
            <a:endParaRPr lang="en-US" dirty="0"/>
          </a:p>
        </p:txBody>
      </p:sp>
      <p:sp>
        <p:nvSpPr>
          <p:cNvPr id="3" name="Content Placeholder 2">
            <a:extLst>
              <a:ext uri="{FF2B5EF4-FFF2-40B4-BE49-F238E27FC236}">
                <a16:creationId xmlns:a16="http://schemas.microsoft.com/office/drawing/2014/main" id="{8D949876-8D09-E940-914D-0296E2889173}"/>
              </a:ext>
            </a:extLst>
          </p:cNvPr>
          <p:cNvSpPr>
            <a:spLocks noGrp="1"/>
          </p:cNvSpPr>
          <p:nvPr>
            <p:ph idx="1"/>
          </p:nvPr>
        </p:nvSpPr>
        <p:spPr/>
        <p:txBody>
          <a:bodyPr>
            <a:normAutofit fontScale="70000" lnSpcReduction="20000"/>
          </a:bodyPr>
          <a:lstStyle/>
          <a:p>
            <a:r>
              <a:rPr lang="en-GB" dirty="0"/>
              <a:t>5% of children have some form of ADD/ADHD (Attention Deficit / Hyperactivity Disorder) →this means 1 out of every 20 students in school may have inherent difficulties with concentration - </a:t>
            </a:r>
          </a:p>
          <a:p>
            <a:r>
              <a:rPr lang="en-GB" dirty="0"/>
              <a:t>struggling to focus for 20mins without support. They will also have poor working memory, poor organisational skills and poor sleep patterns. </a:t>
            </a:r>
          </a:p>
          <a:p>
            <a:r>
              <a:rPr lang="en-GB" dirty="0"/>
              <a:t>6% of children have some form of Dyspraxia </a:t>
            </a:r>
          </a:p>
          <a:p>
            <a:r>
              <a:rPr lang="en-GB" dirty="0"/>
              <a:t>→ this means 1 out of every 20 students in school may have inherent difficulties with the acquisition </a:t>
            </a:r>
          </a:p>
          <a:p>
            <a:r>
              <a:rPr lang="en-GB" dirty="0"/>
              <a:t>and use of spoken language and fine motor skills (seen mainly in handwriting). They may also struggle with everyday adult language, understanding abstract concepts, interpreting different opinions, taking part in group work. </a:t>
            </a:r>
          </a:p>
          <a:p>
            <a:r>
              <a:rPr lang="en-GB" dirty="0"/>
              <a:t>7% of children have some form of SLCN (Speech, Language and Communication Needs)</a:t>
            </a:r>
            <a:br>
              <a:rPr lang="en-GB" dirty="0"/>
            </a:br>
            <a:r>
              <a:rPr lang="en-GB" dirty="0"/>
              <a:t>→this means 1 out of every 20 students in school may have inherent difficulties with the continued </a:t>
            </a:r>
          </a:p>
          <a:p>
            <a:r>
              <a:rPr lang="en-GB" dirty="0"/>
              <a:t>acquisition, understanding and expression of spoken language. </a:t>
            </a:r>
          </a:p>
          <a:p>
            <a:endParaRPr lang="en-US" dirty="0"/>
          </a:p>
        </p:txBody>
      </p:sp>
      <p:pic>
        <p:nvPicPr>
          <p:cNvPr id="4" name="Picture 3">
            <a:extLst>
              <a:ext uri="{FF2B5EF4-FFF2-40B4-BE49-F238E27FC236}">
                <a16:creationId xmlns:a16="http://schemas.microsoft.com/office/drawing/2014/main" id="{5F44E2F6-5A2D-8049-9EA4-15DDF8A28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14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8B1B-9B77-E84E-96C5-BF78DF8A36D7}"/>
              </a:ext>
            </a:extLst>
          </p:cNvPr>
          <p:cNvSpPr>
            <a:spLocks noGrp="1"/>
          </p:cNvSpPr>
          <p:nvPr>
            <p:ph type="title"/>
          </p:nvPr>
        </p:nvSpPr>
        <p:spPr/>
        <p:txBody>
          <a:bodyPr>
            <a:normAutofit fontScale="90000"/>
          </a:bodyPr>
          <a:lstStyle/>
          <a:p>
            <a:r>
              <a:rPr lang="en-GB" dirty="0"/>
              <a:t>Deconstruction Activities</a:t>
            </a:r>
            <a:br>
              <a:rPr lang="en-GB" dirty="0"/>
            </a:br>
            <a:br>
              <a:rPr lang="en-GB" dirty="0"/>
            </a:br>
            <a:endParaRPr lang="en-US" dirty="0"/>
          </a:p>
        </p:txBody>
      </p:sp>
      <p:sp>
        <p:nvSpPr>
          <p:cNvPr id="3" name="Content Placeholder 2">
            <a:extLst>
              <a:ext uri="{FF2B5EF4-FFF2-40B4-BE49-F238E27FC236}">
                <a16:creationId xmlns:a16="http://schemas.microsoft.com/office/drawing/2014/main" id="{431F48A7-7F46-B54A-97DA-72F12C17DC58}"/>
              </a:ext>
            </a:extLst>
          </p:cNvPr>
          <p:cNvSpPr>
            <a:spLocks noGrp="1"/>
          </p:cNvSpPr>
          <p:nvPr>
            <p:ph idx="1"/>
          </p:nvPr>
        </p:nvSpPr>
        <p:spPr/>
        <p:txBody>
          <a:bodyPr/>
          <a:lstStyle/>
          <a:p>
            <a:r>
              <a:rPr lang="en-GB" dirty="0"/>
              <a:t>Students investigate a text by locating information within the text and labelling it.</a:t>
            </a:r>
          </a:p>
          <a:p>
            <a:pPr marL="0" indent="0">
              <a:buNone/>
            </a:pPr>
            <a:br>
              <a:rPr lang="en-GB" dirty="0"/>
            </a:br>
            <a:r>
              <a:rPr lang="en-GB" dirty="0"/>
              <a:t>1. Text Marking </a:t>
            </a:r>
          </a:p>
          <a:p>
            <a:pPr marL="0" indent="0">
              <a:buNone/>
            </a:pPr>
            <a:r>
              <a:rPr lang="en-GB" dirty="0"/>
              <a:t>Students locate and underline parts of the text. This usually involves identifying text with the same meaning or collecting information about a character. </a:t>
            </a:r>
          </a:p>
          <a:p>
            <a:endParaRPr lang="en-US" dirty="0"/>
          </a:p>
        </p:txBody>
      </p:sp>
      <p:pic>
        <p:nvPicPr>
          <p:cNvPr id="4" name="Picture 3">
            <a:extLst>
              <a:ext uri="{FF2B5EF4-FFF2-40B4-BE49-F238E27FC236}">
                <a16:creationId xmlns:a16="http://schemas.microsoft.com/office/drawing/2014/main" id="{D371FB95-B557-B841-B0CB-2128408F5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306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0051-75F3-8E4F-BC5B-9D144CAEE520}"/>
              </a:ext>
            </a:extLst>
          </p:cNvPr>
          <p:cNvSpPr>
            <a:spLocks noGrp="1"/>
          </p:cNvSpPr>
          <p:nvPr>
            <p:ph type="title"/>
          </p:nvPr>
        </p:nvSpPr>
        <p:spPr/>
        <p:txBody>
          <a:bodyPr/>
          <a:lstStyle/>
          <a:p>
            <a:r>
              <a:rPr lang="en-US" dirty="0"/>
              <a:t>Deconstruction Activities</a:t>
            </a:r>
          </a:p>
        </p:txBody>
      </p:sp>
      <p:sp>
        <p:nvSpPr>
          <p:cNvPr id="3" name="Content Placeholder 2">
            <a:extLst>
              <a:ext uri="{FF2B5EF4-FFF2-40B4-BE49-F238E27FC236}">
                <a16:creationId xmlns:a16="http://schemas.microsoft.com/office/drawing/2014/main" id="{2AB8A63B-7004-7848-9F64-8785C4DDE80E}"/>
              </a:ext>
            </a:extLst>
          </p:cNvPr>
          <p:cNvSpPr>
            <a:spLocks noGrp="1"/>
          </p:cNvSpPr>
          <p:nvPr>
            <p:ph idx="1"/>
          </p:nvPr>
        </p:nvSpPr>
        <p:spPr/>
        <p:txBody>
          <a:bodyPr/>
          <a:lstStyle/>
          <a:p>
            <a:pPr marL="0" indent="0">
              <a:buNone/>
            </a:pPr>
            <a:r>
              <a:rPr lang="en-US" dirty="0"/>
              <a:t>2. Labelling </a:t>
            </a:r>
          </a:p>
          <a:p>
            <a:pPr marL="0" indent="0">
              <a:buNone/>
            </a:pPr>
            <a:r>
              <a:rPr lang="en-US" dirty="0"/>
              <a:t>Students use the labels provided by the teacher to label parts of the text.</a:t>
            </a:r>
          </a:p>
          <a:p>
            <a:pPr marL="0" indent="0">
              <a:buNone/>
            </a:pPr>
            <a:r>
              <a:rPr lang="en-US" dirty="0"/>
              <a:t>3.Segmenting </a:t>
            </a:r>
          </a:p>
          <a:p>
            <a:pPr marL="0" indent="0">
              <a:buNone/>
            </a:pPr>
            <a:r>
              <a:rPr lang="en-US" dirty="0"/>
              <a:t>Students break text into meaning or information units and label / annotate segments of the text.</a:t>
            </a:r>
          </a:p>
          <a:p>
            <a:pPr marL="0" indent="0">
              <a:buNone/>
            </a:pPr>
            <a:r>
              <a:rPr lang="en-US" dirty="0"/>
              <a:t>4.Table construction </a:t>
            </a:r>
          </a:p>
          <a:p>
            <a:pPr marL="0" indent="0">
              <a:buNone/>
            </a:pPr>
            <a:r>
              <a:rPr lang="en-US" dirty="0"/>
              <a:t>Students produce columns and rows headings for table and fill in cells using data/text provided </a:t>
            </a:r>
          </a:p>
        </p:txBody>
      </p:sp>
      <p:pic>
        <p:nvPicPr>
          <p:cNvPr id="10" name="Picture 9">
            <a:extLst>
              <a:ext uri="{FF2B5EF4-FFF2-40B4-BE49-F238E27FC236}">
                <a16:creationId xmlns:a16="http://schemas.microsoft.com/office/drawing/2014/main" id="{F84B501C-087F-BD4F-8D16-5DFCF4711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6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9B584-505A-B840-864D-3A47E09EC722}"/>
              </a:ext>
            </a:extLst>
          </p:cNvPr>
          <p:cNvSpPr>
            <a:spLocks noGrp="1"/>
          </p:cNvSpPr>
          <p:nvPr>
            <p:ph type="title"/>
          </p:nvPr>
        </p:nvSpPr>
        <p:spPr/>
        <p:txBody>
          <a:bodyPr/>
          <a:lstStyle/>
          <a:p>
            <a:r>
              <a:rPr lang="en-US" dirty="0"/>
              <a:t>Deconstruction Activities</a:t>
            </a:r>
          </a:p>
        </p:txBody>
      </p:sp>
      <p:sp>
        <p:nvSpPr>
          <p:cNvPr id="3" name="Content Placeholder 2">
            <a:extLst>
              <a:ext uri="{FF2B5EF4-FFF2-40B4-BE49-F238E27FC236}">
                <a16:creationId xmlns:a16="http://schemas.microsoft.com/office/drawing/2014/main" id="{70EC3D6F-7473-ED42-B6F1-5AE3E78230A3}"/>
              </a:ext>
            </a:extLst>
          </p:cNvPr>
          <p:cNvSpPr>
            <a:spLocks noGrp="1"/>
          </p:cNvSpPr>
          <p:nvPr>
            <p:ph idx="1"/>
          </p:nvPr>
        </p:nvSpPr>
        <p:spPr/>
        <p:txBody>
          <a:bodyPr/>
          <a:lstStyle/>
          <a:p>
            <a:pPr marL="0" indent="0">
              <a:buNone/>
            </a:pPr>
            <a:r>
              <a:rPr lang="en-US" dirty="0"/>
              <a:t>5. Diagram construction </a:t>
            </a:r>
          </a:p>
          <a:p>
            <a:pPr marL="0" indent="0">
              <a:buNone/>
            </a:pPr>
            <a:r>
              <a:rPr lang="en-US" dirty="0"/>
              <a:t>Students construct flow diagrams to describe a process or branching trees to describe a hierarchical classification after being provide with a text. </a:t>
            </a:r>
          </a:p>
          <a:p>
            <a:pPr marL="0" indent="0">
              <a:buNone/>
            </a:pPr>
            <a:r>
              <a:rPr lang="en-US" dirty="0"/>
              <a:t>6. Student generated questions </a:t>
            </a:r>
          </a:p>
          <a:p>
            <a:r>
              <a:rPr lang="en-US" dirty="0"/>
              <a:t>Students create questions about the text and swap with others students </a:t>
            </a:r>
          </a:p>
          <a:p>
            <a:pPr marL="0" indent="0">
              <a:buNone/>
            </a:pPr>
            <a:r>
              <a:rPr lang="en-US" dirty="0"/>
              <a:t>7. Summary </a:t>
            </a:r>
          </a:p>
          <a:p>
            <a:r>
              <a:rPr lang="en-US" dirty="0"/>
              <a:t>Students produce headings and summarise information </a:t>
            </a:r>
          </a:p>
        </p:txBody>
      </p:sp>
      <p:pic>
        <p:nvPicPr>
          <p:cNvPr id="4" name="Picture 3">
            <a:extLst>
              <a:ext uri="{FF2B5EF4-FFF2-40B4-BE49-F238E27FC236}">
                <a16:creationId xmlns:a16="http://schemas.microsoft.com/office/drawing/2014/main" id="{26A4E88F-94D1-844F-80D2-72948BD67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735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E09F-10D7-404E-8AD0-5C63119F7E8B}"/>
              </a:ext>
            </a:extLst>
          </p:cNvPr>
          <p:cNvSpPr>
            <a:spLocks noGrp="1"/>
          </p:cNvSpPr>
          <p:nvPr>
            <p:ph type="title"/>
          </p:nvPr>
        </p:nvSpPr>
        <p:spPr/>
        <p:txBody>
          <a:bodyPr/>
          <a:lstStyle/>
          <a:p>
            <a:r>
              <a:rPr lang="en-US" dirty="0"/>
              <a:t>Deconstruction Activities </a:t>
            </a:r>
          </a:p>
        </p:txBody>
      </p:sp>
      <p:sp>
        <p:nvSpPr>
          <p:cNvPr id="3" name="Content Placeholder 2">
            <a:extLst>
              <a:ext uri="{FF2B5EF4-FFF2-40B4-BE49-F238E27FC236}">
                <a16:creationId xmlns:a16="http://schemas.microsoft.com/office/drawing/2014/main" id="{2C8E3BEC-D18E-CF40-BD1B-1B14FF5DA429}"/>
              </a:ext>
            </a:extLst>
          </p:cNvPr>
          <p:cNvSpPr>
            <a:spLocks noGrp="1"/>
          </p:cNvSpPr>
          <p:nvPr>
            <p:ph idx="1"/>
          </p:nvPr>
        </p:nvSpPr>
        <p:spPr/>
        <p:txBody>
          <a:bodyPr/>
          <a:lstStyle/>
          <a:p>
            <a:pPr marL="0" indent="0">
              <a:buNone/>
            </a:pPr>
            <a:r>
              <a:rPr lang="en-US" dirty="0"/>
              <a:t>8. Spider diagrams </a:t>
            </a:r>
          </a:p>
          <a:p>
            <a:r>
              <a:rPr lang="en-GB" dirty="0"/>
              <a:t>These can be used by students to get their ideas down as quickly as possible when no particular sequence is needed. A number of spider diagrams can be used to group ideas around different headings. i.e. settings, characters, events </a:t>
            </a:r>
          </a:p>
          <a:p>
            <a:pPr marL="0" indent="0">
              <a:buNone/>
            </a:pPr>
            <a:r>
              <a:rPr lang="en-GB" dirty="0"/>
              <a:t>9. Flow diagrams </a:t>
            </a:r>
          </a:p>
          <a:p>
            <a:r>
              <a:rPr lang="en-GB" dirty="0"/>
              <a:t>These are particularly useful when the student needs to sequence events or stages. They can help students describe the steps in practical work or plan the events of a story. </a:t>
            </a:r>
          </a:p>
          <a:p>
            <a:endParaRPr lang="en-US" dirty="0"/>
          </a:p>
        </p:txBody>
      </p:sp>
      <p:pic>
        <p:nvPicPr>
          <p:cNvPr id="4" name="Picture 3">
            <a:extLst>
              <a:ext uri="{FF2B5EF4-FFF2-40B4-BE49-F238E27FC236}">
                <a16:creationId xmlns:a16="http://schemas.microsoft.com/office/drawing/2014/main" id="{C1DE2D83-917F-0F47-B01A-70FBA450F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107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67D6-B999-2A43-86AD-AD0894436A1D}"/>
              </a:ext>
            </a:extLst>
          </p:cNvPr>
          <p:cNvSpPr>
            <a:spLocks noGrp="1"/>
          </p:cNvSpPr>
          <p:nvPr>
            <p:ph type="title"/>
          </p:nvPr>
        </p:nvSpPr>
        <p:spPr/>
        <p:txBody>
          <a:bodyPr/>
          <a:lstStyle/>
          <a:p>
            <a:r>
              <a:rPr lang="en-US" dirty="0"/>
              <a:t>Deconstruction Activities </a:t>
            </a:r>
          </a:p>
        </p:txBody>
      </p:sp>
      <p:sp>
        <p:nvSpPr>
          <p:cNvPr id="3" name="Content Placeholder 2">
            <a:extLst>
              <a:ext uri="{FF2B5EF4-FFF2-40B4-BE49-F238E27FC236}">
                <a16:creationId xmlns:a16="http://schemas.microsoft.com/office/drawing/2014/main" id="{BCD118ED-028B-1D41-ADD5-9D0A40E79D07}"/>
              </a:ext>
            </a:extLst>
          </p:cNvPr>
          <p:cNvSpPr>
            <a:spLocks noGrp="1"/>
          </p:cNvSpPr>
          <p:nvPr>
            <p:ph idx="1"/>
          </p:nvPr>
        </p:nvSpPr>
        <p:spPr/>
        <p:txBody>
          <a:bodyPr/>
          <a:lstStyle/>
          <a:p>
            <a:pPr marL="0" indent="0">
              <a:buNone/>
            </a:pPr>
            <a:r>
              <a:rPr lang="en-GB" dirty="0"/>
              <a:t>10. Concept Mapping </a:t>
            </a:r>
          </a:p>
          <a:p>
            <a:r>
              <a:rPr lang="en-GB" dirty="0"/>
              <a:t>This term describes a method of ordering events by time or listing ideas by importance. It is most often used by students to summarise what they know about a topic or event.</a:t>
            </a:r>
            <a:br>
              <a:rPr lang="en-GB" dirty="0"/>
            </a:br>
            <a:r>
              <a:rPr lang="en-GB" dirty="0"/>
              <a:t>e.g. </a:t>
            </a:r>
          </a:p>
          <a:p>
            <a:endParaRPr lang="en-GB" dirty="0"/>
          </a:p>
        </p:txBody>
      </p:sp>
      <p:pic>
        <p:nvPicPr>
          <p:cNvPr id="6" name="Picture 5">
            <a:extLst>
              <a:ext uri="{FF2B5EF4-FFF2-40B4-BE49-F238E27FC236}">
                <a16:creationId xmlns:a16="http://schemas.microsoft.com/office/drawing/2014/main" id="{F7A9D088-32FF-1341-9D30-03C579009B63}"/>
              </a:ext>
            </a:extLst>
          </p:cNvPr>
          <p:cNvPicPr>
            <a:picLocks noChangeAspect="1"/>
          </p:cNvPicPr>
          <p:nvPr/>
        </p:nvPicPr>
        <p:blipFill>
          <a:blip r:embed="rId2"/>
          <a:stretch>
            <a:fillRect/>
          </a:stretch>
        </p:blipFill>
        <p:spPr>
          <a:xfrm>
            <a:off x="1066800" y="3975099"/>
            <a:ext cx="8953500" cy="2201863"/>
          </a:xfrm>
          <a:prstGeom prst="rect">
            <a:avLst/>
          </a:prstGeom>
        </p:spPr>
      </p:pic>
      <p:pic>
        <p:nvPicPr>
          <p:cNvPr id="21" name="Picture 20">
            <a:extLst>
              <a:ext uri="{FF2B5EF4-FFF2-40B4-BE49-F238E27FC236}">
                <a16:creationId xmlns:a16="http://schemas.microsoft.com/office/drawing/2014/main" id="{E6511FD7-078F-BF4C-A797-B2EF546A6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136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C920-9838-B445-B843-A14C739AC213}"/>
              </a:ext>
            </a:extLst>
          </p:cNvPr>
          <p:cNvSpPr>
            <a:spLocks noGrp="1"/>
          </p:cNvSpPr>
          <p:nvPr>
            <p:ph type="title"/>
          </p:nvPr>
        </p:nvSpPr>
        <p:spPr/>
        <p:txBody>
          <a:bodyPr/>
          <a:lstStyle/>
          <a:p>
            <a:r>
              <a:rPr lang="en-GB" dirty="0"/>
              <a:t>Checking Readability </a:t>
            </a:r>
            <a:br>
              <a:rPr lang="en-GB" dirty="0"/>
            </a:br>
            <a:endParaRPr lang="en-US" dirty="0"/>
          </a:p>
        </p:txBody>
      </p:sp>
      <p:sp>
        <p:nvSpPr>
          <p:cNvPr id="3" name="Content Placeholder 2">
            <a:extLst>
              <a:ext uri="{FF2B5EF4-FFF2-40B4-BE49-F238E27FC236}">
                <a16:creationId xmlns:a16="http://schemas.microsoft.com/office/drawing/2014/main" id="{184B8065-2941-6F47-B4EA-935AD8122FA0}"/>
              </a:ext>
            </a:extLst>
          </p:cNvPr>
          <p:cNvSpPr>
            <a:spLocks noGrp="1"/>
          </p:cNvSpPr>
          <p:nvPr>
            <p:ph idx="1"/>
          </p:nvPr>
        </p:nvSpPr>
        <p:spPr/>
        <p:txBody>
          <a:bodyPr>
            <a:normAutofit/>
          </a:bodyPr>
          <a:lstStyle/>
          <a:p>
            <a:r>
              <a:rPr lang="en-GB" dirty="0"/>
              <a:t>When teaching students with reading difficulties, it is worth considering the readability of all aspects of written material – particularly worksheets, websites, textbooks etc. Readability is about matching a text with someone’s ability to decode text and comprehend its meaning. All readability tests rely on a very rough gauge of reading ability and are not an exact science. </a:t>
            </a:r>
          </a:p>
          <a:p>
            <a:r>
              <a:rPr lang="en-GB" dirty="0"/>
              <a:t>The SMOG Readability Formula estimates the years of education a person needs to understand a piece of writing. This is known as a SMOG grade - which can then also point to an Age Equivalent Estimate. </a:t>
            </a:r>
          </a:p>
          <a:p>
            <a:endParaRPr lang="en-US" dirty="0"/>
          </a:p>
        </p:txBody>
      </p:sp>
      <p:pic>
        <p:nvPicPr>
          <p:cNvPr id="4" name="Picture 3">
            <a:extLst>
              <a:ext uri="{FF2B5EF4-FFF2-40B4-BE49-F238E27FC236}">
                <a16:creationId xmlns:a16="http://schemas.microsoft.com/office/drawing/2014/main" id="{9225075D-A7B6-9142-B53B-4396A0670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224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FAC5-0BA1-5841-B889-5B8747BB43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0BCEBC2-EB46-5C47-BAF4-AEAEB87345DB}"/>
              </a:ext>
            </a:extLst>
          </p:cNvPr>
          <p:cNvSpPr>
            <a:spLocks noGrp="1"/>
          </p:cNvSpPr>
          <p:nvPr>
            <p:ph idx="1"/>
          </p:nvPr>
        </p:nvSpPr>
        <p:spPr/>
        <p:txBody>
          <a:bodyPr>
            <a:normAutofit fontScale="92500" lnSpcReduction="20000"/>
          </a:bodyPr>
          <a:lstStyle/>
          <a:p>
            <a:r>
              <a:rPr lang="en-GB" dirty="0"/>
              <a:t>Calculating the SMOG Grade: </a:t>
            </a:r>
          </a:p>
          <a:p>
            <a:r>
              <a:rPr lang="en-GB" dirty="0"/>
              <a:t>Step 1: Take the entire text to be assessed.</a:t>
            </a:r>
            <a:br>
              <a:rPr lang="en-GB" dirty="0"/>
            </a:br>
            <a:r>
              <a:rPr lang="en-GB" dirty="0"/>
              <a:t>Step 2: Count 10 sentences in a row near the beginning, 10 in the middle, and 10 in the end for a total of 30 sentences. </a:t>
            </a:r>
          </a:p>
          <a:p>
            <a:r>
              <a:rPr lang="en-GB" dirty="0"/>
              <a:t>Step 3: Count every word with three or more syllables in each group of sentences, even if the same word appears more than once. </a:t>
            </a:r>
          </a:p>
          <a:p>
            <a:r>
              <a:rPr lang="en-GB" dirty="0"/>
              <a:t>Step 4: Calculate the square root of the number arrived at in Step 3 and round it off to nearest 10. Step 5: Add 3 to the figure arrived at in Step 4 to know the SMOG Grade, i.e., the years of education that a person must have reached if he is to understand fully the text assessed. </a:t>
            </a:r>
          </a:p>
          <a:p>
            <a:r>
              <a:rPr lang="en-GB" dirty="0"/>
              <a:t>Step 6: To get an Age Equivalent Estimate, add 5 (the number of years before someone enters education) to the SMOG Grade. </a:t>
            </a:r>
          </a:p>
          <a:p>
            <a:endParaRPr lang="en-US" dirty="0"/>
          </a:p>
        </p:txBody>
      </p:sp>
      <p:pic>
        <p:nvPicPr>
          <p:cNvPr id="4" name="Picture 3">
            <a:extLst>
              <a:ext uri="{FF2B5EF4-FFF2-40B4-BE49-F238E27FC236}">
                <a16:creationId xmlns:a16="http://schemas.microsoft.com/office/drawing/2014/main" id="{21491490-7DF4-E845-AC0B-9146CE751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134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BFC1-5F58-2443-AAC1-769781C17160}"/>
              </a:ext>
            </a:extLst>
          </p:cNvPr>
          <p:cNvSpPr>
            <a:spLocks noGrp="1"/>
          </p:cNvSpPr>
          <p:nvPr>
            <p:ph type="title"/>
          </p:nvPr>
        </p:nvSpPr>
        <p:spPr/>
        <p:txBody>
          <a:bodyPr/>
          <a:lstStyle/>
          <a:p>
            <a:r>
              <a:rPr lang="en-US" dirty="0"/>
              <a:t>SMOG Steps </a:t>
            </a:r>
          </a:p>
        </p:txBody>
      </p:sp>
      <p:graphicFrame>
        <p:nvGraphicFramePr>
          <p:cNvPr id="4" name="Content Placeholder 3">
            <a:extLst>
              <a:ext uri="{FF2B5EF4-FFF2-40B4-BE49-F238E27FC236}">
                <a16:creationId xmlns:a16="http://schemas.microsoft.com/office/drawing/2014/main" id="{C896F336-2E32-774B-A00A-395612B99A5D}"/>
              </a:ext>
            </a:extLst>
          </p:cNvPr>
          <p:cNvGraphicFramePr>
            <a:graphicFrameLocks noGrp="1"/>
          </p:cNvGraphicFramePr>
          <p:nvPr>
            <p:ph idx="1"/>
            <p:extLst>
              <p:ext uri="{D42A27DB-BD31-4B8C-83A1-F6EECF244321}">
                <p14:modId xmlns:p14="http://schemas.microsoft.com/office/powerpoint/2010/main" val="1941696340"/>
              </p:ext>
            </p:extLst>
          </p:nvPr>
        </p:nvGraphicFramePr>
        <p:xfrm>
          <a:off x="838200" y="2070100"/>
          <a:ext cx="10515600" cy="4064000"/>
        </p:xfrm>
        <a:graphic>
          <a:graphicData uri="http://schemas.openxmlformats.org/drawingml/2006/table">
            <a:tbl>
              <a:tblPr/>
              <a:tblGrid>
                <a:gridCol w="2628900">
                  <a:extLst>
                    <a:ext uri="{9D8B030D-6E8A-4147-A177-3AD203B41FA5}">
                      <a16:colId xmlns:a16="http://schemas.microsoft.com/office/drawing/2014/main" val="2284122017"/>
                    </a:ext>
                  </a:extLst>
                </a:gridCol>
                <a:gridCol w="2628900">
                  <a:extLst>
                    <a:ext uri="{9D8B030D-6E8A-4147-A177-3AD203B41FA5}">
                      <a16:colId xmlns:a16="http://schemas.microsoft.com/office/drawing/2014/main" val="1319830478"/>
                    </a:ext>
                  </a:extLst>
                </a:gridCol>
                <a:gridCol w="2628900">
                  <a:extLst>
                    <a:ext uri="{9D8B030D-6E8A-4147-A177-3AD203B41FA5}">
                      <a16:colId xmlns:a16="http://schemas.microsoft.com/office/drawing/2014/main" val="1475300889"/>
                    </a:ext>
                  </a:extLst>
                </a:gridCol>
                <a:gridCol w="2628900">
                  <a:extLst>
                    <a:ext uri="{9D8B030D-6E8A-4147-A177-3AD203B41FA5}">
                      <a16:colId xmlns:a16="http://schemas.microsoft.com/office/drawing/2014/main" val="3896081093"/>
                    </a:ext>
                  </a:extLst>
                </a:gridCol>
              </a:tblGrid>
              <a:tr h="570386">
                <a:tc>
                  <a:txBody>
                    <a:bodyPr/>
                    <a:lstStyle/>
                    <a:p>
                      <a:r>
                        <a:rPr lang="en-GB" sz="1000" dirty="0">
                          <a:effectLst/>
                          <a:latin typeface="Century Gothic,Bold"/>
                        </a:rPr>
                        <a:t>Step 1 </a:t>
                      </a:r>
                      <a:endParaRPr lang="en-GB" dirty="0">
                        <a:effectLst/>
                      </a:endParaRPr>
                    </a:p>
                  </a:txBody>
                  <a:tcPr anchor="ctr">
                    <a:lnL w="18288" cap="flat" cmpd="sng" algn="ctr">
                      <a:solidFill>
                        <a:srgbClr val="7F7F7F"/>
                      </a:solidFill>
                      <a:prstDash val="solid"/>
                      <a:round/>
                      <a:headEnd type="none" w="med" len="med"/>
                      <a:tailEnd type="none" w="med" len="med"/>
                    </a:lnL>
                    <a:lnR w="6096" cap="flat" cmpd="sng" algn="ctr">
                      <a:solidFill>
                        <a:srgbClr val="000000"/>
                      </a:solidFill>
                      <a:prstDash val="solid"/>
                      <a:round/>
                      <a:headEnd type="none" w="med" len="med"/>
                      <a:tailEnd type="none" w="med" len="med"/>
                    </a:lnR>
                    <a:lnT w="18288" cap="flat" cmpd="sng" algn="ctr">
                      <a:solidFill>
                        <a:srgbClr val="7F7F7F"/>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gridSpan="3">
                  <a:txBody>
                    <a:bodyPr/>
                    <a:lstStyle/>
                    <a:p>
                      <a:r>
                        <a:rPr lang="en-GB" sz="1000" dirty="0">
                          <a:effectLst/>
                          <a:latin typeface="Century Gothic" panose="020B0502020202020204" pitchFamily="34" charset="0"/>
                        </a:rPr>
                        <a:t>Text: </a:t>
                      </a:r>
                      <a:endParaRPr lang="en-GB" dirty="0">
                        <a:effectLst/>
                      </a:endParaRPr>
                    </a:p>
                  </a:txBody>
                  <a:tcPr anchor="ctr">
                    <a:lnL w="6096" cap="flat" cmpd="sng" algn="ctr">
                      <a:solidFill>
                        <a:srgbClr val="000000"/>
                      </a:solidFill>
                      <a:prstDash val="solid"/>
                      <a:round/>
                      <a:headEnd type="none" w="med" len="med"/>
                      <a:tailEnd type="none" w="med" len="med"/>
                    </a:lnL>
                    <a:lnR w="18288" cap="flat" cmpd="sng" algn="ctr">
                      <a:solidFill>
                        <a:srgbClr val="7F7F7F"/>
                      </a:solidFill>
                      <a:prstDash val="solid"/>
                      <a:round/>
                      <a:headEnd type="none" w="med" len="med"/>
                      <a:tailEnd type="none" w="med" len="med"/>
                    </a:lnR>
                    <a:lnT w="18288" cap="flat" cmpd="sng" algn="ctr">
                      <a:solidFill>
                        <a:srgbClr val="7F7F7F"/>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6215529"/>
                  </a:ext>
                </a:extLst>
              </a:tr>
              <a:tr h="570386">
                <a:tc>
                  <a:txBody>
                    <a:bodyPr/>
                    <a:lstStyle/>
                    <a:p>
                      <a:r>
                        <a:rPr lang="en-GB" sz="1000" dirty="0">
                          <a:effectLst/>
                          <a:latin typeface="Century Gothic,Bold"/>
                        </a:rPr>
                        <a:t>Step 2 </a:t>
                      </a:r>
                      <a:endParaRPr lang="en-GB" dirty="0">
                        <a:effectLst/>
                      </a:endParaRPr>
                    </a:p>
                  </a:txBody>
                  <a:tcPr anchor="ctr">
                    <a:lnL w="18288" cap="flat" cmpd="sng" algn="ctr">
                      <a:solidFill>
                        <a:srgbClr val="7F7F7F"/>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GB" sz="1000" dirty="0">
                          <a:effectLst/>
                          <a:latin typeface="Century Gothic" panose="020B0502020202020204" pitchFamily="34" charset="0"/>
                        </a:rPr>
                        <a:t>Group 1: </a:t>
                      </a:r>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GB" sz="1000" dirty="0">
                          <a:effectLst/>
                          <a:latin typeface="Century Gothic" panose="020B0502020202020204" pitchFamily="34" charset="0"/>
                        </a:rPr>
                        <a:t>Group 2: </a:t>
                      </a:r>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GB" sz="1000" dirty="0">
                          <a:effectLst/>
                          <a:latin typeface="Century Gothic" panose="020B0502020202020204" pitchFamily="34" charset="0"/>
                        </a:rPr>
                        <a:t>Group 3: </a:t>
                      </a:r>
                      <a:endParaRPr lang="en-GB" dirty="0">
                        <a:effectLst/>
                      </a:endParaRPr>
                    </a:p>
                  </a:txBody>
                  <a:tcPr anchor="ctr">
                    <a:lnL w="6096" cap="flat" cmpd="sng" algn="ctr">
                      <a:solidFill>
                        <a:srgbClr val="000000"/>
                      </a:solidFill>
                      <a:prstDash val="solid"/>
                      <a:round/>
                      <a:headEnd type="none" w="med" len="med"/>
                      <a:tailEnd type="none" w="med" len="med"/>
                    </a:lnL>
                    <a:lnR w="18288" cap="flat" cmpd="sng" algn="ctr">
                      <a:solidFill>
                        <a:srgbClr val="7F7F7F"/>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042941"/>
                  </a:ext>
                </a:extLst>
              </a:tr>
              <a:tr h="855579">
                <a:tc>
                  <a:txBody>
                    <a:bodyPr/>
                    <a:lstStyle/>
                    <a:p>
                      <a:r>
                        <a:rPr lang="en-GB" sz="1000" dirty="0">
                          <a:effectLst/>
                          <a:latin typeface="Century Gothic,Bold"/>
                        </a:rPr>
                        <a:t>Step 3 </a:t>
                      </a:r>
                      <a:endParaRPr lang="en-GB" dirty="0">
                        <a:effectLst/>
                      </a:endParaRPr>
                    </a:p>
                  </a:txBody>
                  <a:tcPr anchor="ctr">
                    <a:lnL w="18288" cap="flat" cmpd="sng" algn="ctr">
                      <a:solidFill>
                        <a:srgbClr val="7F7F7F"/>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gridSpan="2">
                  <a:txBody>
                    <a:bodyPr/>
                    <a:lstStyle/>
                    <a:p>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r>
                        <a:rPr lang="en-GB" sz="1000" dirty="0">
                          <a:effectLst/>
                          <a:latin typeface="Century Gothic" panose="020B0502020202020204" pitchFamily="34" charset="0"/>
                        </a:rPr>
                        <a:t>Total = </a:t>
                      </a:r>
                      <a:endParaRPr lang="en-GB" dirty="0">
                        <a:effectLst/>
                      </a:endParaRPr>
                    </a:p>
                  </a:txBody>
                  <a:tcPr anchor="ctr">
                    <a:lnL w="6096" cap="flat" cmpd="sng" algn="ctr">
                      <a:solidFill>
                        <a:srgbClr val="000000"/>
                      </a:solidFill>
                      <a:prstDash val="solid"/>
                      <a:round/>
                      <a:headEnd type="none" w="med" len="med"/>
                      <a:tailEnd type="none" w="med" len="med"/>
                    </a:lnL>
                    <a:lnR w="18288" cap="flat" cmpd="sng" algn="ctr">
                      <a:solidFill>
                        <a:srgbClr val="7F7F7F"/>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298156"/>
                  </a:ext>
                </a:extLst>
              </a:tr>
              <a:tr h="855579">
                <a:tc>
                  <a:txBody>
                    <a:bodyPr/>
                    <a:lstStyle/>
                    <a:p>
                      <a:r>
                        <a:rPr lang="en-GB" sz="1000" dirty="0">
                          <a:effectLst/>
                          <a:latin typeface="Century Gothic,Bold"/>
                        </a:rPr>
                        <a:t>Step 4 </a:t>
                      </a:r>
                      <a:endParaRPr lang="en-GB" dirty="0">
                        <a:effectLst/>
                      </a:endParaRPr>
                    </a:p>
                  </a:txBody>
                  <a:tcPr anchor="ctr">
                    <a:lnL w="18288" cap="flat" cmpd="sng" algn="ctr">
                      <a:solidFill>
                        <a:srgbClr val="7F7F7F"/>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gridSpan="2">
                  <a:txBody>
                    <a:bodyPr/>
                    <a:lstStyle/>
                    <a:p>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r>
                        <a:rPr lang="en-GB" sz="1000" dirty="0">
                          <a:effectLst/>
                          <a:latin typeface="Century Gothic" panose="020B0502020202020204" pitchFamily="34" charset="0"/>
                        </a:rPr>
                        <a:t>Square root = </a:t>
                      </a:r>
                      <a:endParaRPr lang="en-GB" dirty="0">
                        <a:effectLst/>
                      </a:endParaRPr>
                    </a:p>
                  </a:txBody>
                  <a:tcPr anchor="ctr">
                    <a:lnL w="6096" cap="flat" cmpd="sng" algn="ctr">
                      <a:solidFill>
                        <a:srgbClr val="000000"/>
                      </a:solidFill>
                      <a:prstDash val="solid"/>
                      <a:round/>
                      <a:headEnd type="none" w="med" len="med"/>
                      <a:tailEnd type="none" w="med" len="med"/>
                    </a:lnL>
                    <a:lnR w="18288" cap="flat" cmpd="sng" algn="ctr">
                      <a:solidFill>
                        <a:srgbClr val="7F7F7F"/>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143868"/>
                  </a:ext>
                </a:extLst>
              </a:tr>
              <a:tr h="606035">
                <a:tc>
                  <a:txBody>
                    <a:bodyPr/>
                    <a:lstStyle/>
                    <a:p>
                      <a:r>
                        <a:rPr lang="en-GB" sz="1000" dirty="0">
                          <a:effectLst/>
                          <a:latin typeface="Century Gothic,Bold"/>
                        </a:rPr>
                        <a:t>Step 5 </a:t>
                      </a:r>
                      <a:endParaRPr lang="en-GB" dirty="0">
                        <a:effectLst/>
                      </a:endParaRPr>
                    </a:p>
                  </a:txBody>
                  <a:tcPr anchor="ctr">
                    <a:lnL w="18288" cap="flat" cmpd="sng" algn="ctr">
                      <a:solidFill>
                        <a:srgbClr val="7F7F7F"/>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gridSpan="2">
                  <a:txBody>
                    <a:bodyPr/>
                    <a:lstStyle/>
                    <a:p>
                      <a:r>
                        <a:rPr lang="en-GB" sz="1100" dirty="0">
                          <a:effectLst/>
                          <a:latin typeface="Century Gothic,Bold"/>
                        </a:rPr>
                        <a:t>Smog Grade </a:t>
                      </a:r>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r>
                        <a:rPr lang="en-GB" sz="1000" dirty="0">
                          <a:effectLst/>
                          <a:latin typeface="Century Gothic" panose="020B0502020202020204" pitchFamily="34" charset="0"/>
                        </a:rPr>
                        <a:t>+3 = </a:t>
                      </a:r>
                      <a:endParaRPr lang="en-GB" dirty="0">
                        <a:effectLst/>
                      </a:endParaRPr>
                    </a:p>
                  </a:txBody>
                  <a:tcPr anchor="ctr">
                    <a:lnL w="6096" cap="flat" cmpd="sng" algn="ctr">
                      <a:solidFill>
                        <a:srgbClr val="000000"/>
                      </a:solidFill>
                      <a:prstDash val="solid"/>
                      <a:round/>
                      <a:headEnd type="none" w="med" len="med"/>
                      <a:tailEnd type="none" w="med" len="med"/>
                    </a:lnL>
                    <a:lnR w="18288" cap="flat" cmpd="sng" algn="ctr">
                      <a:solidFill>
                        <a:srgbClr val="7F7F7F"/>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5452470"/>
                  </a:ext>
                </a:extLst>
              </a:tr>
              <a:tr h="606035">
                <a:tc>
                  <a:txBody>
                    <a:bodyPr/>
                    <a:lstStyle/>
                    <a:p>
                      <a:r>
                        <a:rPr lang="en-GB" sz="1000" dirty="0">
                          <a:effectLst/>
                          <a:latin typeface="Century Gothic,Bold"/>
                        </a:rPr>
                        <a:t>Step 6 </a:t>
                      </a:r>
                      <a:endParaRPr lang="en-GB" dirty="0">
                        <a:effectLst/>
                      </a:endParaRPr>
                    </a:p>
                  </a:txBody>
                  <a:tcPr anchor="ctr">
                    <a:lnL w="18288" cap="flat" cmpd="sng" algn="ctr">
                      <a:solidFill>
                        <a:srgbClr val="7F7F7F"/>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18275" cap="flat" cmpd="sng" algn="ctr">
                      <a:solidFill>
                        <a:srgbClr val="7F7F7F"/>
                      </a:solidFill>
                      <a:prstDash val="solid"/>
                      <a:round/>
                      <a:headEnd type="none" w="med" len="med"/>
                      <a:tailEnd type="none" w="med" len="med"/>
                    </a:lnB>
                  </a:tcPr>
                </a:tc>
                <a:tc gridSpan="2">
                  <a:txBody>
                    <a:bodyPr/>
                    <a:lstStyle/>
                    <a:p>
                      <a:r>
                        <a:rPr lang="en-GB" sz="1100" dirty="0">
                          <a:effectLst/>
                          <a:latin typeface="Century Gothic,Bold"/>
                        </a:rPr>
                        <a:t>Age Equivalent Estimate </a:t>
                      </a:r>
                      <a:endParaRPr lang="en-GB"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18275" cap="flat" cmpd="sng" algn="ctr">
                      <a:solidFill>
                        <a:srgbClr val="7F7F7F"/>
                      </a:solidFill>
                      <a:prstDash val="solid"/>
                      <a:round/>
                      <a:headEnd type="none" w="med" len="med"/>
                      <a:tailEnd type="none" w="med" len="med"/>
                    </a:lnB>
                  </a:tcPr>
                </a:tc>
                <a:tc hMerge="1">
                  <a:txBody>
                    <a:bodyPr/>
                    <a:lstStyle/>
                    <a:p>
                      <a:endParaRPr lang="en-US"/>
                    </a:p>
                  </a:txBody>
                  <a:tcPr/>
                </a:tc>
                <a:tc>
                  <a:txBody>
                    <a:bodyPr/>
                    <a:lstStyle/>
                    <a:p>
                      <a:r>
                        <a:rPr lang="en-GB" sz="1000" dirty="0">
                          <a:effectLst/>
                          <a:latin typeface="Century Gothic" panose="020B0502020202020204" pitchFamily="34" charset="0"/>
                        </a:rPr>
                        <a:t>+ 5= </a:t>
                      </a:r>
                      <a:endParaRPr lang="en-GB" dirty="0">
                        <a:effectLst/>
                      </a:endParaRPr>
                    </a:p>
                  </a:txBody>
                  <a:tcPr anchor="ctr">
                    <a:lnL w="6096" cap="flat" cmpd="sng" algn="ctr">
                      <a:solidFill>
                        <a:srgbClr val="000000"/>
                      </a:solidFill>
                      <a:prstDash val="solid"/>
                      <a:round/>
                      <a:headEnd type="none" w="med" len="med"/>
                      <a:tailEnd type="none" w="med" len="med"/>
                    </a:lnL>
                    <a:lnR w="18288" cap="flat" cmpd="sng" algn="ctr">
                      <a:solidFill>
                        <a:srgbClr val="7F7F7F"/>
                      </a:solidFill>
                      <a:prstDash val="solid"/>
                      <a:round/>
                      <a:headEnd type="none" w="med" len="med"/>
                      <a:tailEnd type="none" w="med" len="med"/>
                    </a:lnR>
                    <a:lnT w="6096" cap="flat" cmpd="sng" algn="ctr">
                      <a:solidFill>
                        <a:srgbClr val="000000"/>
                      </a:solidFill>
                      <a:prstDash val="solid"/>
                      <a:round/>
                      <a:headEnd type="none" w="med" len="med"/>
                      <a:tailEnd type="none" w="med" len="med"/>
                    </a:lnT>
                    <a:lnB w="1827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84433649"/>
                  </a:ext>
                </a:extLst>
              </a:tr>
            </a:tbl>
          </a:graphicData>
        </a:graphic>
      </p:graphicFrame>
      <p:pic>
        <p:nvPicPr>
          <p:cNvPr id="13313" name="Picture 1" descr="page23image9236192">
            <a:extLst>
              <a:ext uri="{FF2B5EF4-FFF2-40B4-BE49-F238E27FC236}">
                <a16:creationId xmlns:a16="http://schemas.microsoft.com/office/drawing/2014/main" id="{44C3673F-772A-3C47-9D2A-B041A9DF9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01069"/>
            <a:ext cx="12700" cy="11883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page23image5883856">
            <a:extLst>
              <a:ext uri="{FF2B5EF4-FFF2-40B4-BE49-F238E27FC236}">
                <a16:creationId xmlns:a16="http://schemas.microsoft.com/office/drawing/2014/main" id="{E71A7689-D34B-CC42-9475-06B3A71CD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15953"/>
            <a:ext cx="12700" cy="6190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page23image5839136">
            <a:extLst>
              <a:ext uri="{FF2B5EF4-FFF2-40B4-BE49-F238E27FC236}">
                <a16:creationId xmlns:a16="http://schemas.microsoft.com/office/drawing/2014/main" id="{063A415B-22B8-724B-9BBD-B1FCE6D5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15953"/>
            <a:ext cx="12700" cy="6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05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6952-60C3-ED48-B517-28D5CC42AA4B}"/>
              </a:ext>
            </a:extLst>
          </p:cNvPr>
          <p:cNvSpPr>
            <a:spLocks noGrp="1"/>
          </p:cNvSpPr>
          <p:nvPr>
            <p:ph type="title"/>
          </p:nvPr>
        </p:nvSpPr>
        <p:spPr/>
        <p:txBody>
          <a:bodyPr/>
          <a:lstStyle/>
          <a:p>
            <a:r>
              <a:rPr lang="en-US" dirty="0"/>
              <a:t>Www.read-able.com</a:t>
            </a:r>
          </a:p>
        </p:txBody>
      </p:sp>
      <p:sp>
        <p:nvSpPr>
          <p:cNvPr id="3" name="Content Placeholder 2">
            <a:extLst>
              <a:ext uri="{FF2B5EF4-FFF2-40B4-BE49-F238E27FC236}">
                <a16:creationId xmlns:a16="http://schemas.microsoft.com/office/drawing/2014/main" id="{F3625519-F757-6A4B-9860-D27A38D05453}"/>
              </a:ext>
            </a:extLst>
          </p:cNvPr>
          <p:cNvSpPr>
            <a:spLocks noGrp="1"/>
          </p:cNvSpPr>
          <p:nvPr>
            <p:ph idx="1"/>
          </p:nvPr>
        </p:nvSpPr>
        <p:spPr/>
        <p:txBody>
          <a:bodyPr/>
          <a:lstStyle/>
          <a:p>
            <a:r>
              <a:rPr lang="en-US" dirty="0"/>
              <a:t>https://www.webfx.com/tools/read-able/check.php</a:t>
            </a:r>
          </a:p>
        </p:txBody>
      </p:sp>
      <p:pic>
        <p:nvPicPr>
          <p:cNvPr id="4" name="Picture 3">
            <a:extLst>
              <a:ext uri="{FF2B5EF4-FFF2-40B4-BE49-F238E27FC236}">
                <a16:creationId xmlns:a16="http://schemas.microsoft.com/office/drawing/2014/main" id="{F01F2E85-9374-754E-863E-B9A39CB39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317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730A-4D78-DA47-903C-857E630DA8CC}"/>
              </a:ext>
            </a:extLst>
          </p:cNvPr>
          <p:cNvSpPr>
            <a:spLocks noGrp="1"/>
          </p:cNvSpPr>
          <p:nvPr>
            <p:ph type="title"/>
          </p:nvPr>
        </p:nvSpPr>
        <p:spPr/>
        <p:txBody>
          <a:bodyPr>
            <a:normAutofit fontScale="90000"/>
          </a:bodyPr>
          <a:lstStyle/>
          <a:p>
            <a:r>
              <a:rPr lang="en-GB" dirty="0"/>
              <a:t>Textbooks, Worksheets,</a:t>
            </a:r>
            <a:br>
              <a:rPr lang="en-GB" dirty="0"/>
            </a:br>
            <a:r>
              <a:rPr lang="en-GB" dirty="0"/>
              <a:t>Websites and PowerPoint Slides </a:t>
            </a:r>
            <a:br>
              <a:rPr lang="en-GB" dirty="0"/>
            </a:br>
            <a:endParaRPr lang="en-US" dirty="0"/>
          </a:p>
        </p:txBody>
      </p:sp>
      <p:sp>
        <p:nvSpPr>
          <p:cNvPr id="3" name="Content Placeholder 2">
            <a:extLst>
              <a:ext uri="{FF2B5EF4-FFF2-40B4-BE49-F238E27FC236}">
                <a16:creationId xmlns:a16="http://schemas.microsoft.com/office/drawing/2014/main" id="{89052367-124D-D749-A9A8-BFD484B0C07D}"/>
              </a:ext>
            </a:extLst>
          </p:cNvPr>
          <p:cNvSpPr>
            <a:spLocks noGrp="1"/>
          </p:cNvSpPr>
          <p:nvPr>
            <p:ph idx="1"/>
          </p:nvPr>
        </p:nvSpPr>
        <p:spPr/>
        <p:txBody>
          <a:bodyPr/>
          <a:lstStyle/>
          <a:p>
            <a:r>
              <a:rPr lang="en-GB" dirty="0"/>
              <a:t>Textbooks, worksheets, websites and PowerPoint slides tend to be used as the primary sources of information-input required for learning. Therefore it is important before presenting them to students – particularly those with below average reading skills – that the following is considered: </a:t>
            </a:r>
          </a:p>
          <a:p>
            <a:endParaRPr lang="en-US" dirty="0"/>
          </a:p>
        </p:txBody>
      </p:sp>
      <p:pic>
        <p:nvPicPr>
          <p:cNvPr id="4" name="Picture 3">
            <a:extLst>
              <a:ext uri="{FF2B5EF4-FFF2-40B4-BE49-F238E27FC236}">
                <a16:creationId xmlns:a16="http://schemas.microsoft.com/office/drawing/2014/main" id="{E9C6A5FF-1173-FF4B-99BA-85F556ABA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83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4C0D-8B25-EB45-A253-FB9DA163FDCC}"/>
              </a:ext>
            </a:extLst>
          </p:cNvPr>
          <p:cNvSpPr>
            <a:spLocks noGrp="1"/>
          </p:cNvSpPr>
          <p:nvPr>
            <p:ph type="title"/>
          </p:nvPr>
        </p:nvSpPr>
        <p:spPr/>
        <p:txBody>
          <a:bodyPr/>
          <a:lstStyle/>
          <a:p>
            <a:r>
              <a:rPr lang="en-GB" dirty="0"/>
              <a:t>Why some students can’t... Why some students won’t...</a:t>
            </a:r>
            <a:endParaRPr lang="en-US" dirty="0"/>
          </a:p>
        </p:txBody>
      </p:sp>
      <p:sp>
        <p:nvSpPr>
          <p:cNvPr id="3" name="Content Placeholder 2">
            <a:extLst>
              <a:ext uri="{FF2B5EF4-FFF2-40B4-BE49-F238E27FC236}">
                <a16:creationId xmlns:a16="http://schemas.microsoft.com/office/drawing/2014/main" id="{73FF10D8-99CD-8047-8CB6-743D581F86FC}"/>
              </a:ext>
            </a:extLst>
          </p:cNvPr>
          <p:cNvSpPr>
            <a:spLocks noGrp="1"/>
          </p:cNvSpPr>
          <p:nvPr>
            <p:ph idx="1"/>
          </p:nvPr>
        </p:nvSpPr>
        <p:spPr/>
        <p:txBody>
          <a:bodyPr>
            <a:normAutofit fontScale="77500" lnSpcReduction="20000"/>
          </a:bodyPr>
          <a:lstStyle/>
          <a:p>
            <a:r>
              <a:rPr lang="en-GB" dirty="0"/>
              <a:t>12% of children have some form of Scotopic Sensitivity (Irlen Syndrome) →this means 2 out of every 20 students in school will have inherent difficulties with processing certain </a:t>
            </a:r>
          </a:p>
          <a:p>
            <a:r>
              <a:rPr lang="en-GB" dirty="0"/>
              <a:t>types of visual information – particularly when there is glare, high contrast, complex patterns (including text) and colours. </a:t>
            </a:r>
          </a:p>
          <a:p>
            <a:r>
              <a:rPr lang="en-GB" dirty="0"/>
              <a:t>1% of children have some form of Autistic Spectrum Disorder (ASD) →this means 1 out of 3 – 4 classes in school will have a student with substantial, inherent difficulties </a:t>
            </a:r>
          </a:p>
          <a:p>
            <a:r>
              <a:rPr lang="en-GB" dirty="0"/>
              <a:t>with the understanding of abstract concepts, empathy, interpretation of different opinions, group work and imaginative writing. </a:t>
            </a:r>
          </a:p>
          <a:p>
            <a:r>
              <a:rPr lang="en-GB" dirty="0"/>
              <a:t>This is not necessarily a question of general intelligence but a question of differences in how students learn. These types of learners will be found throughout school – some will have developed coping strategies and have progressed to the higher sets. However, research highlights that students with such difficulties typically find themselves in lower ability sets. </a:t>
            </a:r>
          </a:p>
          <a:p>
            <a:endParaRPr lang="en-US" dirty="0"/>
          </a:p>
        </p:txBody>
      </p:sp>
      <p:pic>
        <p:nvPicPr>
          <p:cNvPr id="4" name="Picture 3">
            <a:extLst>
              <a:ext uri="{FF2B5EF4-FFF2-40B4-BE49-F238E27FC236}">
                <a16:creationId xmlns:a16="http://schemas.microsoft.com/office/drawing/2014/main" id="{19BC802E-6650-8641-BB81-64F37ED99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839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259F-0AEF-7A41-A123-805F93D69E0B}"/>
              </a:ext>
            </a:extLst>
          </p:cNvPr>
          <p:cNvSpPr>
            <a:spLocks noGrp="1"/>
          </p:cNvSpPr>
          <p:nvPr>
            <p:ph type="title"/>
          </p:nvPr>
        </p:nvSpPr>
        <p:spPr/>
        <p:txBody>
          <a:bodyPr/>
          <a:lstStyle/>
          <a:p>
            <a:r>
              <a:rPr lang="en-US" dirty="0"/>
              <a:t>Making it readable</a:t>
            </a:r>
          </a:p>
        </p:txBody>
      </p:sp>
      <p:sp>
        <p:nvSpPr>
          <p:cNvPr id="3" name="Content Placeholder 2">
            <a:extLst>
              <a:ext uri="{FF2B5EF4-FFF2-40B4-BE49-F238E27FC236}">
                <a16:creationId xmlns:a16="http://schemas.microsoft.com/office/drawing/2014/main" id="{C933057C-A4C8-494B-82B7-C6A6A28DEDE4}"/>
              </a:ext>
            </a:extLst>
          </p:cNvPr>
          <p:cNvSpPr>
            <a:spLocks noGrp="1"/>
          </p:cNvSpPr>
          <p:nvPr>
            <p:ph idx="1"/>
          </p:nvPr>
        </p:nvSpPr>
        <p:spPr/>
        <p:txBody>
          <a:bodyPr/>
          <a:lstStyle/>
          <a:p>
            <a:r>
              <a:rPr lang="en-GB" dirty="0"/>
              <a:t>Check the readability and the reading level of the material. </a:t>
            </a:r>
          </a:p>
          <a:p>
            <a:r>
              <a:rPr lang="en-GB" dirty="0"/>
              <a:t>Aim for a minimum size of 12 - 14 and 1.5 line spacing. </a:t>
            </a:r>
          </a:p>
          <a:p>
            <a:r>
              <a:rPr lang="en-GB" dirty="0"/>
              <a:t>Pick a font with an alphabet that mirrors a handwritten alphabet – </a:t>
            </a:r>
            <a:r>
              <a:rPr lang="en-GB" dirty="0">
                <a:solidFill>
                  <a:srgbClr val="00B050"/>
                </a:solidFill>
              </a:rPr>
              <a:t>Comic Sans </a:t>
            </a:r>
            <a:r>
              <a:rPr lang="en-GB" dirty="0"/>
              <a:t>is recommended for younger students, </a:t>
            </a:r>
            <a:r>
              <a:rPr lang="en-GB" dirty="0">
                <a:solidFill>
                  <a:srgbClr val="00B050"/>
                </a:solidFill>
              </a:rPr>
              <a:t>Century Gothic </a:t>
            </a:r>
            <a:r>
              <a:rPr lang="en-GB" dirty="0"/>
              <a:t>is recommended for older students. </a:t>
            </a:r>
          </a:p>
          <a:p>
            <a:r>
              <a:rPr lang="en-GB" dirty="0"/>
              <a:t>Highlight (</a:t>
            </a:r>
            <a:r>
              <a:rPr lang="en-GB" b="1" dirty="0"/>
              <a:t>bold</a:t>
            </a:r>
            <a:r>
              <a:rPr lang="en-GB" dirty="0"/>
              <a:t>, </a:t>
            </a:r>
            <a:r>
              <a:rPr lang="en-GB" dirty="0">
                <a:solidFill>
                  <a:srgbClr val="00B0F0"/>
                </a:solidFill>
              </a:rPr>
              <a:t>colour</a:t>
            </a:r>
            <a:r>
              <a:rPr lang="en-GB" dirty="0"/>
              <a:t>) or underline key words or instructions. </a:t>
            </a:r>
          </a:p>
          <a:p>
            <a:r>
              <a:rPr lang="en-GB" dirty="0"/>
              <a:t>Remove instructions that can be given orally. </a:t>
            </a:r>
          </a:p>
          <a:p>
            <a:endParaRPr lang="en-US" dirty="0"/>
          </a:p>
        </p:txBody>
      </p:sp>
      <p:pic>
        <p:nvPicPr>
          <p:cNvPr id="4" name="Picture 3">
            <a:extLst>
              <a:ext uri="{FF2B5EF4-FFF2-40B4-BE49-F238E27FC236}">
                <a16:creationId xmlns:a16="http://schemas.microsoft.com/office/drawing/2014/main" id="{4A285352-CD8A-CB45-8943-84CC46FE8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883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E6AB-A3D1-C24D-847D-14317D97C107}"/>
              </a:ext>
            </a:extLst>
          </p:cNvPr>
          <p:cNvSpPr>
            <a:spLocks noGrp="1"/>
          </p:cNvSpPr>
          <p:nvPr>
            <p:ph type="title"/>
          </p:nvPr>
        </p:nvSpPr>
        <p:spPr/>
        <p:txBody>
          <a:bodyPr/>
          <a:lstStyle/>
          <a:p>
            <a:r>
              <a:rPr lang="en-US" dirty="0"/>
              <a:t>Helping the reader</a:t>
            </a:r>
          </a:p>
        </p:txBody>
      </p:sp>
      <p:sp>
        <p:nvSpPr>
          <p:cNvPr id="3" name="Content Placeholder 2">
            <a:extLst>
              <a:ext uri="{FF2B5EF4-FFF2-40B4-BE49-F238E27FC236}">
                <a16:creationId xmlns:a16="http://schemas.microsoft.com/office/drawing/2014/main" id="{85747C06-24B9-8949-9F8C-063023651A28}"/>
              </a:ext>
            </a:extLst>
          </p:cNvPr>
          <p:cNvSpPr>
            <a:spLocks noGrp="1"/>
          </p:cNvSpPr>
          <p:nvPr>
            <p:ph idx="1"/>
          </p:nvPr>
        </p:nvSpPr>
        <p:spPr>
          <a:xfrm>
            <a:off x="838200" y="1825625"/>
            <a:ext cx="10515600" cy="4351338"/>
          </a:xfrm>
        </p:spPr>
        <p:txBody>
          <a:bodyPr/>
          <a:lstStyle/>
          <a:p>
            <a:r>
              <a:rPr lang="en-GB" dirty="0"/>
              <a:t>Divide the resource into sections using headers, boxes, divider lines, different coloured fonts / backgrounds. </a:t>
            </a:r>
          </a:p>
          <a:p>
            <a:r>
              <a:rPr lang="en-GB" dirty="0"/>
              <a:t>Avoid poor quality photocopies, enlarging etc. </a:t>
            </a:r>
          </a:p>
          <a:p>
            <a:r>
              <a:rPr lang="en-GB" dirty="0"/>
              <a:t>Use icons / symbols / pictures to aid the student’s understanding of the task required. </a:t>
            </a:r>
          </a:p>
          <a:p>
            <a:endParaRPr lang="en-US" dirty="0">
              <a:solidFill>
                <a:srgbClr val="FF0000"/>
              </a:solidFill>
            </a:endParaRPr>
          </a:p>
        </p:txBody>
      </p:sp>
      <p:pic>
        <p:nvPicPr>
          <p:cNvPr id="4" name="Picture 3">
            <a:extLst>
              <a:ext uri="{FF2B5EF4-FFF2-40B4-BE49-F238E27FC236}">
                <a16:creationId xmlns:a16="http://schemas.microsoft.com/office/drawing/2014/main" id="{C4308E46-601A-3149-BFC3-A3CE67552A9F}"/>
              </a:ext>
            </a:extLst>
          </p:cNvPr>
          <p:cNvPicPr>
            <a:picLocks noChangeAspect="1"/>
          </p:cNvPicPr>
          <p:nvPr/>
        </p:nvPicPr>
        <p:blipFill>
          <a:blip r:embed="rId2"/>
          <a:stretch>
            <a:fillRect/>
          </a:stretch>
        </p:blipFill>
        <p:spPr>
          <a:xfrm>
            <a:off x="476250" y="4216400"/>
            <a:ext cx="11239500" cy="2095500"/>
          </a:xfrm>
          <a:prstGeom prst="rect">
            <a:avLst/>
          </a:prstGeom>
        </p:spPr>
      </p:pic>
      <p:pic>
        <p:nvPicPr>
          <p:cNvPr id="5" name="Picture 4">
            <a:extLst>
              <a:ext uri="{FF2B5EF4-FFF2-40B4-BE49-F238E27FC236}">
                <a16:creationId xmlns:a16="http://schemas.microsoft.com/office/drawing/2014/main" id="{5E77B5D7-9E64-8444-8065-E45F17616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540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0B1A-D548-454F-A353-0A40E1E25737}"/>
              </a:ext>
            </a:extLst>
          </p:cNvPr>
          <p:cNvSpPr>
            <a:spLocks noGrp="1"/>
          </p:cNvSpPr>
          <p:nvPr>
            <p:ph type="title"/>
          </p:nvPr>
        </p:nvSpPr>
        <p:spPr/>
        <p:txBody>
          <a:bodyPr/>
          <a:lstStyle/>
          <a:p>
            <a:r>
              <a:rPr lang="en-US" dirty="0"/>
              <a:t>Helping the reader </a:t>
            </a:r>
          </a:p>
        </p:txBody>
      </p:sp>
      <p:sp>
        <p:nvSpPr>
          <p:cNvPr id="3" name="Content Placeholder 2">
            <a:extLst>
              <a:ext uri="{FF2B5EF4-FFF2-40B4-BE49-F238E27FC236}">
                <a16:creationId xmlns:a16="http://schemas.microsoft.com/office/drawing/2014/main" id="{BDFA644B-A674-4148-96DF-A489ACE1CF07}"/>
              </a:ext>
            </a:extLst>
          </p:cNvPr>
          <p:cNvSpPr>
            <a:spLocks noGrp="1"/>
          </p:cNvSpPr>
          <p:nvPr>
            <p:ph idx="1"/>
          </p:nvPr>
        </p:nvSpPr>
        <p:spPr/>
        <p:txBody>
          <a:bodyPr/>
          <a:lstStyle/>
          <a:p>
            <a:r>
              <a:rPr lang="en-GB" dirty="0"/>
              <a:t>Use cartoons, diagrams, pictures to illustrate key points and aid comprehension. </a:t>
            </a:r>
          </a:p>
          <a:p>
            <a:r>
              <a:rPr lang="en-GB" dirty="0"/>
              <a:t>Give lists of useful / key words in a box at the foot of the page. </a:t>
            </a:r>
          </a:p>
          <a:p>
            <a:r>
              <a:rPr lang="en-GB" dirty="0"/>
              <a:t>Provide a numbering / lettering system or coloured bullet points / arrows so students can find their way around the page. </a:t>
            </a:r>
          </a:p>
          <a:p>
            <a:r>
              <a:rPr lang="en-GB" dirty="0"/>
              <a:t>Avoid using too many styles including italics, outline, shadow, bold etc. in any one document. </a:t>
            </a:r>
          </a:p>
          <a:p>
            <a:endParaRPr lang="en-US" dirty="0"/>
          </a:p>
        </p:txBody>
      </p:sp>
      <p:pic>
        <p:nvPicPr>
          <p:cNvPr id="4" name="Picture 3">
            <a:extLst>
              <a:ext uri="{FF2B5EF4-FFF2-40B4-BE49-F238E27FC236}">
                <a16:creationId xmlns:a16="http://schemas.microsoft.com/office/drawing/2014/main" id="{226E56DD-45F0-B04D-BDE0-962F1A7E0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35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AE80-BB5A-DD4F-BF81-F265D9288805}"/>
              </a:ext>
            </a:extLst>
          </p:cNvPr>
          <p:cNvSpPr>
            <a:spLocks noGrp="1"/>
          </p:cNvSpPr>
          <p:nvPr>
            <p:ph type="title"/>
          </p:nvPr>
        </p:nvSpPr>
        <p:spPr/>
        <p:txBody>
          <a:bodyPr/>
          <a:lstStyle/>
          <a:p>
            <a:r>
              <a:rPr lang="en-US" dirty="0"/>
              <a:t>Helping the learner</a:t>
            </a:r>
          </a:p>
        </p:txBody>
      </p:sp>
      <p:sp>
        <p:nvSpPr>
          <p:cNvPr id="3" name="Content Placeholder 2">
            <a:extLst>
              <a:ext uri="{FF2B5EF4-FFF2-40B4-BE49-F238E27FC236}">
                <a16:creationId xmlns:a16="http://schemas.microsoft.com/office/drawing/2014/main" id="{9F794775-205D-844C-9F1B-CDF03F01FEA5}"/>
              </a:ext>
            </a:extLst>
          </p:cNvPr>
          <p:cNvSpPr>
            <a:spLocks noGrp="1"/>
          </p:cNvSpPr>
          <p:nvPr>
            <p:ph idx="1"/>
          </p:nvPr>
        </p:nvSpPr>
        <p:spPr/>
        <p:txBody>
          <a:bodyPr/>
          <a:lstStyle/>
          <a:p>
            <a:r>
              <a:rPr lang="en-GB" dirty="0"/>
              <a:t>Repeat key concepts to provide opportunity for over-learning. </a:t>
            </a:r>
          </a:p>
          <a:p>
            <a:r>
              <a:rPr lang="en-GB" dirty="0"/>
              <a:t>Where possible, avoid using black / white text combinations - use a pastel blue or green coloured background. </a:t>
            </a:r>
          </a:p>
          <a:p>
            <a:r>
              <a:rPr lang="en-GB" dirty="0"/>
              <a:t>Where answers are to be recorded on the worksheet, provide sufficient space and guidelines. Make use of both open-ended and close questions. </a:t>
            </a:r>
          </a:p>
          <a:p>
            <a:endParaRPr lang="en-US" dirty="0"/>
          </a:p>
        </p:txBody>
      </p:sp>
      <p:pic>
        <p:nvPicPr>
          <p:cNvPr id="4" name="Picture 3">
            <a:extLst>
              <a:ext uri="{FF2B5EF4-FFF2-40B4-BE49-F238E27FC236}">
                <a16:creationId xmlns:a16="http://schemas.microsoft.com/office/drawing/2014/main" id="{2578F1CA-DD29-544D-8BCD-1B8F824CB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274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43BD-771B-2E46-B78D-064484E47620}"/>
              </a:ext>
            </a:extLst>
          </p:cNvPr>
          <p:cNvSpPr>
            <a:spLocks noGrp="1"/>
          </p:cNvSpPr>
          <p:nvPr>
            <p:ph type="title"/>
          </p:nvPr>
        </p:nvSpPr>
        <p:spPr/>
        <p:txBody>
          <a:bodyPr/>
          <a:lstStyle/>
          <a:p>
            <a:r>
              <a:rPr lang="en-GB" dirty="0"/>
              <a:t>Supporting Numeracy </a:t>
            </a:r>
            <a:br>
              <a:rPr lang="en-GB" dirty="0"/>
            </a:br>
            <a:endParaRPr lang="en-US" dirty="0"/>
          </a:p>
        </p:txBody>
      </p:sp>
      <p:sp>
        <p:nvSpPr>
          <p:cNvPr id="3" name="Content Placeholder 2">
            <a:extLst>
              <a:ext uri="{FF2B5EF4-FFF2-40B4-BE49-F238E27FC236}">
                <a16:creationId xmlns:a16="http://schemas.microsoft.com/office/drawing/2014/main" id="{0A8D5FA7-D1D0-8946-BFA7-A459CB38CA86}"/>
              </a:ext>
            </a:extLst>
          </p:cNvPr>
          <p:cNvSpPr>
            <a:spLocks noGrp="1"/>
          </p:cNvSpPr>
          <p:nvPr>
            <p:ph idx="1"/>
          </p:nvPr>
        </p:nvSpPr>
        <p:spPr/>
        <p:txBody>
          <a:bodyPr/>
          <a:lstStyle/>
          <a:p>
            <a:r>
              <a:rPr lang="en-GB" dirty="0"/>
              <a:t>For some students – particularly those with identifiable specific learning difficulties such as dyslexia and dyspraxia – grasping basic numeracy can be as inherently difficult as learning to read and write. This is sometimes referred to as ‘Dyscalculia’ - although recognition, research and assessment &amp; teaching resources are limited in this area compared to other specific learning difficulties. With students who have specific learning difficulties in other areas, it will be beneficial to use the following strategies6 when supporting with numeracy. </a:t>
            </a:r>
          </a:p>
          <a:p>
            <a:endParaRPr lang="en-US" dirty="0"/>
          </a:p>
        </p:txBody>
      </p:sp>
      <p:pic>
        <p:nvPicPr>
          <p:cNvPr id="4" name="Picture 3">
            <a:extLst>
              <a:ext uri="{FF2B5EF4-FFF2-40B4-BE49-F238E27FC236}">
                <a16:creationId xmlns:a16="http://schemas.microsoft.com/office/drawing/2014/main" id="{13A4BC16-AFEA-6E49-AC94-A1DE6E282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848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5ABC-8430-AF49-A048-0981E4EE7163}"/>
              </a:ext>
            </a:extLst>
          </p:cNvPr>
          <p:cNvSpPr>
            <a:spLocks noGrp="1"/>
          </p:cNvSpPr>
          <p:nvPr>
            <p:ph type="title"/>
          </p:nvPr>
        </p:nvSpPr>
        <p:spPr/>
        <p:txBody>
          <a:bodyPr/>
          <a:lstStyle/>
          <a:p>
            <a:r>
              <a:rPr lang="en-US" dirty="0"/>
              <a:t>Numeracy </a:t>
            </a:r>
          </a:p>
        </p:txBody>
      </p:sp>
      <p:sp>
        <p:nvSpPr>
          <p:cNvPr id="3" name="Content Placeholder 2">
            <a:extLst>
              <a:ext uri="{FF2B5EF4-FFF2-40B4-BE49-F238E27FC236}">
                <a16:creationId xmlns:a16="http://schemas.microsoft.com/office/drawing/2014/main" id="{81E4E4A4-F5C6-E14D-BCA3-B02502756108}"/>
              </a:ext>
            </a:extLst>
          </p:cNvPr>
          <p:cNvSpPr>
            <a:spLocks noGrp="1"/>
          </p:cNvSpPr>
          <p:nvPr>
            <p:ph idx="1"/>
          </p:nvPr>
        </p:nvSpPr>
        <p:spPr/>
        <p:txBody>
          <a:bodyPr>
            <a:normAutofit fontScale="92500" lnSpcReduction="10000"/>
          </a:bodyPr>
          <a:lstStyle/>
          <a:p>
            <a:r>
              <a:rPr lang="en-GB" dirty="0"/>
              <a:t>Link maths to relevant and practical contexts – shopping, eating out etc. </a:t>
            </a:r>
          </a:p>
          <a:p>
            <a:r>
              <a:rPr lang="en-GB" dirty="0"/>
              <a:t>Use a ‘scaffolding’ approach – avoid rushing students through a task. Break it down into a sequence of gradual steps. Provide time for recap &amp; consolidation at each stage and revisit the basic skills often. </a:t>
            </a:r>
          </a:p>
          <a:p>
            <a:r>
              <a:rPr lang="en-GB" dirty="0"/>
              <a:t>Allow students as much thinking time as they need to complete a task or calculation, including oral / mental work. </a:t>
            </a:r>
          </a:p>
          <a:p>
            <a:r>
              <a:rPr lang="en-GB" dirty="0"/>
              <a:t>Use a variety of visual and kinaesthetic resources – objects, images and models. Allow the students to manipulate the resources. </a:t>
            </a:r>
          </a:p>
          <a:p>
            <a:r>
              <a:rPr lang="en-GB" dirty="0"/>
              <a:t>Use a variety of methods and try to adapt teaching to the student’s natural way of working out rather than simply imposing the method you have learnt / use frequently etc. </a:t>
            </a:r>
          </a:p>
          <a:p>
            <a:endParaRPr lang="en-US" dirty="0"/>
          </a:p>
        </p:txBody>
      </p:sp>
      <p:pic>
        <p:nvPicPr>
          <p:cNvPr id="4" name="Picture 3">
            <a:extLst>
              <a:ext uri="{FF2B5EF4-FFF2-40B4-BE49-F238E27FC236}">
                <a16:creationId xmlns:a16="http://schemas.microsoft.com/office/drawing/2014/main" id="{CC85B894-08FF-4C47-BA23-35DB39D7E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062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201D9-4B22-084A-9861-9DA91AEDDF6E}"/>
              </a:ext>
            </a:extLst>
          </p:cNvPr>
          <p:cNvSpPr>
            <a:spLocks noGrp="1"/>
          </p:cNvSpPr>
          <p:nvPr>
            <p:ph type="title"/>
          </p:nvPr>
        </p:nvSpPr>
        <p:spPr/>
        <p:txBody>
          <a:bodyPr/>
          <a:lstStyle/>
          <a:p>
            <a:r>
              <a:rPr lang="en-US" dirty="0"/>
              <a:t>Numeracy</a:t>
            </a:r>
          </a:p>
        </p:txBody>
      </p:sp>
      <p:sp>
        <p:nvSpPr>
          <p:cNvPr id="3" name="Content Placeholder 2">
            <a:extLst>
              <a:ext uri="{FF2B5EF4-FFF2-40B4-BE49-F238E27FC236}">
                <a16:creationId xmlns:a16="http://schemas.microsoft.com/office/drawing/2014/main" id="{CCE79783-11DC-F440-BF95-9E143081F9C2}"/>
              </a:ext>
            </a:extLst>
          </p:cNvPr>
          <p:cNvSpPr>
            <a:spLocks noGrp="1"/>
          </p:cNvSpPr>
          <p:nvPr>
            <p:ph idx="1"/>
          </p:nvPr>
        </p:nvSpPr>
        <p:spPr/>
        <p:txBody>
          <a:bodyPr/>
          <a:lstStyle/>
          <a:p>
            <a:r>
              <a:rPr lang="en-GB" dirty="0"/>
              <a:t>Provide number squares and prepared formats for recording calculations / answers – with shaded alternate rows. </a:t>
            </a:r>
          </a:p>
          <a:p>
            <a:r>
              <a:rPr lang="en-GB" dirty="0"/>
              <a:t>Provide a list of maths symbols – as you would with punctuation – to remind students. </a:t>
            </a:r>
          </a:p>
          <a:p>
            <a:r>
              <a:rPr lang="en-GB" dirty="0"/>
              <a:t>Provide help/cue cards for different operations – colour code for categories i.e. blue for subtraction, red for addition. Vary the vocabulary, for example, colour code blue 'minus', take away’ et. </a:t>
            </a:r>
          </a:p>
          <a:p>
            <a:r>
              <a:rPr lang="en-GB" dirty="0"/>
              <a:t>Use small numbers when introducing new concepts. </a:t>
            </a:r>
          </a:p>
          <a:p>
            <a:endParaRPr lang="en-US" dirty="0"/>
          </a:p>
        </p:txBody>
      </p:sp>
      <p:pic>
        <p:nvPicPr>
          <p:cNvPr id="4" name="Picture 3">
            <a:extLst>
              <a:ext uri="{FF2B5EF4-FFF2-40B4-BE49-F238E27FC236}">
                <a16:creationId xmlns:a16="http://schemas.microsoft.com/office/drawing/2014/main" id="{71306E7B-89DB-2248-8BB0-999BB24B2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026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AD1F0-0ADA-1A4B-92AB-2BEC75B7AC44}"/>
              </a:ext>
            </a:extLst>
          </p:cNvPr>
          <p:cNvSpPr>
            <a:spLocks noGrp="1"/>
          </p:cNvSpPr>
          <p:nvPr>
            <p:ph type="title"/>
          </p:nvPr>
        </p:nvSpPr>
        <p:spPr/>
        <p:txBody>
          <a:bodyPr/>
          <a:lstStyle/>
          <a:p>
            <a:r>
              <a:rPr lang="en-US" dirty="0"/>
              <a:t>Numeracy</a:t>
            </a:r>
          </a:p>
        </p:txBody>
      </p:sp>
      <p:sp>
        <p:nvSpPr>
          <p:cNvPr id="3" name="Content Placeholder 2">
            <a:extLst>
              <a:ext uri="{FF2B5EF4-FFF2-40B4-BE49-F238E27FC236}">
                <a16:creationId xmlns:a16="http://schemas.microsoft.com/office/drawing/2014/main" id="{34AE04CD-30CF-6C46-B296-D8B7476DFCED}"/>
              </a:ext>
            </a:extLst>
          </p:cNvPr>
          <p:cNvSpPr>
            <a:spLocks noGrp="1"/>
          </p:cNvSpPr>
          <p:nvPr>
            <p:ph idx="1"/>
          </p:nvPr>
        </p:nvSpPr>
        <p:spPr/>
        <p:txBody>
          <a:bodyPr/>
          <a:lstStyle/>
          <a:p>
            <a:r>
              <a:rPr lang="en-GB" dirty="0"/>
              <a:t>Take time to explain /recap on maths vocabulary. Check for understanding. </a:t>
            </a:r>
          </a:p>
          <a:p>
            <a:r>
              <a:rPr lang="en-GB" dirty="0"/>
              <a:t>Play games with students to teach the points you want the students to learn. </a:t>
            </a:r>
          </a:p>
          <a:p>
            <a:r>
              <a:rPr lang="en-GB" dirty="0"/>
              <a:t>Ask lots of questions, rephrasing your sentences and varying your vocabulary. </a:t>
            </a:r>
          </a:p>
          <a:p>
            <a:r>
              <a:rPr lang="en-GB" dirty="0"/>
              <a:t>Encourage students to talk about what they are doing and why </a:t>
            </a:r>
          </a:p>
          <a:p>
            <a:endParaRPr lang="en-US" dirty="0"/>
          </a:p>
        </p:txBody>
      </p:sp>
      <p:pic>
        <p:nvPicPr>
          <p:cNvPr id="4" name="Picture 3">
            <a:extLst>
              <a:ext uri="{FF2B5EF4-FFF2-40B4-BE49-F238E27FC236}">
                <a16:creationId xmlns:a16="http://schemas.microsoft.com/office/drawing/2014/main" id="{ECEDB9CA-4137-9049-BB1F-141BC83E9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197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1AC2-105A-4C49-A642-7EC73EBB1A6A}"/>
              </a:ext>
            </a:extLst>
          </p:cNvPr>
          <p:cNvSpPr>
            <a:spLocks noGrp="1"/>
          </p:cNvSpPr>
          <p:nvPr>
            <p:ph type="title"/>
          </p:nvPr>
        </p:nvSpPr>
        <p:spPr/>
        <p:txBody>
          <a:bodyPr/>
          <a:lstStyle/>
          <a:p>
            <a:r>
              <a:rPr lang="en-GB" dirty="0"/>
              <a:t>Supporting Homework </a:t>
            </a:r>
            <a:br>
              <a:rPr lang="en-GB" dirty="0"/>
            </a:br>
            <a:endParaRPr lang="en-US" dirty="0"/>
          </a:p>
        </p:txBody>
      </p:sp>
      <p:sp>
        <p:nvSpPr>
          <p:cNvPr id="3" name="Content Placeholder 2">
            <a:extLst>
              <a:ext uri="{FF2B5EF4-FFF2-40B4-BE49-F238E27FC236}">
                <a16:creationId xmlns:a16="http://schemas.microsoft.com/office/drawing/2014/main" id="{BF8C6974-A3BC-674F-B029-A158477C6C0F}"/>
              </a:ext>
            </a:extLst>
          </p:cNvPr>
          <p:cNvSpPr>
            <a:spLocks noGrp="1"/>
          </p:cNvSpPr>
          <p:nvPr>
            <p:ph idx="1"/>
          </p:nvPr>
        </p:nvSpPr>
        <p:spPr/>
        <p:txBody>
          <a:bodyPr/>
          <a:lstStyle/>
          <a:p>
            <a:r>
              <a:rPr lang="en-GB" dirty="0"/>
              <a:t>Students who experience difficulties in learning are entitled to differentiated homework as well as differentiated classroom work. This will ensure that students are successful and that the homework does not add frustration to what can already be a difficult road to progress. </a:t>
            </a:r>
          </a:p>
          <a:p>
            <a:endParaRPr lang="en-US" dirty="0"/>
          </a:p>
        </p:txBody>
      </p:sp>
      <p:pic>
        <p:nvPicPr>
          <p:cNvPr id="4" name="Picture 3">
            <a:extLst>
              <a:ext uri="{FF2B5EF4-FFF2-40B4-BE49-F238E27FC236}">
                <a16:creationId xmlns:a16="http://schemas.microsoft.com/office/drawing/2014/main" id="{53B42954-B8BB-9745-A791-8284976C4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423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3CA0-36F4-5F4E-A85F-08EF12F8CF32}"/>
              </a:ext>
            </a:extLst>
          </p:cNvPr>
          <p:cNvSpPr>
            <a:spLocks noGrp="1"/>
          </p:cNvSpPr>
          <p:nvPr>
            <p:ph type="title"/>
          </p:nvPr>
        </p:nvSpPr>
        <p:spPr/>
        <p:txBody>
          <a:bodyPr/>
          <a:lstStyle/>
          <a:p>
            <a:r>
              <a:rPr lang="en-US" dirty="0"/>
              <a:t>Homework </a:t>
            </a:r>
          </a:p>
        </p:txBody>
      </p:sp>
      <p:sp>
        <p:nvSpPr>
          <p:cNvPr id="3" name="Content Placeholder 2">
            <a:extLst>
              <a:ext uri="{FF2B5EF4-FFF2-40B4-BE49-F238E27FC236}">
                <a16:creationId xmlns:a16="http://schemas.microsoft.com/office/drawing/2014/main" id="{1EE3176D-BBAC-0844-838D-C7385334E60B}"/>
              </a:ext>
            </a:extLst>
          </p:cNvPr>
          <p:cNvSpPr>
            <a:spLocks noGrp="1"/>
          </p:cNvSpPr>
          <p:nvPr>
            <p:ph idx="1"/>
          </p:nvPr>
        </p:nvSpPr>
        <p:spPr/>
        <p:txBody>
          <a:bodyPr>
            <a:normAutofit lnSpcReduction="10000"/>
          </a:bodyPr>
          <a:lstStyle/>
          <a:p>
            <a:r>
              <a:rPr lang="en-GB" dirty="0"/>
              <a:t>If possible, display / provide homework instructions at the start of lesson so students can record them at a suitable pace. </a:t>
            </a:r>
          </a:p>
          <a:p>
            <a:r>
              <a:rPr lang="en-GB" dirty="0"/>
              <a:t>Physically check students have noted down homework instructions. If students have difficulties with writing, then write the instructions for them. </a:t>
            </a:r>
          </a:p>
          <a:p>
            <a:r>
              <a:rPr lang="en-GB" dirty="0"/>
              <a:t>Identify those students who struggle most with homework and ask them to repeat the instructions back to you in their own words to check for understanding. </a:t>
            </a:r>
          </a:p>
          <a:p>
            <a:r>
              <a:rPr lang="en-GB" dirty="0"/>
              <a:t>Check the readability and do-ability of reading &amp; writing tasks being sent home - operate on the assumption that students will not always receive adult support with the task. </a:t>
            </a:r>
          </a:p>
          <a:p>
            <a:endParaRPr lang="en-US" dirty="0"/>
          </a:p>
        </p:txBody>
      </p:sp>
      <p:pic>
        <p:nvPicPr>
          <p:cNvPr id="4" name="Picture 3">
            <a:extLst>
              <a:ext uri="{FF2B5EF4-FFF2-40B4-BE49-F238E27FC236}">
                <a16:creationId xmlns:a16="http://schemas.microsoft.com/office/drawing/2014/main" id="{773390A5-6AF2-D047-A26D-5B2250B79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153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2538-0DF8-434C-8B68-959DA0337EB6}"/>
              </a:ext>
            </a:extLst>
          </p:cNvPr>
          <p:cNvSpPr>
            <a:spLocks noGrp="1"/>
          </p:cNvSpPr>
          <p:nvPr>
            <p:ph type="title"/>
          </p:nvPr>
        </p:nvSpPr>
        <p:spPr/>
        <p:txBody>
          <a:bodyPr>
            <a:normAutofit fontScale="90000"/>
          </a:bodyPr>
          <a:lstStyle/>
          <a:p>
            <a:r>
              <a:rPr lang="en-GB" dirty="0"/>
              <a:t>Home Environment – “It’s where they come from.” </a:t>
            </a:r>
            <a:br>
              <a:rPr lang="en-GB" dirty="0"/>
            </a:br>
            <a:endParaRPr lang="en-US" dirty="0"/>
          </a:p>
        </p:txBody>
      </p:sp>
      <p:sp>
        <p:nvSpPr>
          <p:cNvPr id="3" name="Content Placeholder 2">
            <a:extLst>
              <a:ext uri="{FF2B5EF4-FFF2-40B4-BE49-F238E27FC236}">
                <a16:creationId xmlns:a16="http://schemas.microsoft.com/office/drawing/2014/main" id="{23A7C01F-53D4-5E49-9133-E2FFEBB085F1}"/>
              </a:ext>
            </a:extLst>
          </p:cNvPr>
          <p:cNvSpPr>
            <a:spLocks noGrp="1"/>
          </p:cNvSpPr>
          <p:nvPr>
            <p:ph idx="1"/>
          </p:nvPr>
        </p:nvSpPr>
        <p:spPr/>
        <p:txBody>
          <a:bodyPr/>
          <a:lstStyle/>
          <a:p>
            <a:r>
              <a:rPr lang="en-GB" dirty="0"/>
              <a:t>Fundamental stages of a child’s early language and social development being overlooked </a:t>
            </a:r>
          </a:p>
          <a:p>
            <a:r>
              <a:rPr lang="en-GB" dirty="0"/>
              <a:t>Slower development in independence, risk-taking and problem-solving </a:t>
            </a:r>
          </a:p>
          <a:p>
            <a:r>
              <a:rPr lang="en-GB" dirty="0"/>
              <a:t>Reduced opportunities to practise sustained, reflective reading and related skills such as inference, deduction, and imagination. </a:t>
            </a:r>
          </a:p>
          <a:p>
            <a:endParaRPr lang="en-US" dirty="0"/>
          </a:p>
        </p:txBody>
      </p:sp>
      <p:pic>
        <p:nvPicPr>
          <p:cNvPr id="4" name="Picture 3">
            <a:extLst>
              <a:ext uri="{FF2B5EF4-FFF2-40B4-BE49-F238E27FC236}">
                <a16:creationId xmlns:a16="http://schemas.microsoft.com/office/drawing/2014/main" id="{8F3ECEEF-3E1F-E94F-8CC0-7E6DEB7B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932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B3F2-CC53-7848-9C83-DC8FF5D93036}"/>
              </a:ext>
            </a:extLst>
          </p:cNvPr>
          <p:cNvSpPr>
            <a:spLocks noGrp="1"/>
          </p:cNvSpPr>
          <p:nvPr>
            <p:ph type="title"/>
          </p:nvPr>
        </p:nvSpPr>
        <p:spPr/>
        <p:txBody>
          <a:bodyPr/>
          <a:lstStyle/>
          <a:p>
            <a:r>
              <a:rPr lang="en-US" dirty="0"/>
              <a:t>Homework </a:t>
            </a:r>
          </a:p>
        </p:txBody>
      </p:sp>
      <p:sp>
        <p:nvSpPr>
          <p:cNvPr id="3" name="Content Placeholder 2">
            <a:extLst>
              <a:ext uri="{FF2B5EF4-FFF2-40B4-BE49-F238E27FC236}">
                <a16:creationId xmlns:a16="http://schemas.microsoft.com/office/drawing/2014/main" id="{ADE1A79A-7BD1-8E42-9366-6EF4063B338F}"/>
              </a:ext>
            </a:extLst>
          </p:cNvPr>
          <p:cNvSpPr>
            <a:spLocks noGrp="1"/>
          </p:cNvSpPr>
          <p:nvPr>
            <p:ph idx="1"/>
          </p:nvPr>
        </p:nvSpPr>
        <p:spPr/>
        <p:txBody>
          <a:bodyPr/>
          <a:lstStyle/>
          <a:p>
            <a:r>
              <a:rPr lang="en-GB" dirty="0"/>
              <a:t>Keep homework tasks structured by providing passages with words deleted, diagrams to be labelled, maps to be labelled, partially drawn bar / pie charts, sequencing exercises or making lists. </a:t>
            </a:r>
          </a:p>
          <a:p>
            <a:r>
              <a:rPr lang="en-GB" dirty="0"/>
              <a:t>Where possible, explore alternative methods for recording information / testing understanding through pictures, video recording, online quizzes, online discussion, making objects and posters etc. </a:t>
            </a:r>
          </a:p>
          <a:p>
            <a:r>
              <a:rPr lang="en-GB" dirty="0"/>
              <a:t>Provide opportunity for research – such as reading / watching the news, using the internet, interviewing a family member, using the library or museum, taking photos etc. </a:t>
            </a:r>
          </a:p>
          <a:p>
            <a:endParaRPr lang="en-US" dirty="0"/>
          </a:p>
        </p:txBody>
      </p:sp>
      <p:pic>
        <p:nvPicPr>
          <p:cNvPr id="4" name="Picture 3">
            <a:extLst>
              <a:ext uri="{FF2B5EF4-FFF2-40B4-BE49-F238E27FC236}">
                <a16:creationId xmlns:a16="http://schemas.microsoft.com/office/drawing/2014/main" id="{B7680C47-6A4D-D14D-86F6-1470F967A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274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A562-FFEA-A74E-95AB-A05137E39EF6}"/>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2BDF2901-1D0C-4E43-98CD-E8697233C1E7}"/>
              </a:ext>
            </a:extLst>
          </p:cNvPr>
          <p:cNvSpPr>
            <a:spLocks noGrp="1"/>
          </p:cNvSpPr>
          <p:nvPr>
            <p:ph idx="1"/>
          </p:nvPr>
        </p:nvSpPr>
        <p:spPr/>
        <p:txBody>
          <a:bodyPr>
            <a:normAutofit fontScale="92500" lnSpcReduction="10000"/>
          </a:bodyPr>
          <a:lstStyle/>
          <a:p>
            <a:r>
              <a:rPr lang="en-GB" dirty="0"/>
              <a:t>Provide opportunity for independent ICT skills – ask students to word process homework, produce a table and graph, produce a PowerPoint presentation, produce a podcast etc. Establish a routine of students emailing ICT homework directly to the teacher. </a:t>
            </a:r>
          </a:p>
          <a:p>
            <a:r>
              <a:rPr lang="en-GB" dirty="0"/>
              <a:t>Provide homework tasks that relate to the students’ own experiences or extend their life skills. For example: interpreting a household bill, planning an escape route for your home in case of a fire, planning how to monitor sales at the local shop or traffic on your road. </a:t>
            </a:r>
          </a:p>
          <a:p>
            <a:r>
              <a:rPr lang="en-GB" dirty="0"/>
              <a:t>10. Try to encourage students to find out more about their own community, for example: How many shops or fire stations do we have? Where are they? What entertainment is nearby? What are the transport links? </a:t>
            </a:r>
          </a:p>
          <a:p>
            <a:endParaRPr lang="en-US" dirty="0"/>
          </a:p>
        </p:txBody>
      </p:sp>
      <p:pic>
        <p:nvPicPr>
          <p:cNvPr id="4" name="Picture 3">
            <a:extLst>
              <a:ext uri="{FF2B5EF4-FFF2-40B4-BE49-F238E27FC236}">
                <a16:creationId xmlns:a16="http://schemas.microsoft.com/office/drawing/2014/main" id="{6C1D36B9-49EF-AE47-A2CA-1F8D19940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217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7099-A13B-A44D-9975-117C5BDD14F2}"/>
              </a:ext>
            </a:extLst>
          </p:cNvPr>
          <p:cNvSpPr>
            <a:spLocks noGrp="1"/>
          </p:cNvSpPr>
          <p:nvPr>
            <p:ph type="title"/>
          </p:nvPr>
        </p:nvSpPr>
        <p:spPr/>
        <p:txBody>
          <a:bodyPr/>
          <a:lstStyle/>
          <a:p>
            <a:r>
              <a:rPr lang="en-US" dirty="0"/>
              <a:t>More Homework </a:t>
            </a:r>
          </a:p>
        </p:txBody>
      </p:sp>
      <p:sp>
        <p:nvSpPr>
          <p:cNvPr id="3" name="Content Placeholder 2">
            <a:extLst>
              <a:ext uri="{FF2B5EF4-FFF2-40B4-BE49-F238E27FC236}">
                <a16:creationId xmlns:a16="http://schemas.microsoft.com/office/drawing/2014/main" id="{12835324-9376-0646-BC2C-9FB42E1FBC68}"/>
              </a:ext>
            </a:extLst>
          </p:cNvPr>
          <p:cNvSpPr>
            <a:spLocks noGrp="1"/>
          </p:cNvSpPr>
          <p:nvPr>
            <p:ph idx="1"/>
          </p:nvPr>
        </p:nvSpPr>
        <p:spPr/>
        <p:txBody>
          <a:bodyPr/>
          <a:lstStyle/>
          <a:p>
            <a:r>
              <a:rPr lang="en-GB" dirty="0"/>
              <a:t>Try to encourage students to discuss an issue with a parent or other family member by setting homework that requires their participation: What are your parent’s views on young people gambling? What is your parent’s favourite book? How was life different when your grandparent was your age? </a:t>
            </a:r>
          </a:p>
          <a:p>
            <a:r>
              <a:rPr lang="en-GB" dirty="0"/>
              <a:t>Provide slots in the lesson, whilst other students are working, to provide extra support on homework. Try to set deadlines to allow for this opportunity. </a:t>
            </a:r>
          </a:p>
          <a:p>
            <a:endParaRPr lang="en-US" dirty="0"/>
          </a:p>
        </p:txBody>
      </p:sp>
      <p:pic>
        <p:nvPicPr>
          <p:cNvPr id="4" name="Picture 3">
            <a:extLst>
              <a:ext uri="{FF2B5EF4-FFF2-40B4-BE49-F238E27FC236}">
                <a16:creationId xmlns:a16="http://schemas.microsoft.com/office/drawing/2014/main" id="{F29DFB7E-3DAD-FB4D-BEB2-94FEE43EA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488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C0AF-5650-A949-9A1A-CA716373C971}"/>
              </a:ext>
            </a:extLst>
          </p:cNvPr>
          <p:cNvSpPr>
            <a:spLocks noGrp="1"/>
          </p:cNvSpPr>
          <p:nvPr>
            <p:ph type="title"/>
          </p:nvPr>
        </p:nvSpPr>
        <p:spPr/>
        <p:txBody>
          <a:bodyPr/>
          <a:lstStyle/>
          <a:p>
            <a:r>
              <a:rPr lang="en-US" dirty="0"/>
              <a:t>And finally </a:t>
            </a:r>
          </a:p>
        </p:txBody>
      </p:sp>
      <p:sp>
        <p:nvSpPr>
          <p:cNvPr id="3" name="Content Placeholder 2">
            <a:extLst>
              <a:ext uri="{FF2B5EF4-FFF2-40B4-BE49-F238E27FC236}">
                <a16:creationId xmlns:a16="http://schemas.microsoft.com/office/drawing/2014/main" id="{4D55DE78-1CEC-AA4D-9AD1-821A3307DB94}"/>
              </a:ext>
            </a:extLst>
          </p:cNvPr>
          <p:cNvSpPr>
            <a:spLocks noGrp="1"/>
          </p:cNvSpPr>
          <p:nvPr>
            <p:ph idx="1"/>
          </p:nvPr>
        </p:nvSpPr>
        <p:spPr/>
        <p:txBody>
          <a:bodyPr/>
          <a:lstStyle/>
          <a:p>
            <a:r>
              <a:rPr lang="en-US" dirty="0"/>
              <a:t>Remember that they are all individual and they sometimes needs an individual response and support. Have as many tools and tips up your sleeve as you can they you can use a wide variety of support mechanisms to help your pupils. </a:t>
            </a:r>
          </a:p>
          <a:p>
            <a:endParaRPr lang="en-US" dirty="0"/>
          </a:p>
          <a:p>
            <a:endParaRPr lang="en-US" dirty="0"/>
          </a:p>
        </p:txBody>
      </p:sp>
      <p:pic>
        <p:nvPicPr>
          <p:cNvPr id="4" name="Picture 3">
            <a:extLst>
              <a:ext uri="{FF2B5EF4-FFF2-40B4-BE49-F238E27FC236}">
                <a16:creationId xmlns:a16="http://schemas.microsoft.com/office/drawing/2014/main" id="{28453A03-8DC9-BB44-A533-FD5B139DF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37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B2BE-475F-E94F-A316-963CC508BE43}"/>
              </a:ext>
            </a:extLst>
          </p:cNvPr>
          <p:cNvSpPr>
            <a:spLocks noGrp="1"/>
          </p:cNvSpPr>
          <p:nvPr>
            <p:ph type="title"/>
          </p:nvPr>
        </p:nvSpPr>
        <p:spPr/>
        <p:txBody>
          <a:bodyPr>
            <a:normAutofit fontScale="90000"/>
          </a:bodyPr>
          <a:lstStyle/>
          <a:p>
            <a:r>
              <a:rPr lang="en-GB" dirty="0"/>
              <a:t>Four key areas of normal child to adult development have been impacted: </a:t>
            </a:r>
            <a:br>
              <a:rPr lang="en-GB" dirty="0"/>
            </a:br>
            <a:endParaRPr lang="en-US" dirty="0"/>
          </a:p>
        </p:txBody>
      </p:sp>
      <p:pic>
        <p:nvPicPr>
          <p:cNvPr id="5" name="Content Placeholder 4">
            <a:extLst>
              <a:ext uri="{FF2B5EF4-FFF2-40B4-BE49-F238E27FC236}">
                <a16:creationId xmlns:a16="http://schemas.microsoft.com/office/drawing/2014/main" id="{207FF545-4EFC-6149-8DD6-316FC7B6A237}"/>
              </a:ext>
            </a:extLst>
          </p:cNvPr>
          <p:cNvPicPr>
            <a:picLocks noGrp="1" noChangeAspect="1"/>
          </p:cNvPicPr>
          <p:nvPr>
            <p:ph idx="1"/>
          </p:nvPr>
        </p:nvPicPr>
        <p:blipFill>
          <a:blip r:embed="rId2"/>
          <a:stretch>
            <a:fillRect/>
          </a:stretch>
        </p:blipFill>
        <p:spPr>
          <a:xfrm>
            <a:off x="1811304" y="1825625"/>
            <a:ext cx="8569391" cy="4351338"/>
          </a:xfrm>
          <a:prstGeom prst="rect">
            <a:avLst/>
          </a:prstGeom>
        </p:spPr>
      </p:pic>
      <p:pic>
        <p:nvPicPr>
          <p:cNvPr id="4" name="Picture 3">
            <a:extLst>
              <a:ext uri="{FF2B5EF4-FFF2-40B4-BE49-F238E27FC236}">
                <a16:creationId xmlns:a16="http://schemas.microsoft.com/office/drawing/2014/main" id="{80D98B1B-CDBC-C846-BA03-2FD0A3B7F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605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1A32-CCF6-D042-A8CC-948060AB2784}"/>
              </a:ext>
            </a:extLst>
          </p:cNvPr>
          <p:cNvSpPr>
            <a:spLocks noGrp="1"/>
          </p:cNvSpPr>
          <p:nvPr>
            <p:ph type="title"/>
          </p:nvPr>
        </p:nvSpPr>
        <p:spPr/>
        <p:txBody>
          <a:bodyPr>
            <a:normAutofit fontScale="90000"/>
          </a:bodyPr>
          <a:lstStyle/>
          <a:p>
            <a:r>
              <a:rPr lang="en-GB" sz="2700" dirty="0"/>
              <a:t>School Environment – “It’s what we do and don’t do.” </a:t>
            </a:r>
            <a:br>
              <a:rPr lang="en-GB" dirty="0"/>
            </a:br>
            <a:r>
              <a:rPr lang="en-GB" sz="2700" dirty="0"/>
              <a:t>A third issue to consider is the barriers we unwittingly put up through our own practice. Sometimes we make incorrect assumptions about what our students can and can’t do. </a:t>
            </a:r>
            <a:br>
              <a:rPr lang="en-GB" dirty="0"/>
            </a:br>
            <a:endParaRPr lang="en-US" dirty="0"/>
          </a:p>
        </p:txBody>
      </p:sp>
      <p:sp>
        <p:nvSpPr>
          <p:cNvPr id="3" name="Content Placeholder 2">
            <a:extLst>
              <a:ext uri="{FF2B5EF4-FFF2-40B4-BE49-F238E27FC236}">
                <a16:creationId xmlns:a16="http://schemas.microsoft.com/office/drawing/2014/main" id="{5D70D069-DF71-954A-BDC2-6E6C9C876E9C}"/>
              </a:ext>
            </a:extLst>
          </p:cNvPr>
          <p:cNvSpPr>
            <a:spLocks noGrp="1"/>
          </p:cNvSpPr>
          <p:nvPr>
            <p:ph idx="1"/>
          </p:nvPr>
        </p:nvSpPr>
        <p:spPr/>
        <p:txBody>
          <a:bodyPr>
            <a:normAutofit fontScale="92500" lnSpcReduction="10000"/>
          </a:bodyPr>
          <a:lstStyle/>
          <a:p>
            <a:r>
              <a:rPr lang="en-GB" dirty="0"/>
              <a:t> Have attained functional / independent reading skills (10:06+ age equivalent) by the time they reach Y5, or even by the time they reach end of Year 6</a:t>
            </a:r>
            <a:endParaRPr lang="en-GB" dirty="0">
              <a:effectLst/>
            </a:endParaRPr>
          </a:p>
          <a:p>
            <a:r>
              <a:rPr lang="en-GB" dirty="0"/>
              <a:t>Have attained functional / independent spelling skills (10:06+ age equivalent) by the time they reach Y5, or even by the time they reach end of Year 6</a:t>
            </a:r>
            <a:endParaRPr lang="en-GB" dirty="0">
              <a:effectLst/>
            </a:endParaRPr>
          </a:p>
          <a:p>
            <a:r>
              <a:rPr lang="en-GB" dirty="0"/>
              <a:t>Will be able learn to read, comprehend and spell unfamiliar words without being explicitly taught them </a:t>
            </a:r>
            <a:endParaRPr lang="en-GB" dirty="0">
              <a:effectLst/>
            </a:endParaRPr>
          </a:p>
          <a:p>
            <a:r>
              <a:rPr lang="en-GB" dirty="0"/>
              <a:t>Can comprehend and retain subject-specific words after hearing them once or twice </a:t>
            </a:r>
            <a:endParaRPr lang="en-GB" dirty="0">
              <a:effectLst/>
            </a:endParaRPr>
          </a:p>
          <a:p>
            <a:r>
              <a:rPr lang="en-GB" dirty="0"/>
              <a:t>Can verbalise their ideas and opinions in a coherent way </a:t>
            </a:r>
            <a:endParaRPr lang="en-GB" dirty="0">
              <a:effectLst/>
            </a:endParaRPr>
          </a:p>
          <a:p>
            <a:endParaRPr lang="en-US" dirty="0"/>
          </a:p>
        </p:txBody>
      </p:sp>
      <p:pic>
        <p:nvPicPr>
          <p:cNvPr id="4" name="Picture 3">
            <a:extLst>
              <a:ext uri="{FF2B5EF4-FFF2-40B4-BE49-F238E27FC236}">
                <a16:creationId xmlns:a16="http://schemas.microsoft.com/office/drawing/2014/main" id="{A6B6EF62-3A3D-0F47-AD12-4E6E14AF0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544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62CA-A294-B44A-BDD7-3345D270EF1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12AD555-8AA8-F741-BC28-0A391E9E3A90}"/>
              </a:ext>
            </a:extLst>
          </p:cNvPr>
          <p:cNvSpPr>
            <a:spLocks noGrp="1"/>
          </p:cNvSpPr>
          <p:nvPr>
            <p:ph idx="1"/>
          </p:nvPr>
        </p:nvSpPr>
        <p:spPr>
          <a:xfrm>
            <a:off x="838200" y="1838325"/>
            <a:ext cx="10515600" cy="4351338"/>
          </a:xfrm>
        </p:spPr>
        <p:txBody>
          <a:bodyPr>
            <a:normAutofit lnSpcReduction="10000"/>
          </a:bodyPr>
          <a:lstStyle/>
          <a:p>
            <a:r>
              <a:rPr lang="en-GB" dirty="0"/>
              <a:t>Will retain learning about spelling patterns taught to them inKS1 and Lower KS2  without continued teaching and practise </a:t>
            </a:r>
            <a:endParaRPr lang="en-GB" dirty="0">
              <a:effectLst/>
            </a:endParaRPr>
          </a:p>
          <a:p>
            <a:r>
              <a:rPr lang="en-GB" dirty="0"/>
              <a:t> Have developed a handwriting style that is legible, fluent and easy to produce </a:t>
            </a:r>
            <a:endParaRPr lang="en-GB" dirty="0">
              <a:effectLst/>
            </a:endParaRPr>
          </a:p>
          <a:p>
            <a:r>
              <a:rPr lang="en-GB" dirty="0"/>
              <a:t> Know how to construct a sentence of more than one part, for a variety of purposes </a:t>
            </a:r>
            <a:endParaRPr lang="en-GB" dirty="0">
              <a:effectLst/>
            </a:endParaRPr>
          </a:p>
          <a:p>
            <a:r>
              <a:rPr lang="en-GB" dirty="0"/>
              <a:t> Will retain learning about punctuation taught to them in KS1 and Lower KS2 school without continued teaching and practice </a:t>
            </a:r>
            <a:endParaRPr lang="en-GB" dirty="0">
              <a:effectLst/>
            </a:endParaRPr>
          </a:p>
          <a:p>
            <a:r>
              <a:rPr lang="en-GB" dirty="0"/>
              <a:t> Will be able to write expressively without planning out their ideas Maths, to English etc. </a:t>
            </a:r>
            <a:endParaRPr lang="en-GB" dirty="0">
              <a:effectLst/>
            </a:endParaRPr>
          </a:p>
          <a:p>
            <a:endParaRPr lang="en-US" dirty="0"/>
          </a:p>
        </p:txBody>
      </p:sp>
      <p:pic>
        <p:nvPicPr>
          <p:cNvPr id="4" name="Picture 3">
            <a:extLst>
              <a:ext uri="{FF2B5EF4-FFF2-40B4-BE49-F238E27FC236}">
                <a16:creationId xmlns:a16="http://schemas.microsoft.com/office/drawing/2014/main" id="{6F39B4F5-3BCE-474E-B960-64F08D9B6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054725"/>
            <a:ext cx="1387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72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6888</Words>
  <Application>Microsoft Office PowerPoint</Application>
  <PresentationFormat>Widescreen</PresentationFormat>
  <Paragraphs>435</Paragraphs>
  <Slides>63</Slides>
  <Notes>17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63</vt:i4>
      </vt:variant>
    </vt:vector>
  </HeadingPairs>
  <TitlesOfParts>
    <vt:vector size="77" baseType="lpstr">
      <vt:lpstr>Arial</vt:lpstr>
      <vt:lpstr>Arial Rounded MT Bold</vt:lpstr>
      <vt:lpstr>Calibri</vt:lpstr>
      <vt:lpstr>Calibri Light</vt:lpstr>
      <vt:lpstr>Century Gothic</vt:lpstr>
      <vt:lpstr>Century Gothic,Bold</vt:lpstr>
      <vt:lpstr>Century Gothic,Italic</vt:lpstr>
      <vt:lpstr>Comic Sans MS</vt:lpstr>
      <vt:lpstr>Comic Sans MS,Bold</vt:lpstr>
      <vt:lpstr>Helvetica Neue Light</vt:lpstr>
      <vt:lpstr>Helvetica Neue Medium</vt:lpstr>
      <vt:lpstr>Symbol</vt:lpstr>
      <vt:lpstr>Office Theme</vt:lpstr>
      <vt:lpstr>White</vt:lpstr>
      <vt:lpstr>PowerPoint Presentation</vt:lpstr>
      <vt:lpstr>Meeting the Needs of Year 5 and Year 6 Learners</vt:lpstr>
      <vt:lpstr>Why some students can’t... Why some students won’t...  </vt:lpstr>
      <vt:lpstr>Why some students can’t... Why some students won’t...</vt:lpstr>
      <vt:lpstr>Why some students can’t... Why some students won’t...</vt:lpstr>
      <vt:lpstr>Home Environment – “It’s where they come from.”  </vt:lpstr>
      <vt:lpstr>Four key areas of normal child to adult development have been impacted:  </vt:lpstr>
      <vt:lpstr>School Environment – “It’s what we do and don’t do.”  A third issue to consider is the barriers we unwittingly put up through our own practice. Sometimes we make incorrect assumptions about what our students can and can’t do.  </vt:lpstr>
      <vt:lpstr>PowerPoint Presentation</vt:lpstr>
      <vt:lpstr>PowerPoint Presentation</vt:lpstr>
      <vt:lpstr>PowerPoint Presentation</vt:lpstr>
      <vt:lpstr>Spotting the strugglers </vt:lpstr>
      <vt:lpstr>Are there students with a below average reading age?  </vt:lpstr>
      <vt:lpstr>PowerPoint Presentation</vt:lpstr>
      <vt:lpstr>Are there students with a below average spelling age? </vt:lpstr>
      <vt:lpstr>PowerPoint Presentation</vt:lpstr>
      <vt:lpstr>Planning for Differentiation aka  “Courses for horses...”  </vt:lpstr>
      <vt:lpstr>There are many different forms of differentiation:  </vt:lpstr>
      <vt:lpstr>Trigger Questions for a Differentiated Curriculum  </vt:lpstr>
      <vt:lpstr>Trigger Questions for a Differentiated Curriculum</vt:lpstr>
      <vt:lpstr>Supporting Written Tasks  </vt:lpstr>
      <vt:lpstr>Ideas for supporting written tasks </vt:lpstr>
      <vt:lpstr>VCOP – A Tool for Free Writing  </vt:lpstr>
      <vt:lpstr>Supporting Spelling  </vt:lpstr>
      <vt:lpstr>Spelling prompts </vt:lpstr>
      <vt:lpstr>Common Words  </vt:lpstr>
      <vt:lpstr>Supporting Handwriting  </vt:lpstr>
      <vt:lpstr> Handwriting has different roles….. </vt:lpstr>
      <vt:lpstr>Whole-Class Strategies:  </vt:lpstr>
      <vt:lpstr>Handwriting……</vt:lpstr>
      <vt:lpstr>Handwriting……</vt:lpstr>
      <vt:lpstr>Giving Feedback on handwriting </vt:lpstr>
      <vt:lpstr>Handwriting Checks </vt:lpstr>
      <vt:lpstr>Handwriting checks continued….</vt:lpstr>
      <vt:lpstr>How do we make sure they are holding the pencil / pen properly…..</vt:lpstr>
      <vt:lpstr>Position of the paper in relation to the desk. </vt:lpstr>
      <vt:lpstr>Supporting Reading  </vt:lpstr>
      <vt:lpstr>Reconstruction Activities  </vt:lpstr>
      <vt:lpstr>Reconstruction Activities </vt:lpstr>
      <vt:lpstr>Deconstruction Activities  </vt:lpstr>
      <vt:lpstr>Deconstruction Activities</vt:lpstr>
      <vt:lpstr>Deconstruction Activities</vt:lpstr>
      <vt:lpstr>Deconstruction Activities </vt:lpstr>
      <vt:lpstr>Deconstruction Activities </vt:lpstr>
      <vt:lpstr>Checking Readability  </vt:lpstr>
      <vt:lpstr>PowerPoint Presentation</vt:lpstr>
      <vt:lpstr>SMOG Steps </vt:lpstr>
      <vt:lpstr>Www.read-able.com</vt:lpstr>
      <vt:lpstr>Textbooks, Worksheets, Websites and PowerPoint Slides  </vt:lpstr>
      <vt:lpstr>Making it readable</vt:lpstr>
      <vt:lpstr>Helping the reader</vt:lpstr>
      <vt:lpstr>Helping the reader </vt:lpstr>
      <vt:lpstr>Helping the learner</vt:lpstr>
      <vt:lpstr>Supporting Numeracy  </vt:lpstr>
      <vt:lpstr>Numeracy </vt:lpstr>
      <vt:lpstr>Numeracy</vt:lpstr>
      <vt:lpstr>Numeracy</vt:lpstr>
      <vt:lpstr>Supporting Homework  </vt:lpstr>
      <vt:lpstr>Homework </vt:lpstr>
      <vt:lpstr>Homework </vt:lpstr>
      <vt:lpstr>Homework</vt:lpstr>
      <vt:lpstr>More Homework </vt:lpstr>
      <vt:lpstr>And finally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the Needs of Year 5 and Year 6 Learners</dc:title>
  <dc:creator>Kathryn Parkinson</dc:creator>
  <cp:lastModifiedBy>Simon Gallacher</cp:lastModifiedBy>
  <cp:revision>17</cp:revision>
  <dcterms:created xsi:type="dcterms:W3CDTF">2020-03-04T10:46:23Z</dcterms:created>
  <dcterms:modified xsi:type="dcterms:W3CDTF">2020-04-30T20:17:01Z</dcterms:modified>
</cp:coreProperties>
</file>