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handoutMasterIdLst>
    <p:handoutMasterId r:id="rId36"/>
  </p:handoutMasterIdLst>
  <p:sldIdLst>
    <p:sldId id="1577" r:id="rId2"/>
    <p:sldId id="1862" r:id="rId3"/>
    <p:sldId id="1863" r:id="rId4"/>
    <p:sldId id="1864" r:id="rId5"/>
    <p:sldId id="1865" r:id="rId6"/>
    <p:sldId id="1856" r:id="rId7"/>
    <p:sldId id="1867" r:id="rId8"/>
    <p:sldId id="1861" r:id="rId9"/>
    <p:sldId id="1868" r:id="rId10"/>
    <p:sldId id="1869" r:id="rId11"/>
    <p:sldId id="1860" r:id="rId12"/>
    <p:sldId id="1835" r:id="rId13"/>
    <p:sldId id="1836" r:id="rId14"/>
    <p:sldId id="1866" r:id="rId15"/>
    <p:sldId id="1837" r:id="rId16"/>
    <p:sldId id="1858" r:id="rId17"/>
    <p:sldId id="1849" r:id="rId18"/>
    <p:sldId id="1819" r:id="rId19"/>
    <p:sldId id="1870" r:id="rId20"/>
    <p:sldId id="1871" r:id="rId21"/>
    <p:sldId id="1872" r:id="rId22"/>
    <p:sldId id="1873" r:id="rId23"/>
    <p:sldId id="1874" r:id="rId24"/>
    <p:sldId id="1875" r:id="rId25"/>
    <p:sldId id="1876" r:id="rId26"/>
    <p:sldId id="1877" r:id="rId27"/>
    <p:sldId id="1878" r:id="rId28"/>
    <p:sldId id="1879" r:id="rId29"/>
    <p:sldId id="1880" r:id="rId30"/>
    <p:sldId id="1881" r:id="rId31"/>
    <p:sldId id="1882" r:id="rId32"/>
    <p:sldId id="1883" r:id="rId33"/>
    <p:sldId id="1884"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1" autoAdjust="0"/>
  </p:normalViewPr>
  <p:slideViewPr>
    <p:cSldViewPr>
      <p:cViewPr>
        <p:scale>
          <a:sx n="73" d="100"/>
          <a:sy n="73" d="100"/>
        </p:scale>
        <p:origin x="-1098" y="-72"/>
      </p:cViewPr>
      <p:guideLst>
        <p:guide orient="horz" pos="2160"/>
        <p:guide pos="2880"/>
      </p:guideLst>
    </p:cSldViewPr>
  </p:slideViewPr>
  <p:outlineViewPr>
    <p:cViewPr>
      <p:scale>
        <a:sx n="33" d="100"/>
        <a:sy n="33" d="100"/>
      </p:scale>
      <p:origin x="0" y="1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6EF7688-BF89-442B-BA68-AA890CF09072}" type="datetimeFigureOut">
              <a:rPr lang="en-US" smtClean="0"/>
              <a:t>9/7/2019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3725476-C2CD-4120-A7E0-3B5CE493E881}" type="slidenum">
              <a:rPr lang="en-US" smtClean="0"/>
              <a:t>‹#›</a:t>
            </a:fld>
            <a:endParaRPr lang="en-US"/>
          </a:p>
        </p:txBody>
      </p:sp>
    </p:spTree>
    <p:extLst>
      <p:ext uri="{BB962C8B-B14F-4D97-AF65-F5344CB8AC3E}">
        <p14:creationId xmlns:p14="http://schemas.microsoft.com/office/powerpoint/2010/main" val="2039028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3FCE18-D3C3-4C80-8802-6F3AEC363AE9}" type="datetimeFigureOut">
              <a:rPr lang="en-US" smtClean="0"/>
              <a:t>9/7/2019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DB200BA-4685-4653-936E-A94191580BC4}" type="slidenum">
              <a:rPr lang="en-US" smtClean="0"/>
              <a:t>‹#›</a:t>
            </a:fld>
            <a:endParaRPr lang="en-US"/>
          </a:p>
        </p:txBody>
      </p:sp>
    </p:spTree>
    <p:extLst>
      <p:ext uri="{BB962C8B-B14F-4D97-AF65-F5344CB8AC3E}">
        <p14:creationId xmlns:p14="http://schemas.microsoft.com/office/powerpoint/2010/main" val="198663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200BA-4685-4653-936E-A94191580BC4}" type="slidenum">
              <a:rPr lang="en-US" smtClean="0"/>
              <a:t>1</a:t>
            </a:fld>
            <a:endParaRPr lang="en-US"/>
          </a:p>
        </p:txBody>
      </p:sp>
    </p:spTree>
    <p:extLst>
      <p:ext uri="{BB962C8B-B14F-4D97-AF65-F5344CB8AC3E}">
        <p14:creationId xmlns:p14="http://schemas.microsoft.com/office/powerpoint/2010/main" val="4261823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200BA-4685-4653-936E-A94191580BC4}" type="slidenum">
              <a:rPr lang="en-US" smtClean="0"/>
              <a:t>18</a:t>
            </a:fld>
            <a:endParaRPr lang="en-US"/>
          </a:p>
        </p:txBody>
      </p:sp>
    </p:spTree>
    <p:extLst>
      <p:ext uri="{BB962C8B-B14F-4D97-AF65-F5344CB8AC3E}">
        <p14:creationId xmlns:p14="http://schemas.microsoft.com/office/powerpoint/2010/main" val="3416159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200BA-4685-4653-936E-A94191580BC4}" type="slidenum">
              <a:rPr lang="en-US" smtClean="0"/>
              <a:t>33</a:t>
            </a:fld>
            <a:endParaRPr lang="en-US"/>
          </a:p>
        </p:txBody>
      </p:sp>
    </p:spTree>
    <p:extLst>
      <p:ext uri="{BB962C8B-B14F-4D97-AF65-F5344CB8AC3E}">
        <p14:creationId xmlns:p14="http://schemas.microsoft.com/office/powerpoint/2010/main" val="426182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200BA-4685-4653-936E-A94191580BC4}" type="slidenum">
              <a:rPr lang="en-US" smtClean="0"/>
              <a:t>6</a:t>
            </a:fld>
            <a:endParaRPr lang="en-US"/>
          </a:p>
        </p:txBody>
      </p:sp>
    </p:spTree>
    <p:extLst>
      <p:ext uri="{BB962C8B-B14F-4D97-AF65-F5344CB8AC3E}">
        <p14:creationId xmlns:p14="http://schemas.microsoft.com/office/powerpoint/2010/main" val="280170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200BA-4685-4653-936E-A94191580BC4}" type="slidenum">
              <a:rPr lang="en-US" smtClean="0"/>
              <a:t>8</a:t>
            </a:fld>
            <a:endParaRPr lang="en-US"/>
          </a:p>
        </p:txBody>
      </p:sp>
    </p:spTree>
    <p:extLst>
      <p:ext uri="{BB962C8B-B14F-4D97-AF65-F5344CB8AC3E}">
        <p14:creationId xmlns:p14="http://schemas.microsoft.com/office/powerpoint/2010/main" val="280170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200BA-4685-4653-936E-A94191580BC4}" type="slidenum">
              <a:rPr lang="en-US" smtClean="0"/>
              <a:t>11</a:t>
            </a:fld>
            <a:endParaRPr lang="en-US"/>
          </a:p>
        </p:txBody>
      </p:sp>
    </p:spTree>
    <p:extLst>
      <p:ext uri="{BB962C8B-B14F-4D97-AF65-F5344CB8AC3E}">
        <p14:creationId xmlns:p14="http://schemas.microsoft.com/office/powerpoint/2010/main" val="2801702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200BA-4685-4653-936E-A94191580BC4}" type="slidenum">
              <a:rPr lang="en-US" smtClean="0"/>
              <a:t>12</a:t>
            </a:fld>
            <a:endParaRPr lang="en-US"/>
          </a:p>
        </p:txBody>
      </p:sp>
    </p:spTree>
    <p:extLst>
      <p:ext uri="{BB962C8B-B14F-4D97-AF65-F5344CB8AC3E}">
        <p14:creationId xmlns:p14="http://schemas.microsoft.com/office/powerpoint/2010/main" val="3863250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40E92-768E-4966-9DB6-5ED40BD46715}" type="slidenum">
              <a:rPr lang="en-US" altLang="en-US"/>
              <a:pPr/>
              <a:t>13</a:t>
            </a:fld>
            <a:endParaRPr lang="en-US"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40E92-768E-4966-9DB6-5ED40BD46715}" type="slidenum">
              <a:rPr lang="en-US" altLang="en-US"/>
              <a:pPr/>
              <a:t>15</a:t>
            </a:fld>
            <a:endParaRPr lang="en-US"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200BA-4685-4653-936E-A94191580BC4}" type="slidenum">
              <a:rPr lang="en-US" smtClean="0"/>
              <a:t>16</a:t>
            </a:fld>
            <a:endParaRPr lang="en-US"/>
          </a:p>
        </p:txBody>
      </p:sp>
    </p:spTree>
    <p:extLst>
      <p:ext uri="{BB962C8B-B14F-4D97-AF65-F5344CB8AC3E}">
        <p14:creationId xmlns:p14="http://schemas.microsoft.com/office/powerpoint/2010/main" val="294313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B200BA-4685-4653-936E-A94191580BC4}" type="slidenum">
              <a:rPr lang="en-US" smtClean="0"/>
              <a:t>17</a:t>
            </a:fld>
            <a:endParaRPr lang="en-US"/>
          </a:p>
        </p:txBody>
      </p:sp>
    </p:spTree>
    <p:extLst>
      <p:ext uri="{BB962C8B-B14F-4D97-AF65-F5344CB8AC3E}">
        <p14:creationId xmlns:p14="http://schemas.microsoft.com/office/powerpoint/2010/main" val="3923816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922AAA-3A9A-4F82-8ACB-3BECC55F4B12}" type="datetimeFigureOut">
              <a:rPr lang="en-US" smtClean="0"/>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EE344-5A3B-415F-B832-F44C14DE5EB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22AAA-3A9A-4F82-8ACB-3BECC55F4B12}" type="datetimeFigureOut">
              <a:rPr lang="en-US" smtClean="0"/>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EE344-5A3B-415F-B832-F44C14DE5EB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22AAA-3A9A-4F82-8ACB-3BECC55F4B12}" type="datetimeFigureOut">
              <a:rPr lang="en-US" smtClean="0"/>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EE344-5A3B-415F-B832-F44C14DE5EB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2" name="Picture 1" descr="slide_with_imag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215438" cy="6911975"/>
          </a:xfrm>
          <a:prstGeom prst="rect">
            <a:avLst/>
          </a:prstGeom>
          <a:noFill/>
          <a:ln w="9525">
            <a:noFill/>
            <a:miter lim="800000"/>
            <a:headEnd/>
            <a:tailEnd/>
          </a:ln>
        </p:spPr>
      </p:pic>
      <p:pic>
        <p:nvPicPr>
          <p:cNvPr id="4"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420447" y="5551501"/>
            <a:ext cx="2224780" cy="968284"/>
          </a:xfrm>
          <a:prstGeom prst="rect">
            <a:avLst/>
          </a:prstGeom>
          <a:noFill/>
          <a:ln w="9525">
            <a:noFill/>
            <a:miter lim="800000"/>
            <a:headEnd/>
            <a:tailEnd/>
          </a:ln>
        </p:spPr>
      </p:pic>
      <p:sp>
        <p:nvSpPr>
          <p:cNvPr id="8" name="Text Placeholder 7"/>
          <p:cNvSpPr>
            <a:spLocks noGrp="1"/>
          </p:cNvSpPr>
          <p:nvPr>
            <p:ph type="body" sz="quarter" idx="10" hasCustomPrompt="1"/>
          </p:nvPr>
        </p:nvSpPr>
        <p:spPr>
          <a:xfrm>
            <a:off x="484188" y="871538"/>
            <a:ext cx="7599362" cy="1533525"/>
          </a:xfrm>
        </p:spPr>
        <p:txBody>
          <a:bodyPr/>
          <a:lstStyle>
            <a:lvl1pPr>
              <a:buNone/>
              <a:defRPr sz="4400">
                <a:solidFill>
                  <a:schemeClr val="bg1"/>
                </a:solidFill>
              </a:defRPr>
            </a:lvl1pPr>
            <a:lvl2pPr>
              <a:buNone/>
              <a:defRPr sz="2600">
                <a:solidFill>
                  <a:srgbClr val="90A2CD"/>
                </a:solidFill>
              </a:defRPr>
            </a:lvl2pPr>
          </a:lstStyle>
          <a:p>
            <a:pPr lvl="0"/>
            <a:r>
              <a:rPr lang="en-US" dirty="0" smtClean="0"/>
              <a:t>Title</a:t>
            </a:r>
          </a:p>
          <a:p>
            <a:pPr lvl="1"/>
            <a:r>
              <a:rPr lang="en-US" dirty="0" smtClean="0"/>
              <a:t>Subtitle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pic>
        <p:nvPicPr>
          <p:cNvPr id="9" name="Picture 4" descr="slide3.jpg"/>
          <p:cNvPicPr>
            <a:picLocks noChangeAspect="1"/>
          </p:cNvPicPr>
          <p:nvPr userDrawn="1"/>
        </p:nvPicPr>
        <p:blipFill>
          <a:blip r:embed="rId2"/>
          <a:srcRect/>
          <a:stretch>
            <a:fillRect/>
          </a:stretch>
        </p:blipFill>
        <p:spPr bwMode="auto">
          <a:xfrm>
            <a:off x="0" y="-14288"/>
            <a:ext cx="9163050" cy="6872288"/>
          </a:xfrm>
          <a:prstGeom prst="rect">
            <a:avLst/>
          </a:prstGeom>
          <a:noFill/>
          <a:ln w="9525">
            <a:noFill/>
            <a:miter lim="800000"/>
            <a:headEnd/>
            <a:tailEnd/>
          </a:ln>
        </p:spPr>
      </p:pic>
      <p:sp>
        <p:nvSpPr>
          <p:cNvPr id="11" name="Text Placeholder 2"/>
          <p:cNvSpPr>
            <a:spLocks noGrp="1"/>
          </p:cNvSpPr>
          <p:nvPr>
            <p:ph type="body" idx="1"/>
          </p:nvPr>
        </p:nvSpPr>
        <p:spPr>
          <a:xfrm>
            <a:off x="457200" y="576943"/>
            <a:ext cx="8294914" cy="639762"/>
          </a:xfrm>
        </p:spPr>
        <p:txBody>
          <a:bodyPr anchor="b">
            <a:normAutofit/>
          </a:bodyPr>
          <a:lstStyle>
            <a:lvl1pPr marL="0" indent="0">
              <a:buNone/>
              <a:defRPr sz="2400" b="1" baseline="0">
                <a:solidFill>
                  <a:srgbClr val="00539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half" idx="2"/>
          </p:nvPr>
        </p:nvSpPr>
        <p:spPr>
          <a:xfrm>
            <a:off x="457200" y="1216705"/>
            <a:ext cx="8294914" cy="4422095"/>
          </a:xfrm>
        </p:spPr>
        <p:txBody>
          <a:bodyPr/>
          <a:lstStyle>
            <a:lvl1pPr>
              <a:defRPr sz="2000" baseline="0"/>
            </a:lvl1pPr>
            <a:lvl2pPr>
              <a:defRPr sz="1800" baseline="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57200" y="5840187"/>
            <a:ext cx="1273627" cy="706956"/>
          </a:xfrm>
          <a:prstGeom prst="rect">
            <a:avLst/>
          </a:prstGeom>
          <a:noFill/>
          <a:ln w="9525">
            <a:noFill/>
            <a:miter lim="800000"/>
            <a:headEnd/>
            <a:tailEnd/>
          </a:ln>
        </p:spPr>
      </p:pic>
    </p:spTree>
    <p:extLst>
      <p:ext uri="{BB962C8B-B14F-4D97-AF65-F5344CB8AC3E}">
        <p14:creationId xmlns:p14="http://schemas.microsoft.com/office/powerpoint/2010/main" val="370331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22AAA-3A9A-4F82-8ACB-3BECC55F4B12}" type="datetimeFigureOut">
              <a:rPr lang="en-US" smtClean="0"/>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EE344-5A3B-415F-B832-F44C14DE5EB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22AAA-3A9A-4F82-8ACB-3BECC55F4B12}" type="datetimeFigureOut">
              <a:rPr lang="en-US" smtClean="0"/>
              <a:t>9/7/2019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EE344-5A3B-415F-B832-F44C14DE5EB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922AAA-3A9A-4F82-8ACB-3BECC55F4B12}" type="datetimeFigureOut">
              <a:rPr lang="en-US" smtClean="0"/>
              <a:t>9/7/2019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EE344-5A3B-415F-B832-F44C14DE5EB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22AAA-3A9A-4F82-8ACB-3BECC55F4B12}" type="datetimeFigureOut">
              <a:rPr lang="en-US" smtClean="0"/>
              <a:t>9/7/2019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EE344-5A3B-415F-B832-F44C14DE5EB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22AAA-3A9A-4F82-8ACB-3BECC55F4B12}" type="datetimeFigureOut">
              <a:rPr lang="en-US" smtClean="0"/>
              <a:t>9/7/2019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BEE344-5A3B-415F-B832-F44C14DE5EB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22AAA-3A9A-4F82-8ACB-3BECC55F4B12}" type="datetimeFigureOut">
              <a:rPr lang="en-US" smtClean="0"/>
              <a:t>9/7/2019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EE344-5A3B-415F-B832-F44C14DE5EB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22AAA-3A9A-4F82-8ACB-3BECC55F4B12}" type="datetimeFigureOut">
              <a:rPr lang="en-US" smtClean="0"/>
              <a:t>9/7/2019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EE344-5A3B-415F-B832-F44C14DE5EBF}"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C922AAA-3A9A-4F82-8ACB-3BECC55F4B12}" type="datetimeFigureOut">
              <a:rPr lang="en-US" smtClean="0"/>
              <a:t>9/7/2019</a:t>
            </a:fld>
            <a:endParaRPr lang="en-US"/>
          </a:p>
        </p:txBody>
      </p:sp>
      <p:sp>
        <p:nvSpPr>
          <p:cNvPr id="9" name="Slide Number Placeholder 8"/>
          <p:cNvSpPr>
            <a:spLocks noGrp="1"/>
          </p:cNvSpPr>
          <p:nvPr>
            <p:ph type="sldNum" sz="quarter" idx="11"/>
          </p:nvPr>
        </p:nvSpPr>
        <p:spPr/>
        <p:txBody>
          <a:bodyPr/>
          <a:lstStyle/>
          <a:p>
            <a:fld id="{75BEE344-5A3B-415F-B832-F44C14DE5EB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75000">
              <a:schemeClr val="bg1">
                <a:shade val="100000"/>
                <a:satMod val="115000"/>
              </a:schemeClr>
            </a:gs>
            <a:gs pos="100000">
              <a:schemeClr val="bg1">
                <a:shade val="70000"/>
                <a:satMod val="13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5BEE344-5A3B-415F-B832-F44C14DE5EBF}"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C922AAA-3A9A-4F82-8ACB-3BECC55F4B12}" type="datetimeFigureOut">
              <a:rPr lang="en-US" smtClean="0"/>
              <a:t>9/7/2019</a:t>
            </a:fld>
            <a:endParaRPr lang="en-US"/>
          </a:p>
        </p:txBody>
      </p:sp>
      <p:pic>
        <p:nvPicPr>
          <p:cNvPr id="9" name="Picture 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28600" y="228600"/>
            <a:ext cx="1828800" cy="54864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hyperlink" Target="mailto:zoninginfo@columbus.gov" TargetMode="External"/><Relationship Id="rId3" Type="http://schemas.openxmlformats.org/officeDocument/2006/relationships/hyperlink" Target="mailto:drblechschmidt@columbus.gov" TargetMode="External"/><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mailto:311ServiceRequest@columbus.gov" TargetMode="External"/><Relationship Id="rId5" Type="http://schemas.openxmlformats.org/officeDocument/2006/relationships/hyperlink" Target="mailto:dehooie@columbus.gov" TargetMode="External"/><Relationship Id="rId10" Type="http://schemas.openxmlformats.org/officeDocument/2006/relationships/hyperlink" Target="mailto:planninginfo@columbus.gov" TargetMode="External"/><Relationship Id="rId4" Type="http://schemas.openxmlformats.org/officeDocument/2006/relationships/hyperlink" Target="mailto:kaspatz@columbus.gov" TargetMode="External"/><Relationship Id="rId9" Type="http://schemas.openxmlformats.org/officeDocument/2006/relationships/hyperlink" Target="mailto:recordscenter@columbus.gov"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gis.columbus.gov/csir/" TargetMode="External"/><Relationship Id="rId3" Type="http://schemas.openxmlformats.org/officeDocument/2006/relationships/hyperlink" Target="http://www.municode.com/library/oh/columbus" TargetMode="External"/><Relationship Id="rId7" Type="http://schemas.openxmlformats.org/officeDocument/2006/relationships/hyperlink" Target="https://ca.columbus.gov/c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columbus.gov/bzs/" TargetMode="External"/><Relationship Id="rId5" Type="http://schemas.openxmlformats.org/officeDocument/2006/relationships/hyperlink" Target="https://columbus.legistar.com/Legislation.aspx" TargetMode="External"/><Relationship Id="rId10" Type="http://schemas.openxmlformats.org/officeDocument/2006/relationships/image" Target="../media/image14.png"/><Relationship Id="rId4" Type="http://schemas.openxmlformats.org/officeDocument/2006/relationships/hyperlink" Target="http://gis.columbus.gov/zoning/" TargetMode="External"/><Relationship Id="rId9" Type="http://schemas.openxmlformats.org/officeDocument/2006/relationships/hyperlink" Target="http://www.columbus.gov/planning/documentlibrary/"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www.columbus.gov/plannin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QcKdUkjukdU&amp;feature=youtu.be"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gis.columbus.gov/csir/"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p:cNvSpPr>
            <a:spLocks noGrp="1"/>
          </p:cNvSpPr>
          <p:nvPr>
            <p:ph type="body" sz="quarter" idx="10"/>
          </p:nvPr>
        </p:nvSpPr>
        <p:spPr>
          <a:xfrm>
            <a:off x="365948" y="1057275"/>
            <a:ext cx="8473252" cy="1533525"/>
          </a:xfrm>
        </p:spPr>
        <p:txBody>
          <a:bodyPr>
            <a:normAutofit fontScale="77500" lnSpcReduction="20000"/>
          </a:bodyPr>
          <a:lstStyle/>
          <a:p>
            <a:pPr algn="ctr"/>
            <a:r>
              <a:rPr lang="en-US" sz="6600" spc="-100" dirty="0" smtClean="0">
                <a:ea typeface="+mj-ea"/>
                <a:cs typeface="+mj-cs"/>
              </a:rPr>
              <a:t>Fall 2019</a:t>
            </a:r>
            <a:endParaRPr lang="en-US" sz="6600" spc="-100" dirty="0" smtClean="0">
              <a:ea typeface="+mj-ea"/>
              <a:cs typeface="+mj-cs"/>
            </a:endParaRPr>
          </a:p>
          <a:p>
            <a:pPr algn="ctr"/>
            <a:r>
              <a:rPr lang="en-US" sz="6600" spc="-100" dirty="0" smtClean="0">
                <a:ea typeface="+mj-ea"/>
                <a:cs typeface="+mj-cs"/>
              </a:rPr>
              <a:t>BZS </a:t>
            </a:r>
            <a:r>
              <a:rPr lang="en-US" sz="6600" spc="-100" smtClean="0">
                <a:ea typeface="+mj-ea"/>
                <a:cs typeface="+mj-cs"/>
              </a:rPr>
              <a:t>Zoning Training</a:t>
            </a:r>
            <a:endParaRPr lang="en-US" sz="6600" spc="-100" dirty="0" smtClean="0">
              <a:ea typeface="+mj-ea"/>
              <a:cs typeface="+mj-cs"/>
            </a:endParaRPr>
          </a:p>
        </p:txBody>
      </p:sp>
    </p:spTree>
    <p:extLst>
      <p:ext uri="{BB962C8B-B14F-4D97-AF65-F5344CB8AC3E}">
        <p14:creationId xmlns:p14="http://schemas.microsoft.com/office/powerpoint/2010/main" val="1762830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4724400" cy="1143000"/>
          </a:xfrm>
        </p:spPr>
        <p:txBody>
          <a:bodyPr/>
          <a:lstStyle/>
          <a:p>
            <a:pPr algn="ctr"/>
            <a:r>
              <a:rPr lang="en-US" sz="3200" dirty="0">
                <a:solidFill>
                  <a:srgbClr val="FF0000"/>
                </a:solidFill>
                <a:latin typeface="+mn-lt"/>
              </a:rPr>
              <a:t>Rezoning Process</a:t>
            </a:r>
            <a:endParaRPr lang="en-US" sz="3200" dirty="0">
              <a:latin typeface="+mn-lt"/>
            </a:endParaRPr>
          </a:p>
        </p:txBody>
      </p:sp>
      <p:sp>
        <p:nvSpPr>
          <p:cNvPr id="3" name="Content Placeholder 2"/>
          <p:cNvSpPr>
            <a:spLocks noGrp="1"/>
          </p:cNvSpPr>
          <p:nvPr>
            <p:ph sz="half" idx="1"/>
          </p:nvPr>
        </p:nvSpPr>
        <p:spPr>
          <a:xfrm>
            <a:off x="457200" y="1447800"/>
            <a:ext cx="7620000" cy="4864608"/>
          </a:xfrm>
        </p:spPr>
        <p:txBody>
          <a:bodyPr>
            <a:normAutofit lnSpcReduction="10000"/>
          </a:bodyPr>
          <a:lstStyle/>
          <a:p>
            <a:pPr>
              <a:spcBef>
                <a:spcPts val="630"/>
              </a:spcBef>
              <a:spcAft>
                <a:spcPts val="600"/>
              </a:spcAft>
              <a:buClr>
                <a:schemeClr val="tx1">
                  <a:lumMod val="75000"/>
                </a:schemeClr>
              </a:buClr>
            </a:pPr>
            <a:r>
              <a:rPr lang="en-US" altLang="en-US" sz="2200" b="1" dirty="0"/>
              <a:t>City Council Meeting – Public Meeting</a:t>
            </a:r>
          </a:p>
          <a:p>
            <a:pPr lvl="1">
              <a:spcBef>
                <a:spcPts val="630"/>
              </a:spcBef>
              <a:spcAft>
                <a:spcPts val="600"/>
              </a:spcAft>
              <a:buClr>
                <a:schemeClr val="tx1">
                  <a:lumMod val="75000"/>
                </a:schemeClr>
              </a:buClr>
            </a:pPr>
            <a:r>
              <a:rPr lang="en-US" sz="2200" dirty="0"/>
              <a:t>City Council decides when rezoning ordinances will be scheduled </a:t>
            </a:r>
          </a:p>
          <a:p>
            <a:pPr lvl="1">
              <a:spcBef>
                <a:spcPts val="630"/>
              </a:spcBef>
              <a:spcAft>
                <a:spcPts val="600"/>
              </a:spcAft>
              <a:buClr>
                <a:schemeClr val="tx1">
                  <a:lumMod val="75000"/>
                </a:schemeClr>
              </a:buClr>
            </a:pPr>
            <a:r>
              <a:rPr lang="en-US" altLang="en-US" sz="2200" dirty="0"/>
              <a:t>Notices are sent to nearby property owners</a:t>
            </a:r>
          </a:p>
          <a:p>
            <a:pPr lvl="1">
              <a:spcBef>
                <a:spcPts val="300"/>
              </a:spcBef>
              <a:spcAft>
                <a:spcPts val="300"/>
              </a:spcAft>
            </a:pPr>
            <a:r>
              <a:rPr lang="en-US" sz="2200" dirty="0"/>
              <a:t>Applicant provides testimony regarding the variances</a:t>
            </a:r>
          </a:p>
          <a:p>
            <a:pPr lvl="1">
              <a:spcBef>
                <a:spcPts val="300"/>
              </a:spcBef>
              <a:spcAft>
                <a:spcPts val="300"/>
              </a:spcAft>
            </a:pPr>
            <a:r>
              <a:rPr lang="en-US" sz="2200" dirty="0"/>
              <a:t>Area Commission may also testify regarding the application and their recommendation</a:t>
            </a:r>
          </a:p>
          <a:p>
            <a:pPr lvl="1">
              <a:spcBef>
                <a:spcPts val="630"/>
              </a:spcBef>
              <a:spcAft>
                <a:spcPts val="600"/>
              </a:spcAft>
              <a:buClr>
                <a:schemeClr val="tx1">
                  <a:lumMod val="75000"/>
                </a:schemeClr>
              </a:buClr>
            </a:pPr>
            <a:r>
              <a:rPr lang="en-US" sz="2200" dirty="0" smtClean="0"/>
              <a:t>In some cases applicants need relief from the development standards.  These </a:t>
            </a:r>
            <a:r>
              <a:rPr lang="en-US" sz="2200" b="1" dirty="0" smtClean="0"/>
              <a:t>companion CV’s </a:t>
            </a:r>
            <a:r>
              <a:rPr lang="en-US" sz="2200" dirty="0" smtClean="0"/>
              <a:t>will be scheduled </a:t>
            </a:r>
            <a:r>
              <a:rPr lang="en-US" sz="2200" dirty="0"/>
              <a:t>with the accompanying rezoning applications.</a:t>
            </a:r>
            <a:endParaRPr lang="en-US" altLang="en-US" sz="2200" dirty="0"/>
          </a:p>
          <a:p>
            <a:pPr lvl="1">
              <a:spcBef>
                <a:spcPts val="630"/>
              </a:spcBef>
              <a:spcAft>
                <a:spcPts val="600"/>
              </a:spcAft>
              <a:buClr>
                <a:schemeClr val="tx1">
                  <a:lumMod val="75000"/>
                </a:schemeClr>
              </a:buClr>
            </a:pPr>
            <a:r>
              <a:rPr lang="en-US" sz="2200" dirty="0"/>
              <a:t>Once the ordinance goes into effect it is reflected on the Zoning Map</a:t>
            </a:r>
          </a:p>
          <a:p>
            <a:pPr marL="114300" indent="0">
              <a:buNone/>
            </a:pPr>
            <a:endParaRPr lang="en-US" sz="2200" dirty="0"/>
          </a:p>
        </p:txBody>
      </p:sp>
    </p:spTree>
    <p:extLst>
      <p:ext uri="{BB962C8B-B14F-4D97-AF65-F5344CB8AC3E}">
        <p14:creationId xmlns:p14="http://schemas.microsoft.com/office/powerpoint/2010/main" val="43495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0"/>
            <a:ext cx="2285999" cy="87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a:xfrm>
            <a:off x="2362200" y="255758"/>
            <a:ext cx="4419600" cy="12388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defRPr/>
            </a:pPr>
            <a:r>
              <a:rPr lang="en-US" sz="3200" dirty="0" smtClean="0">
                <a:solidFill>
                  <a:srgbClr val="FF0000"/>
                </a:solidFill>
                <a:latin typeface="+mn-lt"/>
              </a:rPr>
              <a:t>Council Variance Process</a:t>
            </a:r>
          </a:p>
        </p:txBody>
      </p:sp>
      <p:sp>
        <p:nvSpPr>
          <p:cNvPr id="9" name="Content Placeholder 2"/>
          <p:cNvSpPr>
            <a:spLocks noGrp="1"/>
          </p:cNvSpPr>
          <p:nvPr>
            <p:ph sz="half" idx="2"/>
          </p:nvPr>
        </p:nvSpPr>
        <p:spPr>
          <a:xfrm>
            <a:off x="-76200" y="1447800"/>
            <a:ext cx="5791200" cy="5257800"/>
          </a:xfrm>
          <a:ln>
            <a:noFill/>
          </a:ln>
        </p:spPr>
        <p:txBody>
          <a:bodyPr>
            <a:noAutofit/>
          </a:bodyPr>
          <a:lstStyle/>
          <a:p>
            <a:pPr>
              <a:lnSpc>
                <a:spcPct val="110000"/>
              </a:lnSpc>
              <a:spcBef>
                <a:spcPts val="630"/>
              </a:spcBef>
              <a:spcAft>
                <a:spcPts val="600"/>
              </a:spcAft>
              <a:buClr>
                <a:schemeClr val="tx1">
                  <a:lumMod val="75000"/>
                </a:schemeClr>
              </a:buClr>
            </a:pPr>
            <a:r>
              <a:rPr lang="en-US" altLang="en-US" sz="1800" dirty="0"/>
              <a:t>Application </a:t>
            </a:r>
            <a:r>
              <a:rPr lang="en-US" altLang="en-US" sz="1800" dirty="0" smtClean="0"/>
              <a:t>submittal </a:t>
            </a:r>
          </a:p>
          <a:p>
            <a:pPr>
              <a:lnSpc>
                <a:spcPct val="110000"/>
              </a:lnSpc>
              <a:spcBef>
                <a:spcPts val="630"/>
              </a:spcBef>
              <a:spcAft>
                <a:spcPts val="600"/>
              </a:spcAft>
              <a:buClr>
                <a:schemeClr val="tx1">
                  <a:lumMod val="75000"/>
                </a:schemeClr>
              </a:buClr>
            </a:pPr>
            <a:r>
              <a:rPr lang="en-US" altLang="en-US" sz="1800" b="1" dirty="0" smtClean="0"/>
              <a:t>Identical application mailed to Area Commission</a:t>
            </a:r>
          </a:p>
          <a:p>
            <a:pPr>
              <a:lnSpc>
                <a:spcPct val="110000"/>
              </a:lnSpc>
              <a:spcBef>
                <a:spcPts val="630"/>
              </a:spcBef>
              <a:spcAft>
                <a:spcPts val="600"/>
              </a:spcAft>
              <a:buClr>
                <a:schemeClr val="tx1">
                  <a:lumMod val="75000"/>
                </a:schemeClr>
              </a:buClr>
            </a:pPr>
            <a:r>
              <a:rPr lang="en-US" altLang="en-US" sz="1800" dirty="0" smtClean="0"/>
              <a:t>Staff site visit </a:t>
            </a:r>
          </a:p>
          <a:p>
            <a:pPr>
              <a:lnSpc>
                <a:spcPct val="110000"/>
              </a:lnSpc>
              <a:spcBef>
                <a:spcPts val="630"/>
              </a:spcBef>
              <a:spcAft>
                <a:spcPts val="600"/>
              </a:spcAft>
              <a:buClr>
                <a:schemeClr val="tx1">
                  <a:lumMod val="75000"/>
                </a:schemeClr>
              </a:buClr>
            </a:pPr>
            <a:r>
              <a:rPr lang="en-US" altLang="en-US" sz="1800" dirty="0" smtClean="0"/>
              <a:t>Staff review </a:t>
            </a:r>
          </a:p>
          <a:p>
            <a:pPr>
              <a:lnSpc>
                <a:spcPct val="110000"/>
              </a:lnSpc>
              <a:spcBef>
                <a:spcPts val="630"/>
              </a:spcBef>
              <a:spcAft>
                <a:spcPts val="600"/>
              </a:spcAft>
              <a:buClr>
                <a:schemeClr val="tx1">
                  <a:lumMod val="75000"/>
                </a:schemeClr>
              </a:buClr>
            </a:pPr>
            <a:r>
              <a:rPr lang="en-US" altLang="en-US" sz="1800" dirty="0" smtClean="0"/>
              <a:t>Area Commission recommendation</a:t>
            </a:r>
          </a:p>
          <a:p>
            <a:pPr>
              <a:lnSpc>
                <a:spcPct val="110000"/>
              </a:lnSpc>
            </a:pPr>
            <a:r>
              <a:rPr lang="en-US" sz="1800" dirty="0" smtClean="0"/>
              <a:t>Staff Report</a:t>
            </a:r>
          </a:p>
          <a:p>
            <a:pPr>
              <a:lnSpc>
                <a:spcPct val="110000"/>
              </a:lnSpc>
            </a:pPr>
            <a:r>
              <a:rPr lang="en-US" sz="1800" dirty="0" smtClean="0"/>
              <a:t>(No Development Commission involvement)</a:t>
            </a:r>
            <a:endParaRPr lang="en-US" sz="1800" dirty="0"/>
          </a:p>
          <a:p>
            <a:pPr>
              <a:lnSpc>
                <a:spcPct val="110000"/>
              </a:lnSpc>
            </a:pPr>
            <a:r>
              <a:rPr lang="en-US" sz="1800" dirty="0" smtClean="0"/>
              <a:t>City Council Meeting </a:t>
            </a:r>
            <a:endParaRPr lang="en-US" sz="1800" dirty="0"/>
          </a:p>
        </p:txBody>
      </p:sp>
      <p:sp>
        <p:nvSpPr>
          <p:cNvPr id="11" name="Content Placeholder 2"/>
          <p:cNvSpPr>
            <a:spLocks noGrp="1"/>
          </p:cNvSpPr>
          <p:nvPr>
            <p:ph sz="half" idx="2"/>
          </p:nvPr>
        </p:nvSpPr>
        <p:spPr>
          <a:xfrm>
            <a:off x="5715000" y="2819400"/>
            <a:ext cx="2743200" cy="3048000"/>
          </a:xfrm>
        </p:spPr>
        <p:txBody>
          <a:bodyPr>
            <a:noAutofit/>
          </a:bodyPr>
          <a:lstStyle/>
          <a:p>
            <a:pPr marL="114300" indent="0" algn="ctr">
              <a:spcBef>
                <a:spcPts val="630"/>
              </a:spcBef>
              <a:spcAft>
                <a:spcPts val="600"/>
              </a:spcAft>
              <a:buClr>
                <a:schemeClr val="tx1">
                  <a:lumMod val="75000"/>
                </a:schemeClr>
              </a:buClr>
              <a:buNone/>
            </a:pPr>
            <a:r>
              <a:rPr lang="en-US" altLang="en-US" sz="1800" dirty="0" smtClean="0"/>
              <a:t>Concurrent with Staff Review Process: </a:t>
            </a:r>
          </a:p>
          <a:p>
            <a:pPr>
              <a:spcBef>
                <a:spcPts val="630"/>
              </a:spcBef>
              <a:spcAft>
                <a:spcPts val="600"/>
              </a:spcAft>
              <a:buClr>
                <a:schemeClr val="tx1">
                  <a:lumMod val="75000"/>
                </a:schemeClr>
              </a:buClr>
            </a:pPr>
            <a:r>
              <a:rPr lang="en-US" altLang="en-US" sz="1800" b="1" dirty="0" smtClean="0"/>
              <a:t>Applicant reaches out to Area Commission</a:t>
            </a:r>
          </a:p>
          <a:p>
            <a:pPr>
              <a:spcBef>
                <a:spcPts val="630"/>
              </a:spcBef>
              <a:spcAft>
                <a:spcPts val="600"/>
              </a:spcAft>
              <a:buClr>
                <a:schemeClr val="tx1">
                  <a:lumMod val="75000"/>
                </a:schemeClr>
              </a:buClr>
            </a:pPr>
            <a:r>
              <a:rPr lang="en-US" altLang="en-US" sz="1800" b="1" dirty="0" smtClean="0"/>
              <a:t>Area Commission Meeting(s) </a:t>
            </a:r>
            <a:r>
              <a:rPr lang="en-US" altLang="en-US" sz="1800" b="1" dirty="0" smtClean="0">
                <a:sym typeface="Wingdings" panose="05000000000000000000" pitchFamily="2" charset="2"/>
              </a:rPr>
              <a:t> </a:t>
            </a:r>
            <a:r>
              <a:rPr lang="en-US" altLang="en-US" sz="1800" b="1" dirty="0" smtClean="0"/>
              <a:t> Group issues recommendation in a reasonable time period on the variances requested.</a:t>
            </a:r>
          </a:p>
          <a:p>
            <a:pPr lvl="1">
              <a:spcBef>
                <a:spcPts val="630"/>
              </a:spcBef>
              <a:spcAft>
                <a:spcPts val="600"/>
              </a:spcAft>
              <a:buClr>
                <a:schemeClr val="tx1">
                  <a:lumMod val="75000"/>
                </a:schemeClr>
              </a:buClr>
            </a:pPr>
            <a:endParaRPr lang="en-US" sz="1800" dirty="0"/>
          </a:p>
        </p:txBody>
      </p:sp>
      <p:cxnSp>
        <p:nvCxnSpPr>
          <p:cNvPr id="12" name="Straight Connector 11"/>
          <p:cNvCxnSpPr/>
          <p:nvPr/>
        </p:nvCxnSpPr>
        <p:spPr>
          <a:xfrm>
            <a:off x="5615940" y="1981200"/>
            <a:ext cx="1143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05400" y="1981200"/>
            <a:ext cx="510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16830" y="3657600"/>
            <a:ext cx="510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15940" y="3200400"/>
            <a:ext cx="5562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365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1" y="39233"/>
            <a:ext cx="2285999" cy="87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762000" y="3048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altLang="en-US" sz="3600" dirty="0" smtClean="0">
                <a:solidFill>
                  <a:srgbClr val="FF0000"/>
                </a:solidFill>
                <a:latin typeface="+mn-lt"/>
              </a:rPr>
              <a:t>BZA/GC Variance Process</a:t>
            </a:r>
            <a:endParaRPr lang="en-US" altLang="en-US" sz="3600" dirty="0">
              <a:solidFill>
                <a:srgbClr val="FF0000"/>
              </a:solidFill>
              <a:latin typeface="+mn-lt"/>
            </a:endParaRPr>
          </a:p>
        </p:txBody>
      </p:sp>
      <p:sp>
        <p:nvSpPr>
          <p:cNvPr id="9" name="Content Placeholder 2"/>
          <p:cNvSpPr txBox="1">
            <a:spLocks/>
          </p:cNvSpPr>
          <p:nvPr/>
        </p:nvSpPr>
        <p:spPr>
          <a:xfrm>
            <a:off x="-76200" y="1447800"/>
            <a:ext cx="5791200" cy="5257800"/>
          </a:xfrm>
          <a:prstGeom prst="rect">
            <a:avLst/>
          </a:prstGeom>
          <a:ln>
            <a:noFill/>
          </a:ln>
        </p:spPr>
        <p:txBody>
          <a:bodyPr>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nSpc>
                <a:spcPct val="110000"/>
              </a:lnSpc>
              <a:spcBef>
                <a:spcPts val="630"/>
              </a:spcBef>
              <a:spcAft>
                <a:spcPts val="600"/>
              </a:spcAft>
              <a:buClr>
                <a:schemeClr val="tx1">
                  <a:lumMod val="75000"/>
                </a:schemeClr>
              </a:buClr>
            </a:pPr>
            <a:r>
              <a:rPr lang="en-US" altLang="en-US" sz="1800" dirty="0" smtClean="0"/>
              <a:t>Application submittal </a:t>
            </a:r>
          </a:p>
          <a:p>
            <a:pPr>
              <a:lnSpc>
                <a:spcPct val="110000"/>
              </a:lnSpc>
              <a:spcBef>
                <a:spcPts val="630"/>
              </a:spcBef>
              <a:spcAft>
                <a:spcPts val="600"/>
              </a:spcAft>
              <a:buClr>
                <a:schemeClr val="tx1">
                  <a:lumMod val="75000"/>
                </a:schemeClr>
              </a:buClr>
            </a:pPr>
            <a:r>
              <a:rPr lang="en-US" altLang="en-US" sz="1800" b="1" dirty="0" smtClean="0"/>
              <a:t>Identical application mailed to Area Commission</a:t>
            </a:r>
          </a:p>
          <a:p>
            <a:pPr>
              <a:lnSpc>
                <a:spcPct val="110000"/>
              </a:lnSpc>
              <a:spcBef>
                <a:spcPts val="630"/>
              </a:spcBef>
              <a:spcAft>
                <a:spcPts val="600"/>
              </a:spcAft>
              <a:buClr>
                <a:schemeClr val="tx1">
                  <a:lumMod val="75000"/>
                </a:schemeClr>
              </a:buClr>
            </a:pPr>
            <a:r>
              <a:rPr lang="en-US" altLang="en-US" sz="1800" dirty="0" smtClean="0"/>
              <a:t>Staff site visit </a:t>
            </a:r>
          </a:p>
          <a:p>
            <a:pPr>
              <a:lnSpc>
                <a:spcPct val="110000"/>
              </a:lnSpc>
              <a:spcBef>
                <a:spcPts val="630"/>
              </a:spcBef>
              <a:spcAft>
                <a:spcPts val="600"/>
              </a:spcAft>
              <a:buClr>
                <a:schemeClr val="tx1">
                  <a:lumMod val="75000"/>
                </a:schemeClr>
              </a:buClr>
            </a:pPr>
            <a:r>
              <a:rPr lang="en-US" altLang="en-US" sz="1800" dirty="0" smtClean="0"/>
              <a:t>Staff review </a:t>
            </a:r>
          </a:p>
          <a:p>
            <a:pPr>
              <a:lnSpc>
                <a:spcPct val="110000"/>
              </a:lnSpc>
              <a:spcBef>
                <a:spcPts val="630"/>
              </a:spcBef>
              <a:spcAft>
                <a:spcPts val="600"/>
              </a:spcAft>
              <a:buClr>
                <a:schemeClr val="tx1">
                  <a:lumMod val="75000"/>
                </a:schemeClr>
              </a:buClr>
            </a:pPr>
            <a:r>
              <a:rPr lang="en-US" altLang="en-US" sz="1800" dirty="0" smtClean="0"/>
              <a:t>Area Commission recommendation</a:t>
            </a:r>
          </a:p>
          <a:p>
            <a:pPr>
              <a:lnSpc>
                <a:spcPct val="110000"/>
              </a:lnSpc>
            </a:pPr>
            <a:r>
              <a:rPr lang="en-US" sz="1800" dirty="0" smtClean="0"/>
              <a:t>BZA or Graphics Commission agenda finalized</a:t>
            </a:r>
          </a:p>
          <a:p>
            <a:pPr>
              <a:lnSpc>
                <a:spcPct val="110000"/>
              </a:lnSpc>
            </a:pPr>
            <a:r>
              <a:rPr lang="en-US" sz="1800" dirty="0" smtClean="0"/>
              <a:t>Staff Report written</a:t>
            </a:r>
          </a:p>
          <a:p>
            <a:pPr>
              <a:lnSpc>
                <a:spcPct val="110000"/>
              </a:lnSpc>
            </a:pPr>
            <a:r>
              <a:rPr lang="en-US" sz="1800" dirty="0" smtClean="0"/>
              <a:t>No Development Commission involvement</a:t>
            </a:r>
          </a:p>
          <a:p>
            <a:pPr>
              <a:lnSpc>
                <a:spcPct val="110000"/>
              </a:lnSpc>
            </a:pPr>
            <a:r>
              <a:rPr lang="en-US" sz="1800" dirty="0" smtClean="0"/>
              <a:t>No City Council involvement</a:t>
            </a:r>
          </a:p>
          <a:p>
            <a:pPr>
              <a:lnSpc>
                <a:spcPct val="110000"/>
              </a:lnSpc>
            </a:pPr>
            <a:r>
              <a:rPr lang="en-US" sz="1800" dirty="0" smtClean="0"/>
              <a:t>BZA or Graphics Commission meeting  </a:t>
            </a:r>
          </a:p>
          <a:p>
            <a:pPr lvl="1">
              <a:lnSpc>
                <a:spcPct val="110000"/>
              </a:lnSpc>
            </a:pPr>
            <a:r>
              <a:rPr lang="en-US" sz="1600" dirty="0" smtClean="0"/>
              <a:t>Decision is final for city but may be appealed to Common Pleas Court</a:t>
            </a:r>
            <a:endParaRPr lang="en-US" sz="1600" dirty="0"/>
          </a:p>
        </p:txBody>
      </p:sp>
      <p:sp>
        <p:nvSpPr>
          <p:cNvPr id="10" name="Content Placeholder 2"/>
          <p:cNvSpPr txBox="1">
            <a:spLocks/>
          </p:cNvSpPr>
          <p:nvPr/>
        </p:nvSpPr>
        <p:spPr>
          <a:xfrm>
            <a:off x="5715000" y="2819400"/>
            <a:ext cx="2743200" cy="3048000"/>
          </a:xfrm>
          <a:prstGeom prst="rect">
            <a:avLst/>
          </a:prstGeom>
        </p:spPr>
        <p:txBody>
          <a:bodyPr>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spcBef>
                <a:spcPts val="630"/>
              </a:spcBef>
              <a:spcAft>
                <a:spcPts val="600"/>
              </a:spcAft>
              <a:buClr>
                <a:schemeClr val="tx1">
                  <a:lumMod val="75000"/>
                </a:schemeClr>
              </a:buClr>
              <a:buFont typeface="Arial" pitchFamily="34" charset="0"/>
              <a:buNone/>
            </a:pPr>
            <a:r>
              <a:rPr lang="en-US" altLang="en-US" sz="1800" smtClean="0"/>
              <a:t>Concurrent with Staff Review Process: </a:t>
            </a:r>
          </a:p>
          <a:p>
            <a:pPr>
              <a:spcBef>
                <a:spcPts val="630"/>
              </a:spcBef>
              <a:spcAft>
                <a:spcPts val="600"/>
              </a:spcAft>
              <a:buClr>
                <a:schemeClr val="tx1">
                  <a:lumMod val="75000"/>
                </a:schemeClr>
              </a:buClr>
            </a:pPr>
            <a:r>
              <a:rPr lang="en-US" altLang="en-US" sz="1800" b="1" smtClean="0"/>
              <a:t>Applicant reaches out to Area Commission</a:t>
            </a:r>
          </a:p>
          <a:p>
            <a:pPr>
              <a:spcBef>
                <a:spcPts val="630"/>
              </a:spcBef>
              <a:spcAft>
                <a:spcPts val="600"/>
              </a:spcAft>
              <a:buClr>
                <a:schemeClr val="tx1">
                  <a:lumMod val="75000"/>
                </a:schemeClr>
              </a:buClr>
            </a:pPr>
            <a:r>
              <a:rPr lang="en-US" altLang="en-US" sz="1800" b="1" smtClean="0"/>
              <a:t>Area Commission Meeting(s) </a:t>
            </a:r>
            <a:r>
              <a:rPr lang="en-US" altLang="en-US" sz="1800" b="1" smtClean="0">
                <a:sym typeface="Wingdings" panose="05000000000000000000" pitchFamily="2" charset="2"/>
              </a:rPr>
              <a:t> </a:t>
            </a:r>
            <a:r>
              <a:rPr lang="en-US" altLang="en-US" sz="1800" b="1" smtClean="0"/>
              <a:t> Group issues recommendation in a reasonable time period on the variances requested.</a:t>
            </a:r>
          </a:p>
          <a:p>
            <a:pPr lvl="1">
              <a:spcBef>
                <a:spcPts val="630"/>
              </a:spcBef>
              <a:spcAft>
                <a:spcPts val="600"/>
              </a:spcAft>
              <a:buClr>
                <a:schemeClr val="tx1">
                  <a:lumMod val="75000"/>
                </a:schemeClr>
              </a:buClr>
            </a:pPr>
            <a:endParaRPr lang="en-US" sz="1800" dirty="0"/>
          </a:p>
        </p:txBody>
      </p:sp>
      <p:cxnSp>
        <p:nvCxnSpPr>
          <p:cNvPr id="11" name="Straight Connector 10"/>
          <p:cNvCxnSpPr/>
          <p:nvPr/>
        </p:nvCxnSpPr>
        <p:spPr>
          <a:xfrm>
            <a:off x="5615940" y="1981200"/>
            <a:ext cx="1143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1981200"/>
            <a:ext cx="510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16830" y="3657600"/>
            <a:ext cx="510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615940" y="3200400"/>
            <a:ext cx="5562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391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152400" y="1143000"/>
            <a:ext cx="8305800" cy="5562600"/>
          </a:xfrm>
        </p:spPr>
        <p:txBody>
          <a:bodyPr>
            <a:normAutofit lnSpcReduction="10000"/>
          </a:bodyPr>
          <a:lstStyle/>
          <a:p>
            <a:pPr marL="122237" lvl="1" indent="0">
              <a:buClr>
                <a:schemeClr val="accent1"/>
              </a:buClr>
              <a:buNone/>
            </a:pPr>
            <a:endParaRPr lang="en-US" altLang="en-US" dirty="0" smtClean="0"/>
          </a:p>
          <a:p>
            <a:pPr marL="465137" lvl="1" indent="-342900">
              <a:buClr>
                <a:schemeClr val="accent1"/>
              </a:buClr>
            </a:pPr>
            <a:r>
              <a:rPr lang="en-US" altLang="en-US" sz="2400" dirty="0" smtClean="0"/>
              <a:t>Review application sent from BZS. Direct question to case manager listed on application.</a:t>
            </a:r>
          </a:p>
          <a:p>
            <a:pPr marL="465137" lvl="1" indent="-342900">
              <a:buClr>
                <a:schemeClr val="accent1"/>
              </a:buClr>
            </a:pPr>
            <a:endParaRPr lang="en-US" altLang="en-US" sz="2400" dirty="0"/>
          </a:p>
          <a:p>
            <a:pPr marL="465137" lvl="1" indent="-342900">
              <a:buClr>
                <a:schemeClr val="accent1"/>
              </a:buClr>
            </a:pPr>
            <a:r>
              <a:rPr lang="en-US" altLang="en-US" sz="2400" dirty="0" smtClean="0"/>
              <a:t>Based upon your by-laws hold a zoning committee or all Area Commission hearing on the variance(s) requested in the application.</a:t>
            </a:r>
          </a:p>
          <a:p>
            <a:pPr marL="830897" lvl="2" indent="-342900">
              <a:buClr>
                <a:schemeClr val="accent1"/>
              </a:buClr>
            </a:pPr>
            <a:r>
              <a:rPr lang="en-US" altLang="en-US" sz="2400" dirty="0" smtClean="0"/>
              <a:t>These are public meetings which should be open to the applicant and the public.</a:t>
            </a:r>
          </a:p>
          <a:p>
            <a:pPr marL="830897" lvl="2" indent="-342900">
              <a:buClr>
                <a:schemeClr val="accent1"/>
              </a:buClr>
            </a:pPr>
            <a:r>
              <a:rPr lang="en-US" altLang="en-US" sz="2400" dirty="0" smtClean="0"/>
              <a:t>A record of votes and attendees should be kept </a:t>
            </a:r>
          </a:p>
          <a:p>
            <a:pPr marL="122237" lvl="1" indent="0">
              <a:buClr>
                <a:schemeClr val="accent1"/>
              </a:buClr>
              <a:buNone/>
            </a:pPr>
            <a:endParaRPr lang="en-US" altLang="en-US" sz="2400" dirty="0" smtClean="0"/>
          </a:p>
          <a:p>
            <a:pPr marL="465137" lvl="1" indent="-342900">
              <a:buClr>
                <a:schemeClr val="accent1"/>
              </a:buClr>
            </a:pPr>
            <a:r>
              <a:rPr lang="en-US" altLang="en-US" sz="2400" dirty="0" smtClean="0"/>
              <a:t>Area Commissions have the option to notify nearby property owners of the application. (Address labels are included in packet sent form BZS)</a:t>
            </a:r>
          </a:p>
          <a:p>
            <a:pPr marL="122237" lvl="1" indent="0">
              <a:buClr>
                <a:schemeClr val="accent1"/>
              </a:buClr>
              <a:buNone/>
            </a:pPr>
            <a:endParaRPr lang="en-US" altLang="en-US" sz="2400" dirty="0"/>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1" y="39233"/>
            <a:ext cx="2285999" cy="87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152400" y="381000"/>
            <a:ext cx="8763000" cy="914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altLang="en-US" sz="3200" dirty="0" smtClean="0">
                <a:solidFill>
                  <a:srgbClr val="FF0000"/>
                </a:solidFill>
                <a:latin typeface="+mn-lt"/>
              </a:rPr>
              <a:t>Area Commission </a:t>
            </a:r>
          </a:p>
          <a:p>
            <a:pPr algn="ctr"/>
            <a:r>
              <a:rPr lang="en-US" altLang="en-US" sz="3200" dirty="0" smtClean="0">
                <a:solidFill>
                  <a:srgbClr val="FF0000"/>
                </a:solidFill>
                <a:latin typeface="+mn-lt"/>
              </a:rPr>
              <a:t>Review and Recommendation</a:t>
            </a:r>
          </a:p>
        </p:txBody>
      </p:sp>
    </p:spTree>
    <p:extLst>
      <p:ext uri="{BB962C8B-B14F-4D97-AF65-F5344CB8AC3E}">
        <p14:creationId xmlns:p14="http://schemas.microsoft.com/office/powerpoint/2010/main" val="33799360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0355">
                                            <p:txEl>
                                              <p:pRg st="1" end="1"/>
                                            </p:txEl>
                                          </p:spTgt>
                                        </p:tgtEl>
                                        <p:attrNameLst>
                                          <p:attrName>style.visibility</p:attrName>
                                        </p:attrNameLst>
                                      </p:cBhvr>
                                      <p:to>
                                        <p:strVal val="visible"/>
                                      </p:to>
                                    </p:set>
                                    <p:animEffect transition="in" filter="fade">
                                      <p:cBhvr>
                                        <p:cTn id="7" dur="1000"/>
                                        <p:tgtEl>
                                          <p:spTgt spid="10035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355">
                                            <p:txEl>
                                              <p:pRg st="3" end="3"/>
                                            </p:txEl>
                                          </p:spTgt>
                                        </p:tgtEl>
                                        <p:attrNameLst>
                                          <p:attrName>style.visibility</p:attrName>
                                        </p:attrNameLst>
                                      </p:cBhvr>
                                      <p:to>
                                        <p:strVal val="visible"/>
                                      </p:to>
                                    </p:set>
                                    <p:animEffect transition="in" filter="fade">
                                      <p:cBhvr>
                                        <p:cTn id="10" dur="1000"/>
                                        <p:tgtEl>
                                          <p:spTgt spid="100355">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0355">
                                            <p:txEl>
                                              <p:pRg st="4" end="4"/>
                                            </p:txEl>
                                          </p:spTgt>
                                        </p:tgtEl>
                                        <p:attrNameLst>
                                          <p:attrName>style.visibility</p:attrName>
                                        </p:attrNameLst>
                                      </p:cBhvr>
                                      <p:to>
                                        <p:strVal val="visible"/>
                                      </p:to>
                                    </p:set>
                                    <p:animEffect transition="in" filter="fade">
                                      <p:cBhvr>
                                        <p:cTn id="13" dur="1000"/>
                                        <p:tgtEl>
                                          <p:spTgt spid="10035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0355">
                                            <p:txEl>
                                              <p:pRg st="5" end="5"/>
                                            </p:txEl>
                                          </p:spTgt>
                                        </p:tgtEl>
                                        <p:attrNameLst>
                                          <p:attrName>style.visibility</p:attrName>
                                        </p:attrNameLst>
                                      </p:cBhvr>
                                      <p:to>
                                        <p:strVal val="visible"/>
                                      </p:to>
                                    </p:set>
                                    <p:animEffect transition="in" filter="fade">
                                      <p:cBhvr>
                                        <p:cTn id="16" dur="1000"/>
                                        <p:tgtEl>
                                          <p:spTgt spid="100355">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0355">
                                            <p:txEl>
                                              <p:pRg st="7" end="7"/>
                                            </p:txEl>
                                          </p:spTgt>
                                        </p:tgtEl>
                                        <p:attrNameLst>
                                          <p:attrName>style.visibility</p:attrName>
                                        </p:attrNameLst>
                                      </p:cBhvr>
                                      <p:to>
                                        <p:strVal val="visible"/>
                                      </p:to>
                                    </p:set>
                                    <p:animEffect transition="in" filter="fade">
                                      <p:cBhvr>
                                        <p:cTn id="19" dur="1000"/>
                                        <p:tgtEl>
                                          <p:spTgt spid="100355">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6400800" cy="838200"/>
          </a:xfrm>
        </p:spPr>
        <p:txBody>
          <a:bodyPr/>
          <a:lstStyle/>
          <a:p>
            <a:pPr algn="ctr"/>
            <a:r>
              <a:rPr lang="en-US" altLang="en-US" sz="3200" dirty="0">
                <a:solidFill>
                  <a:srgbClr val="FF0000"/>
                </a:solidFill>
              </a:rPr>
              <a:t>Area Commission </a:t>
            </a:r>
            <a:br>
              <a:rPr lang="en-US" altLang="en-US" sz="3200" dirty="0">
                <a:solidFill>
                  <a:srgbClr val="FF0000"/>
                </a:solidFill>
              </a:rPr>
            </a:br>
            <a:r>
              <a:rPr lang="en-US" altLang="en-US" sz="3200" dirty="0">
                <a:solidFill>
                  <a:srgbClr val="FF0000"/>
                </a:solidFill>
              </a:rPr>
              <a:t>Review and </a:t>
            </a:r>
            <a:r>
              <a:rPr lang="en-US" altLang="en-US" sz="3200" dirty="0" smtClean="0">
                <a:solidFill>
                  <a:srgbClr val="FF0000"/>
                </a:solidFill>
              </a:rPr>
              <a:t>Recommendation</a:t>
            </a:r>
            <a:endParaRPr lang="en-US" dirty="0"/>
          </a:p>
        </p:txBody>
      </p:sp>
      <p:sp>
        <p:nvSpPr>
          <p:cNvPr id="3" name="Content Placeholder 2"/>
          <p:cNvSpPr>
            <a:spLocks noGrp="1"/>
          </p:cNvSpPr>
          <p:nvPr>
            <p:ph idx="1"/>
          </p:nvPr>
        </p:nvSpPr>
        <p:spPr>
          <a:xfrm>
            <a:off x="76200" y="1371600"/>
            <a:ext cx="8305800" cy="5257800"/>
          </a:xfrm>
        </p:spPr>
        <p:txBody>
          <a:bodyPr>
            <a:noAutofit/>
          </a:bodyPr>
          <a:lstStyle/>
          <a:p>
            <a:pPr marL="465137" lvl="1" indent="-342900">
              <a:buClr>
                <a:schemeClr val="accent1"/>
              </a:buClr>
            </a:pPr>
            <a:r>
              <a:rPr lang="en-US" altLang="en-US" sz="2400" dirty="0" smtClean="0"/>
              <a:t>Once </a:t>
            </a:r>
            <a:r>
              <a:rPr lang="en-US" altLang="en-US" sz="2400" dirty="0"/>
              <a:t>a recommendation is voted upon by the area </a:t>
            </a:r>
            <a:r>
              <a:rPr lang="en-US" altLang="en-US" sz="2400" dirty="0" smtClean="0"/>
              <a:t>commission, </a:t>
            </a:r>
            <a:r>
              <a:rPr lang="en-US" altLang="en-US" sz="2400" dirty="0"/>
              <a:t>complete the </a:t>
            </a:r>
            <a:r>
              <a:rPr lang="en-US" altLang="en-US" sz="2400" b="1" dirty="0"/>
              <a:t>Standardized Recommendation form</a:t>
            </a:r>
            <a:r>
              <a:rPr lang="en-US" altLang="en-US" sz="2400" dirty="0"/>
              <a:t>. </a:t>
            </a:r>
            <a:r>
              <a:rPr lang="en-US" altLang="en-US" sz="2400" dirty="0" smtClean="0"/>
              <a:t>(Next </a:t>
            </a:r>
            <a:r>
              <a:rPr lang="en-US" altLang="en-US" sz="2400" dirty="0"/>
              <a:t>Slide) </a:t>
            </a:r>
          </a:p>
          <a:p>
            <a:pPr marL="830897" lvl="2" indent="-342900">
              <a:buClr>
                <a:schemeClr val="accent1"/>
              </a:buClr>
            </a:pPr>
            <a:r>
              <a:rPr lang="en-US" altLang="en-US" sz="2400" dirty="0"/>
              <a:t>Complete all sections to ensure your recommendation is recorded and considered.</a:t>
            </a:r>
          </a:p>
          <a:p>
            <a:pPr marL="122237" lvl="1" indent="0">
              <a:buClr>
                <a:schemeClr val="accent1"/>
              </a:buClr>
              <a:buNone/>
            </a:pPr>
            <a:endParaRPr lang="en-US" altLang="en-US" sz="2400" dirty="0"/>
          </a:p>
          <a:p>
            <a:pPr marL="465137" lvl="1" indent="-342900">
              <a:buClr>
                <a:schemeClr val="accent1"/>
              </a:buClr>
            </a:pPr>
            <a:r>
              <a:rPr lang="en-US" altLang="en-US" sz="2400" dirty="0"/>
              <a:t>Return </a:t>
            </a:r>
            <a:r>
              <a:rPr lang="en-US" altLang="en-US" sz="2400" b="1" dirty="0"/>
              <a:t>Standardized Recommendation form </a:t>
            </a:r>
            <a:r>
              <a:rPr lang="en-US" altLang="en-US" sz="2400" dirty="0"/>
              <a:t>to the assigned planner or zoning office by e-mail as early as possible.  </a:t>
            </a:r>
          </a:p>
          <a:p>
            <a:pPr marL="122237" lvl="1" indent="0">
              <a:buClr>
                <a:schemeClr val="accent1"/>
              </a:buClr>
              <a:buNone/>
            </a:pPr>
            <a:endParaRPr lang="en-US" altLang="en-US" sz="2400" dirty="0"/>
          </a:p>
          <a:p>
            <a:pPr marL="465137" lvl="1" indent="-342900">
              <a:buClr>
                <a:schemeClr val="accent1"/>
              </a:buClr>
            </a:pPr>
            <a:r>
              <a:rPr lang="en-US" altLang="en-US" sz="2400" dirty="0"/>
              <a:t>When a public hearing is held on the application, it is best to have a representative from the Area Commission in attendance to answer any questions and make any </a:t>
            </a:r>
            <a:r>
              <a:rPr lang="en-US" altLang="en-US" sz="2400" dirty="0" smtClean="0"/>
              <a:t>comments </a:t>
            </a:r>
            <a:r>
              <a:rPr lang="en-US" altLang="en-US" sz="2400" dirty="0"/>
              <a:t>regarding the recommendation. </a:t>
            </a:r>
          </a:p>
        </p:txBody>
      </p:sp>
    </p:spTree>
    <p:extLst>
      <p:ext uri="{BB962C8B-B14F-4D97-AF65-F5344CB8AC3E}">
        <p14:creationId xmlns:p14="http://schemas.microsoft.com/office/powerpoint/2010/main" val="3890768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1" y="39233"/>
            <a:ext cx="2285999" cy="87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1" y="76200"/>
            <a:ext cx="5181600" cy="673540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6349205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038600" y="951367"/>
            <a:ext cx="4191000" cy="5830433"/>
          </a:xfrm>
        </p:spPr>
        <p:txBody>
          <a:bodyPr>
            <a:normAutofit/>
          </a:bodyPr>
          <a:lstStyle/>
          <a:p>
            <a:r>
              <a:rPr lang="en-US" sz="1600" dirty="0" smtClean="0"/>
              <a:t>Division of Traffic Management:</a:t>
            </a:r>
            <a:endParaRPr lang="en-US" sz="1600" dirty="0"/>
          </a:p>
          <a:p>
            <a:pPr lvl="1"/>
            <a:r>
              <a:rPr lang="en-US" sz="1600" dirty="0" smtClean="0"/>
              <a:t>Dan Blechschmidt; 614-645-1694</a:t>
            </a:r>
            <a:endParaRPr lang="en-US" sz="1600" dirty="0"/>
          </a:p>
          <a:p>
            <a:pPr lvl="1"/>
            <a:r>
              <a:rPr lang="en-US" sz="1600" dirty="0" smtClean="0">
                <a:hlinkClick r:id="rId3"/>
              </a:rPr>
              <a:t>drblechschmidt@columbus.gov</a:t>
            </a:r>
            <a:endParaRPr lang="en-US" sz="1600" dirty="0" smtClean="0"/>
          </a:p>
          <a:p>
            <a:pPr marL="411480" lvl="1" indent="0">
              <a:buNone/>
            </a:pPr>
            <a:endParaRPr lang="en-US" sz="1600" dirty="0"/>
          </a:p>
          <a:p>
            <a:r>
              <a:rPr lang="en-US" sz="1600" dirty="0" smtClean="0"/>
              <a:t>Recreation and Parks Department:  </a:t>
            </a:r>
            <a:endParaRPr lang="en-US" sz="1600" dirty="0"/>
          </a:p>
          <a:p>
            <a:pPr lvl="1"/>
            <a:r>
              <a:rPr lang="en-US" sz="1600" dirty="0" smtClean="0"/>
              <a:t>Kathy Spatz; 614-645-0487</a:t>
            </a:r>
            <a:endParaRPr lang="en-US" sz="1600" dirty="0"/>
          </a:p>
          <a:p>
            <a:pPr lvl="1"/>
            <a:r>
              <a:rPr lang="en-US" sz="1600" dirty="0" smtClean="0">
                <a:hlinkClick r:id="rId4"/>
              </a:rPr>
              <a:t>kaspatz@columbus.gov</a:t>
            </a:r>
            <a:endParaRPr lang="en-US" sz="1600" dirty="0" smtClean="0"/>
          </a:p>
          <a:p>
            <a:pPr marL="411480" lvl="1" indent="0">
              <a:buNone/>
            </a:pPr>
            <a:endParaRPr lang="en-US" sz="1600" dirty="0"/>
          </a:p>
          <a:p>
            <a:pPr>
              <a:lnSpc>
                <a:spcPct val="80000"/>
              </a:lnSpc>
              <a:spcBef>
                <a:spcPts val="630"/>
              </a:spcBef>
              <a:spcAft>
                <a:spcPts val="200"/>
              </a:spcAft>
            </a:pPr>
            <a:r>
              <a:rPr lang="en-US" sz="1600" dirty="0" smtClean="0"/>
              <a:t>Department of Neighborhoods:</a:t>
            </a:r>
            <a:endParaRPr lang="en-US" sz="1600" dirty="0"/>
          </a:p>
          <a:p>
            <a:pPr lvl="1">
              <a:lnSpc>
                <a:spcPct val="80000"/>
              </a:lnSpc>
              <a:spcBef>
                <a:spcPts val="630"/>
              </a:spcBef>
              <a:spcAft>
                <a:spcPts val="200"/>
              </a:spcAft>
            </a:pPr>
            <a:r>
              <a:rPr lang="en-US" sz="1600" dirty="0" smtClean="0"/>
              <a:t>Neighborhood Liaisons</a:t>
            </a:r>
            <a:endParaRPr lang="en-US" sz="1600" dirty="0"/>
          </a:p>
          <a:p>
            <a:pPr lvl="1">
              <a:lnSpc>
                <a:spcPct val="80000"/>
              </a:lnSpc>
              <a:spcBef>
                <a:spcPts val="630"/>
              </a:spcBef>
              <a:spcAft>
                <a:spcPts val="200"/>
              </a:spcAft>
            </a:pPr>
            <a:r>
              <a:rPr lang="en-US" sz="1600" dirty="0" smtClean="0"/>
              <a:t>David Hooie; 614-645-7343</a:t>
            </a:r>
            <a:endParaRPr lang="en-US" sz="1600" dirty="0"/>
          </a:p>
          <a:p>
            <a:pPr lvl="1">
              <a:lnSpc>
                <a:spcPct val="80000"/>
              </a:lnSpc>
              <a:spcBef>
                <a:spcPts val="630"/>
              </a:spcBef>
              <a:spcAft>
                <a:spcPts val="200"/>
              </a:spcAft>
            </a:pPr>
            <a:r>
              <a:rPr lang="en-US" sz="1600" dirty="0" smtClean="0">
                <a:hlinkClick r:id="rId5"/>
              </a:rPr>
              <a:t>dehooie@columbus.gov</a:t>
            </a:r>
            <a:endParaRPr lang="en-US" sz="1600" dirty="0" smtClean="0"/>
          </a:p>
          <a:p>
            <a:pPr marL="411480" lvl="1" indent="0">
              <a:lnSpc>
                <a:spcPct val="80000"/>
              </a:lnSpc>
              <a:spcBef>
                <a:spcPts val="630"/>
              </a:spcBef>
              <a:spcAft>
                <a:spcPts val="200"/>
              </a:spcAft>
              <a:buNone/>
            </a:pPr>
            <a:endParaRPr lang="en-US" sz="1600" dirty="0"/>
          </a:p>
          <a:p>
            <a:pPr>
              <a:lnSpc>
                <a:spcPct val="80000"/>
              </a:lnSpc>
              <a:spcBef>
                <a:spcPts val="630"/>
              </a:spcBef>
              <a:spcAft>
                <a:spcPts val="200"/>
              </a:spcAft>
            </a:pPr>
            <a:r>
              <a:rPr lang="en-US" sz="1600" dirty="0" smtClean="0"/>
              <a:t>Code </a:t>
            </a:r>
            <a:r>
              <a:rPr lang="en-US" sz="1600" dirty="0"/>
              <a:t>Enforcement:</a:t>
            </a:r>
          </a:p>
          <a:p>
            <a:pPr lvl="1">
              <a:lnSpc>
                <a:spcPct val="80000"/>
              </a:lnSpc>
              <a:spcBef>
                <a:spcPts val="630"/>
              </a:spcBef>
              <a:spcAft>
                <a:spcPts val="200"/>
              </a:spcAft>
            </a:pPr>
            <a:r>
              <a:rPr lang="en-US" sz="1600" dirty="0"/>
              <a:t>Code violations</a:t>
            </a:r>
          </a:p>
          <a:p>
            <a:pPr lvl="1">
              <a:lnSpc>
                <a:spcPct val="80000"/>
              </a:lnSpc>
              <a:spcBef>
                <a:spcPts val="630"/>
              </a:spcBef>
              <a:spcAft>
                <a:spcPts val="200"/>
              </a:spcAft>
            </a:pPr>
            <a:r>
              <a:rPr lang="en-US" sz="1600" dirty="0"/>
              <a:t>311 or 614-645-3111</a:t>
            </a:r>
          </a:p>
          <a:p>
            <a:pPr lvl="1">
              <a:lnSpc>
                <a:spcPct val="80000"/>
              </a:lnSpc>
              <a:spcBef>
                <a:spcPts val="630"/>
              </a:spcBef>
              <a:spcAft>
                <a:spcPts val="200"/>
              </a:spcAft>
            </a:pPr>
            <a:r>
              <a:rPr lang="en-US" sz="1600" dirty="0" smtClean="0">
                <a:hlinkClick r:id="rId6"/>
              </a:rPr>
              <a:t>311@columbus.gov</a:t>
            </a:r>
            <a:endParaRPr lang="en-US" sz="1600" dirty="0"/>
          </a:p>
        </p:txBody>
      </p:sp>
      <p:pic>
        <p:nvPicPr>
          <p:cNvPr id="5" name="Picture 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52400" y="0"/>
            <a:ext cx="2285999" cy="87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a:xfrm>
            <a:off x="2143125" y="0"/>
            <a:ext cx="4419600" cy="1238817"/>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defRPr/>
            </a:pPr>
            <a:r>
              <a:rPr lang="en-US" sz="3200" dirty="0" smtClean="0">
                <a:solidFill>
                  <a:srgbClr val="FF0000"/>
                </a:solidFill>
                <a:latin typeface="+mn-lt"/>
              </a:rPr>
              <a:t>Contact Information</a:t>
            </a:r>
          </a:p>
        </p:txBody>
      </p:sp>
      <p:sp>
        <p:nvSpPr>
          <p:cNvPr id="10" name="Content Placeholder 2"/>
          <p:cNvSpPr txBox="1">
            <a:spLocks/>
          </p:cNvSpPr>
          <p:nvPr/>
        </p:nvSpPr>
        <p:spPr>
          <a:xfrm>
            <a:off x="119062" y="903742"/>
            <a:ext cx="4071938" cy="587805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r>
              <a:rPr lang="en-US" sz="1600" dirty="0" smtClean="0"/>
              <a:t>Building and Zoning Services</a:t>
            </a:r>
            <a:endParaRPr lang="en-US" sz="1600" dirty="0"/>
          </a:p>
          <a:p>
            <a:pPr lvl="1"/>
            <a:r>
              <a:rPr lang="en-US" sz="1600" dirty="0" smtClean="0"/>
              <a:t>614-645-7433</a:t>
            </a:r>
            <a:r>
              <a:rPr lang="en-US" sz="1600" dirty="0"/>
              <a:t/>
            </a:r>
            <a:br>
              <a:rPr lang="en-US" sz="1600" dirty="0"/>
            </a:br>
            <a:endParaRPr lang="en-US" sz="1600" dirty="0"/>
          </a:p>
          <a:p>
            <a:r>
              <a:rPr lang="en-US" sz="1600" dirty="0" smtClean="0"/>
              <a:t>Zoning:  </a:t>
            </a:r>
            <a:endParaRPr lang="en-US" sz="1600" dirty="0"/>
          </a:p>
          <a:p>
            <a:pPr lvl="1"/>
            <a:r>
              <a:rPr lang="en-US" sz="1600" dirty="0"/>
              <a:t>Rezoning, Council Variances, Board of Zoning Adjustment, Graphics </a:t>
            </a:r>
            <a:r>
              <a:rPr lang="en-US" sz="1600" dirty="0" smtClean="0"/>
              <a:t>Commission</a:t>
            </a:r>
          </a:p>
          <a:p>
            <a:pPr lvl="1"/>
            <a:r>
              <a:rPr lang="en-US" sz="1600" dirty="0" smtClean="0"/>
              <a:t>614-645-4522</a:t>
            </a:r>
          </a:p>
          <a:p>
            <a:pPr lvl="1"/>
            <a:r>
              <a:rPr lang="en-US" sz="1600" dirty="0" smtClean="0">
                <a:hlinkClick r:id="rId8"/>
              </a:rPr>
              <a:t>zoninginfo@columbus.gov</a:t>
            </a:r>
            <a:endParaRPr lang="en-US" sz="1600" dirty="0" smtClean="0"/>
          </a:p>
          <a:p>
            <a:pPr marL="411480" lvl="1" indent="0">
              <a:buNone/>
            </a:pPr>
            <a:endParaRPr lang="en-US" sz="1600" dirty="0" smtClean="0"/>
          </a:p>
          <a:p>
            <a:pPr>
              <a:lnSpc>
                <a:spcPct val="80000"/>
              </a:lnSpc>
              <a:spcBef>
                <a:spcPts val="630"/>
              </a:spcBef>
              <a:spcAft>
                <a:spcPts val="200"/>
              </a:spcAft>
            </a:pPr>
            <a:r>
              <a:rPr lang="en-US" sz="1600" dirty="0" smtClean="0"/>
              <a:t>Zoning and Building Records:</a:t>
            </a:r>
          </a:p>
          <a:p>
            <a:pPr lvl="1">
              <a:lnSpc>
                <a:spcPct val="80000"/>
              </a:lnSpc>
              <a:spcBef>
                <a:spcPts val="630"/>
              </a:spcBef>
              <a:spcAft>
                <a:spcPts val="200"/>
              </a:spcAft>
            </a:pPr>
            <a:r>
              <a:rPr lang="en-US" sz="1600" dirty="0" smtClean="0"/>
              <a:t>614-645-6082</a:t>
            </a:r>
          </a:p>
          <a:p>
            <a:pPr lvl="1">
              <a:lnSpc>
                <a:spcPct val="80000"/>
              </a:lnSpc>
              <a:spcBef>
                <a:spcPts val="630"/>
              </a:spcBef>
              <a:spcAft>
                <a:spcPts val="200"/>
              </a:spcAft>
            </a:pPr>
            <a:r>
              <a:rPr lang="en-US" sz="1600" dirty="0" smtClean="0">
                <a:hlinkClick r:id="rId9"/>
              </a:rPr>
              <a:t>recordscenter@columbus.gov</a:t>
            </a:r>
            <a:endParaRPr lang="en-US" sz="1600" dirty="0" smtClean="0"/>
          </a:p>
          <a:p>
            <a:pPr marL="411480" lvl="1" indent="0">
              <a:lnSpc>
                <a:spcPct val="80000"/>
              </a:lnSpc>
              <a:spcBef>
                <a:spcPts val="630"/>
              </a:spcBef>
              <a:spcAft>
                <a:spcPts val="200"/>
              </a:spcAft>
              <a:buNone/>
            </a:pPr>
            <a:endParaRPr lang="en-US" sz="1600" dirty="0" smtClean="0"/>
          </a:p>
          <a:p>
            <a:pPr>
              <a:lnSpc>
                <a:spcPct val="80000"/>
              </a:lnSpc>
              <a:spcBef>
                <a:spcPts val="630"/>
              </a:spcBef>
              <a:spcAft>
                <a:spcPts val="200"/>
              </a:spcAft>
            </a:pPr>
            <a:r>
              <a:rPr lang="en-US" sz="1600" dirty="0" smtClean="0"/>
              <a:t>Planning Division:</a:t>
            </a:r>
            <a:endParaRPr lang="en-US" sz="1600" dirty="0"/>
          </a:p>
          <a:p>
            <a:pPr lvl="1">
              <a:lnSpc>
                <a:spcPct val="80000"/>
              </a:lnSpc>
              <a:spcBef>
                <a:spcPts val="630"/>
              </a:spcBef>
              <a:spcAft>
                <a:spcPts val="200"/>
              </a:spcAft>
            </a:pPr>
            <a:r>
              <a:rPr lang="en-US" sz="1600" dirty="0" smtClean="0"/>
              <a:t>Area Plan recommendations and design considerations</a:t>
            </a:r>
            <a:endParaRPr lang="en-US" sz="1600" dirty="0"/>
          </a:p>
          <a:p>
            <a:pPr lvl="1">
              <a:lnSpc>
                <a:spcPct val="80000"/>
              </a:lnSpc>
              <a:spcBef>
                <a:spcPts val="630"/>
              </a:spcBef>
              <a:spcAft>
                <a:spcPts val="200"/>
              </a:spcAft>
            </a:pPr>
            <a:r>
              <a:rPr lang="en-US" sz="1600" dirty="0" smtClean="0"/>
              <a:t>614-724-4437</a:t>
            </a:r>
            <a:endParaRPr lang="en-US" sz="1600" dirty="0"/>
          </a:p>
          <a:p>
            <a:pPr lvl="1">
              <a:lnSpc>
                <a:spcPct val="80000"/>
              </a:lnSpc>
              <a:spcBef>
                <a:spcPts val="630"/>
              </a:spcBef>
              <a:spcAft>
                <a:spcPts val="200"/>
              </a:spcAft>
            </a:pPr>
            <a:r>
              <a:rPr lang="en-US" sz="1600" dirty="0" smtClean="0">
                <a:hlinkClick r:id="rId10"/>
              </a:rPr>
              <a:t>planninginfo@columbus.gov</a:t>
            </a:r>
            <a:endParaRPr lang="en-US" sz="1600" dirty="0" smtClean="0"/>
          </a:p>
          <a:p>
            <a:pPr marL="411480" lvl="1" indent="0">
              <a:lnSpc>
                <a:spcPct val="80000"/>
              </a:lnSpc>
              <a:spcBef>
                <a:spcPts val="630"/>
              </a:spcBef>
              <a:spcAft>
                <a:spcPts val="200"/>
              </a:spcAft>
              <a:buClr>
                <a:schemeClr val="tx1">
                  <a:lumMod val="75000"/>
                </a:schemeClr>
              </a:buClr>
              <a:buNone/>
            </a:pPr>
            <a:endParaRPr lang="en-US" sz="1600" dirty="0" smtClean="0"/>
          </a:p>
        </p:txBody>
      </p:sp>
    </p:spTree>
    <p:extLst>
      <p:ext uri="{BB962C8B-B14F-4D97-AF65-F5344CB8AC3E}">
        <p14:creationId xmlns:p14="http://schemas.microsoft.com/office/powerpoint/2010/main" val="439480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533400" y="76200"/>
            <a:ext cx="7620000" cy="1143000"/>
          </a:xfrm>
        </p:spPr>
        <p:txBody>
          <a:bodyPr/>
          <a:lstStyle/>
          <a:p>
            <a:pPr marL="342900" lvl="0" indent="-342900" algn="ctr">
              <a:spcBef>
                <a:spcPct val="20000"/>
              </a:spcBef>
            </a:pPr>
            <a:r>
              <a:rPr lang="en-US" altLang="en-US" sz="4000" dirty="0" smtClean="0">
                <a:solidFill>
                  <a:srgbClr val="FF0000"/>
                </a:solidFill>
                <a:effectLst/>
                <a:latin typeface="+mn-lt"/>
                <a:ea typeface="+mn-ea"/>
                <a:cs typeface="+mn-cs"/>
              </a:rPr>
              <a:t>Resources</a:t>
            </a:r>
            <a:endParaRPr lang="en-US" altLang="en-US" sz="4000" dirty="0">
              <a:solidFill>
                <a:srgbClr val="FF0000"/>
              </a:solidFill>
              <a:effectLst/>
              <a:latin typeface="+mn-lt"/>
              <a:ea typeface="+mn-ea"/>
              <a:cs typeface="+mn-cs"/>
            </a:endParaRPr>
          </a:p>
        </p:txBody>
      </p:sp>
      <p:sp>
        <p:nvSpPr>
          <p:cNvPr id="169987" name="Rectangle 3"/>
          <p:cNvSpPr>
            <a:spLocks noGrp="1" noChangeArrowheads="1"/>
          </p:cNvSpPr>
          <p:nvPr>
            <p:ph type="body" idx="1"/>
          </p:nvPr>
        </p:nvSpPr>
        <p:spPr>
          <a:xfrm>
            <a:off x="76201" y="1219200"/>
            <a:ext cx="8915400" cy="5410200"/>
          </a:xfrm>
        </p:spPr>
        <p:txBody>
          <a:bodyPr>
            <a:normAutofit/>
          </a:bodyPr>
          <a:lstStyle/>
          <a:p>
            <a:pPr>
              <a:buClr>
                <a:schemeClr val="tx1">
                  <a:lumMod val="75000"/>
                </a:schemeClr>
              </a:buClr>
            </a:pPr>
            <a:r>
              <a:rPr lang="en-US" altLang="en-US" sz="2000" dirty="0" smtClean="0"/>
              <a:t>Columbus City Code (Zoning Code - Title 33)</a:t>
            </a:r>
          </a:p>
          <a:p>
            <a:pPr marL="0" indent="0">
              <a:buClr>
                <a:schemeClr val="tx1">
                  <a:lumMod val="75000"/>
                </a:schemeClr>
              </a:buClr>
              <a:buNone/>
            </a:pPr>
            <a:r>
              <a:rPr lang="en-US" altLang="en-US" sz="2000" dirty="0" smtClean="0"/>
              <a:t>	</a:t>
            </a:r>
            <a:r>
              <a:rPr lang="en-US" altLang="en-US" sz="2000" u="sng" dirty="0" smtClean="0">
                <a:hlinkClick r:id="rId3"/>
              </a:rPr>
              <a:t>www.municode.com/library/oh/columbus</a:t>
            </a:r>
            <a:endParaRPr lang="en-US" altLang="en-US" sz="2000" u="sng" dirty="0" smtClean="0"/>
          </a:p>
          <a:p>
            <a:pPr>
              <a:buClr>
                <a:schemeClr val="tx1">
                  <a:lumMod val="75000"/>
                </a:schemeClr>
              </a:buClr>
            </a:pPr>
            <a:r>
              <a:rPr lang="en-US" altLang="en-US" sz="2000" dirty="0" smtClean="0"/>
              <a:t>Columbus </a:t>
            </a:r>
            <a:r>
              <a:rPr lang="en-US" altLang="en-US" sz="2000" dirty="0"/>
              <a:t>Zoning Map</a:t>
            </a:r>
          </a:p>
          <a:p>
            <a:pPr marL="0" indent="0">
              <a:buClr>
                <a:schemeClr val="tx1">
                  <a:lumMod val="75000"/>
                </a:schemeClr>
              </a:buClr>
              <a:buNone/>
            </a:pPr>
            <a:r>
              <a:rPr lang="en-US" altLang="en-US" sz="2000" dirty="0" smtClean="0"/>
              <a:t>	</a:t>
            </a:r>
            <a:r>
              <a:rPr lang="en-US" altLang="en-US" sz="2000" u="sng" dirty="0" smtClean="0">
                <a:hlinkClick r:id="rId4"/>
              </a:rPr>
              <a:t>gis.columbus.gov/zoning/</a:t>
            </a:r>
            <a:endParaRPr lang="en-US" altLang="en-US" sz="2000" u="sng" dirty="0" smtClean="0"/>
          </a:p>
          <a:p>
            <a:pPr>
              <a:buClr>
                <a:schemeClr val="tx1">
                  <a:lumMod val="75000"/>
                </a:schemeClr>
              </a:buClr>
            </a:pPr>
            <a:r>
              <a:rPr lang="en-US" altLang="en-US" sz="2000" dirty="0" smtClean="0"/>
              <a:t>Columbus </a:t>
            </a:r>
            <a:r>
              <a:rPr lang="en-US" altLang="en-US" sz="2000" dirty="0"/>
              <a:t>City Council agendas, legislation (</a:t>
            </a:r>
            <a:r>
              <a:rPr lang="en-US" altLang="en-US" sz="2000" dirty="0" smtClean="0"/>
              <a:t>including </a:t>
            </a:r>
            <a:r>
              <a:rPr lang="en-US" altLang="en-US" sz="2000" dirty="0"/>
              <a:t>zoning ordinances)</a:t>
            </a:r>
          </a:p>
          <a:p>
            <a:pPr marL="0" indent="0">
              <a:buClr>
                <a:schemeClr val="tx1">
                  <a:lumMod val="75000"/>
                </a:schemeClr>
              </a:buClr>
              <a:buNone/>
            </a:pPr>
            <a:r>
              <a:rPr lang="en-US" altLang="en-US" sz="2000" dirty="0" smtClean="0"/>
              <a:t>	</a:t>
            </a:r>
            <a:r>
              <a:rPr lang="en-US" altLang="en-US" sz="2000" u="sng" dirty="0" smtClean="0">
                <a:hlinkClick r:id="rId5"/>
              </a:rPr>
              <a:t>columbus.legistar.com/Legislation.aspx</a:t>
            </a:r>
            <a:endParaRPr lang="en-US" altLang="en-US" sz="2000" u="sng" dirty="0" smtClean="0"/>
          </a:p>
          <a:p>
            <a:pPr>
              <a:buClr>
                <a:schemeClr val="tx1">
                  <a:lumMod val="75000"/>
                </a:schemeClr>
              </a:buClr>
            </a:pPr>
            <a:r>
              <a:rPr lang="en-US" altLang="en-US" sz="2000" dirty="0" smtClean="0"/>
              <a:t>Building and Zoning Services</a:t>
            </a:r>
          </a:p>
          <a:p>
            <a:pPr marL="114300" indent="0">
              <a:buClr>
                <a:schemeClr val="tx1">
                  <a:lumMod val="75000"/>
                </a:schemeClr>
              </a:buClr>
              <a:buNone/>
            </a:pPr>
            <a:r>
              <a:rPr lang="en-US" altLang="en-US" sz="2000" dirty="0" smtClean="0"/>
              <a:t>	</a:t>
            </a:r>
            <a:r>
              <a:rPr lang="en-US" altLang="en-US" sz="2000" u="sng" dirty="0" smtClean="0">
                <a:hlinkClick r:id="rId6"/>
              </a:rPr>
              <a:t>www.columbus.gov/bzs/</a:t>
            </a:r>
            <a:endParaRPr lang="en-US" altLang="en-US" sz="2000" u="sng" dirty="0" smtClean="0"/>
          </a:p>
          <a:p>
            <a:pPr>
              <a:buClr>
                <a:schemeClr val="tx1">
                  <a:lumMod val="75000"/>
                </a:schemeClr>
              </a:buClr>
            </a:pPr>
            <a:r>
              <a:rPr lang="en-US" altLang="en-US" sz="2000" dirty="0" smtClean="0"/>
              <a:t>Citizen Access Portal (track application status / check permit history)</a:t>
            </a:r>
            <a:endParaRPr lang="en-US" altLang="en-US" sz="2000" dirty="0"/>
          </a:p>
          <a:p>
            <a:pPr marL="0" indent="0">
              <a:buClr>
                <a:schemeClr val="tx1">
                  <a:lumMod val="75000"/>
                </a:schemeClr>
              </a:buClr>
              <a:buNone/>
            </a:pPr>
            <a:r>
              <a:rPr lang="en-US" altLang="en-US" sz="2000" dirty="0" smtClean="0"/>
              <a:t>	</a:t>
            </a:r>
            <a:r>
              <a:rPr lang="en-US" altLang="en-US" sz="2000" dirty="0" smtClean="0">
                <a:hlinkClick r:id="rId7"/>
              </a:rPr>
              <a:t>ca.columbus.gov/ca</a:t>
            </a:r>
            <a:endParaRPr lang="en-US" altLang="en-US" sz="2000" dirty="0" smtClean="0"/>
          </a:p>
          <a:p>
            <a:pPr>
              <a:buClr>
                <a:schemeClr val="tx1">
                  <a:lumMod val="75000"/>
                </a:schemeClr>
              </a:buClr>
            </a:pPr>
            <a:r>
              <a:rPr lang="en-US" altLang="en-US" sz="2000" dirty="0" smtClean="0"/>
              <a:t>Planning Division Columbus Site Information Resource (CSIR) Map </a:t>
            </a:r>
            <a:endParaRPr lang="en-US" altLang="en-US" sz="2000" dirty="0"/>
          </a:p>
          <a:p>
            <a:pPr marL="0" indent="0">
              <a:buClr>
                <a:schemeClr val="tx1">
                  <a:lumMod val="75000"/>
                </a:schemeClr>
              </a:buClr>
              <a:buNone/>
            </a:pPr>
            <a:r>
              <a:rPr lang="en-US" altLang="en-US" sz="2000" dirty="0"/>
              <a:t>	</a:t>
            </a:r>
            <a:r>
              <a:rPr lang="en-US" altLang="en-US" sz="2000" u="sng" dirty="0" smtClean="0">
                <a:hlinkClick r:id="rId8"/>
              </a:rPr>
              <a:t>gis.columbus.gov/</a:t>
            </a:r>
            <a:r>
              <a:rPr lang="en-US" altLang="en-US" sz="2000" u="sng" dirty="0" err="1" smtClean="0">
                <a:hlinkClick r:id="rId8"/>
              </a:rPr>
              <a:t>csir</a:t>
            </a:r>
            <a:r>
              <a:rPr lang="en-US" altLang="en-US" sz="2000" u="sng" dirty="0" smtClean="0">
                <a:hlinkClick r:id="rId8"/>
              </a:rPr>
              <a:t>/</a:t>
            </a:r>
            <a:endParaRPr lang="en-US" altLang="en-US" sz="2000" u="sng" dirty="0" smtClean="0"/>
          </a:p>
          <a:p>
            <a:pPr marL="285750" indent="-285750">
              <a:buClr>
                <a:schemeClr val="tx1">
                  <a:lumMod val="75000"/>
                </a:schemeClr>
              </a:buClr>
            </a:pPr>
            <a:r>
              <a:rPr lang="en-US" altLang="en-US" sz="2000" dirty="0"/>
              <a:t>Planning </a:t>
            </a:r>
            <a:r>
              <a:rPr lang="en-US" altLang="en-US" sz="2000" dirty="0" smtClean="0"/>
              <a:t>Division Document Library</a:t>
            </a:r>
          </a:p>
          <a:p>
            <a:pPr marL="0" indent="0">
              <a:buClr>
                <a:schemeClr val="tx1">
                  <a:lumMod val="75000"/>
                </a:schemeClr>
              </a:buClr>
              <a:buNone/>
            </a:pPr>
            <a:r>
              <a:rPr lang="en-US" altLang="en-US" sz="2000" dirty="0"/>
              <a:t>	 </a:t>
            </a:r>
            <a:r>
              <a:rPr lang="en-US" altLang="en-US" sz="2000" dirty="0" smtClean="0">
                <a:hlinkClick r:id="rId9"/>
              </a:rPr>
              <a:t>www.columbus.gov/planning/documentlibrary/</a:t>
            </a:r>
            <a:endParaRPr lang="en-US" altLang="en-US" sz="2200" dirty="0"/>
          </a:p>
          <a:p>
            <a:pPr>
              <a:buFont typeface="Wingdings" pitchFamily="2" charset="2"/>
              <a:buNone/>
            </a:pPr>
            <a:endParaRPr lang="en-US" altLang="en-US" sz="2200" dirty="0"/>
          </a:p>
        </p:txBody>
      </p:sp>
      <p:pic>
        <p:nvPicPr>
          <p:cNvPr id="4" name="Picture 3"/>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6201" y="39233"/>
            <a:ext cx="2285999" cy="87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2891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1981200"/>
            <a:ext cx="7599362" cy="1533525"/>
          </a:xfrm>
        </p:spPr>
        <p:txBody>
          <a:bodyPr>
            <a:normAutofit/>
          </a:bodyPr>
          <a:lstStyle/>
          <a:p>
            <a:pPr algn="ctr"/>
            <a:r>
              <a:rPr lang="en-US" sz="6600" dirty="0" smtClean="0"/>
              <a:t>Thank You! </a:t>
            </a:r>
            <a:endParaRPr lang="en-US" sz="6600" dirty="0"/>
          </a:p>
        </p:txBody>
      </p:sp>
      <p:sp>
        <p:nvSpPr>
          <p:cNvPr id="3" name="Text Placeholder 1"/>
          <p:cNvSpPr txBox="1">
            <a:spLocks/>
          </p:cNvSpPr>
          <p:nvPr/>
        </p:nvSpPr>
        <p:spPr>
          <a:xfrm>
            <a:off x="685800" y="304799"/>
            <a:ext cx="7599362" cy="1533525"/>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None/>
              <a:defRPr sz="4400" kern="1200">
                <a:solidFill>
                  <a:schemeClr val="bg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None/>
              <a:defRPr sz="2600" kern="1200">
                <a:solidFill>
                  <a:srgbClr val="90A2CD"/>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sz="6600" dirty="0" smtClean="0"/>
              <a:t>Questions?</a:t>
            </a:r>
            <a:endParaRPr lang="en-US" sz="6600" dirty="0"/>
          </a:p>
        </p:txBody>
      </p:sp>
    </p:spTree>
    <p:extLst>
      <p:ext uri="{BB962C8B-B14F-4D97-AF65-F5344CB8AC3E}">
        <p14:creationId xmlns:p14="http://schemas.microsoft.com/office/powerpoint/2010/main" val="1294425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Columbus Planning Division</a:t>
            </a:r>
            <a:endParaRPr lang="en-US" dirty="0"/>
          </a:p>
        </p:txBody>
      </p:sp>
      <p:sp>
        <p:nvSpPr>
          <p:cNvPr id="4" name="Content Placeholder 3"/>
          <p:cNvSpPr>
            <a:spLocks noGrp="1"/>
          </p:cNvSpPr>
          <p:nvPr>
            <p:ph sz="half" idx="2"/>
          </p:nvPr>
        </p:nvSpPr>
        <p:spPr/>
        <p:txBody>
          <a:bodyPr/>
          <a:lstStyle/>
          <a:p>
            <a:r>
              <a:rPr lang="en-US" dirty="0" smtClean="0"/>
              <a:t>Department of Development</a:t>
            </a:r>
          </a:p>
          <a:p>
            <a:r>
              <a:rPr lang="en-US" dirty="0" smtClean="0"/>
              <a:t>Primary functions include:</a:t>
            </a:r>
          </a:p>
          <a:p>
            <a:pPr lvl="1"/>
            <a:r>
              <a:rPr lang="en-US" dirty="0" smtClean="0"/>
              <a:t>Working with Columbus Communities to develop land use plans</a:t>
            </a:r>
          </a:p>
          <a:p>
            <a:pPr lvl="1"/>
            <a:r>
              <a:rPr lang="en-US" dirty="0" smtClean="0"/>
              <a:t>Utilizing adopted plans to review development proposals</a:t>
            </a:r>
          </a:p>
          <a:p>
            <a:pPr lvl="1"/>
            <a:r>
              <a:rPr lang="en-US" dirty="0" smtClean="0"/>
              <a:t>Plan policies are used to comment on rezoning and variance cases</a:t>
            </a:r>
          </a:p>
          <a:p>
            <a:pPr lvl="1"/>
            <a:r>
              <a:rPr lang="en-US" dirty="0" smtClean="0"/>
              <a:t>Historic/design review boards and commissions</a:t>
            </a:r>
          </a:p>
          <a:p>
            <a:endParaRPr lang="en-US" dirty="0"/>
          </a:p>
          <a:p>
            <a:endParaRPr lang="en-US" dirty="0" smtClean="0"/>
          </a:p>
          <a:p>
            <a:r>
              <a:rPr lang="en-US" dirty="0" smtClean="0"/>
              <a:t>Columbus Planning Academy</a:t>
            </a:r>
          </a:p>
          <a:p>
            <a:pPr lvl="1"/>
            <a:r>
              <a:rPr lang="en-US" dirty="0" smtClean="0"/>
              <a:t>Educational series for land use plan process</a:t>
            </a:r>
          </a:p>
          <a:p>
            <a:pPr lvl="1"/>
            <a:r>
              <a:rPr lang="en-US" dirty="0" smtClean="0">
                <a:hlinkClick r:id="rId2"/>
              </a:rPr>
              <a:t>www.Columbus.gov/planning</a:t>
            </a:r>
            <a:endParaRPr lang="en-US" dirty="0" smtClean="0"/>
          </a:p>
          <a:p>
            <a:pPr lvl="1"/>
            <a:endParaRPr lang="en-US" dirty="0"/>
          </a:p>
        </p:txBody>
      </p:sp>
    </p:spTree>
    <p:extLst>
      <p:ext uri="{BB962C8B-B14F-4D97-AF65-F5344CB8AC3E}">
        <p14:creationId xmlns:p14="http://schemas.microsoft.com/office/powerpoint/2010/main" val="136143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64518"/>
            <a:ext cx="3810000" cy="3469481"/>
          </a:xfrm>
        </p:spPr>
        <p:txBody>
          <a:bodyPr>
            <a:normAutofit fontScale="92500" lnSpcReduction="10000"/>
          </a:bodyPr>
          <a:lstStyle/>
          <a:p>
            <a:pPr>
              <a:lnSpc>
                <a:spcPct val="90000"/>
              </a:lnSpc>
            </a:pPr>
            <a:r>
              <a:rPr lang="en-US" altLang="en-US" b="1" dirty="0"/>
              <a:t>Rezoning</a:t>
            </a:r>
            <a:r>
              <a:rPr lang="en-US" altLang="en-US" dirty="0"/>
              <a:t> (Development </a:t>
            </a:r>
            <a:r>
              <a:rPr lang="en-US" altLang="en-US" dirty="0" smtClean="0"/>
              <a:t>Commission &amp; City Council)</a:t>
            </a:r>
            <a:endParaRPr lang="en-US" altLang="en-US" dirty="0"/>
          </a:p>
          <a:p>
            <a:pPr lvl="1">
              <a:lnSpc>
                <a:spcPct val="90000"/>
              </a:lnSpc>
            </a:pPr>
            <a:endParaRPr lang="en-US" altLang="en-US" sz="1800" dirty="0" smtClean="0"/>
          </a:p>
          <a:p>
            <a:pPr lvl="1">
              <a:lnSpc>
                <a:spcPct val="90000"/>
              </a:lnSpc>
            </a:pPr>
            <a:r>
              <a:rPr lang="en-US" altLang="en-US" sz="1800" dirty="0" smtClean="0"/>
              <a:t>Changes </a:t>
            </a:r>
            <a:r>
              <a:rPr lang="en-US" altLang="en-US" sz="1800" dirty="0"/>
              <a:t>the zoning district that is assigned to property </a:t>
            </a:r>
            <a:endParaRPr lang="en-US" altLang="en-US" sz="1800" dirty="0" smtClean="0"/>
          </a:p>
          <a:p>
            <a:pPr lvl="1">
              <a:lnSpc>
                <a:spcPct val="90000"/>
              </a:lnSpc>
            </a:pPr>
            <a:endParaRPr lang="en-US" altLang="en-US" sz="1800" dirty="0" smtClean="0"/>
          </a:p>
          <a:p>
            <a:pPr lvl="1">
              <a:lnSpc>
                <a:spcPct val="90000"/>
              </a:lnSpc>
            </a:pPr>
            <a:r>
              <a:rPr lang="en-US" altLang="en-US" sz="1800" dirty="0" smtClean="0"/>
              <a:t>An example could be this recently annexed property near Rickenbacker. (From R to M)</a:t>
            </a:r>
            <a:endParaRPr lang="en-US" altLang="en-US" sz="1800" dirty="0"/>
          </a:p>
          <a:p>
            <a:pPr lvl="1">
              <a:lnSpc>
                <a:spcPct val="90000"/>
              </a:lnSpc>
            </a:pPr>
            <a:endParaRPr lang="en-US" altLang="en-US" sz="1800" dirty="0" smtClean="0"/>
          </a:p>
          <a:p>
            <a:pPr lvl="1">
              <a:lnSpc>
                <a:spcPct val="90000"/>
              </a:lnSpc>
            </a:pPr>
            <a:r>
              <a:rPr lang="en-US" altLang="en-US" sz="1800" dirty="0" smtClean="0"/>
              <a:t>Project </a:t>
            </a:r>
            <a:r>
              <a:rPr lang="en-US" altLang="en-US" sz="1800" dirty="0"/>
              <a:t>may still need a BZA variance /Special Permit or concurrent CV.</a:t>
            </a:r>
          </a:p>
          <a:p>
            <a:pPr marL="114300" indent="0">
              <a:buNone/>
            </a:pPr>
            <a:endParaRPr lang="en-US" dirty="0"/>
          </a:p>
        </p:txBody>
      </p:sp>
      <p:sp>
        <p:nvSpPr>
          <p:cNvPr id="5" name="Rectangle 2"/>
          <p:cNvSpPr>
            <a:spLocks noGrp="1" noChangeArrowheads="1"/>
          </p:cNvSpPr>
          <p:nvPr>
            <p:ph type="title"/>
          </p:nvPr>
        </p:nvSpPr>
        <p:spPr>
          <a:xfrm>
            <a:off x="609600" y="990600"/>
            <a:ext cx="7048500" cy="861060"/>
          </a:xfrm>
        </p:spPr>
        <p:txBody>
          <a:bodyPr/>
          <a:lstStyle/>
          <a:p>
            <a:pPr algn="ctr"/>
            <a:r>
              <a:rPr lang="en-US" altLang="en-US" sz="3200" dirty="0">
                <a:solidFill>
                  <a:srgbClr val="FF0000"/>
                </a:solidFill>
                <a:effectLst/>
                <a:latin typeface="+mn-lt"/>
              </a:rPr>
              <a:t>Relief from Zoning Code Requirements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2920" y="1828800"/>
            <a:ext cx="3905556" cy="464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49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Columbus Citywide Planning Policies (C2P2)</a:t>
            </a:r>
            <a:endParaRPr lang="en-US" dirty="0"/>
          </a:p>
        </p:txBody>
      </p:sp>
      <p:sp>
        <p:nvSpPr>
          <p:cNvPr id="4" name="Content Placeholder 3"/>
          <p:cNvSpPr>
            <a:spLocks noGrp="1"/>
          </p:cNvSpPr>
          <p:nvPr>
            <p:ph sz="half" idx="2"/>
          </p:nvPr>
        </p:nvSpPr>
        <p:spPr/>
        <p:txBody>
          <a:bodyPr/>
          <a:lstStyle/>
          <a:p>
            <a:r>
              <a:rPr lang="en-US" dirty="0" smtClean="0"/>
              <a:t>New planning framework adopted in 2018</a:t>
            </a:r>
          </a:p>
          <a:p>
            <a:r>
              <a:rPr lang="en-US" dirty="0" smtClean="0"/>
              <a:t>C2P2 is the starting place for new land use plans</a:t>
            </a:r>
          </a:p>
          <a:p>
            <a:r>
              <a:rPr lang="en-US" dirty="0" smtClean="0"/>
              <a:t>Guiding Principles, Design Guidelines, Land Use Policies</a:t>
            </a:r>
          </a:p>
          <a:p>
            <a:endParaRPr lang="en-US" dirty="0" smtClean="0"/>
          </a:p>
          <a:p>
            <a:r>
              <a:rPr lang="en-US" dirty="0" smtClean="0"/>
              <a:t>Area commissions may request City Council to adopt C2P2 Design Guidelines for their area – this is called “early adoption”</a:t>
            </a:r>
          </a:p>
          <a:p>
            <a:r>
              <a:rPr lang="en-US" dirty="0" smtClean="0"/>
              <a:t>Early adoption - C2P2 Design Guidelines used with existing adopted area or land use plan </a:t>
            </a:r>
          </a:p>
          <a:p>
            <a:endParaRPr lang="en-US" dirty="0"/>
          </a:p>
          <a:p>
            <a:pPr marL="0" indent="0">
              <a:buNone/>
            </a:pP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8769" y="4140999"/>
            <a:ext cx="1178010" cy="1497802"/>
          </a:xfrm>
          <a:prstGeom prst="rect">
            <a:avLst/>
          </a:prstGeom>
        </p:spPr>
      </p:pic>
    </p:spTree>
    <p:extLst>
      <p:ext uri="{BB962C8B-B14F-4D97-AF65-F5344CB8AC3E}">
        <p14:creationId xmlns:p14="http://schemas.microsoft.com/office/powerpoint/2010/main" val="3551261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Rezoning and variance case review</a:t>
            </a:r>
            <a:endParaRPr lang="en-US" dirty="0"/>
          </a:p>
        </p:txBody>
      </p:sp>
      <p:sp>
        <p:nvSpPr>
          <p:cNvPr id="4" name="Content Placeholder 3"/>
          <p:cNvSpPr>
            <a:spLocks noGrp="1"/>
          </p:cNvSpPr>
          <p:nvPr>
            <p:ph sz="half" idx="2"/>
          </p:nvPr>
        </p:nvSpPr>
        <p:spPr/>
        <p:txBody>
          <a:bodyPr/>
          <a:lstStyle/>
          <a:p>
            <a:r>
              <a:rPr lang="en-US" dirty="0" smtClean="0"/>
              <a:t>Planning staff review cases for consistency with adopted plan policy</a:t>
            </a:r>
          </a:p>
          <a:p>
            <a:pPr lvl="1"/>
            <a:r>
              <a:rPr lang="en-US" dirty="0" smtClean="0"/>
              <a:t>Columbus Citywide Planning Policies apply if adopted for an area</a:t>
            </a:r>
          </a:p>
          <a:p>
            <a:r>
              <a:rPr lang="en-US" dirty="0" smtClean="0"/>
              <a:t>Comments are included in a report that is provided to the applicant. </a:t>
            </a:r>
          </a:p>
          <a:p>
            <a:r>
              <a:rPr lang="en-US" dirty="0"/>
              <a:t>Comments are based on policy, not code</a:t>
            </a:r>
          </a:p>
          <a:p>
            <a:r>
              <a:rPr lang="en-US" dirty="0" smtClean="0"/>
              <a:t>Applicants often work with planning staff after receiving initial comments</a:t>
            </a:r>
          </a:p>
          <a:p>
            <a:r>
              <a:rPr lang="en-US" dirty="0" smtClean="0"/>
              <a:t>Process that results in better project, but may not meet everyone’s goals</a:t>
            </a:r>
          </a:p>
          <a:p>
            <a:endParaRPr lang="en-US" dirty="0"/>
          </a:p>
          <a:p>
            <a:r>
              <a:rPr lang="en-US" dirty="0" smtClean="0">
                <a:hlinkClick r:id="rId2"/>
              </a:rPr>
              <a:t>Development Review Video</a:t>
            </a:r>
            <a:endParaRPr lang="en-US" dirty="0" smtClean="0"/>
          </a:p>
          <a:p>
            <a:pPr lvl="1"/>
            <a:endParaRPr lang="en-US" dirty="0"/>
          </a:p>
        </p:txBody>
      </p:sp>
    </p:spTree>
    <p:extLst>
      <p:ext uri="{BB962C8B-B14F-4D97-AF65-F5344CB8AC3E}">
        <p14:creationId xmlns:p14="http://schemas.microsoft.com/office/powerpoint/2010/main" val="2676328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6488 Hayden Run Road</a:t>
            </a:r>
            <a:endParaRPr lang="en-US" dirty="0"/>
          </a:p>
        </p:txBody>
      </p:sp>
      <p:sp>
        <p:nvSpPr>
          <p:cNvPr id="4" name="Content Placeholder 3"/>
          <p:cNvSpPr>
            <a:spLocks noGrp="1"/>
          </p:cNvSpPr>
          <p:nvPr>
            <p:ph sz="half" idx="2"/>
          </p:nvPr>
        </p:nvSpPr>
        <p:spPr/>
        <p:txBody>
          <a:bodyPr/>
          <a:lstStyle/>
          <a:p>
            <a:r>
              <a:rPr lang="en-US" dirty="0" smtClean="0"/>
              <a:t>New Veterinary Clinic</a:t>
            </a:r>
          </a:p>
          <a:p>
            <a:r>
              <a:rPr lang="en-US" dirty="0" smtClean="0"/>
              <a:t>Existing Zoning – R, Rural</a:t>
            </a:r>
          </a:p>
          <a:p>
            <a:r>
              <a:rPr lang="en-US" dirty="0" smtClean="0"/>
              <a:t>Requested Zoning – L-C-4, Limited Commercial District</a:t>
            </a:r>
          </a:p>
          <a:p>
            <a:pPr marL="0" indent="0">
              <a:buNone/>
            </a:pPr>
            <a:endParaRPr lang="en-US" dirty="0" smtClean="0"/>
          </a:p>
          <a:p>
            <a:pPr marL="0" indent="0">
              <a:buNone/>
            </a:pPr>
            <a:r>
              <a:rPr lang="en-US" b="1" dirty="0" smtClean="0"/>
              <a:t>Staff review request, site plan, elevations, and limitation text.</a:t>
            </a:r>
          </a:p>
          <a:p>
            <a:pPr marL="0" indent="0">
              <a:buNone/>
            </a:pPr>
            <a:endParaRPr lang="en-US" b="1" dirty="0" smtClean="0"/>
          </a:p>
          <a:p>
            <a:pPr marL="0" indent="0">
              <a:buNone/>
            </a:pPr>
            <a:r>
              <a:rPr lang="en-US" b="1" dirty="0" smtClean="0"/>
              <a:t>First Question: Is the applicant requesting to change the permitted use?</a:t>
            </a:r>
          </a:p>
          <a:p>
            <a:r>
              <a:rPr lang="en-US" b="1" dirty="0" smtClean="0"/>
              <a:t>Yes</a:t>
            </a:r>
            <a:r>
              <a:rPr lang="en-US" dirty="0" smtClean="0"/>
              <a:t>, the applicant is requesting to change the existing zoning district, which regulates use</a:t>
            </a:r>
          </a:p>
          <a:p>
            <a:r>
              <a:rPr lang="en-US" dirty="0" smtClean="0"/>
              <a:t>If yes, then we review request for consistency with land use policies.</a:t>
            </a:r>
          </a:p>
          <a:p>
            <a:r>
              <a:rPr lang="en-US" dirty="0" smtClean="0"/>
              <a:t>If no, only design guidelines apply.</a:t>
            </a:r>
          </a:p>
          <a:p>
            <a:endParaRPr lang="en-US" dirty="0" smtClean="0"/>
          </a:p>
          <a:p>
            <a:endParaRPr lang="en-US" dirty="0"/>
          </a:p>
          <a:p>
            <a:pPr lvl="1"/>
            <a:endParaRPr lang="en-US" dirty="0"/>
          </a:p>
        </p:txBody>
      </p:sp>
    </p:spTree>
    <p:extLst>
      <p:ext uri="{BB962C8B-B14F-4D97-AF65-F5344CB8AC3E}">
        <p14:creationId xmlns:p14="http://schemas.microsoft.com/office/powerpoint/2010/main" val="731346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6488 Hayden Run Road</a:t>
            </a:r>
            <a:endParaRPr lang="en-US" dirty="0"/>
          </a:p>
        </p:txBody>
      </p:sp>
      <p:sp>
        <p:nvSpPr>
          <p:cNvPr id="4" name="Content Placeholder 3"/>
          <p:cNvSpPr>
            <a:spLocks noGrp="1"/>
          </p:cNvSpPr>
          <p:nvPr>
            <p:ph sz="half" idx="2"/>
          </p:nvPr>
        </p:nvSpPr>
        <p:spPr/>
        <p:txBody>
          <a:bodyPr/>
          <a:lstStyle/>
          <a:p>
            <a:r>
              <a:rPr lang="en-US" dirty="0" smtClean="0"/>
              <a:t>New Veterinary Clinic</a:t>
            </a:r>
          </a:p>
          <a:p>
            <a:r>
              <a:rPr lang="en-US" dirty="0" smtClean="0"/>
              <a:t>Existing Zoning – R, Rural</a:t>
            </a:r>
          </a:p>
          <a:p>
            <a:r>
              <a:rPr lang="en-US" dirty="0" smtClean="0"/>
              <a:t>Requested Zoning – L-C-4, Limited Commercial District</a:t>
            </a:r>
          </a:p>
          <a:p>
            <a:pPr marL="0" indent="0">
              <a:buNone/>
            </a:pPr>
            <a:endParaRPr lang="en-US" dirty="0" smtClean="0"/>
          </a:p>
          <a:p>
            <a:pPr marL="0" indent="0">
              <a:buNone/>
            </a:pPr>
            <a:r>
              <a:rPr lang="en-US" b="1" dirty="0" smtClean="0"/>
              <a:t>Second Question: What adopted plan policies apply to this case?</a:t>
            </a:r>
          </a:p>
          <a:p>
            <a:r>
              <a:rPr lang="en-US" dirty="0" smtClean="0"/>
              <a:t>Go to </a:t>
            </a:r>
            <a:r>
              <a:rPr lang="en-US" dirty="0">
                <a:hlinkClick r:id="rId2"/>
              </a:rPr>
              <a:t>http://gis.columbus.gov/csir</a:t>
            </a:r>
            <a:r>
              <a:rPr lang="en-US" dirty="0" smtClean="0">
                <a:hlinkClick r:id="rId2"/>
              </a:rPr>
              <a:t>/</a:t>
            </a:r>
            <a:endParaRPr lang="en-US" dirty="0" smtClean="0"/>
          </a:p>
          <a:p>
            <a:endParaRPr lang="en-US" dirty="0"/>
          </a:p>
          <a:p>
            <a:endParaRPr lang="en-US" dirty="0" smtClean="0"/>
          </a:p>
          <a:p>
            <a:endParaRPr lang="en-US" dirty="0"/>
          </a:p>
          <a:p>
            <a:pPr lvl="1"/>
            <a:endParaRPr lang="en-US" dirty="0"/>
          </a:p>
        </p:txBody>
      </p:sp>
    </p:spTree>
    <p:extLst>
      <p:ext uri="{BB962C8B-B14F-4D97-AF65-F5344CB8AC3E}">
        <p14:creationId xmlns:p14="http://schemas.microsoft.com/office/powerpoint/2010/main" val="3255674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6974" y="-37811"/>
            <a:ext cx="8294914" cy="639762"/>
          </a:xfrm>
        </p:spPr>
        <p:txBody>
          <a:bodyPr/>
          <a:lstStyle/>
          <a:p>
            <a:r>
              <a:rPr lang="en-US" dirty="0" smtClean="0"/>
              <a:t>6488 Hayden Run Road</a:t>
            </a:r>
            <a:endParaRPr lang="en-US" dirty="0"/>
          </a:p>
        </p:txBody>
      </p:sp>
      <p:pic>
        <p:nvPicPr>
          <p:cNvPr id="5" name="Content Placeholder 4" descr="Screen Clipp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675504"/>
            <a:ext cx="8294688" cy="4160108"/>
          </a:xfrm>
        </p:spPr>
      </p:pic>
      <p:sp>
        <p:nvSpPr>
          <p:cNvPr id="6" name="Oval 5"/>
          <p:cNvSpPr/>
          <p:nvPr/>
        </p:nvSpPr>
        <p:spPr>
          <a:xfrm>
            <a:off x="354227" y="675504"/>
            <a:ext cx="1548714" cy="535458"/>
          </a:xfrm>
          <a:prstGeom prst="ellipse">
            <a:avLst/>
          </a:prstGeom>
          <a:noFill/>
          <a:ln w="76200">
            <a:solidFill>
              <a:srgbClr val="E31B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857999" y="1379838"/>
            <a:ext cx="1996861" cy="761999"/>
          </a:xfrm>
          <a:prstGeom prst="ellipse">
            <a:avLst/>
          </a:prstGeom>
          <a:noFill/>
          <a:ln w="76200">
            <a:solidFill>
              <a:srgbClr val="E31B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46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4068"/>
            <a:ext cx="8294914" cy="639762"/>
          </a:xfrm>
        </p:spPr>
        <p:txBody>
          <a:bodyPr/>
          <a:lstStyle/>
          <a:p>
            <a:r>
              <a:rPr lang="en-US" dirty="0" smtClean="0"/>
              <a:t>6488 Hayden Run Road</a:t>
            </a:r>
            <a:endParaRPr lang="en-US" dirty="0"/>
          </a:p>
        </p:txBody>
      </p:sp>
      <p:sp>
        <p:nvSpPr>
          <p:cNvPr id="4" name="Content Placeholder 3"/>
          <p:cNvSpPr>
            <a:spLocks noGrp="1"/>
          </p:cNvSpPr>
          <p:nvPr>
            <p:ph sz="half" idx="2"/>
          </p:nvPr>
        </p:nvSpPr>
        <p:spPr>
          <a:xfrm>
            <a:off x="457200" y="896825"/>
            <a:ext cx="8294914" cy="4741976"/>
          </a:xfrm>
        </p:spPr>
        <p:txBody>
          <a:bodyPr/>
          <a:lstStyle/>
          <a:p>
            <a:pPr marL="0" indent="0">
              <a:buNone/>
            </a:pPr>
            <a:r>
              <a:rPr lang="en-US" b="1" dirty="0"/>
              <a:t>Second Question: What adopted plan policies apply to this case?</a:t>
            </a:r>
          </a:p>
          <a:p>
            <a:r>
              <a:rPr lang="en-US" dirty="0" smtClean="0"/>
              <a:t>Adopted </a:t>
            </a:r>
            <a:r>
              <a:rPr lang="en-US" dirty="0"/>
              <a:t>Plan: </a:t>
            </a:r>
            <a:r>
              <a:rPr lang="en-US" b="1" dirty="0"/>
              <a:t>Interim Hayden Run Corridor Plan </a:t>
            </a:r>
          </a:p>
          <a:p>
            <a:r>
              <a:rPr lang="en-US" dirty="0"/>
              <a:t>Plan land use recommendation: </a:t>
            </a:r>
            <a:r>
              <a:rPr lang="en-US" b="1" dirty="0"/>
              <a:t>Neighborhood </a:t>
            </a:r>
            <a:r>
              <a:rPr lang="en-US" b="1" dirty="0" smtClean="0"/>
              <a:t>Center</a:t>
            </a:r>
          </a:p>
          <a:p>
            <a:r>
              <a:rPr lang="en-US" dirty="0" smtClean="0"/>
              <a:t>Columbus Citywide Planning Policies: </a:t>
            </a:r>
            <a:r>
              <a:rPr lang="en-US" b="1" dirty="0" smtClean="0"/>
              <a:t>Early Adoption</a:t>
            </a:r>
            <a:endParaRPr lang="en-US" b="1" dirty="0"/>
          </a:p>
          <a:p>
            <a:pPr marL="0" indent="0">
              <a:buNone/>
            </a:pPr>
            <a:endParaRPr lang="en-US" dirty="0" smtClean="0"/>
          </a:p>
          <a:p>
            <a:pPr marL="0" indent="0">
              <a:buNone/>
            </a:pPr>
            <a:r>
              <a:rPr lang="en-US" b="1" dirty="0" smtClean="0"/>
              <a:t>Third Question: Is the new proposed </a:t>
            </a:r>
            <a:r>
              <a:rPr lang="en-US" b="1" u="sng" dirty="0" smtClean="0"/>
              <a:t>use</a:t>
            </a:r>
            <a:r>
              <a:rPr lang="en-US" b="1" dirty="0" smtClean="0"/>
              <a:t> supportable?</a:t>
            </a:r>
          </a:p>
          <a:p>
            <a:r>
              <a:rPr lang="en-US" dirty="0" smtClean="0"/>
              <a:t>Plan land use recommendation: </a:t>
            </a:r>
            <a:r>
              <a:rPr lang="en-US" b="1" dirty="0" smtClean="0"/>
              <a:t>Neighborhood Center</a:t>
            </a:r>
          </a:p>
          <a:p>
            <a:pPr lvl="1"/>
            <a:r>
              <a:rPr lang="en-US" dirty="0"/>
              <a:t>Look up land use recommendation policy in plan</a:t>
            </a:r>
            <a:endParaRPr lang="en-US" b="1" dirty="0"/>
          </a:p>
          <a:p>
            <a:pPr lvl="1"/>
            <a:r>
              <a:rPr lang="en-US" dirty="0" smtClean="0"/>
              <a:t>Supports limited amount of nonresidential uses</a:t>
            </a:r>
          </a:p>
          <a:p>
            <a:r>
              <a:rPr lang="en-US" dirty="0" smtClean="0"/>
              <a:t>Based on the plan recommendation, Planning supports the </a:t>
            </a:r>
            <a:r>
              <a:rPr lang="en-US" u="sng" dirty="0" smtClean="0"/>
              <a:t>use</a:t>
            </a:r>
          </a:p>
          <a:p>
            <a:endParaRPr lang="en-US" dirty="0" smtClean="0"/>
          </a:p>
          <a:p>
            <a:endParaRPr lang="en-US" dirty="0"/>
          </a:p>
          <a:p>
            <a:pPr lvl="1"/>
            <a:endParaRPr lang="en-US" dirty="0"/>
          </a:p>
        </p:txBody>
      </p:sp>
    </p:spTree>
    <p:extLst>
      <p:ext uri="{BB962C8B-B14F-4D97-AF65-F5344CB8AC3E}">
        <p14:creationId xmlns:p14="http://schemas.microsoft.com/office/powerpoint/2010/main" val="2112025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7062"/>
            <a:ext cx="8294914" cy="639762"/>
          </a:xfrm>
        </p:spPr>
        <p:txBody>
          <a:bodyPr/>
          <a:lstStyle/>
          <a:p>
            <a:r>
              <a:rPr lang="en-US" dirty="0" smtClean="0"/>
              <a:t>6488 Hayden Run Road</a:t>
            </a:r>
            <a:endParaRPr lang="en-US" dirty="0"/>
          </a:p>
        </p:txBody>
      </p:sp>
      <p:sp>
        <p:nvSpPr>
          <p:cNvPr id="4" name="Content Placeholder 3"/>
          <p:cNvSpPr>
            <a:spLocks noGrp="1"/>
          </p:cNvSpPr>
          <p:nvPr>
            <p:ph sz="half" idx="2"/>
          </p:nvPr>
        </p:nvSpPr>
        <p:spPr/>
        <p:txBody>
          <a:bodyPr/>
          <a:lstStyle/>
          <a:p>
            <a:r>
              <a:rPr lang="en-US" dirty="0"/>
              <a:t>Adopted Plan: </a:t>
            </a:r>
            <a:r>
              <a:rPr lang="en-US" b="1" dirty="0"/>
              <a:t>Interim Hayden Run Corridor Plan </a:t>
            </a:r>
          </a:p>
          <a:p>
            <a:r>
              <a:rPr lang="en-US" dirty="0"/>
              <a:t>Plan land use recommendation: </a:t>
            </a:r>
            <a:r>
              <a:rPr lang="en-US" b="1" dirty="0"/>
              <a:t>Neighborhood </a:t>
            </a:r>
            <a:r>
              <a:rPr lang="en-US" b="1" dirty="0" smtClean="0"/>
              <a:t>Center</a:t>
            </a:r>
          </a:p>
          <a:p>
            <a:r>
              <a:rPr lang="en-US" dirty="0" smtClean="0"/>
              <a:t>Columbus Citywide Planning Policies (C2P2): </a:t>
            </a:r>
            <a:r>
              <a:rPr lang="en-US" b="1" dirty="0" smtClean="0"/>
              <a:t>Early Adoption</a:t>
            </a:r>
            <a:endParaRPr lang="en-US" b="1" dirty="0"/>
          </a:p>
          <a:p>
            <a:pPr marL="0" indent="0">
              <a:buNone/>
            </a:pPr>
            <a:endParaRPr lang="en-US" dirty="0" smtClean="0"/>
          </a:p>
          <a:p>
            <a:pPr marL="0" indent="0">
              <a:buNone/>
            </a:pPr>
            <a:r>
              <a:rPr lang="en-US" b="1" dirty="0" smtClean="0"/>
              <a:t>Fourth Question: Is the new proposed </a:t>
            </a:r>
            <a:r>
              <a:rPr lang="en-US" b="1" u="sng" dirty="0" smtClean="0"/>
              <a:t>site plan and design</a:t>
            </a:r>
            <a:r>
              <a:rPr lang="en-US" b="1" dirty="0" smtClean="0"/>
              <a:t> supportable?</a:t>
            </a:r>
          </a:p>
          <a:p>
            <a:r>
              <a:rPr lang="en-US" dirty="0" smtClean="0"/>
              <a:t>Look up relevant design guidelines in plan and C2P2 (early adoption)</a:t>
            </a:r>
          </a:p>
          <a:p>
            <a:pPr lvl="1"/>
            <a:r>
              <a:rPr lang="en-US" dirty="0" smtClean="0"/>
              <a:t>Commercial development</a:t>
            </a:r>
          </a:p>
          <a:p>
            <a:pPr lvl="1"/>
            <a:r>
              <a:rPr lang="en-US" dirty="0" smtClean="0"/>
              <a:t>Building parallel to and facing street</a:t>
            </a:r>
          </a:p>
          <a:p>
            <a:pPr lvl="1"/>
            <a:r>
              <a:rPr lang="en-US" dirty="0" smtClean="0"/>
              <a:t>Building design</a:t>
            </a:r>
          </a:p>
          <a:p>
            <a:pPr lvl="1"/>
            <a:r>
              <a:rPr lang="en-US" dirty="0" smtClean="0"/>
              <a:t>Connected to sidewalk</a:t>
            </a:r>
          </a:p>
          <a:p>
            <a:pPr lvl="1"/>
            <a:r>
              <a:rPr lang="en-US" dirty="0" smtClean="0"/>
              <a:t>Parking to rear or side of building</a:t>
            </a:r>
          </a:p>
          <a:p>
            <a:pPr lvl="1"/>
            <a:r>
              <a:rPr lang="en-US" dirty="0" smtClean="0"/>
              <a:t>Landscaping and screening between right-of-way and street</a:t>
            </a:r>
          </a:p>
          <a:p>
            <a:endParaRPr lang="en-US" dirty="0" smtClean="0"/>
          </a:p>
          <a:p>
            <a:endParaRPr lang="en-US" dirty="0"/>
          </a:p>
          <a:p>
            <a:pPr lvl="1"/>
            <a:endParaRPr lang="en-US" dirty="0"/>
          </a:p>
        </p:txBody>
      </p:sp>
    </p:spTree>
    <p:extLst>
      <p:ext uri="{BB962C8B-B14F-4D97-AF65-F5344CB8AC3E}">
        <p14:creationId xmlns:p14="http://schemas.microsoft.com/office/powerpoint/2010/main" val="3015586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0"/>
            <a:ext cx="8294914" cy="639762"/>
          </a:xfrm>
        </p:spPr>
        <p:txBody>
          <a:bodyPr/>
          <a:lstStyle/>
          <a:p>
            <a:r>
              <a:rPr lang="en-US" dirty="0" smtClean="0"/>
              <a:t>6488 Hayden Run Road</a:t>
            </a:r>
            <a:endParaRPr lang="en-US" dirty="0"/>
          </a:p>
        </p:txBody>
      </p:sp>
      <p:sp>
        <p:nvSpPr>
          <p:cNvPr id="4" name="Content Placeholder 3"/>
          <p:cNvSpPr>
            <a:spLocks noGrp="1"/>
          </p:cNvSpPr>
          <p:nvPr>
            <p:ph sz="half" idx="2"/>
          </p:nvPr>
        </p:nvSpPr>
        <p:spPr>
          <a:xfrm>
            <a:off x="457200" y="639763"/>
            <a:ext cx="8294914" cy="4999038"/>
          </a:xfrm>
        </p:spPr>
        <p:txBody>
          <a:bodyPr/>
          <a:lstStyle/>
          <a:p>
            <a:r>
              <a:rPr lang="en-US" dirty="0" smtClean="0"/>
              <a:t>All plan documents available online</a:t>
            </a:r>
          </a:p>
          <a:p>
            <a:r>
              <a:rPr lang="en-US" dirty="0" smtClean="0"/>
              <a:t>www.Columbus.gov/planning</a:t>
            </a:r>
          </a:p>
          <a:p>
            <a:endParaRPr lang="en-US" dirty="0"/>
          </a:p>
          <a:p>
            <a:pPr lvl="1"/>
            <a:endParaRPr lang="en-US" dirty="0"/>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44" y="1450636"/>
            <a:ext cx="3287534" cy="4035763"/>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328" y="1298234"/>
            <a:ext cx="3283256" cy="4188165"/>
          </a:xfrm>
          <a:prstGeom prst="rect">
            <a:avLst/>
          </a:prstGeom>
        </p:spPr>
      </p:pic>
    </p:spTree>
    <p:extLst>
      <p:ext uri="{BB962C8B-B14F-4D97-AF65-F5344CB8AC3E}">
        <p14:creationId xmlns:p14="http://schemas.microsoft.com/office/powerpoint/2010/main" val="2390044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9610" y="-187800"/>
            <a:ext cx="8294914" cy="639762"/>
          </a:xfrm>
        </p:spPr>
        <p:txBody>
          <a:bodyPr/>
          <a:lstStyle/>
          <a:p>
            <a:r>
              <a:rPr lang="en-US" dirty="0" smtClean="0"/>
              <a:t>6488 Hayden Run Road</a:t>
            </a:r>
            <a:endParaRPr lang="en-US" dirty="0"/>
          </a:p>
        </p:txBody>
      </p:sp>
      <p:sp>
        <p:nvSpPr>
          <p:cNvPr id="4" name="Content Placeholder 3"/>
          <p:cNvSpPr>
            <a:spLocks noGrp="1"/>
          </p:cNvSpPr>
          <p:nvPr>
            <p:ph sz="half" idx="2"/>
          </p:nvPr>
        </p:nvSpPr>
        <p:spPr>
          <a:xfrm>
            <a:off x="457200" y="414670"/>
            <a:ext cx="8294914" cy="5129395"/>
          </a:xfrm>
        </p:spPr>
        <p:txBody>
          <a:bodyPr/>
          <a:lstStyle/>
          <a:p>
            <a:pPr marL="0" indent="0">
              <a:buNone/>
            </a:pPr>
            <a:r>
              <a:rPr lang="en-US" b="1" dirty="0" smtClean="0"/>
              <a:t>Is the new proposed </a:t>
            </a:r>
            <a:r>
              <a:rPr lang="en-US" b="1" u="sng" dirty="0" smtClean="0"/>
              <a:t>site plan and design</a:t>
            </a:r>
            <a:r>
              <a:rPr lang="en-US" b="1" dirty="0" smtClean="0"/>
              <a:t> supportable?</a:t>
            </a:r>
          </a:p>
          <a:p>
            <a:r>
              <a:rPr lang="en-US" dirty="0" smtClean="0"/>
              <a:t>Based on Plan and C2P2, Planning requested commitment to Community Commercial Overlay standards, as these code standards represent many plan recommendations</a:t>
            </a:r>
          </a:p>
          <a:p>
            <a:r>
              <a:rPr lang="en-US" dirty="0" smtClean="0"/>
              <a:t>Also requested landscaping and street trees between parking and ROW</a:t>
            </a:r>
          </a:p>
          <a:p>
            <a:endParaRPr lang="en-US" dirty="0" smtClean="0"/>
          </a:p>
          <a:p>
            <a:endParaRPr lang="en-US" dirty="0"/>
          </a:p>
          <a:p>
            <a:pPr lvl="1"/>
            <a:endParaRPr lang="en-US" dirty="0"/>
          </a:p>
        </p:txBody>
      </p:sp>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10978" b="7919"/>
          <a:stretch/>
        </p:blipFill>
        <p:spPr>
          <a:xfrm>
            <a:off x="745824" y="2248930"/>
            <a:ext cx="7069848" cy="3163329"/>
          </a:xfrm>
          <a:prstGeom prst="rect">
            <a:avLst/>
          </a:prstGeom>
        </p:spPr>
      </p:pic>
      <p:sp>
        <p:nvSpPr>
          <p:cNvPr id="5" name="TextBox 4"/>
          <p:cNvSpPr txBox="1"/>
          <p:nvPr/>
        </p:nvSpPr>
        <p:spPr>
          <a:xfrm>
            <a:off x="3064476" y="4094206"/>
            <a:ext cx="696024" cy="369332"/>
          </a:xfrm>
          <a:prstGeom prst="rect">
            <a:avLst/>
          </a:prstGeom>
          <a:noFill/>
        </p:spPr>
        <p:txBody>
          <a:bodyPr wrap="none" rtlCol="0">
            <a:spAutoFit/>
          </a:bodyPr>
          <a:lstStyle/>
          <a:p>
            <a:r>
              <a:rPr lang="en-US" dirty="0" smtClean="0">
                <a:solidFill>
                  <a:srgbClr val="FF0000"/>
                </a:solidFill>
              </a:rPr>
              <a:t>BLDG</a:t>
            </a:r>
            <a:endParaRPr lang="en-US" dirty="0">
              <a:solidFill>
                <a:srgbClr val="FF0000"/>
              </a:solidFill>
            </a:endParaRPr>
          </a:p>
        </p:txBody>
      </p:sp>
      <p:sp>
        <p:nvSpPr>
          <p:cNvPr id="6" name="TextBox 5"/>
          <p:cNvSpPr txBox="1"/>
          <p:nvPr/>
        </p:nvSpPr>
        <p:spPr>
          <a:xfrm rot="-5400000">
            <a:off x="271849" y="3448632"/>
            <a:ext cx="1844864" cy="369332"/>
          </a:xfrm>
          <a:prstGeom prst="rect">
            <a:avLst/>
          </a:prstGeom>
          <a:noFill/>
        </p:spPr>
        <p:txBody>
          <a:bodyPr wrap="none" rtlCol="0">
            <a:spAutoFit/>
          </a:bodyPr>
          <a:lstStyle/>
          <a:p>
            <a:r>
              <a:rPr lang="en-US" smtClean="0">
                <a:solidFill>
                  <a:srgbClr val="FF0000"/>
                </a:solidFill>
              </a:rPr>
              <a:t>Hayden Run Road</a:t>
            </a:r>
            <a:endParaRPr lang="en-US">
              <a:solidFill>
                <a:srgbClr val="FF0000"/>
              </a:solidFill>
            </a:endParaRPr>
          </a:p>
        </p:txBody>
      </p:sp>
      <p:cxnSp>
        <p:nvCxnSpPr>
          <p:cNvPr id="10" name="Straight Arrow Connector 9"/>
          <p:cNvCxnSpPr/>
          <p:nvPr/>
        </p:nvCxnSpPr>
        <p:spPr>
          <a:xfrm flipH="1">
            <a:off x="2339546" y="3633298"/>
            <a:ext cx="1243913" cy="0"/>
          </a:xfrm>
          <a:prstGeom prst="straightConnector1">
            <a:avLst/>
          </a:prstGeom>
          <a:ln w="730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932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89" y="1744181"/>
            <a:ext cx="8458996" cy="3778234"/>
          </a:xfrm>
          <a:prstGeom prst="rect">
            <a:avLst/>
          </a:prstGeom>
        </p:spPr>
      </p:pic>
      <p:sp>
        <p:nvSpPr>
          <p:cNvPr id="3" name="Text Placeholder 2"/>
          <p:cNvSpPr>
            <a:spLocks noGrp="1"/>
          </p:cNvSpPr>
          <p:nvPr>
            <p:ph type="body" idx="1"/>
          </p:nvPr>
        </p:nvSpPr>
        <p:spPr>
          <a:xfrm>
            <a:off x="457200" y="0"/>
            <a:ext cx="8294914" cy="639762"/>
          </a:xfrm>
        </p:spPr>
        <p:txBody>
          <a:bodyPr/>
          <a:lstStyle/>
          <a:p>
            <a:r>
              <a:rPr lang="en-US" dirty="0" smtClean="0"/>
              <a:t>6488 Hayden Run Road</a:t>
            </a:r>
            <a:endParaRPr lang="en-US" dirty="0"/>
          </a:p>
        </p:txBody>
      </p:sp>
      <p:sp>
        <p:nvSpPr>
          <p:cNvPr id="4" name="Content Placeholder 3"/>
          <p:cNvSpPr>
            <a:spLocks noGrp="1"/>
          </p:cNvSpPr>
          <p:nvPr>
            <p:ph sz="half" idx="2"/>
          </p:nvPr>
        </p:nvSpPr>
        <p:spPr>
          <a:xfrm>
            <a:off x="457200" y="697721"/>
            <a:ext cx="8294914" cy="4846344"/>
          </a:xfrm>
        </p:spPr>
        <p:txBody>
          <a:bodyPr/>
          <a:lstStyle/>
          <a:p>
            <a:pPr marL="0" indent="0">
              <a:buNone/>
            </a:pPr>
            <a:r>
              <a:rPr lang="en-US" b="1" dirty="0" smtClean="0"/>
              <a:t>Is the new proposed </a:t>
            </a:r>
            <a:r>
              <a:rPr lang="en-US" b="1" u="sng" dirty="0" smtClean="0"/>
              <a:t>site plan and design</a:t>
            </a:r>
            <a:r>
              <a:rPr lang="en-US" b="1" dirty="0" smtClean="0"/>
              <a:t> supportable?</a:t>
            </a:r>
          </a:p>
          <a:p>
            <a:r>
              <a:rPr lang="en-US" i="1" dirty="0" smtClean="0"/>
              <a:t>After revisions</a:t>
            </a:r>
            <a:r>
              <a:rPr lang="en-US" dirty="0" smtClean="0"/>
              <a:t>, the site plan and design are consistent with plan recommendations</a:t>
            </a:r>
          </a:p>
          <a:p>
            <a:endParaRPr lang="en-US" dirty="0" smtClean="0"/>
          </a:p>
          <a:p>
            <a:endParaRPr lang="en-US" dirty="0"/>
          </a:p>
          <a:p>
            <a:pPr lvl="1"/>
            <a:endParaRPr lang="en-US" dirty="0"/>
          </a:p>
        </p:txBody>
      </p:sp>
      <p:sp>
        <p:nvSpPr>
          <p:cNvPr id="5" name="TextBox 4"/>
          <p:cNvSpPr txBox="1"/>
          <p:nvPr/>
        </p:nvSpPr>
        <p:spPr>
          <a:xfrm>
            <a:off x="2442519" y="3377515"/>
            <a:ext cx="696024" cy="369332"/>
          </a:xfrm>
          <a:prstGeom prst="rect">
            <a:avLst/>
          </a:prstGeom>
          <a:noFill/>
        </p:spPr>
        <p:txBody>
          <a:bodyPr wrap="none" rtlCol="0">
            <a:spAutoFit/>
          </a:bodyPr>
          <a:lstStyle/>
          <a:p>
            <a:r>
              <a:rPr lang="en-US" dirty="0" smtClean="0">
                <a:solidFill>
                  <a:srgbClr val="FF0000"/>
                </a:solidFill>
              </a:rPr>
              <a:t>BLDG</a:t>
            </a:r>
            <a:endParaRPr lang="en-US" dirty="0">
              <a:solidFill>
                <a:srgbClr val="FF0000"/>
              </a:solidFill>
            </a:endParaRPr>
          </a:p>
        </p:txBody>
      </p:sp>
      <p:sp>
        <p:nvSpPr>
          <p:cNvPr id="6" name="TextBox 5"/>
          <p:cNvSpPr txBox="1"/>
          <p:nvPr/>
        </p:nvSpPr>
        <p:spPr>
          <a:xfrm rot="-5400000">
            <a:off x="39478" y="3259161"/>
            <a:ext cx="1844864" cy="369332"/>
          </a:xfrm>
          <a:prstGeom prst="rect">
            <a:avLst/>
          </a:prstGeom>
          <a:noFill/>
        </p:spPr>
        <p:txBody>
          <a:bodyPr wrap="none" rtlCol="0">
            <a:spAutoFit/>
          </a:bodyPr>
          <a:lstStyle/>
          <a:p>
            <a:r>
              <a:rPr lang="en-US" dirty="0" smtClean="0">
                <a:solidFill>
                  <a:srgbClr val="FF0000"/>
                </a:solidFill>
              </a:rPr>
              <a:t>Hayden Run Road</a:t>
            </a:r>
            <a:endParaRPr lang="en-US" dirty="0">
              <a:solidFill>
                <a:srgbClr val="FF0000"/>
              </a:solidFill>
            </a:endParaRPr>
          </a:p>
        </p:txBody>
      </p:sp>
      <p:cxnSp>
        <p:nvCxnSpPr>
          <p:cNvPr id="10" name="Straight Arrow Connector 9"/>
          <p:cNvCxnSpPr/>
          <p:nvPr/>
        </p:nvCxnSpPr>
        <p:spPr>
          <a:xfrm flipH="1">
            <a:off x="1820563" y="2916605"/>
            <a:ext cx="1243913" cy="0"/>
          </a:xfrm>
          <a:prstGeom prst="straightConnector1">
            <a:avLst/>
          </a:prstGeom>
          <a:ln w="730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122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32" y="2049078"/>
            <a:ext cx="3587932" cy="3970318"/>
          </a:xfrm>
          <a:prstGeom prst="rect">
            <a:avLst/>
          </a:prstGeom>
        </p:spPr>
        <p:txBody>
          <a:bodyPr wrap="square">
            <a:spAutoFit/>
          </a:bodyPr>
          <a:lstStyle/>
          <a:p>
            <a:pPr marL="342900" lvl="0" indent="-228600">
              <a:lnSpc>
                <a:spcPct val="90000"/>
              </a:lnSpc>
              <a:spcBef>
                <a:spcPct val="20000"/>
              </a:spcBef>
              <a:buClr>
                <a:srgbClr val="4F81BD"/>
              </a:buClr>
              <a:buFont typeface="Arial" pitchFamily="34" charset="0"/>
              <a:buChar char="•"/>
            </a:pPr>
            <a:r>
              <a:rPr lang="en-US" altLang="en-US" sz="2200" b="1" dirty="0">
                <a:solidFill>
                  <a:prstClr val="black"/>
                </a:solidFill>
              </a:rPr>
              <a:t>City Council Variance (CV)</a:t>
            </a:r>
          </a:p>
          <a:p>
            <a:pPr marL="640080" lvl="1" indent="-228600">
              <a:lnSpc>
                <a:spcPct val="90000"/>
              </a:lnSpc>
              <a:spcBef>
                <a:spcPct val="20000"/>
              </a:spcBef>
              <a:buClr>
                <a:srgbClr val="C0504D"/>
              </a:buClr>
              <a:buFont typeface="Arial" pitchFamily="34" charset="0"/>
              <a:buChar char="•"/>
            </a:pPr>
            <a:endParaRPr lang="en-US" altLang="en-US" dirty="0" smtClean="0">
              <a:solidFill>
                <a:prstClr val="black"/>
              </a:solidFill>
            </a:endParaRPr>
          </a:p>
          <a:p>
            <a:pPr marL="640080" lvl="1" indent="-228600">
              <a:lnSpc>
                <a:spcPct val="90000"/>
              </a:lnSpc>
              <a:spcBef>
                <a:spcPct val="20000"/>
              </a:spcBef>
              <a:buClr>
                <a:srgbClr val="C0504D"/>
              </a:buClr>
              <a:buFont typeface="Arial" pitchFamily="34" charset="0"/>
              <a:buChar char="•"/>
            </a:pPr>
            <a:r>
              <a:rPr lang="en-US" altLang="en-US" dirty="0" smtClean="0">
                <a:solidFill>
                  <a:prstClr val="black"/>
                </a:solidFill>
              </a:rPr>
              <a:t>Permits </a:t>
            </a:r>
            <a:r>
              <a:rPr lang="en-US" altLang="en-US" dirty="0">
                <a:solidFill>
                  <a:prstClr val="black"/>
                </a:solidFill>
              </a:rPr>
              <a:t>a </a:t>
            </a:r>
            <a:r>
              <a:rPr lang="en-US" altLang="en-US" dirty="0" smtClean="0">
                <a:solidFill>
                  <a:prstClr val="black"/>
                </a:solidFill>
              </a:rPr>
              <a:t>prohibited use not normally permitted </a:t>
            </a:r>
            <a:r>
              <a:rPr lang="en-US" altLang="en-US" dirty="0">
                <a:solidFill>
                  <a:prstClr val="black"/>
                </a:solidFill>
              </a:rPr>
              <a:t>by the zoning district </a:t>
            </a:r>
          </a:p>
          <a:p>
            <a:pPr marL="640080" lvl="1" indent="-228600">
              <a:lnSpc>
                <a:spcPct val="90000"/>
              </a:lnSpc>
              <a:spcBef>
                <a:spcPct val="20000"/>
              </a:spcBef>
              <a:buClr>
                <a:srgbClr val="C0504D"/>
              </a:buClr>
              <a:buFont typeface="Arial" pitchFamily="34" charset="0"/>
              <a:buChar char="•"/>
            </a:pPr>
            <a:endParaRPr lang="en-US" altLang="en-US" dirty="0" smtClean="0">
              <a:solidFill>
                <a:prstClr val="black"/>
              </a:solidFill>
            </a:endParaRPr>
          </a:p>
          <a:p>
            <a:pPr marL="640080" lvl="1" indent="-228600">
              <a:lnSpc>
                <a:spcPct val="90000"/>
              </a:lnSpc>
              <a:spcBef>
                <a:spcPct val="20000"/>
              </a:spcBef>
              <a:buClr>
                <a:srgbClr val="C0504D"/>
              </a:buClr>
              <a:buFont typeface="Arial" pitchFamily="34" charset="0"/>
              <a:buChar char="•"/>
            </a:pPr>
            <a:r>
              <a:rPr lang="en-US" altLang="en-US" dirty="0" smtClean="0">
                <a:solidFill>
                  <a:prstClr val="black"/>
                </a:solidFill>
              </a:rPr>
              <a:t>Permit </a:t>
            </a:r>
            <a:r>
              <a:rPr lang="en-US" altLang="en-US" dirty="0">
                <a:solidFill>
                  <a:prstClr val="black"/>
                </a:solidFill>
              </a:rPr>
              <a:t>a variation in the development standards of any district only in conjunction with a rezoning or a use </a:t>
            </a:r>
            <a:r>
              <a:rPr lang="en-US" altLang="en-US" dirty="0" smtClean="0">
                <a:solidFill>
                  <a:prstClr val="black"/>
                </a:solidFill>
              </a:rPr>
              <a:t>variance</a:t>
            </a:r>
          </a:p>
          <a:p>
            <a:pPr marL="640080" lvl="1" indent="-228600">
              <a:lnSpc>
                <a:spcPct val="90000"/>
              </a:lnSpc>
              <a:spcBef>
                <a:spcPct val="20000"/>
              </a:spcBef>
              <a:buClr>
                <a:srgbClr val="C0504D"/>
              </a:buClr>
              <a:buFont typeface="Arial" pitchFamily="34" charset="0"/>
              <a:buChar char="•"/>
            </a:pPr>
            <a:endParaRPr lang="en-US" altLang="en-US" dirty="0" smtClean="0">
              <a:solidFill>
                <a:prstClr val="black"/>
              </a:solidFill>
            </a:endParaRPr>
          </a:p>
          <a:p>
            <a:pPr marL="640080" lvl="1" indent="-228600">
              <a:lnSpc>
                <a:spcPct val="90000"/>
              </a:lnSpc>
              <a:spcBef>
                <a:spcPct val="20000"/>
              </a:spcBef>
              <a:buClr>
                <a:srgbClr val="C0504D"/>
              </a:buClr>
              <a:buFont typeface="Arial" pitchFamily="34" charset="0"/>
              <a:buChar char="•"/>
            </a:pPr>
            <a:r>
              <a:rPr lang="en-US" altLang="en-US" dirty="0" smtClean="0">
                <a:solidFill>
                  <a:prstClr val="black"/>
                </a:solidFill>
              </a:rPr>
              <a:t>Example - Residential in an M and C4 district</a:t>
            </a:r>
            <a:endParaRPr lang="en-US" altLang="en-US" dirty="0">
              <a:solidFill>
                <a:prstClr val="black"/>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997277"/>
            <a:ext cx="4724401" cy="4555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00" y="1091625"/>
            <a:ext cx="6934200" cy="584775"/>
          </a:xfrm>
          <a:prstGeom prst="rect">
            <a:avLst/>
          </a:prstGeom>
          <a:noFill/>
        </p:spPr>
        <p:txBody>
          <a:bodyPr wrap="square" rtlCol="0">
            <a:spAutoFit/>
          </a:bodyPr>
          <a:lstStyle/>
          <a:p>
            <a:pPr algn="ctr"/>
            <a:r>
              <a:rPr lang="en-US" altLang="en-US" sz="3200" dirty="0">
                <a:solidFill>
                  <a:srgbClr val="FF0000"/>
                </a:solidFill>
              </a:rPr>
              <a:t>Relief from Zoning Code Requirements</a:t>
            </a:r>
            <a:endParaRPr lang="en-US" sz="3200" dirty="0"/>
          </a:p>
        </p:txBody>
      </p:sp>
    </p:spTree>
    <p:extLst>
      <p:ext uri="{BB962C8B-B14F-4D97-AF65-F5344CB8AC3E}">
        <p14:creationId xmlns:p14="http://schemas.microsoft.com/office/powerpoint/2010/main" val="438719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4287"/>
            <a:ext cx="8294914" cy="639762"/>
          </a:xfrm>
        </p:spPr>
        <p:txBody>
          <a:bodyPr/>
          <a:lstStyle/>
          <a:p>
            <a:r>
              <a:rPr lang="en-US" dirty="0" smtClean="0"/>
              <a:t>6488 Hayden Run Road</a:t>
            </a:r>
            <a:endParaRPr lang="en-US" dirty="0"/>
          </a:p>
        </p:txBody>
      </p:sp>
      <p:sp>
        <p:nvSpPr>
          <p:cNvPr id="4" name="Content Placeholder 3"/>
          <p:cNvSpPr>
            <a:spLocks noGrp="1"/>
          </p:cNvSpPr>
          <p:nvPr>
            <p:ph sz="half" idx="2"/>
          </p:nvPr>
        </p:nvSpPr>
        <p:spPr>
          <a:xfrm>
            <a:off x="457200" y="591218"/>
            <a:ext cx="8294914" cy="4944609"/>
          </a:xfrm>
        </p:spPr>
        <p:txBody>
          <a:bodyPr/>
          <a:lstStyle/>
          <a:p>
            <a:r>
              <a:rPr lang="en-US" dirty="0" smtClean="0"/>
              <a:t>Three rounds of review based on application revisions:</a:t>
            </a:r>
          </a:p>
          <a:p>
            <a:pPr lvl="1"/>
            <a:r>
              <a:rPr lang="en-US" b="1" dirty="0" smtClean="0"/>
              <a:t>#1 - </a:t>
            </a:r>
            <a:r>
              <a:rPr lang="en-US" dirty="0"/>
              <a:t>Planning supports the use but requests revisions to the site plan and potential revisions to the proposed building elevations</a:t>
            </a:r>
            <a:r>
              <a:rPr lang="en-US" dirty="0" smtClean="0"/>
              <a:t>. Staff </a:t>
            </a:r>
            <a:r>
              <a:rPr lang="en-US" dirty="0"/>
              <a:t>requests that the applicant commit to Community Commercial Overlay (</a:t>
            </a:r>
            <a:r>
              <a:rPr lang="en-US" dirty="0" err="1"/>
              <a:t>CCO</a:t>
            </a:r>
            <a:r>
              <a:rPr lang="en-US" dirty="0"/>
              <a:t>) </a:t>
            </a:r>
            <a:r>
              <a:rPr lang="en-US" dirty="0" smtClean="0"/>
              <a:t>standards, a </a:t>
            </a:r>
            <a:r>
              <a:rPr lang="en-US" dirty="0"/>
              <a:t>high level of landscaping and screening, including street trees, be provided between the right-of-way and the parking </a:t>
            </a:r>
            <a:r>
              <a:rPr lang="en-US" dirty="0" smtClean="0"/>
              <a:t>lot.</a:t>
            </a:r>
          </a:p>
          <a:p>
            <a:pPr lvl="1"/>
            <a:r>
              <a:rPr lang="en-US" b="1" dirty="0" smtClean="0"/>
              <a:t>#2 </a:t>
            </a:r>
            <a:r>
              <a:rPr lang="en-US" dirty="0"/>
              <a:t>Planning is now in full support pending additional details about landscaping and street trees along the ROW. The revisions to the site plan with regards to parking placement and building location, as well as the applicant’s commitment to </a:t>
            </a:r>
            <a:r>
              <a:rPr lang="en-US" dirty="0" err="1"/>
              <a:t>CCO</a:t>
            </a:r>
            <a:r>
              <a:rPr lang="en-US" dirty="0"/>
              <a:t> standards for graphics are consistent with the recommendations found in the Interim Hayden Run Corridor Plan (2004) and Columbus Citywide Planning Policies (C2P2). </a:t>
            </a:r>
            <a:endParaRPr lang="en-US" dirty="0" smtClean="0"/>
          </a:p>
          <a:p>
            <a:pPr lvl="1"/>
            <a:r>
              <a:rPr lang="en-US" b="1" dirty="0" smtClean="0"/>
              <a:t>#3 </a:t>
            </a:r>
            <a:r>
              <a:rPr lang="en-US" dirty="0"/>
              <a:t>Planning is now in full support with the addition of street trees and landscaping along the frontage.</a:t>
            </a:r>
          </a:p>
          <a:p>
            <a:pPr lvl="1"/>
            <a:endParaRPr lang="en-US" b="1" dirty="0"/>
          </a:p>
          <a:p>
            <a:pPr marL="0" indent="0">
              <a:buNone/>
            </a:pPr>
            <a:endParaRPr lang="en-US" dirty="0" smtClean="0"/>
          </a:p>
        </p:txBody>
      </p:sp>
    </p:spTree>
    <p:extLst>
      <p:ext uri="{BB962C8B-B14F-4D97-AF65-F5344CB8AC3E}">
        <p14:creationId xmlns:p14="http://schemas.microsoft.com/office/powerpoint/2010/main" val="816824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Rezoning and variance case review</a:t>
            </a:r>
            <a:endParaRPr lang="en-US" dirty="0"/>
          </a:p>
        </p:txBody>
      </p:sp>
      <p:sp>
        <p:nvSpPr>
          <p:cNvPr id="4" name="Content Placeholder 3"/>
          <p:cNvSpPr>
            <a:spLocks noGrp="1"/>
          </p:cNvSpPr>
          <p:nvPr>
            <p:ph sz="half" idx="2"/>
          </p:nvPr>
        </p:nvSpPr>
        <p:spPr/>
        <p:txBody>
          <a:bodyPr/>
          <a:lstStyle/>
          <a:p>
            <a:r>
              <a:rPr lang="en-US" dirty="0" smtClean="0"/>
              <a:t>Staff encourages area commissioners to review their area’s adopted plan policies and design guidelines for each case</a:t>
            </a:r>
          </a:p>
          <a:p>
            <a:r>
              <a:rPr lang="en-US" dirty="0" smtClean="0"/>
              <a:t>Provided comments should relate back to the request and plan policy</a:t>
            </a:r>
          </a:p>
          <a:p>
            <a:pPr marL="0" indent="0">
              <a:buNone/>
            </a:pPr>
            <a:endParaRPr lang="en-US" dirty="0" smtClean="0"/>
          </a:p>
          <a:p>
            <a:r>
              <a:rPr lang="en-US" dirty="0" smtClean="0"/>
              <a:t>Review land use policies for Rezonings or variances related to use</a:t>
            </a:r>
          </a:p>
          <a:p>
            <a:r>
              <a:rPr lang="en-US" dirty="0" smtClean="0"/>
              <a:t>Review applicable design guidelines for all cases</a:t>
            </a:r>
          </a:p>
          <a:p>
            <a:endParaRPr lang="en-US" dirty="0" smtClean="0"/>
          </a:p>
          <a:p>
            <a:pPr lvl="1"/>
            <a:endParaRPr lang="en-US" dirty="0"/>
          </a:p>
        </p:txBody>
      </p:sp>
    </p:spTree>
    <p:extLst>
      <p:ext uri="{BB962C8B-B14F-4D97-AF65-F5344CB8AC3E}">
        <p14:creationId xmlns:p14="http://schemas.microsoft.com/office/powerpoint/2010/main" val="4246586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609600" y="1981200"/>
            <a:ext cx="7599362" cy="1533525"/>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6600" dirty="0" smtClean="0"/>
              <a:t>Thank You! </a:t>
            </a:r>
            <a:endParaRPr lang="en-US" sz="6600" dirty="0"/>
          </a:p>
        </p:txBody>
      </p:sp>
      <p:sp>
        <p:nvSpPr>
          <p:cNvPr id="7" name="Text Placeholder 1"/>
          <p:cNvSpPr txBox="1">
            <a:spLocks/>
          </p:cNvSpPr>
          <p:nvPr/>
        </p:nvSpPr>
        <p:spPr>
          <a:xfrm>
            <a:off x="685800" y="304799"/>
            <a:ext cx="7599362" cy="1533525"/>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None/>
              <a:defRPr sz="4400" kern="1200">
                <a:solidFill>
                  <a:schemeClr val="bg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None/>
              <a:defRPr sz="2600" kern="1200">
                <a:solidFill>
                  <a:srgbClr val="90A2CD"/>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sz="6600" dirty="0" smtClean="0"/>
              <a:t>Questions?</a:t>
            </a:r>
            <a:endParaRPr lang="en-US" sz="6600" dirty="0"/>
          </a:p>
        </p:txBody>
      </p:sp>
      <p:sp>
        <p:nvSpPr>
          <p:cNvPr id="8" name="Text Placeholder 1"/>
          <p:cNvSpPr txBox="1">
            <a:spLocks/>
          </p:cNvSpPr>
          <p:nvPr/>
        </p:nvSpPr>
        <p:spPr>
          <a:xfrm>
            <a:off x="838200" y="457199"/>
            <a:ext cx="7599362" cy="1533525"/>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None/>
              <a:defRPr sz="4400" kern="1200">
                <a:solidFill>
                  <a:schemeClr val="bg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None/>
              <a:defRPr sz="2600" kern="1200">
                <a:solidFill>
                  <a:srgbClr val="90A2CD"/>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sz="6600" dirty="0" smtClean="0">
                <a:solidFill>
                  <a:schemeClr val="tx1"/>
                </a:solidFill>
              </a:rPr>
              <a:t>Questions?</a:t>
            </a:r>
            <a:endParaRPr lang="en-US" sz="6600" dirty="0">
              <a:solidFill>
                <a:schemeClr val="tx1"/>
              </a:solidFill>
            </a:endParaRPr>
          </a:p>
        </p:txBody>
      </p:sp>
    </p:spTree>
    <p:extLst>
      <p:ext uri="{BB962C8B-B14F-4D97-AF65-F5344CB8AC3E}">
        <p14:creationId xmlns:p14="http://schemas.microsoft.com/office/powerpoint/2010/main" val="4166597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717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19257"/>
            <a:ext cx="5105400" cy="533400"/>
          </a:xfrm>
        </p:spPr>
        <p:txBody>
          <a:bodyPr>
            <a:normAutofit fontScale="85000" lnSpcReduction="20000"/>
          </a:bodyPr>
          <a:lstStyle/>
          <a:p>
            <a:pPr>
              <a:lnSpc>
                <a:spcPct val="90000"/>
              </a:lnSpc>
            </a:pPr>
            <a:r>
              <a:rPr lang="en-US" altLang="en-US" sz="2600" b="1" dirty="0"/>
              <a:t>Board of Zoning Adjustment (BZA) </a:t>
            </a:r>
            <a:r>
              <a:rPr lang="en-US" altLang="en-US" sz="1800" dirty="0" smtClean="0"/>
              <a:t/>
            </a:r>
            <a:br>
              <a:rPr lang="en-US" altLang="en-US" sz="1800" dirty="0" smtClean="0"/>
            </a:br>
            <a:endParaRPr lang="en-US" dirty="0" smtClean="0"/>
          </a:p>
        </p:txBody>
      </p:sp>
      <p:pic>
        <p:nvPicPr>
          <p:cNvPr id="3074" name="Picture 2" descr="web page bar 2"/>
          <p:cNvPicPr>
            <a:picLocks noChangeAspect="1" noChangeArrowheads="1"/>
          </p:cNvPicPr>
          <p:nvPr/>
        </p:nvPicPr>
        <p:blipFill rotWithShape="1">
          <a:blip r:embed="rId2">
            <a:extLst>
              <a:ext uri="{28A0092B-C50C-407E-A947-70E740481C1C}">
                <a14:useLocalDpi xmlns:a14="http://schemas.microsoft.com/office/drawing/2010/main" val="0"/>
              </a:ext>
            </a:extLst>
          </a:blip>
          <a:srcRect l="68049"/>
          <a:stretch/>
        </p:blipFill>
        <p:spPr bwMode="auto">
          <a:xfrm>
            <a:off x="5486400" y="1954606"/>
            <a:ext cx="1800497" cy="14743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junkyard pho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9617" y="3620427"/>
            <a:ext cx="2116183" cy="14087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edical marijua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5181600"/>
            <a:ext cx="1919247" cy="127949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81000" y="2463022"/>
            <a:ext cx="4953000" cy="762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lnSpc>
                <a:spcPct val="90000"/>
              </a:lnSpc>
            </a:pPr>
            <a:r>
              <a:rPr lang="en-US" dirty="0"/>
              <a:t>Considers appeals to the </a:t>
            </a:r>
            <a:r>
              <a:rPr lang="en-US" dirty="0" smtClean="0"/>
              <a:t>code violations</a:t>
            </a:r>
          </a:p>
        </p:txBody>
      </p:sp>
      <p:sp>
        <p:nvSpPr>
          <p:cNvPr id="9" name="Content Placeholder 2"/>
          <p:cNvSpPr txBox="1">
            <a:spLocks/>
          </p:cNvSpPr>
          <p:nvPr/>
        </p:nvSpPr>
        <p:spPr>
          <a:xfrm>
            <a:off x="381000" y="3324425"/>
            <a:ext cx="4953000" cy="762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r>
              <a:rPr lang="en-US" dirty="0"/>
              <a:t>Considers requests for variances to development standards </a:t>
            </a:r>
          </a:p>
        </p:txBody>
      </p:sp>
      <p:sp>
        <p:nvSpPr>
          <p:cNvPr id="10" name="Content Placeholder 2"/>
          <p:cNvSpPr txBox="1">
            <a:spLocks/>
          </p:cNvSpPr>
          <p:nvPr/>
        </p:nvSpPr>
        <p:spPr>
          <a:xfrm>
            <a:off x="381000" y="4225275"/>
            <a:ext cx="4953000" cy="2251725"/>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r>
              <a:rPr lang="en-US" dirty="0"/>
              <a:t>Considers requests for Special Permits for </a:t>
            </a:r>
            <a:r>
              <a:rPr lang="en-US" dirty="0" smtClean="0"/>
              <a:t>certain uses spelled out in zoning code. Examples:</a:t>
            </a:r>
            <a:endParaRPr lang="en-US" sz="1400" dirty="0"/>
          </a:p>
          <a:p>
            <a:pPr lvl="2"/>
            <a:r>
              <a:rPr lang="en-US" dirty="0"/>
              <a:t>Junk Yard</a:t>
            </a:r>
            <a:endParaRPr lang="en-US" sz="1200" dirty="0"/>
          </a:p>
          <a:p>
            <a:pPr lvl="2"/>
            <a:r>
              <a:rPr lang="en-US" dirty="0"/>
              <a:t>Crematory</a:t>
            </a:r>
            <a:endParaRPr lang="en-US" sz="1200" dirty="0"/>
          </a:p>
          <a:p>
            <a:pPr lvl="2"/>
            <a:r>
              <a:rPr lang="en-US" dirty="0"/>
              <a:t>Medical Marijuana </a:t>
            </a:r>
            <a:r>
              <a:rPr lang="en-US" dirty="0" smtClean="0"/>
              <a:t>Dispensary </a:t>
            </a:r>
            <a:endParaRPr lang="en-US" sz="1200" dirty="0"/>
          </a:p>
          <a:p>
            <a:pPr lvl="2"/>
            <a:r>
              <a:rPr lang="en-US" dirty="0"/>
              <a:t>Others</a:t>
            </a:r>
            <a:endParaRPr lang="en-US" sz="1200" dirty="0"/>
          </a:p>
        </p:txBody>
      </p:sp>
      <p:sp>
        <p:nvSpPr>
          <p:cNvPr id="2" name="TextBox 1"/>
          <p:cNvSpPr txBox="1"/>
          <p:nvPr/>
        </p:nvSpPr>
        <p:spPr>
          <a:xfrm>
            <a:off x="838200" y="990600"/>
            <a:ext cx="7391400" cy="584775"/>
          </a:xfrm>
          <a:prstGeom prst="rect">
            <a:avLst/>
          </a:prstGeom>
          <a:noFill/>
        </p:spPr>
        <p:txBody>
          <a:bodyPr wrap="square" rtlCol="0">
            <a:spAutoFit/>
          </a:bodyPr>
          <a:lstStyle/>
          <a:p>
            <a:pPr algn="ctr"/>
            <a:r>
              <a:rPr lang="en-US" altLang="en-US" sz="3200" dirty="0">
                <a:solidFill>
                  <a:srgbClr val="FF0000"/>
                </a:solidFill>
              </a:rPr>
              <a:t>Relief from Zoning Code Requirements</a:t>
            </a:r>
            <a:endParaRPr lang="en-US" sz="3200" dirty="0"/>
          </a:p>
        </p:txBody>
      </p:sp>
    </p:spTree>
    <p:extLst>
      <p:ext uri="{BB962C8B-B14F-4D97-AF65-F5344CB8AC3E}">
        <p14:creationId xmlns:p14="http://schemas.microsoft.com/office/powerpoint/2010/main" val="3559956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676400"/>
            <a:ext cx="5562600" cy="2286000"/>
          </a:xfrm>
        </p:spPr>
        <p:txBody>
          <a:bodyPr>
            <a:normAutofit/>
          </a:bodyPr>
          <a:lstStyle/>
          <a:p>
            <a:pPr>
              <a:lnSpc>
                <a:spcPct val="90000"/>
              </a:lnSpc>
            </a:pPr>
            <a:r>
              <a:rPr lang="en-US" altLang="en-US" b="1" dirty="0"/>
              <a:t>Graphics Commission</a:t>
            </a:r>
          </a:p>
          <a:p>
            <a:pPr lvl="1">
              <a:lnSpc>
                <a:spcPct val="90000"/>
              </a:lnSpc>
            </a:pPr>
            <a:r>
              <a:rPr lang="en-US" altLang="en-US" sz="1800" dirty="0"/>
              <a:t>Similar authority of the BZA, limited to the Graphics </a:t>
            </a:r>
            <a:r>
              <a:rPr lang="en-US" altLang="en-US" sz="1800" dirty="0" smtClean="0"/>
              <a:t>Code</a:t>
            </a:r>
          </a:p>
          <a:p>
            <a:pPr lvl="2">
              <a:lnSpc>
                <a:spcPct val="90000"/>
              </a:lnSpc>
            </a:pPr>
            <a:r>
              <a:rPr lang="en-US" altLang="en-US" sz="1600" dirty="0" smtClean="0"/>
              <a:t>Signs</a:t>
            </a:r>
          </a:p>
          <a:p>
            <a:pPr lvl="2">
              <a:lnSpc>
                <a:spcPct val="90000"/>
              </a:lnSpc>
            </a:pPr>
            <a:r>
              <a:rPr lang="en-US" altLang="en-US" sz="1600" dirty="0" smtClean="0"/>
              <a:t>Banners</a:t>
            </a:r>
          </a:p>
          <a:p>
            <a:pPr lvl="2">
              <a:lnSpc>
                <a:spcPct val="90000"/>
              </a:lnSpc>
            </a:pPr>
            <a:r>
              <a:rPr lang="en-US" altLang="en-US" sz="1600" dirty="0" smtClean="0"/>
              <a:t>Graphics on windows and walls </a:t>
            </a:r>
          </a:p>
          <a:p>
            <a:pPr lvl="2">
              <a:lnSpc>
                <a:spcPct val="90000"/>
              </a:lnSpc>
            </a:pPr>
            <a:r>
              <a:rPr lang="en-US" altLang="en-US" sz="1600" dirty="0" smtClean="0"/>
              <a:t>Others</a:t>
            </a:r>
            <a:endParaRPr lang="en-US" altLang="en-US" sz="1600" dirty="0"/>
          </a:p>
          <a:p>
            <a:endParaRPr lang="en-US"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943600" y="2899732"/>
            <a:ext cx="2209800" cy="372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28600" y="3035355"/>
            <a:ext cx="1981200" cy="345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914400"/>
            <a:ext cx="7391400" cy="584775"/>
          </a:xfrm>
          <a:prstGeom prst="rect">
            <a:avLst/>
          </a:prstGeom>
          <a:noFill/>
        </p:spPr>
        <p:txBody>
          <a:bodyPr wrap="square" rtlCol="0">
            <a:spAutoFit/>
          </a:bodyPr>
          <a:lstStyle/>
          <a:p>
            <a:pPr algn="ctr"/>
            <a:r>
              <a:rPr lang="en-US" altLang="en-US" sz="3200" dirty="0">
                <a:solidFill>
                  <a:srgbClr val="FF0000"/>
                </a:solidFill>
              </a:rPr>
              <a:t>Relief from Zoning Code Requirements</a:t>
            </a:r>
            <a:endParaRPr lang="en-US" sz="3200" dirty="0"/>
          </a:p>
        </p:txBody>
      </p:sp>
    </p:spTree>
    <p:extLst>
      <p:ext uri="{BB962C8B-B14F-4D97-AF65-F5344CB8AC3E}">
        <p14:creationId xmlns:p14="http://schemas.microsoft.com/office/powerpoint/2010/main" val="3154956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667000" y="152400"/>
            <a:ext cx="3810000" cy="895634"/>
          </a:xfrm>
        </p:spPr>
        <p:txBody>
          <a:bodyPr/>
          <a:lstStyle/>
          <a:p>
            <a:pPr algn="ctr" eaLnBrk="1" hangingPunct="1">
              <a:defRPr/>
            </a:pPr>
            <a:r>
              <a:rPr lang="en-US" sz="3200" dirty="0" smtClean="0">
                <a:solidFill>
                  <a:srgbClr val="FF0000"/>
                </a:solidFill>
                <a:latin typeface="+mn-lt"/>
              </a:rPr>
              <a:t>Rezoning Process</a:t>
            </a:r>
          </a:p>
        </p:txBody>
      </p:sp>
      <p:sp>
        <p:nvSpPr>
          <p:cNvPr id="3" name="Content Placeholder 2"/>
          <p:cNvSpPr>
            <a:spLocks noGrp="1"/>
          </p:cNvSpPr>
          <p:nvPr>
            <p:ph sz="half" idx="2"/>
          </p:nvPr>
        </p:nvSpPr>
        <p:spPr>
          <a:xfrm>
            <a:off x="-76200" y="1447800"/>
            <a:ext cx="5791200" cy="5257800"/>
          </a:xfrm>
          <a:ln>
            <a:noFill/>
          </a:ln>
        </p:spPr>
        <p:txBody>
          <a:bodyPr>
            <a:noAutofit/>
          </a:bodyPr>
          <a:lstStyle/>
          <a:p>
            <a:pPr>
              <a:lnSpc>
                <a:spcPct val="110000"/>
              </a:lnSpc>
              <a:spcBef>
                <a:spcPts val="630"/>
              </a:spcBef>
              <a:spcAft>
                <a:spcPts val="600"/>
              </a:spcAft>
              <a:buClr>
                <a:schemeClr val="tx1">
                  <a:lumMod val="75000"/>
                </a:schemeClr>
              </a:buClr>
            </a:pPr>
            <a:r>
              <a:rPr lang="en-US" altLang="en-US" sz="1800" b="1" dirty="0"/>
              <a:t>Application</a:t>
            </a:r>
            <a:r>
              <a:rPr lang="en-US" altLang="en-US" sz="1800" dirty="0"/>
              <a:t> </a:t>
            </a:r>
            <a:r>
              <a:rPr lang="en-US" altLang="en-US" sz="1800" dirty="0" smtClean="0"/>
              <a:t>submittal (two identical applications)</a:t>
            </a:r>
          </a:p>
          <a:p>
            <a:pPr lvl="1">
              <a:lnSpc>
                <a:spcPct val="110000"/>
              </a:lnSpc>
              <a:spcBef>
                <a:spcPts val="630"/>
              </a:spcBef>
              <a:spcAft>
                <a:spcPts val="600"/>
              </a:spcAft>
              <a:buClr>
                <a:schemeClr val="tx1">
                  <a:lumMod val="75000"/>
                </a:schemeClr>
              </a:buClr>
            </a:pPr>
            <a:r>
              <a:rPr lang="en-US" altLang="en-US" sz="1800" dirty="0" smtClean="0"/>
              <a:t>Applicant meets with staff to ensure application is complete and all variances are accounted for.</a:t>
            </a:r>
          </a:p>
          <a:p>
            <a:pPr>
              <a:lnSpc>
                <a:spcPct val="110000"/>
              </a:lnSpc>
              <a:spcBef>
                <a:spcPts val="630"/>
              </a:spcBef>
              <a:spcAft>
                <a:spcPts val="600"/>
              </a:spcAft>
              <a:buClr>
                <a:schemeClr val="tx1">
                  <a:lumMod val="75000"/>
                </a:schemeClr>
              </a:buClr>
            </a:pPr>
            <a:r>
              <a:rPr lang="en-US" altLang="en-US" sz="1800" b="1" dirty="0" smtClean="0"/>
              <a:t>Identical application mailed to Area Commission</a:t>
            </a:r>
          </a:p>
          <a:p>
            <a:pPr>
              <a:lnSpc>
                <a:spcPct val="110000"/>
              </a:lnSpc>
              <a:spcBef>
                <a:spcPts val="630"/>
              </a:spcBef>
              <a:spcAft>
                <a:spcPts val="600"/>
              </a:spcAft>
              <a:buClr>
                <a:schemeClr val="tx1">
                  <a:lumMod val="75000"/>
                </a:schemeClr>
              </a:buClr>
            </a:pPr>
            <a:r>
              <a:rPr lang="en-US" altLang="en-US" sz="1800" b="1" dirty="0" smtClean="0"/>
              <a:t>Staff site visit </a:t>
            </a:r>
          </a:p>
          <a:p>
            <a:pPr lvl="1">
              <a:lnSpc>
                <a:spcPct val="110000"/>
              </a:lnSpc>
              <a:spcBef>
                <a:spcPts val="630"/>
              </a:spcBef>
              <a:spcAft>
                <a:spcPts val="600"/>
              </a:spcAft>
              <a:buClr>
                <a:schemeClr val="tx1">
                  <a:lumMod val="75000"/>
                </a:schemeClr>
              </a:buClr>
            </a:pPr>
            <a:r>
              <a:rPr lang="en-US" altLang="en-US" sz="1800" dirty="0" smtClean="0"/>
              <a:t>Pictures of property and area for staff review</a:t>
            </a:r>
            <a:endParaRPr lang="en-US" altLang="en-US" sz="1800" dirty="0"/>
          </a:p>
          <a:p>
            <a:pPr>
              <a:lnSpc>
                <a:spcPct val="110000"/>
              </a:lnSpc>
              <a:spcBef>
                <a:spcPts val="630"/>
              </a:spcBef>
              <a:spcAft>
                <a:spcPts val="600"/>
              </a:spcAft>
              <a:buClr>
                <a:schemeClr val="tx1">
                  <a:lumMod val="75000"/>
                </a:schemeClr>
              </a:buClr>
            </a:pPr>
            <a:r>
              <a:rPr lang="en-US" altLang="en-US" sz="1800" b="1" dirty="0" smtClean="0"/>
              <a:t>Staff review </a:t>
            </a:r>
          </a:p>
          <a:p>
            <a:pPr lvl="1">
              <a:lnSpc>
                <a:spcPct val="110000"/>
              </a:lnSpc>
              <a:spcBef>
                <a:spcPts val="630"/>
              </a:spcBef>
              <a:spcAft>
                <a:spcPts val="600"/>
              </a:spcAft>
              <a:buClr>
                <a:schemeClr val="tx1">
                  <a:lumMod val="75000"/>
                </a:schemeClr>
              </a:buClr>
            </a:pPr>
            <a:r>
              <a:rPr lang="en-US" sz="1800" dirty="0"/>
              <a:t>Application is distributed to various City agencies for </a:t>
            </a:r>
            <a:r>
              <a:rPr lang="en-US" sz="1800" dirty="0" smtClean="0"/>
              <a:t>review and comment.</a:t>
            </a:r>
          </a:p>
          <a:p>
            <a:pPr lvl="1">
              <a:lnSpc>
                <a:spcPct val="110000"/>
              </a:lnSpc>
              <a:spcBef>
                <a:spcPts val="630"/>
              </a:spcBef>
              <a:spcAft>
                <a:spcPts val="600"/>
              </a:spcAft>
              <a:buClr>
                <a:schemeClr val="tx1">
                  <a:lumMod val="75000"/>
                </a:schemeClr>
              </a:buClr>
            </a:pPr>
            <a:r>
              <a:rPr lang="en-US" sz="1800" dirty="0" smtClean="0"/>
              <a:t>Who are they??</a:t>
            </a:r>
          </a:p>
          <a:p>
            <a:pPr>
              <a:lnSpc>
                <a:spcPct val="110000"/>
              </a:lnSpc>
            </a:pPr>
            <a:endParaRPr lang="en-US" sz="1800" dirty="0"/>
          </a:p>
          <a:p>
            <a:pPr marL="114300" indent="0">
              <a:lnSpc>
                <a:spcPct val="110000"/>
              </a:lnSpc>
              <a:buNone/>
            </a:pPr>
            <a:r>
              <a:rPr lang="en-US" sz="1800" dirty="0"/>
              <a:t>   </a:t>
            </a:r>
          </a:p>
          <a:p>
            <a:pPr>
              <a:lnSpc>
                <a:spcPct val="110000"/>
              </a:lnSpc>
            </a:pPr>
            <a:endParaRPr lang="en-US" sz="1800" dirty="0"/>
          </a:p>
          <a:p>
            <a:pPr>
              <a:lnSpc>
                <a:spcPct val="110000"/>
              </a:lnSpc>
              <a:spcBef>
                <a:spcPts val="300"/>
              </a:spcBef>
              <a:spcAft>
                <a:spcPts val="300"/>
              </a:spcAft>
            </a:pPr>
            <a:endParaRPr lang="en-US" sz="1800" dirty="0"/>
          </a:p>
          <a:p>
            <a:pPr lvl="1">
              <a:lnSpc>
                <a:spcPct val="110000"/>
              </a:lnSpc>
              <a:spcBef>
                <a:spcPts val="630"/>
              </a:spcBef>
              <a:spcAft>
                <a:spcPts val="600"/>
              </a:spcAft>
              <a:buClr>
                <a:schemeClr val="tx1">
                  <a:lumMod val="75000"/>
                </a:schemeClr>
              </a:buClr>
            </a:pPr>
            <a:endParaRPr lang="en-US" sz="1800" dirty="0"/>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0"/>
            <a:ext cx="2285999" cy="87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ontent Placeholder 2"/>
          <p:cNvSpPr>
            <a:spLocks noGrp="1"/>
          </p:cNvSpPr>
          <p:nvPr>
            <p:ph sz="half" idx="2"/>
          </p:nvPr>
        </p:nvSpPr>
        <p:spPr>
          <a:xfrm>
            <a:off x="5715000" y="2819400"/>
            <a:ext cx="2743200" cy="3048000"/>
          </a:xfrm>
        </p:spPr>
        <p:txBody>
          <a:bodyPr>
            <a:noAutofit/>
          </a:bodyPr>
          <a:lstStyle/>
          <a:p>
            <a:pPr marL="114300" indent="0" algn="ctr">
              <a:spcBef>
                <a:spcPts val="630"/>
              </a:spcBef>
              <a:spcAft>
                <a:spcPts val="600"/>
              </a:spcAft>
              <a:buClr>
                <a:schemeClr val="tx1">
                  <a:lumMod val="75000"/>
                </a:schemeClr>
              </a:buClr>
              <a:buNone/>
            </a:pPr>
            <a:r>
              <a:rPr lang="en-US" altLang="en-US" sz="1800" dirty="0" smtClean="0"/>
              <a:t>Concurrent with Staff Review Process: </a:t>
            </a:r>
          </a:p>
          <a:p>
            <a:pPr>
              <a:spcBef>
                <a:spcPts val="630"/>
              </a:spcBef>
              <a:spcAft>
                <a:spcPts val="600"/>
              </a:spcAft>
              <a:buClr>
                <a:schemeClr val="tx1">
                  <a:lumMod val="75000"/>
                </a:schemeClr>
              </a:buClr>
            </a:pPr>
            <a:r>
              <a:rPr lang="en-US" altLang="en-US" sz="1800" b="1" dirty="0" smtClean="0"/>
              <a:t>Applicant reaches out to Area Commission</a:t>
            </a:r>
          </a:p>
          <a:p>
            <a:pPr>
              <a:spcBef>
                <a:spcPts val="630"/>
              </a:spcBef>
              <a:spcAft>
                <a:spcPts val="600"/>
              </a:spcAft>
              <a:buClr>
                <a:schemeClr val="tx1">
                  <a:lumMod val="75000"/>
                </a:schemeClr>
              </a:buClr>
            </a:pPr>
            <a:r>
              <a:rPr lang="en-US" altLang="en-US" sz="1800" b="1" dirty="0" smtClean="0"/>
              <a:t>Area Commission Meeting(s) </a:t>
            </a:r>
            <a:r>
              <a:rPr lang="en-US" altLang="en-US" sz="1800" b="1" dirty="0" smtClean="0">
                <a:sym typeface="Wingdings" panose="05000000000000000000" pitchFamily="2" charset="2"/>
              </a:rPr>
              <a:t> </a:t>
            </a:r>
            <a:r>
              <a:rPr lang="en-US" altLang="en-US" sz="1800" b="1" dirty="0" smtClean="0"/>
              <a:t> Group issues recommendation in a reasonable time period on the variances requested.</a:t>
            </a:r>
          </a:p>
          <a:p>
            <a:pPr lvl="1">
              <a:spcBef>
                <a:spcPts val="630"/>
              </a:spcBef>
              <a:spcAft>
                <a:spcPts val="600"/>
              </a:spcAft>
              <a:buClr>
                <a:schemeClr val="tx1">
                  <a:lumMod val="75000"/>
                </a:schemeClr>
              </a:buClr>
            </a:pPr>
            <a:endParaRPr lang="en-US" sz="1800" dirty="0"/>
          </a:p>
        </p:txBody>
      </p:sp>
      <p:cxnSp>
        <p:nvCxnSpPr>
          <p:cNvPr id="6" name="Straight Connector 5"/>
          <p:cNvCxnSpPr/>
          <p:nvPr/>
        </p:nvCxnSpPr>
        <p:spPr>
          <a:xfrm>
            <a:off x="5615940" y="2750820"/>
            <a:ext cx="11430" cy="2811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05400" y="2750820"/>
            <a:ext cx="510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16830" y="5562600"/>
            <a:ext cx="510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615940" y="3200400"/>
            <a:ext cx="55626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706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5715000" cy="1143000"/>
          </a:xfrm>
        </p:spPr>
        <p:txBody>
          <a:bodyPr/>
          <a:lstStyle/>
          <a:p>
            <a:pPr algn="ctr"/>
            <a:r>
              <a:rPr lang="en-US" sz="3200" dirty="0">
                <a:solidFill>
                  <a:srgbClr val="FF0000"/>
                </a:solidFill>
                <a:latin typeface="+mn-lt"/>
              </a:rPr>
              <a:t>Rezoning Process</a:t>
            </a:r>
            <a:endParaRPr lang="en-US" sz="3200" dirty="0">
              <a:latin typeface="+mn-lt"/>
            </a:endParaRPr>
          </a:p>
        </p:txBody>
      </p:sp>
      <p:sp>
        <p:nvSpPr>
          <p:cNvPr id="3" name="Content Placeholder 2"/>
          <p:cNvSpPr>
            <a:spLocks noGrp="1"/>
          </p:cNvSpPr>
          <p:nvPr>
            <p:ph sz="half" idx="1"/>
          </p:nvPr>
        </p:nvSpPr>
        <p:spPr>
          <a:xfrm>
            <a:off x="1905000" y="1219200"/>
            <a:ext cx="5181600" cy="5410200"/>
          </a:xfrm>
        </p:spPr>
        <p:txBody>
          <a:bodyPr>
            <a:normAutofit fontScale="92500" lnSpcReduction="20000"/>
          </a:bodyPr>
          <a:lstStyle/>
          <a:p>
            <a:pPr marL="114300" indent="0">
              <a:buNone/>
            </a:pPr>
            <a:r>
              <a:rPr lang="en-US" dirty="0" smtClean="0"/>
              <a:t>City agencies that review all variance applications are:</a:t>
            </a:r>
          </a:p>
          <a:p>
            <a:pPr marL="114300" indent="0">
              <a:buNone/>
            </a:pPr>
            <a:endParaRPr lang="en-US" dirty="0" smtClean="0"/>
          </a:p>
          <a:p>
            <a:r>
              <a:rPr lang="en-US" dirty="0" smtClean="0"/>
              <a:t>Division of Planning</a:t>
            </a:r>
          </a:p>
          <a:p>
            <a:r>
              <a:rPr lang="en-US" dirty="0" smtClean="0"/>
              <a:t>Traffic Management</a:t>
            </a:r>
          </a:p>
          <a:p>
            <a:r>
              <a:rPr lang="en-US" dirty="0" smtClean="0"/>
              <a:t>Division of Power</a:t>
            </a:r>
          </a:p>
          <a:p>
            <a:r>
              <a:rPr lang="en-US" dirty="0" smtClean="0"/>
              <a:t>Sewers and Drains</a:t>
            </a:r>
          </a:p>
          <a:p>
            <a:r>
              <a:rPr lang="en-US" dirty="0" smtClean="0"/>
              <a:t>Recreation and Parks</a:t>
            </a:r>
          </a:p>
          <a:p>
            <a:r>
              <a:rPr lang="en-US" dirty="0" smtClean="0"/>
              <a:t>Refuse</a:t>
            </a:r>
          </a:p>
          <a:p>
            <a:r>
              <a:rPr lang="en-US" dirty="0" smtClean="0"/>
              <a:t>Fire</a:t>
            </a:r>
          </a:p>
          <a:p>
            <a:r>
              <a:rPr lang="en-US" dirty="0" smtClean="0"/>
              <a:t>Police</a:t>
            </a:r>
          </a:p>
          <a:p>
            <a:r>
              <a:rPr lang="en-US" dirty="0" smtClean="0"/>
              <a:t>Historic / Architectural Review</a:t>
            </a:r>
          </a:p>
          <a:p>
            <a:r>
              <a:rPr lang="en-US" dirty="0" smtClean="0"/>
              <a:t>Others</a:t>
            </a:r>
            <a:endParaRPr lang="en-US" dirty="0"/>
          </a:p>
        </p:txBody>
      </p:sp>
    </p:spTree>
    <p:extLst>
      <p:ext uri="{BB962C8B-B14F-4D97-AF65-F5344CB8AC3E}">
        <p14:creationId xmlns:p14="http://schemas.microsoft.com/office/powerpoint/2010/main" val="244922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209800" y="152400"/>
            <a:ext cx="4724400" cy="895634"/>
          </a:xfrm>
        </p:spPr>
        <p:txBody>
          <a:bodyPr/>
          <a:lstStyle/>
          <a:p>
            <a:pPr algn="ctr" eaLnBrk="1" hangingPunct="1">
              <a:defRPr/>
            </a:pPr>
            <a:r>
              <a:rPr lang="en-US" sz="3200" dirty="0" smtClean="0">
                <a:solidFill>
                  <a:srgbClr val="FF0000"/>
                </a:solidFill>
                <a:latin typeface="+mn-lt"/>
              </a:rPr>
              <a:t>Rezoning Process</a:t>
            </a:r>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0"/>
            <a:ext cx="2285999" cy="875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ontent Placeholder 2"/>
          <p:cNvSpPr>
            <a:spLocks noGrp="1"/>
          </p:cNvSpPr>
          <p:nvPr>
            <p:ph sz="half" idx="2"/>
          </p:nvPr>
        </p:nvSpPr>
        <p:spPr>
          <a:xfrm>
            <a:off x="152400" y="1447800"/>
            <a:ext cx="8229600" cy="2895600"/>
          </a:xfrm>
        </p:spPr>
        <p:txBody>
          <a:bodyPr>
            <a:normAutofit/>
          </a:bodyPr>
          <a:lstStyle/>
          <a:p>
            <a:pPr>
              <a:spcBef>
                <a:spcPts val="630"/>
              </a:spcBef>
              <a:spcAft>
                <a:spcPts val="600"/>
              </a:spcAft>
              <a:buClr>
                <a:schemeClr val="tx1">
                  <a:lumMod val="75000"/>
                </a:schemeClr>
              </a:buClr>
            </a:pPr>
            <a:r>
              <a:rPr lang="en-US" altLang="en-US" sz="1800" dirty="0" smtClean="0"/>
              <a:t>Applicant will negotiate with the city agencies based upon initial comments on their requested variances. </a:t>
            </a:r>
          </a:p>
          <a:p>
            <a:pPr>
              <a:spcBef>
                <a:spcPts val="630"/>
              </a:spcBef>
              <a:spcAft>
                <a:spcPts val="600"/>
              </a:spcAft>
              <a:buClr>
                <a:schemeClr val="tx1">
                  <a:lumMod val="75000"/>
                </a:schemeClr>
              </a:buClr>
            </a:pPr>
            <a:r>
              <a:rPr lang="en-US" altLang="en-US" sz="1800" dirty="0" smtClean="0"/>
              <a:t>Application generally will not move forward until all city review agencies are supportive of the requested variances.</a:t>
            </a:r>
          </a:p>
          <a:p>
            <a:pPr marL="114300" indent="0">
              <a:spcBef>
                <a:spcPts val="630"/>
              </a:spcBef>
              <a:spcAft>
                <a:spcPts val="600"/>
              </a:spcAft>
              <a:buClr>
                <a:schemeClr val="tx1">
                  <a:lumMod val="75000"/>
                </a:schemeClr>
              </a:buClr>
              <a:buNone/>
            </a:pPr>
            <a:endParaRPr lang="en-US" altLang="en-US" sz="1800" dirty="0" smtClean="0"/>
          </a:p>
          <a:p>
            <a:pPr marL="114300" indent="0">
              <a:spcBef>
                <a:spcPts val="630"/>
              </a:spcBef>
              <a:spcAft>
                <a:spcPts val="600"/>
              </a:spcAft>
              <a:buClr>
                <a:schemeClr val="tx1">
                  <a:lumMod val="75000"/>
                </a:schemeClr>
              </a:buClr>
              <a:buNone/>
            </a:pPr>
            <a:r>
              <a:rPr lang="en-US" altLang="en-US" sz="1800" b="1" dirty="0" smtClean="0"/>
              <a:t>Staff Report </a:t>
            </a:r>
            <a:r>
              <a:rPr lang="en-US" altLang="en-US" sz="1800" dirty="0" smtClean="0"/>
              <a:t>is written once city agencies are in agreement with variances and the Area Commission has made their recommendation.</a:t>
            </a:r>
            <a:endParaRPr lang="en-US" altLang="en-US" sz="1800" b="1" dirty="0" smtClean="0"/>
          </a:p>
          <a:p>
            <a:pPr>
              <a:spcBef>
                <a:spcPts val="300"/>
              </a:spcBef>
              <a:spcAft>
                <a:spcPts val="300"/>
              </a:spcAft>
            </a:pPr>
            <a:endParaRPr lang="en-US" sz="1000" dirty="0"/>
          </a:p>
          <a:p>
            <a:pPr lvl="1">
              <a:spcBef>
                <a:spcPts val="630"/>
              </a:spcBef>
              <a:spcAft>
                <a:spcPts val="600"/>
              </a:spcAft>
              <a:buClr>
                <a:schemeClr val="tx1">
                  <a:lumMod val="75000"/>
                </a:schemeClr>
              </a:buClr>
            </a:pPr>
            <a:endParaRPr lang="en-US" sz="1000" dirty="0"/>
          </a:p>
        </p:txBody>
      </p:sp>
      <p:sp>
        <p:nvSpPr>
          <p:cNvPr id="2" name="TextBox 1"/>
          <p:cNvSpPr txBox="1"/>
          <p:nvPr/>
        </p:nvSpPr>
        <p:spPr>
          <a:xfrm>
            <a:off x="914400" y="4417874"/>
            <a:ext cx="2133600" cy="1754326"/>
          </a:xfrm>
          <a:prstGeom prst="rect">
            <a:avLst/>
          </a:prstGeom>
          <a:solidFill>
            <a:schemeClr val="tx2">
              <a:lumMod val="40000"/>
              <a:lumOff val="60000"/>
            </a:schemeClr>
          </a:solidFill>
          <a:ln>
            <a:solidFill>
              <a:schemeClr val="tx2">
                <a:lumMod val="40000"/>
                <a:lumOff val="60000"/>
              </a:schemeClr>
            </a:solidFill>
          </a:ln>
        </p:spPr>
        <p:txBody>
          <a:bodyPr wrap="square" rtlCol="0">
            <a:spAutoFit/>
          </a:bodyPr>
          <a:lstStyle/>
          <a:p>
            <a:r>
              <a:rPr lang="en-US" dirty="0" smtClean="0"/>
              <a:t>Concurrent with the city review, applicant is meeting and talking with the Area Commission about the variances</a:t>
            </a:r>
            <a:endParaRPr lang="en-US" dirty="0"/>
          </a:p>
        </p:txBody>
      </p:sp>
      <p:sp>
        <p:nvSpPr>
          <p:cNvPr id="4" name="TextBox 3"/>
          <p:cNvSpPr txBox="1"/>
          <p:nvPr/>
        </p:nvSpPr>
        <p:spPr>
          <a:xfrm>
            <a:off x="4724400" y="4572000"/>
            <a:ext cx="2819400" cy="1477328"/>
          </a:xfrm>
          <a:prstGeom prst="rect">
            <a:avLst/>
          </a:prstGeom>
          <a:solidFill>
            <a:schemeClr val="tx2">
              <a:lumMod val="40000"/>
              <a:lumOff val="60000"/>
            </a:schemeClr>
          </a:solidFill>
        </p:spPr>
        <p:txBody>
          <a:bodyPr wrap="square" rtlCol="0">
            <a:spAutoFit/>
          </a:bodyPr>
          <a:lstStyle/>
          <a:p>
            <a:r>
              <a:rPr lang="en-US" dirty="0" smtClean="0"/>
              <a:t>City and Area Commission are viewing the application through different filters.  On occasion recommendations may be different.</a:t>
            </a:r>
            <a:endParaRPr lang="en-US" dirty="0"/>
          </a:p>
        </p:txBody>
      </p:sp>
      <p:sp>
        <p:nvSpPr>
          <p:cNvPr id="7" name="5-Point Star 6"/>
          <p:cNvSpPr/>
          <p:nvPr/>
        </p:nvSpPr>
        <p:spPr>
          <a:xfrm>
            <a:off x="4114800" y="5029200"/>
            <a:ext cx="457200" cy="4572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953000"/>
            <a:ext cx="5302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804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705600" cy="1143000"/>
          </a:xfrm>
        </p:spPr>
        <p:txBody>
          <a:bodyPr/>
          <a:lstStyle/>
          <a:p>
            <a:pPr algn="ctr"/>
            <a:r>
              <a:rPr lang="en-US" sz="3200" dirty="0">
                <a:solidFill>
                  <a:srgbClr val="FF0000"/>
                </a:solidFill>
                <a:latin typeface="+mn-lt"/>
              </a:rPr>
              <a:t>Rezoning </a:t>
            </a:r>
            <a:r>
              <a:rPr lang="en-US" sz="3200" dirty="0" smtClean="0">
                <a:solidFill>
                  <a:srgbClr val="FF0000"/>
                </a:solidFill>
                <a:latin typeface="+mn-lt"/>
              </a:rPr>
              <a:t>Process</a:t>
            </a:r>
            <a:endParaRPr lang="en-US" sz="3200" dirty="0">
              <a:latin typeface="+mn-lt"/>
            </a:endParaRPr>
          </a:p>
        </p:txBody>
      </p:sp>
      <p:sp>
        <p:nvSpPr>
          <p:cNvPr id="3" name="Content Placeholder 2"/>
          <p:cNvSpPr>
            <a:spLocks noGrp="1"/>
          </p:cNvSpPr>
          <p:nvPr>
            <p:ph sz="half" idx="1"/>
          </p:nvPr>
        </p:nvSpPr>
        <p:spPr>
          <a:xfrm>
            <a:off x="228600" y="1371600"/>
            <a:ext cx="8077200" cy="5334000"/>
          </a:xfrm>
        </p:spPr>
        <p:txBody>
          <a:bodyPr>
            <a:normAutofit/>
          </a:bodyPr>
          <a:lstStyle/>
          <a:p>
            <a:pPr>
              <a:spcBef>
                <a:spcPts val="630"/>
              </a:spcBef>
              <a:spcAft>
                <a:spcPts val="600"/>
              </a:spcAft>
              <a:buClr>
                <a:schemeClr val="tx1">
                  <a:lumMod val="75000"/>
                </a:schemeClr>
              </a:buClr>
            </a:pPr>
            <a:r>
              <a:rPr lang="en-US" altLang="en-US" sz="2200" b="1" dirty="0"/>
              <a:t>Development Commission Meeting – Public Meeting</a:t>
            </a:r>
          </a:p>
          <a:p>
            <a:pPr lvl="1">
              <a:spcBef>
                <a:spcPts val="630"/>
              </a:spcBef>
              <a:spcAft>
                <a:spcPts val="600"/>
              </a:spcAft>
              <a:buClr>
                <a:schemeClr val="tx1">
                  <a:lumMod val="75000"/>
                </a:schemeClr>
              </a:buClr>
            </a:pPr>
            <a:r>
              <a:rPr lang="en-US" altLang="en-US" sz="2000" dirty="0"/>
              <a:t>Notices are sent to nearby property owners</a:t>
            </a:r>
          </a:p>
          <a:p>
            <a:pPr lvl="1">
              <a:spcBef>
                <a:spcPts val="300"/>
              </a:spcBef>
              <a:spcAft>
                <a:spcPts val="300"/>
              </a:spcAft>
            </a:pPr>
            <a:r>
              <a:rPr lang="en-US" sz="2000" dirty="0" smtClean="0"/>
              <a:t>Applicant provides testimony regarding the variances</a:t>
            </a:r>
          </a:p>
          <a:p>
            <a:pPr lvl="1">
              <a:spcBef>
                <a:spcPts val="300"/>
              </a:spcBef>
              <a:spcAft>
                <a:spcPts val="300"/>
              </a:spcAft>
            </a:pPr>
            <a:r>
              <a:rPr lang="en-US" sz="2000" dirty="0" smtClean="0"/>
              <a:t>Area Commission may also testify regarding the application and their recommendation</a:t>
            </a:r>
          </a:p>
          <a:p>
            <a:pPr lvl="1">
              <a:spcBef>
                <a:spcPts val="300"/>
              </a:spcBef>
              <a:spcAft>
                <a:spcPts val="300"/>
              </a:spcAft>
            </a:pPr>
            <a:endParaRPr lang="en-US" sz="2000" dirty="0" smtClean="0"/>
          </a:p>
          <a:p>
            <a:pPr lvl="1">
              <a:spcBef>
                <a:spcPts val="300"/>
              </a:spcBef>
              <a:spcAft>
                <a:spcPts val="300"/>
              </a:spcAft>
            </a:pPr>
            <a:r>
              <a:rPr lang="en-US" sz="2000" dirty="0" smtClean="0"/>
              <a:t>Development </a:t>
            </a:r>
            <a:r>
              <a:rPr lang="en-US" sz="2000" dirty="0"/>
              <a:t>Commission considers the Staff recommendation (Staff Report) and the community group recommendation when </a:t>
            </a:r>
            <a:r>
              <a:rPr lang="en-US" sz="2000" dirty="0" smtClean="0"/>
              <a:t>deliberating</a:t>
            </a:r>
            <a:endParaRPr lang="en-US" sz="2000" dirty="0"/>
          </a:p>
          <a:p>
            <a:pPr lvl="1">
              <a:spcBef>
                <a:spcPts val="630"/>
              </a:spcBef>
              <a:spcAft>
                <a:spcPts val="600"/>
              </a:spcAft>
              <a:buClr>
                <a:schemeClr val="tx1">
                  <a:lumMod val="75000"/>
                </a:schemeClr>
              </a:buClr>
            </a:pPr>
            <a:r>
              <a:rPr lang="en-US" altLang="en-US" sz="2000" dirty="0"/>
              <a:t>Results letter issued </a:t>
            </a:r>
            <a:r>
              <a:rPr lang="en-US" altLang="en-US" sz="2000" b="1" dirty="0">
                <a:sym typeface="Wingdings" panose="05000000000000000000" pitchFamily="2" charset="2"/>
              </a:rPr>
              <a:t> </a:t>
            </a:r>
            <a:r>
              <a:rPr lang="en-US" altLang="en-US" sz="2000" dirty="0"/>
              <a:t>Applicant response</a:t>
            </a:r>
          </a:p>
          <a:p>
            <a:pPr>
              <a:spcBef>
                <a:spcPts val="630"/>
              </a:spcBef>
              <a:spcAft>
                <a:spcPts val="600"/>
              </a:spcAft>
              <a:buClr>
                <a:schemeClr val="tx1">
                  <a:lumMod val="75000"/>
                </a:schemeClr>
              </a:buClr>
            </a:pPr>
            <a:endParaRPr lang="en-US" altLang="en-US" sz="2000" dirty="0" smtClean="0"/>
          </a:p>
          <a:p>
            <a:pPr>
              <a:spcBef>
                <a:spcPts val="630"/>
              </a:spcBef>
              <a:spcAft>
                <a:spcPts val="600"/>
              </a:spcAft>
              <a:buClr>
                <a:schemeClr val="tx1">
                  <a:lumMod val="75000"/>
                </a:schemeClr>
              </a:buClr>
            </a:pPr>
            <a:r>
              <a:rPr lang="en-US" altLang="en-US" sz="2000" dirty="0" smtClean="0"/>
              <a:t>Ordinance </a:t>
            </a:r>
            <a:r>
              <a:rPr lang="en-US" altLang="en-US" sz="2000" dirty="0"/>
              <a:t>preparation, Ordinance submitted to City Council </a:t>
            </a:r>
          </a:p>
        </p:txBody>
      </p:sp>
    </p:spTree>
    <p:extLst>
      <p:ext uri="{BB962C8B-B14F-4D97-AF65-F5344CB8AC3E}">
        <p14:creationId xmlns:p14="http://schemas.microsoft.com/office/powerpoint/2010/main" val="3215304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26506</TotalTime>
  <Words>1732</Words>
  <Application>Microsoft Office PowerPoint</Application>
  <PresentationFormat>On-screen Show (4:3)</PresentationFormat>
  <Paragraphs>298</Paragraphs>
  <Slides>33</Slides>
  <Notes>11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Adjacency</vt:lpstr>
      <vt:lpstr>PowerPoint Presentation</vt:lpstr>
      <vt:lpstr>Relief from Zoning Code Requirements</vt:lpstr>
      <vt:lpstr>PowerPoint Presentation</vt:lpstr>
      <vt:lpstr>PowerPoint Presentation</vt:lpstr>
      <vt:lpstr>PowerPoint Presentation</vt:lpstr>
      <vt:lpstr>Rezoning Process</vt:lpstr>
      <vt:lpstr>Rezoning Process</vt:lpstr>
      <vt:lpstr>Rezoning Process</vt:lpstr>
      <vt:lpstr>Rezoning Process</vt:lpstr>
      <vt:lpstr>Rezoning Process</vt:lpstr>
      <vt:lpstr>PowerPoint Presentation</vt:lpstr>
      <vt:lpstr>PowerPoint Presentation</vt:lpstr>
      <vt:lpstr>PowerPoint Presentation</vt:lpstr>
      <vt:lpstr>Area Commission  Review and Recommendation</vt:lpstr>
      <vt:lpstr>PowerPoint Presentation</vt:lpstr>
      <vt:lpstr>PowerPoint Presentation</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Columbus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J Proehl</dc:creator>
  <cp:lastModifiedBy>Priebe, Kelsey R.</cp:lastModifiedBy>
  <cp:revision>815</cp:revision>
  <cp:lastPrinted>2019-09-06T21:52:31Z</cp:lastPrinted>
  <dcterms:created xsi:type="dcterms:W3CDTF">2013-08-29T19:42:13Z</dcterms:created>
  <dcterms:modified xsi:type="dcterms:W3CDTF">2019-09-07T12:36:32Z</dcterms:modified>
</cp:coreProperties>
</file>