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 id="259" r:id="rId3"/>
    <p:sldId id="260" r:id="rId4"/>
    <p:sldId id="257" r:id="rId5"/>
    <p:sldId id="258" r:id="rId6"/>
    <p:sldId id="261" r:id="rId7"/>
    <p:sldId id="262" r:id="rId8"/>
    <p:sldId id="263" r:id="rId9"/>
    <p:sldId id="264" r:id="rId10"/>
    <p:sldId id="265" r:id="rId11"/>
    <p:sldId id="271" r:id="rId12"/>
    <p:sldId id="266" r:id="rId13"/>
    <p:sldId id="272" r:id="rId14"/>
    <p:sldId id="267" r:id="rId15"/>
    <p:sldId id="273" r:id="rId16"/>
    <p:sldId id="268" r:id="rId17"/>
    <p:sldId id="274" r:id="rId18"/>
    <p:sldId id="269" r:id="rId19"/>
    <p:sldId id="278" r:id="rId20"/>
    <p:sldId id="276" r:id="rId21"/>
    <p:sldId id="277" r:id="rId22"/>
    <p:sldId id="275" r:id="rId23"/>
    <p:sldId id="270" r:id="rId2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CC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1404" y="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974E9D5-4034-4255-8499-43ED89AF970D}"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17606CA-8EA1-4AC6-8082-6DF7152AF993}"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4CF796D-2C35-4DE2-B7A0-D84E12E6E560}"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A21E932-8A1F-48D9-AC71-093A708D176D}"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F8C1156-8AD8-4028-8D82-AC72458E340C}"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1E08E14-59F2-43F1-9270-4D536BB3485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8B4EC738-AF78-46DB-AF1B-21E43C2A0EB8}"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A665B81A-4BD0-455C-B535-1C601F558986}"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2570D06D-4B44-4653-BB59-8D8E7763ACFD}"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DB439DB-61F0-4A27-81F1-F468AE8C9378}"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11F4F8F7-8D87-4499-9551-40CBCB3FE005}"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E219178-36F8-4C92-B8AB-24F58916F6D5}"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a:defRPr>
      </a:lvl2pPr>
      <a:lvl3pPr algn="ctr" rtl="0" eaLnBrk="0" fontAlgn="base" hangingPunct="0">
        <a:spcBef>
          <a:spcPct val="0"/>
        </a:spcBef>
        <a:spcAft>
          <a:spcPct val="0"/>
        </a:spcAft>
        <a:defRPr sz="4400">
          <a:solidFill>
            <a:schemeClr val="tx2"/>
          </a:solidFill>
          <a:latin typeface="Times"/>
        </a:defRPr>
      </a:lvl3pPr>
      <a:lvl4pPr algn="ctr" rtl="0" eaLnBrk="0" fontAlgn="base" hangingPunct="0">
        <a:spcBef>
          <a:spcPct val="0"/>
        </a:spcBef>
        <a:spcAft>
          <a:spcPct val="0"/>
        </a:spcAft>
        <a:defRPr sz="4400">
          <a:solidFill>
            <a:schemeClr val="tx2"/>
          </a:solidFill>
          <a:latin typeface="Times"/>
        </a:defRPr>
      </a:lvl4pPr>
      <a:lvl5pPr algn="ctr" rtl="0" eaLnBrk="0" fontAlgn="base" hangingPunct="0">
        <a:spcBef>
          <a:spcPct val="0"/>
        </a:spcBef>
        <a:spcAft>
          <a:spcPct val="0"/>
        </a:spcAft>
        <a:defRPr sz="4400">
          <a:solidFill>
            <a:schemeClr val="tx2"/>
          </a:solidFill>
          <a:latin typeface="Times"/>
        </a:defRPr>
      </a:lvl5pPr>
      <a:lvl6pPr marL="457200" algn="ctr" rtl="0" eaLnBrk="0" fontAlgn="base" hangingPunct="0">
        <a:spcBef>
          <a:spcPct val="0"/>
        </a:spcBef>
        <a:spcAft>
          <a:spcPct val="0"/>
        </a:spcAft>
        <a:defRPr sz="4400">
          <a:solidFill>
            <a:schemeClr val="tx2"/>
          </a:solidFill>
          <a:latin typeface="Times"/>
        </a:defRPr>
      </a:lvl6pPr>
      <a:lvl7pPr marL="914400" algn="ctr" rtl="0" eaLnBrk="0" fontAlgn="base" hangingPunct="0">
        <a:spcBef>
          <a:spcPct val="0"/>
        </a:spcBef>
        <a:spcAft>
          <a:spcPct val="0"/>
        </a:spcAft>
        <a:defRPr sz="4400">
          <a:solidFill>
            <a:schemeClr val="tx2"/>
          </a:solidFill>
          <a:latin typeface="Times"/>
        </a:defRPr>
      </a:lvl7pPr>
      <a:lvl8pPr marL="1371600" algn="ctr" rtl="0" eaLnBrk="0" fontAlgn="base" hangingPunct="0">
        <a:spcBef>
          <a:spcPct val="0"/>
        </a:spcBef>
        <a:spcAft>
          <a:spcPct val="0"/>
        </a:spcAft>
        <a:defRPr sz="4400">
          <a:solidFill>
            <a:schemeClr val="tx2"/>
          </a:solidFill>
          <a:latin typeface="Times"/>
        </a:defRPr>
      </a:lvl8pPr>
      <a:lvl9pPr marL="1828800" algn="ctr" rtl="0" eaLnBrk="0" fontAlgn="base" hangingPunct="0">
        <a:spcBef>
          <a:spcPct val="0"/>
        </a:spcBef>
        <a:spcAft>
          <a:spcPct val="0"/>
        </a:spcAft>
        <a:defRPr sz="4400">
          <a:solidFill>
            <a:schemeClr val="tx2"/>
          </a:solidFill>
          <a:latin typeface="Times"/>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atlas.cooltext.com/d.php?renderid=451105070&amp;extension=png"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atlas.cooltext.com/d.php?renderid=451103628&amp;extension=pn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atlas.cooltext.com/d.php?renderid=451103807&amp;extension=png"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aphrodite.cooltext.com/d.php?renderid=451104035&amp;extension=png"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aphrodite.cooltext.com/d.php?renderid=451104339&amp;extension=png"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aphrodite.cooltext.com/d.php?renderid=451113278&amp;extension=pn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atlas.cooltext.com/d.php?renderid=451104562&amp;extension=png" TargetMode="Externa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hyperlink" Target="http://atlas.cooltext.com/d.php?renderid=451104655&amp;extension=png"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aphrodite.cooltext.com/d.php?renderid=451097051&amp;extension=pn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aphrodite.cooltext.com/d.php?renderid=451097443&amp;extension=png"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aphrodite.cooltext.com/d.php?renderid=451097443&amp;extension=pn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076" name="Picture 4" descr="cooltext451105070">
            <a:hlinkClick r:id="rId3"/>
          </p:cNvPr>
          <p:cNvPicPr>
            <a:picLocks noChangeAspect="1" noChangeArrowheads="1"/>
          </p:cNvPicPr>
          <p:nvPr/>
        </p:nvPicPr>
        <p:blipFill>
          <a:blip r:embed="rId4"/>
          <a:srcRect/>
          <a:stretch>
            <a:fillRect/>
          </a:stretch>
        </p:blipFill>
        <p:spPr bwMode="auto">
          <a:xfrm>
            <a:off x="381000" y="2057400"/>
            <a:ext cx="8458200" cy="2362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randombar(horizontal)">
                                      <p:cBhvr>
                                        <p:cTn id="7" dur="50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3" name="Rectangle 7"/>
          <p:cNvSpPr>
            <a:spLocks noChangeArrowheads="1"/>
          </p:cNvSpPr>
          <p:nvPr/>
        </p:nvSpPr>
        <p:spPr bwMode="auto">
          <a:xfrm>
            <a:off x="685800" y="762000"/>
            <a:ext cx="7924800" cy="4476750"/>
          </a:xfrm>
          <a:prstGeom prst="rect">
            <a:avLst/>
          </a:prstGeom>
          <a:noFill/>
          <a:ln w="9525">
            <a:noFill/>
            <a:miter lim="800000"/>
            <a:headEnd/>
            <a:tailEnd/>
          </a:ln>
          <a:effectLst/>
        </p:spPr>
        <p:txBody>
          <a:bodyPr>
            <a:spAutoFit/>
          </a:bodyPr>
          <a:lstStyle/>
          <a:p>
            <a:pPr algn="just"/>
            <a:r>
              <a:rPr lang="en-US" sz="4400" b="1">
                <a:solidFill>
                  <a:schemeClr val="bg2"/>
                </a:solidFill>
              </a:rPr>
              <a:t>DAY OF CHRIST</a:t>
            </a:r>
          </a:p>
          <a:p>
            <a:pPr algn="just"/>
            <a:endParaRPr lang="en-US" sz="4400" b="1">
              <a:solidFill>
                <a:schemeClr val="bg2"/>
              </a:solidFill>
            </a:endParaRPr>
          </a:p>
          <a:p>
            <a:pPr algn="just"/>
            <a:r>
              <a:rPr lang="en-US" sz="4400" b="1">
                <a:solidFill>
                  <a:schemeClr val="bg2"/>
                </a:solidFill>
              </a:rPr>
              <a:t>The period at the end of time when Jesus will return to claim faithful believers and members of His church as His own </a:t>
            </a:r>
          </a:p>
          <a:p>
            <a:r>
              <a:rPr lang="en-US"/>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4343">
                                            <p:txEl>
                                              <p:pRg st="0" end="0"/>
                                            </p:txEl>
                                          </p:spTgt>
                                        </p:tgtEl>
                                        <p:attrNameLst>
                                          <p:attrName>style.visibility</p:attrName>
                                        </p:attrNameLst>
                                      </p:cBhvr>
                                      <p:to>
                                        <p:strVal val="visible"/>
                                      </p:to>
                                    </p:set>
                                    <p:animEffect transition="in" filter="wipe(up)">
                                      <p:cBhvr>
                                        <p:cTn id="7" dur="5000"/>
                                        <p:tgtEl>
                                          <p:spTgt spid="1434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14343">
                                            <p:txEl>
                                              <p:pRg st="2" end="2"/>
                                            </p:txEl>
                                          </p:spTgt>
                                        </p:tgtEl>
                                        <p:attrNameLst>
                                          <p:attrName>style.visibility</p:attrName>
                                        </p:attrNameLst>
                                      </p:cBhvr>
                                      <p:to>
                                        <p:strVal val="visible"/>
                                      </p:to>
                                    </p:set>
                                    <p:animEffect transition="in" filter="wipe(up)">
                                      <p:cBhvr>
                                        <p:cTn id="10" dur="5000"/>
                                        <p:tgtEl>
                                          <p:spTgt spid="143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3" name="Picture 5" descr="cooltext451103628">
            <a:hlinkClick r:id="rId2"/>
          </p:cNvPr>
          <p:cNvPicPr>
            <a:picLocks noChangeAspect="1" noChangeArrowheads="1"/>
          </p:cNvPicPr>
          <p:nvPr/>
        </p:nvPicPr>
        <p:blipFill>
          <a:blip r:embed="rId3"/>
          <a:srcRect/>
          <a:stretch>
            <a:fillRect/>
          </a:stretch>
        </p:blipFill>
        <p:spPr bwMode="auto">
          <a:xfrm rot="2035334">
            <a:off x="0" y="2743200"/>
            <a:ext cx="9420225" cy="13811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afterEffect">
                                  <p:stCondLst>
                                    <p:cond delay="0"/>
                                  </p:stCondLst>
                                  <p:childTnLst>
                                    <p:set>
                                      <p:cBhvr>
                                        <p:cTn id="6" dur="1" fill="hold">
                                          <p:stCondLst>
                                            <p:cond delay="0"/>
                                          </p:stCondLst>
                                        </p:cTn>
                                        <p:tgtEl>
                                          <p:spTgt spid="22533"/>
                                        </p:tgtEl>
                                        <p:attrNameLst>
                                          <p:attrName>style.visibility</p:attrName>
                                        </p:attrNameLst>
                                      </p:cBhvr>
                                      <p:to>
                                        <p:strVal val="visible"/>
                                      </p:to>
                                    </p:set>
                                    <p:anim calcmode="lin" valueType="num">
                                      <p:cBhvr additive="base">
                                        <p:cTn id="7" dur="5000" fill="hold"/>
                                        <p:tgtEl>
                                          <p:spTgt spid="22533"/>
                                        </p:tgtEl>
                                        <p:attrNameLst>
                                          <p:attrName>ppt_x</p:attrName>
                                        </p:attrNameLst>
                                      </p:cBhvr>
                                      <p:tavLst>
                                        <p:tav tm="0">
                                          <p:val>
                                            <p:strVal val="1+#ppt_w/2"/>
                                          </p:val>
                                        </p:tav>
                                        <p:tav tm="100000">
                                          <p:val>
                                            <p:strVal val="#ppt_x"/>
                                          </p:val>
                                        </p:tav>
                                      </p:tavLst>
                                    </p:anim>
                                    <p:anim calcmode="lin" valueType="num">
                                      <p:cBhvr additive="base">
                                        <p:cTn id="8" dur="5000" fill="hold"/>
                                        <p:tgtEl>
                                          <p:spTgt spid="225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ChangeArrowheads="1"/>
          </p:cNvSpPr>
          <p:nvPr/>
        </p:nvSpPr>
        <p:spPr bwMode="auto">
          <a:xfrm>
            <a:off x="381000" y="457200"/>
            <a:ext cx="8382000" cy="6093976"/>
          </a:xfrm>
          <a:prstGeom prst="rect">
            <a:avLst/>
          </a:prstGeom>
          <a:noFill/>
          <a:ln w="9525">
            <a:noFill/>
            <a:miter lim="800000"/>
            <a:headEnd/>
            <a:tailEnd/>
          </a:ln>
          <a:effectLst/>
        </p:spPr>
        <p:txBody>
          <a:bodyPr wrap="square">
            <a:spAutoFit/>
          </a:bodyPr>
          <a:lstStyle/>
          <a:p>
            <a:pPr algn="just"/>
            <a:r>
              <a:rPr lang="en-US" sz="3000" b="1" dirty="0" smtClean="0">
                <a:solidFill>
                  <a:schemeClr val="bg2"/>
                </a:solidFill>
              </a:rPr>
              <a:t>1 </a:t>
            </a:r>
            <a:r>
              <a:rPr lang="en-US" sz="3000" b="1" dirty="0" err="1" smtClean="0">
                <a:solidFill>
                  <a:schemeClr val="bg2"/>
                </a:solidFill>
              </a:rPr>
              <a:t>Cor</a:t>
            </a:r>
            <a:r>
              <a:rPr lang="en-US" sz="3000" b="1" dirty="0" smtClean="0">
                <a:solidFill>
                  <a:schemeClr val="bg2"/>
                </a:solidFill>
              </a:rPr>
              <a:t> 1:3-8  Grace be unto you, and peace, from God our Father, and from the Lord Jesus Christ. 4 I thank my God always on your behalf, for the grace of God which is given you by Jesus Christ; 5 That in every thing ye are enriched by him, in all utterance, and in all knowledge; 6 Even as the testimony of Christ was confirmed in you: 7 So that ye come behind in no gift; waiting for the coming of our Lord Jesus Christ: 8 Who shall also confirm you unto the end, </a:t>
            </a:r>
            <a:r>
              <a:rPr lang="en-US" sz="3000" b="1" dirty="0" smtClean="0">
                <a:solidFill>
                  <a:schemeClr val="tx2"/>
                </a:solidFill>
              </a:rPr>
              <a:t>that ye may be blameless in the day of our </a:t>
            </a:r>
            <a:r>
              <a:rPr lang="en-US" sz="3000" b="1" dirty="0" smtClean="0">
                <a:solidFill>
                  <a:schemeClr val="accent2"/>
                </a:solidFill>
              </a:rPr>
              <a:t>Lord Jesus Christ</a:t>
            </a:r>
            <a:r>
              <a:rPr lang="en-US" sz="3000" dirty="0" smtClean="0"/>
              <a:t>.</a:t>
            </a:r>
            <a:endParaRPr lang="en-US"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wipe(up)">
                                      <p:cBhvr>
                                        <p:cTn id="7" dur="5000"/>
                                        <p:tgtEl>
                                          <p:spTgt spid="174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7" name="Picture 5" descr="cooltext451103807">
            <a:hlinkClick r:id="rId2"/>
          </p:cNvPr>
          <p:cNvPicPr>
            <a:picLocks noChangeAspect="1" noChangeArrowheads="1"/>
          </p:cNvPicPr>
          <p:nvPr/>
        </p:nvPicPr>
        <p:blipFill>
          <a:blip r:embed="rId3"/>
          <a:srcRect/>
          <a:stretch>
            <a:fillRect/>
          </a:stretch>
        </p:blipFill>
        <p:spPr bwMode="auto">
          <a:xfrm rot="2107747">
            <a:off x="-65088" y="2743200"/>
            <a:ext cx="9209088" cy="14366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23557"/>
                                        </p:tgtEl>
                                        <p:attrNameLst>
                                          <p:attrName>style.visibility</p:attrName>
                                        </p:attrNameLst>
                                      </p:cBhvr>
                                      <p:to>
                                        <p:strVal val="visible"/>
                                      </p:to>
                                    </p:set>
                                    <p:anim calcmode="lin" valueType="num">
                                      <p:cBhvr additive="base">
                                        <p:cTn id="7" dur="5000" fill="hold"/>
                                        <p:tgtEl>
                                          <p:spTgt spid="23557"/>
                                        </p:tgtEl>
                                        <p:attrNameLst>
                                          <p:attrName>ppt_x</p:attrName>
                                        </p:attrNameLst>
                                      </p:cBhvr>
                                      <p:tavLst>
                                        <p:tav tm="0">
                                          <p:val>
                                            <p:strVal val="1+#ppt_w/2"/>
                                          </p:val>
                                        </p:tav>
                                        <p:tav tm="100000">
                                          <p:val>
                                            <p:strVal val="#ppt_x"/>
                                          </p:val>
                                        </p:tav>
                                      </p:tavLst>
                                    </p:anim>
                                    <p:anim calcmode="lin" valueType="num">
                                      <p:cBhvr additive="base">
                                        <p:cTn id="8" dur="5000" fill="hold"/>
                                        <p:tgtEl>
                                          <p:spTgt spid="235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81000" y="228600"/>
            <a:ext cx="8382000" cy="6324808"/>
          </a:xfrm>
          <a:prstGeom prst="rect">
            <a:avLst/>
          </a:prstGeom>
          <a:noFill/>
          <a:ln w="9525">
            <a:noFill/>
            <a:miter lim="800000"/>
            <a:headEnd/>
            <a:tailEnd/>
          </a:ln>
          <a:effectLst/>
        </p:spPr>
        <p:txBody>
          <a:bodyPr>
            <a:spAutoFit/>
          </a:bodyPr>
          <a:lstStyle/>
          <a:p>
            <a:pPr algn="just"/>
            <a:r>
              <a:rPr lang="en-US" sz="2700" b="1" dirty="0">
                <a:solidFill>
                  <a:schemeClr val="bg2"/>
                </a:solidFill>
              </a:rPr>
              <a:t>1 </a:t>
            </a:r>
            <a:r>
              <a:rPr lang="en-US" sz="2700" b="1" dirty="0" err="1">
                <a:solidFill>
                  <a:schemeClr val="bg2"/>
                </a:solidFill>
              </a:rPr>
              <a:t>Cor</a:t>
            </a:r>
            <a:r>
              <a:rPr lang="en-US" sz="2700" b="1" dirty="0">
                <a:solidFill>
                  <a:schemeClr val="bg2"/>
                </a:solidFill>
              </a:rPr>
              <a:t> 5:1-5   It is reported commonly that there is fornication among you, and such fornication as is not so much as named among the Gentiles, that one should have his father's wife.  2 And ye are puffed up, and have not rather mourned, that he that hath done this deed might be taken away from among you.  3 For I verily, as absent in body, but present in spirit, have judged already, as though I were present, concerning him that hath so done this deed,  4 In the name of our Lord Jesus Christ, when ye are gathered together, and my spirit, with the power of our Lord Jesus Christ,  5 To deliver such an one unto Satan for the destruction of the flesh, that the </a:t>
            </a:r>
            <a:r>
              <a:rPr lang="en-US" sz="2700" b="1" dirty="0">
                <a:solidFill>
                  <a:schemeClr val="tx2"/>
                </a:solidFill>
              </a:rPr>
              <a:t>spirit may be saved in the day of the Lord Jesus.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wipe(up)">
                                      <p:cBhvr>
                                        <p:cTn id="7" dur="5000"/>
                                        <p:tgtEl>
                                          <p:spTgt spid="1843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1" name="Picture 5" descr="cooltext451104035">
            <a:hlinkClick r:id="rId2"/>
          </p:cNvPr>
          <p:cNvPicPr>
            <a:picLocks noChangeAspect="1" noChangeArrowheads="1"/>
          </p:cNvPicPr>
          <p:nvPr/>
        </p:nvPicPr>
        <p:blipFill>
          <a:blip r:embed="rId3"/>
          <a:srcRect/>
          <a:stretch>
            <a:fillRect/>
          </a:stretch>
        </p:blipFill>
        <p:spPr bwMode="auto">
          <a:xfrm rot="2135768">
            <a:off x="12700" y="2697163"/>
            <a:ext cx="9112250" cy="150653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24581"/>
                                        </p:tgtEl>
                                        <p:attrNameLst>
                                          <p:attrName>style.visibility</p:attrName>
                                        </p:attrNameLst>
                                      </p:cBhvr>
                                      <p:to>
                                        <p:strVal val="visible"/>
                                      </p:to>
                                    </p:set>
                                    <p:anim calcmode="lin" valueType="num">
                                      <p:cBhvr additive="base">
                                        <p:cTn id="7" dur="5000" fill="hold"/>
                                        <p:tgtEl>
                                          <p:spTgt spid="24581"/>
                                        </p:tgtEl>
                                        <p:attrNameLst>
                                          <p:attrName>ppt_x</p:attrName>
                                        </p:attrNameLst>
                                      </p:cBhvr>
                                      <p:tavLst>
                                        <p:tav tm="0">
                                          <p:val>
                                            <p:strVal val="1+#ppt_w/2"/>
                                          </p:val>
                                        </p:tav>
                                        <p:tav tm="100000">
                                          <p:val>
                                            <p:strVal val="#ppt_x"/>
                                          </p:val>
                                        </p:tav>
                                      </p:tavLst>
                                    </p:anim>
                                    <p:anim calcmode="lin" valueType="num">
                                      <p:cBhvr additive="base">
                                        <p:cTn id="8" dur="5000" fill="hold"/>
                                        <p:tgtEl>
                                          <p:spTgt spid="245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381000" y="304800"/>
            <a:ext cx="8382000" cy="519113"/>
          </a:xfrm>
          <a:prstGeom prst="rect">
            <a:avLst/>
          </a:prstGeom>
          <a:noFill/>
          <a:ln w="9525">
            <a:noFill/>
            <a:miter lim="800000"/>
            <a:headEnd/>
            <a:tailEnd/>
          </a:ln>
          <a:effectLst/>
        </p:spPr>
        <p:txBody>
          <a:bodyPr>
            <a:spAutoFit/>
          </a:bodyPr>
          <a:lstStyle/>
          <a:p>
            <a:pPr algn="just"/>
            <a:r>
              <a:rPr lang="en-US" sz="2800" b="1">
                <a:solidFill>
                  <a:schemeClr val="bg2"/>
                </a:solidFill>
              </a:rPr>
              <a:t> </a:t>
            </a:r>
          </a:p>
        </p:txBody>
      </p:sp>
      <p:sp>
        <p:nvSpPr>
          <p:cNvPr id="19459" name="Rectangle 3"/>
          <p:cNvSpPr>
            <a:spLocks noChangeArrowheads="1"/>
          </p:cNvSpPr>
          <p:nvPr/>
        </p:nvSpPr>
        <p:spPr bwMode="auto">
          <a:xfrm>
            <a:off x="304800" y="304800"/>
            <a:ext cx="8458200" cy="6571030"/>
          </a:xfrm>
          <a:prstGeom prst="rect">
            <a:avLst/>
          </a:prstGeom>
          <a:noFill/>
          <a:ln w="9525">
            <a:noFill/>
            <a:miter lim="800000"/>
            <a:headEnd/>
            <a:tailEnd/>
          </a:ln>
          <a:effectLst/>
        </p:spPr>
        <p:txBody>
          <a:bodyPr wrap="square">
            <a:spAutoFit/>
          </a:bodyPr>
          <a:lstStyle/>
          <a:p>
            <a:pPr algn="just"/>
            <a:r>
              <a:rPr lang="en-US" sz="2800" b="1" dirty="0">
                <a:solidFill>
                  <a:schemeClr val="bg2"/>
                </a:solidFill>
              </a:rPr>
              <a:t>Phil 1:2-6 Grace be unto you, and peace, from God our Father, and from the Lord Jesus Christ.  3 I thank my God upon every remembrance of you,  4 Always in every prayer of mine for you all making request with joy,5 For your fellowship in the gospel from the first day until now;6 Being confident of this very thing, that he which hath begun a good work in you will perform it until the day of Jesus Christ:</a:t>
            </a:r>
          </a:p>
          <a:p>
            <a:pPr algn="just"/>
            <a:r>
              <a:rPr lang="en-US" sz="2800" b="1" dirty="0">
                <a:solidFill>
                  <a:schemeClr val="bg2"/>
                </a:solidFill>
              </a:rPr>
              <a:t>9 And this I pray, that your love may abound yet more and more in knowledge and in all judgment; 10 That ye may approve things that are excellent; that ye may be sincere and without offence till                 </a:t>
            </a:r>
            <a:r>
              <a:rPr lang="en-US" sz="2800" b="1" dirty="0">
                <a:solidFill>
                  <a:schemeClr val="tx2"/>
                </a:solidFill>
              </a:rPr>
              <a:t>the day of Christ;</a:t>
            </a:r>
          </a:p>
          <a:p>
            <a:endParaRPr lang="en-US" sz="2900" b="1"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wipe(up)">
                                      <p:cBhvr>
                                        <p:cTn id="7" dur="5000"/>
                                        <p:tgtEl>
                                          <p:spTgt spid="19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wipe(up)">
                                      <p:cBhvr>
                                        <p:cTn id="12" dur="5000"/>
                                        <p:tgtEl>
                                          <p:spTgt spid="194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5" name="Picture 5" descr="cooltext451104339">
            <a:hlinkClick r:id="rId2"/>
          </p:cNvPr>
          <p:cNvPicPr>
            <a:picLocks noChangeAspect="1" noChangeArrowheads="1"/>
          </p:cNvPicPr>
          <p:nvPr/>
        </p:nvPicPr>
        <p:blipFill>
          <a:blip r:embed="rId3"/>
          <a:srcRect/>
          <a:stretch>
            <a:fillRect/>
          </a:stretch>
        </p:blipFill>
        <p:spPr bwMode="auto">
          <a:xfrm rot="2067491">
            <a:off x="-334963" y="2778125"/>
            <a:ext cx="9869488" cy="15128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additive="base">
                                        <p:cTn id="7" dur="5000" fill="hold"/>
                                        <p:tgtEl>
                                          <p:spTgt spid="25605"/>
                                        </p:tgtEl>
                                        <p:attrNameLst>
                                          <p:attrName>ppt_x</p:attrName>
                                        </p:attrNameLst>
                                      </p:cBhvr>
                                      <p:tavLst>
                                        <p:tav tm="0">
                                          <p:val>
                                            <p:strVal val="1+#ppt_w/2"/>
                                          </p:val>
                                        </p:tav>
                                        <p:tav tm="100000">
                                          <p:val>
                                            <p:strVal val="#ppt_x"/>
                                          </p:val>
                                        </p:tav>
                                      </p:tavLst>
                                    </p:anim>
                                    <p:anim calcmode="lin" valueType="num">
                                      <p:cBhvr additive="base">
                                        <p:cTn id="8" dur="5000" fill="hold"/>
                                        <p:tgtEl>
                                          <p:spTgt spid="256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ChangeArrowheads="1"/>
          </p:cNvSpPr>
          <p:nvPr/>
        </p:nvSpPr>
        <p:spPr bwMode="auto">
          <a:xfrm>
            <a:off x="457200" y="381000"/>
            <a:ext cx="8305800" cy="6186309"/>
          </a:xfrm>
          <a:prstGeom prst="rect">
            <a:avLst/>
          </a:prstGeom>
          <a:noFill/>
          <a:ln w="9525">
            <a:noFill/>
            <a:miter lim="800000"/>
            <a:headEnd/>
            <a:tailEnd/>
          </a:ln>
          <a:effectLst/>
        </p:spPr>
        <p:txBody>
          <a:bodyPr wrap="square">
            <a:spAutoFit/>
          </a:bodyPr>
          <a:lstStyle/>
          <a:p>
            <a:pPr algn="just"/>
            <a:r>
              <a:rPr lang="en-US" sz="3600" b="1" dirty="0">
                <a:solidFill>
                  <a:schemeClr val="bg2"/>
                </a:solidFill>
              </a:rPr>
              <a:t>1 </a:t>
            </a:r>
            <a:r>
              <a:rPr lang="en-US" sz="3600" b="1" dirty="0" err="1">
                <a:solidFill>
                  <a:schemeClr val="bg2"/>
                </a:solidFill>
              </a:rPr>
              <a:t>Cor</a:t>
            </a:r>
            <a:r>
              <a:rPr lang="en-US" sz="3600" b="1" dirty="0">
                <a:solidFill>
                  <a:schemeClr val="bg2"/>
                </a:solidFill>
              </a:rPr>
              <a:t> 15:50-52 Now this I say, brethren, that flesh and blood cannot inherit the kingdom of God; neither doth corruption inherit incorruption.  51 Behold, I </a:t>
            </a:r>
            <a:r>
              <a:rPr lang="en-US" sz="3600" b="1" dirty="0" err="1">
                <a:solidFill>
                  <a:schemeClr val="bg2"/>
                </a:solidFill>
              </a:rPr>
              <a:t>shew</a:t>
            </a:r>
            <a:r>
              <a:rPr lang="en-US" sz="3600" b="1" dirty="0">
                <a:solidFill>
                  <a:schemeClr val="bg2"/>
                </a:solidFill>
              </a:rPr>
              <a:t> you a mystery; We shall not all sleep, but we shall all be changed,  52 In a moment, in the twinkling of an eye, at the last trump: for the trumpet shall sound, and the dead shall be raised incorruptible, and we shall be changed.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0484">
                                            <p:txEl>
                                              <p:pRg st="0" end="0"/>
                                            </p:txEl>
                                          </p:spTgt>
                                        </p:tgtEl>
                                        <p:attrNameLst>
                                          <p:attrName>style.visibility</p:attrName>
                                        </p:attrNameLst>
                                      </p:cBhvr>
                                      <p:to>
                                        <p:strVal val="visible"/>
                                      </p:to>
                                    </p:set>
                                    <p:animEffect transition="in" filter="wipe(up)">
                                      <p:cBhvr>
                                        <p:cTn id="7" dur="5000"/>
                                        <p:tgtEl>
                                          <p:spTgt spid="2048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1" name="Picture 5" descr="cooltext451113278">
            <a:hlinkClick r:id="rId2"/>
          </p:cNvPr>
          <p:cNvPicPr>
            <a:picLocks noChangeAspect="1" noChangeArrowheads="1"/>
          </p:cNvPicPr>
          <p:nvPr/>
        </p:nvPicPr>
        <p:blipFill>
          <a:blip r:embed="rId3"/>
          <a:srcRect/>
          <a:stretch>
            <a:fillRect/>
          </a:stretch>
        </p:blipFill>
        <p:spPr bwMode="auto">
          <a:xfrm rot="2230256">
            <a:off x="-538163" y="2714625"/>
            <a:ext cx="10210801" cy="1219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afterEffect">
                                  <p:stCondLst>
                                    <p:cond delay="0"/>
                                  </p:stCondLst>
                                  <p:childTnLst>
                                    <p:set>
                                      <p:cBhvr>
                                        <p:cTn id="6" dur="1" fill="hold">
                                          <p:stCondLst>
                                            <p:cond delay="0"/>
                                          </p:stCondLst>
                                        </p:cTn>
                                        <p:tgtEl>
                                          <p:spTgt spid="29701"/>
                                        </p:tgtEl>
                                        <p:attrNameLst>
                                          <p:attrName>style.visibility</p:attrName>
                                        </p:attrNameLst>
                                      </p:cBhvr>
                                      <p:to>
                                        <p:strVal val="visible"/>
                                      </p:to>
                                    </p:set>
                                    <p:anim calcmode="lin" valueType="num">
                                      <p:cBhvr additive="base">
                                        <p:cTn id="7" dur="5000" fill="hold"/>
                                        <p:tgtEl>
                                          <p:spTgt spid="29701"/>
                                        </p:tgtEl>
                                        <p:attrNameLst>
                                          <p:attrName>ppt_x</p:attrName>
                                        </p:attrNameLst>
                                      </p:cBhvr>
                                      <p:tavLst>
                                        <p:tav tm="0">
                                          <p:val>
                                            <p:strVal val="1+#ppt_w/2"/>
                                          </p:val>
                                        </p:tav>
                                        <p:tav tm="100000">
                                          <p:val>
                                            <p:strVal val="#ppt_x"/>
                                          </p:val>
                                        </p:tav>
                                      </p:tavLst>
                                    </p:anim>
                                    <p:anim calcmode="lin" valueType="num">
                                      <p:cBhvr additive="base">
                                        <p:cTn id="8" dur="5000" fill="hold"/>
                                        <p:tgtEl>
                                          <p:spTgt spid="297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ChangeArrowheads="1"/>
          </p:cNvSpPr>
          <p:nvPr/>
        </p:nvSpPr>
        <p:spPr bwMode="auto">
          <a:xfrm>
            <a:off x="304800" y="304800"/>
            <a:ext cx="8458200" cy="6063198"/>
          </a:xfrm>
          <a:prstGeom prst="rect">
            <a:avLst/>
          </a:prstGeom>
          <a:noFill/>
          <a:ln w="9525">
            <a:noFill/>
            <a:miter lim="800000"/>
            <a:headEnd/>
            <a:tailEnd/>
          </a:ln>
          <a:effectLst/>
        </p:spPr>
        <p:txBody>
          <a:bodyPr>
            <a:spAutoFit/>
          </a:bodyPr>
          <a:lstStyle/>
          <a:p>
            <a:pPr algn="just"/>
            <a:r>
              <a:rPr lang="en-US" sz="2800" b="1" dirty="0">
                <a:solidFill>
                  <a:schemeClr val="bg2"/>
                </a:solidFill>
              </a:rPr>
              <a:t>DAY OF THE LORD</a:t>
            </a:r>
          </a:p>
          <a:p>
            <a:pPr algn="just"/>
            <a:r>
              <a:rPr lang="en-US" sz="2800" b="1" dirty="0">
                <a:solidFill>
                  <a:schemeClr val="bg2"/>
                </a:solidFill>
              </a:rPr>
              <a:t>A special day at the end of time when God's will and purpose for mankind and His world will be fulfilled. Many Bible students believe the Day of the Lord will be a long period of time rather than a single day-a period when Christ will reign throughout the world before He cleanses heaven and earth in preparation for the eternal state of all mankind. But others believe the Day of the Lord will be an instantaneous event when Christ will return to earth to claim His faithful believers while consigning unbelievers to eternal damnation.</a:t>
            </a:r>
          </a:p>
          <a:p>
            <a:pPr algn="just"/>
            <a:r>
              <a:rPr lang="en-US" sz="20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Effect transition="in" filter="wipe(up)">
                                      <p:cBhvr>
                                        <p:cTn id="7" dur="5000"/>
                                        <p:tgtEl>
                                          <p:spTgt spid="6148">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6148">
                                            <p:txEl>
                                              <p:pRg st="1" end="1"/>
                                            </p:txEl>
                                          </p:spTgt>
                                        </p:tgtEl>
                                        <p:attrNameLst>
                                          <p:attrName>style.visibility</p:attrName>
                                        </p:attrNameLst>
                                      </p:cBhvr>
                                      <p:to>
                                        <p:strVal val="visible"/>
                                      </p:to>
                                    </p:set>
                                    <p:animEffect transition="in" filter="wipe(up)">
                                      <p:cBhvr>
                                        <p:cTn id="10" dur="5000"/>
                                        <p:tgtEl>
                                          <p:spTgt spid="614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ChangeArrowheads="1"/>
          </p:cNvSpPr>
          <p:nvPr/>
        </p:nvSpPr>
        <p:spPr bwMode="auto">
          <a:xfrm>
            <a:off x="381000" y="228600"/>
            <a:ext cx="8382000" cy="2227263"/>
          </a:xfrm>
          <a:prstGeom prst="rect">
            <a:avLst/>
          </a:prstGeom>
          <a:noFill/>
          <a:ln w="9525">
            <a:noFill/>
            <a:miter lim="800000"/>
            <a:headEnd/>
            <a:tailEnd/>
          </a:ln>
          <a:effectLst/>
        </p:spPr>
        <p:txBody>
          <a:bodyPr>
            <a:spAutoFit/>
          </a:bodyPr>
          <a:lstStyle/>
          <a:p>
            <a:pPr algn="just"/>
            <a:r>
              <a:rPr lang="en-US" sz="2700" b="1" dirty="0">
                <a:solidFill>
                  <a:schemeClr val="bg2"/>
                </a:solidFill>
              </a:rPr>
              <a:t>Acts 17:31   Because he hath appointed a day, in the which he will judge the world in righteousness by that man whom he hath ordained; whereof he hath given assurance unto all men, in that he hath raised him from the dead.</a:t>
            </a:r>
          </a:p>
        </p:txBody>
      </p:sp>
      <p:sp>
        <p:nvSpPr>
          <p:cNvPr id="27654" name="Rectangle 6"/>
          <p:cNvSpPr>
            <a:spLocks noChangeArrowheads="1"/>
          </p:cNvSpPr>
          <p:nvPr/>
        </p:nvSpPr>
        <p:spPr bwMode="auto">
          <a:xfrm>
            <a:off x="304800" y="2133600"/>
            <a:ext cx="8534400" cy="457200"/>
          </a:xfrm>
          <a:prstGeom prst="rect">
            <a:avLst/>
          </a:prstGeom>
          <a:noFill/>
          <a:ln w="9525">
            <a:noFill/>
            <a:miter lim="800000"/>
            <a:headEnd/>
            <a:tailEnd/>
          </a:ln>
          <a:effectLst/>
        </p:spPr>
        <p:txBody>
          <a:bodyPr>
            <a:spAutoFit/>
          </a:bodyPr>
          <a:lstStyle/>
          <a:p>
            <a:pPr algn="just"/>
            <a:endParaRPr lang="en-US" b="1">
              <a:solidFill>
                <a:schemeClr val="bg2"/>
              </a:solidFill>
            </a:endParaRPr>
          </a:p>
        </p:txBody>
      </p:sp>
      <p:sp>
        <p:nvSpPr>
          <p:cNvPr id="27655" name="Rectangle 7"/>
          <p:cNvSpPr>
            <a:spLocks noChangeArrowheads="1"/>
          </p:cNvSpPr>
          <p:nvPr/>
        </p:nvSpPr>
        <p:spPr bwMode="auto">
          <a:xfrm>
            <a:off x="304800" y="2514600"/>
            <a:ext cx="8534400" cy="4247317"/>
          </a:xfrm>
          <a:prstGeom prst="rect">
            <a:avLst/>
          </a:prstGeom>
          <a:noFill/>
          <a:ln w="9525">
            <a:noFill/>
            <a:miter lim="800000"/>
            <a:headEnd/>
            <a:tailEnd/>
          </a:ln>
          <a:effectLst/>
        </p:spPr>
        <p:txBody>
          <a:bodyPr>
            <a:spAutoFit/>
          </a:bodyPr>
          <a:lstStyle/>
          <a:p>
            <a:pPr algn="just"/>
            <a:r>
              <a:rPr lang="en-US" sz="2700" b="1" dirty="0">
                <a:solidFill>
                  <a:schemeClr val="bg2"/>
                </a:solidFill>
              </a:rPr>
              <a:t>Jude 3-4 Beloved, when I gave all diligence to write unto you of the common salvation, it was needful for me to write unto you, and exhort you that ye should earnestly contend for the faith which was once delivered unto the saints.  4 For there are certain men crept in unawares, who were before of old ordained to this condemnation, ungodly men, turning the grace of our God into lasciviousness, and denying the only Lord God, and our Lord Jesus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animEffect transition="in" filter="wipe(up)">
                                      <p:cBhvr>
                                        <p:cTn id="7" dur="5000"/>
                                        <p:tgtEl>
                                          <p:spTgt spid="2765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7655">
                                            <p:txEl>
                                              <p:pRg st="0" end="0"/>
                                            </p:txEl>
                                          </p:spTgt>
                                        </p:tgtEl>
                                        <p:attrNameLst>
                                          <p:attrName>style.visibility</p:attrName>
                                        </p:attrNameLst>
                                      </p:cBhvr>
                                      <p:to>
                                        <p:strVal val="visible"/>
                                      </p:to>
                                    </p:set>
                                    <p:animEffect transition="in" filter="wipe(up)">
                                      <p:cBhvr>
                                        <p:cTn id="12" dur="5000"/>
                                        <p:tgtEl>
                                          <p:spTgt spid="276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9" name="Rectangle 7"/>
          <p:cNvSpPr>
            <a:spLocks noChangeArrowheads="1"/>
          </p:cNvSpPr>
          <p:nvPr/>
        </p:nvSpPr>
        <p:spPr bwMode="auto">
          <a:xfrm>
            <a:off x="304800" y="304800"/>
            <a:ext cx="8534400" cy="6555641"/>
          </a:xfrm>
          <a:prstGeom prst="rect">
            <a:avLst/>
          </a:prstGeom>
          <a:noFill/>
          <a:ln w="9525">
            <a:noFill/>
            <a:miter lim="800000"/>
            <a:headEnd/>
            <a:tailEnd/>
          </a:ln>
          <a:effectLst/>
        </p:spPr>
        <p:txBody>
          <a:bodyPr>
            <a:spAutoFit/>
          </a:bodyPr>
          <a:lstStyle/>
          <a:p>
            <a:pPr algn="just"/>
            <a:r>
              <a:rPr lang="en-US" sz="2900" b="1" dirty="0" smtClean="0">
                <a:solidFill>
                  <a:schemeClr val="bg2"/>
                </a:solidFill>
              </a:rPr>
              <a:t>Jude 5-7 I will therefore put you in remembrance, though ye once knew this, how that the Lord, having saved the people out of the land of Egypt, afterward destroyed them that believed not.  6 And the angels which kept not their first estate, but left their own habitation, he hath reserved in everlasting chains under darkness unto the judgment of the great day.  7 Even as Sodom and </a:t>
            </a:r>
            <a:r>
              <a:rPr lang="en-US" sz="2900" b="1" dirty="0" err="1" smtClean="0">
                <a:solidFill>
                  <a:schemeClr val="bg2"/>
                </a:solidFill>
              </a:rPr>
              <a:t>Gomorrha</a:t>
            </a:r>
            <a:r>
              <a:rPr lang="en-US" sz="2900" b="1" dirty="0" smtClean="0">
                <a:solidFill>
                  <a:schemeClr val="bg2"/>
                </a:solidFill>
              </a:rPr>
              <a:t>, and the cities about them in like manner, giving themselves over to fornication, and going after strange flesh, are set forth for an example, suffering the vengeance of eternal fire.</a:t>
            </a:r>
            <a:endParaRPr lang="en-US" sz="2900" b="1"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8679">
                                            <p:txEl>
                                              <p:pRg st="0" end="0"/>
                                            </p:txEl>
                                          </p:spTgt>
                                        </p:tgtEl>
                                        <p:attrNameLst>
                                          <p:attrName>style.visibility</p:attrName>
                                        </p:attrNameLst>
                                      </p:cBhvr>
                                      <p:to>
                                        <p:strVal val="visible"/>
                                      </p:to>
                                    </p:set>
                                    <p:animEffect transition="in" filter="wipe(up)">
                                      <p:cBhvr>
                                        <p:cTn id="7" dur="5000"/>
                                        <p:tgtEl>
                                          <p:spTgt spid="286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9" name="Picture 5" descr="cooltext451104562">
            <a:hlinkClick r:id="rId2"/>
          </p:cNvPr>
          <p:cNvPicPr>
            <a:picLocks noChangeAspect="1" noChangeArrowheads="1"/>
          </p:cNvPicPr>
          <p:nvPr/>
        </p:nvPicPr>
        <p:blipFill>
          <a:blip r:embed="rId3"/>
          <a:srcRect/>
          <a:stretch>
            <a:fillRect/>
          </a:stretch>
        </p:blipFill>
        <p:spPr bwMode="auto">
          <a:xfrm>
            <a:off x="1066800" y="609600"/>
            <a:ext cx="7010400" cy="1638300"/>
          </a:xfrm>
          <a:prstGeom prst="rect">
            <a:avLst/>
          </a:prstGeom>
          <a:noFill/>
        </p:spPr>
      </p:pic>
      <p:pic>
        <p:nvPicPr>
          <p:cNvPr id="26631" name="Picture 7" descr="cooltext451104655">
            <a:hlinkClick r:id="rId4"/>
          </p:cNvPr>
          <p:cNvPicPr>
            <a:picLocks noChangeAspect="1" noChangeArrowheads="1"/>
          </p:cNvPicPr>
          <p:nvPr/>
        </p:nvPicPr>
        <p:blipFill>
          <a:blip r:embed="rId5"/>
          <a:srcRect/>
          <a:stretch>
            <a:fillRect/>
          </a:stretch>
        </p:blipFill>
        <p:spPr bwMode="auto">
          <a:xfrm>
            <a:off x="457200" y="3657600"/>
            <a:ext cx="8077200" cy="2255838"/>
          </a:xfrm>
          <a:prstGeom prst="rect">
            <a:avLst/>
          </a:prstGeom>
          <a:noFill/>
        </p:spPr>
      </p:pic>
      <p:sp>
        <p:nvSpPr>
          <p:cNvPr id="26632" name="WordArt 8"/>
          <p:cNvSpPr>
            <a:spLocks noChangeArrowheads="1" noChangeShapeType="1" noTextEdit="1"/>
          </p:cNvSpPr>
          <p:nvPr/>
        </p:nvSpPr>
        <p:spPr bwMode="auto">
          <a:xfrm>
            <a:off x="2743200" y="2438400"/>
            <a:ext cx="2895600" cy="1066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9"/>
                                        </p:tgtEl>
                                        <p:attrNameLst>
                                          <p:attrName>style.visibility</p:attrName>
                                        </p:attrNameLst>
                                      </p:cBhvr>
                                      <p:to>
                                        <p:strVal val="visible"/>
                                      </p:to>
                                    </p:set>
                                    <p:anim calcmode="lin" valueType="num">
                                      <p:cBhvr additive="base">
                                        <p:cTn id="7" dur="500" fill="hold"/>
                                        <p:tgtEl>
                                          <p:spTgt spid="26629"/>
                                        </p:tgtEl>
                                        <p:attrNameLst>
                                          <p:attrName>ppt_x</p:attrName>
                                        </p:attrNameLst>
                                      </p:cBhvr>
                                      <p:tavLst>
                                        <p:tav tm="0">
                                          <p:val>
                                            <p:strVal val="#ppt_x"/>
                                          </p:val>
                                        </p:tav>
                                        <p:tav tm="100000">
                                          <p:val>
                                            <p:strVal val="#ppt_x"/>
                                          </p:val>
                                        </p:tav>
                                      </p:tavLst>
                                    </p:anim>
                                    <p:anim calcmode="lin" valueType="num">
                                      <p:cBhvr additive="base">
                                        <p:cTn id="8" dur="500" fill="hold"/>
                                        <p:tgtEl>
                                          <p:spTgt spid="266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26632"/>
                                        </p:tgtEl>
                                        <p:attrNameLst>
                                          <p:attrName>style.visibility</p:attrName>
                                        </p:attrNameLst>
                                      </p:cBhvr>
                                      <p:to>
                                        <p:strVal val="visible"/>
                                      </p:to>
                                    </p:set>
                                    <p:anim calcmode="lin" valueType="num">
                                      <p:cBhvr>
                                        <p:cTn id="13" dur="500" fill="hold"/>
                                        <p:tgtEl>
                                          <p:spTgt spid="26632"/>
                                        </p:tgtEl>
                                        <p:attrNameLst>
                                          <p:attrName>ppt_w</p:attrName>
                                        </p:attrNameLst>
                                      </p:cBhvr>
                                      <p:tavLst>
                                        <p:tav tm="0">
                                          <p:val>
                                            <p:fltVal val="0"/>
                                          </p:val>
                                        </p:tav>
                                        <p:tav tm="100000">
                                          <p:val>
                                            <p:strVal val="#ppt_w"/>
                                          </p:val>
                                        </p:tav>
                                      </p:tavLst>
                                    </p:anim>
                                    <p:anim calcmode="lin" valueType="num">
                                      <p:cBhvr>
                                        <p:cTn id="14" dur="500" fill="hold"/>
                                        <p:tgtEl>
                                          <p:spTgt spid="26632"/>
                                        </p:tgtEl>
                                        <p:attrNameLst>
                                          <p:attrName>ppt_h</p:attrName>
                                        </p:attrNameLst>
                                      </p:cBhvr>
                                      <p:tavLst>
                                        <p:tav tm="0">
                                          <p:val>
                                            <p:fltVal val="0"/>
                                          </p:val>
                                        </p:tav>
                                        <p:tav tm="100000">
                                          <p:val>
                                            <p:strVal val="#ppt_h"/>
                                          </p:val>
                                        </p:tav>
                                      </p:tavLst>
                                    </p:anim>
                                    <p:animEffect transition="in" filter="fade">
                                      <p:cBhvr>
                                        <p:cTn id="15" dur="500"/>
                                        <p:tgtEl>
                                          <p:spTgt spid="26632"/>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6631"/>
                                        </p:tgtEl>
                                        <p:attrNameLst>
                                          <p:attrName>style.visibility</p:attrName>
                                        </p:attrNameLst>
                                      </p:cBhvr>
                                      <p:to>
                                        <p:strVal val="visible"/>
                                      </p:to>
                                    </p:set>
                                    <p:anim calcmode="lin" valueType="num">
                                      <p:cBhvr additive="base">
                                        <p:cTn id="20" dur="500" fill="hold"/>
                                        <p:tgtEl>
                                          <p:spTgt spid="26631"/>
                                        </p:tgtEl>
                                        <p:attrNameLst>
                                          <p:attrName>ppt_x</p:attrName>
                                        </p:attrNameLst>
                                      </p:cBhvr>
                                      <p:tavLst>
                                        <p:tav tm="0">
                                          <p:val>
                                            <p:strVal val="#ppt_x"/>
                                          </p:val>
                                        </p:tav>
                                        <p:tav tm="100000">
                                          <p:val>
                                            <p:strVal val="#ppt_x"/>
                                          </p:val>
                                        </p:tav>
                                      </p:tavLst>
                                    </p:anim>
                                    <p:anim calcmode="lin" valueType="num">
                                      <p:cBhvr additive="base">
                                        <p:cTn id="21" dur="500" fill="hold"/>
                                        <p:tgtEl>
                                          <p:spTgt spid="266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ChangeArrowheads="1"/>
          </p:cNvSpPr>
          <p:nvPr/>
        </p:nvSpPr>
        <p:spPr bwMode="auto">
          <a:xfrm>
            <a:off x="381000" y="304800"/>
            <a:ext cx="8382000" cy="6494085"/>
          </a:xfrm>
          <a:prstGeom prst="rect">
            <a:avLst/>
          </a:prstGeom>
          <a:noFill/>
          <a:ln w="9525">
            <a:noFill/>
            <a:miter lim="800000"/>
            <a:headEnd/>
            <a:tailEnd/>
          </a:ln>
          <a:effectLst/>
        </p:spPr>
        <p:txBody>
          <a:bodyPr>
            <a:spAutoFit/>
          </a:bodyPr>
          <a:lstStyle/>
          <a:p>
            <a:pPr algn="just"/>
            <a:r>
              <a:rPr lang="en-US" sz="2600" b="1" dirty="0">
                <a:solidFill>
                  <a:schemeClr val="bg2"/>
                </a:solidFill>
              </a:rPr>
              <a:t>1 </a:t>
            </a:r>
            <a:r>
              <a:rPr lang="en-US" sz="2600" b="1" dirty="0" err="1">
                <a:solidFill>
                  <a:schemeClr val="bg2"/>
                </a:solidFill>
              </a:rPr>
              <a:t>Thess</a:t>
            </a:r>
            <a:r>
              <a:rPr lang="en-US" sz="2600" b="1" dirty="0">
                <a:solidFill>
                  <a:schemeClr val="bg2"/>
                </a:solidFill>
              </a:rPr>
              <a:t> 4:7-8  For God hath not called us unto uncleanness, but unto holiness. 8 He therefore that </a:t>
            </a:r>
            <a:r>
              <a:rPr lang="en-US" sz="2600" b="1" dirty="0" err="1">
                <a:solidFill>
                  <a:schemeClr val="bg2"/>
                </a:solidFill>
              </a:rPr>
              <a:t>despiseth</a:t>
            </a:r>
            <a:r>
              <a:rPr lang="en-US" sz="2600" b="1" dirty="0">
                <a:solidFill>
                  <a:schemeClr val="bg2"/>
                </a:solidFill>
              </a:rPr>
              <a:t>, </a:t>
            </a:r>
            <a:r>
              <a:rPr lang="en-US" sz="2600" b="1" dirty="0" err="1">
                <a:solidFill>
                  <a:schemeClr val="bg2"/>
                </a:solidFill>
              </a:rPr>
              <a:t>despiseth</a:t>
            </a:r>
            <a:r>
              <a:rPr lang="en-US" sz="2600" b="1" dirty="0">
                <a:solidFill>
                  <a:schemeClr val="bg2"/>
                </a:solidFill>
              </a:rPr>
              <a:t> not man, but God, who hath also given unto us his holy Spirit 11 And that ye study to be quiet, and to do your own business, and to work with your own hands, as we commanded you;  15 For this we say unto you by the word of the Lord, that we which are alive and remain unto the coming of the Lord shall not prevent them which are asleep. 16 For the Lord himself shall descend from heaven with a shout, with the voice of the archangel, and with the trump of God: and the dead in Christ shall rise first: 17 Then we which are alive and remain shall be caught up together with them in the clouds, to meet the Lord in the air: and so shall we ever be with the Lord.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wipe(up)">
                                      <p:cBhvr>
                                        <p:cTn id="7" dur="50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ctrTitle"/>
          </p:nvPr>
        </p:nvSpPr>
        <p:spPr>
          <a:xfrm>
            <a:off x="0" y="914400"/>
            <a:ext cx="8839200" cy="4724400"/>
          </a:xfrm>
        </p:spPr>
        <p:txBody>
          <a:bodyPr/>
          <a:lstStyle/>
          <a:p>
            <a:r>
              <a:rPr lang="en-US" sz="8800" b="1">
                <a:solidFill>
                  <a:schemeClr val="bg2"/>
                </a:solidFill>
              </a:rPr>
              <a:t>Let’s See If We Can Find Out Which It Is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 calcmode="lin" valueType="num">
                                      <p:cBhvr>
                                        <p:cTn id="7" dur="3000" fill="hold"/>
                                        <p:tgtEl>
                                          <p:spTgt spid="7172"/>
                                        </p:tgtEl>
                                        <p:attrNameLst>
                                          <p:attrName>ppt_w</p:attrName>
                                        </p:attrNameLst>
                                      </p:cBhvr>
                                      <p:tavLst>
                                        <p:tav tm="0">
                                          <p:val>
                                            <p:fltVal val="0"/>
                                          </p:val>
                                        </p:tav>
                                        <p:tav tm="100000">
                                          <p:val>
                                            <p:strVal val="#ppt_w"/>
                                          </p:val>
                                        </p:tav>
                                      </p:tavLst>
                                    </p:anim>
                                    <p:anim calcmode="lin" valueType="num">
                                      <p:cBhvr>
                                        <p:cTn id="8" dur="3000" fill="hold"/>
                                        <p:tgtEl>
                                          <p:spTgt spid="7172"/>
                                        </p:tgtEl>
                                        <p:attrNameLst>
                                          <p:attrName>ppt_h</p:attrName>
                                        </p:attrNameLst>
                                      </p:cBhvr>
                                      <p:tavLst>
                                        <p:tav tm="0">
                                          <p:val>
                                            <p:fltVal val="0"/>
                                          </p:val>
                                        </p:tav>
                                        <p:tav tm="100000">
                                          <p:val>
                                            <p:strVal val="#ppt_h"/>
                                          </p:val>
                                        </p:tav>
                                      </p:tavLst>
                                    </p:anim>
                                    <p:animEffect transition="in" filter="fade">
                                      <p:cBhvr>
                                        <p:cTn id="9" dur="3000"/>
                                        <p:tgtEl>
                                          <p:spTgt spid="7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152400"/>
            <a:ext cx="8382000" cy="6524863"/>
          </a:xfrm>
          <a:prstGeom prst="rect">
            <a:avLst/>
          </a:prstGeom>
          <a:noFill/>
          <a:ln w="9525">
            <a:noFill/>
            <a:miter lim="800000"/>
            <a:headEnd/>
            <a:tailEnd/>
          </a:ln>
          <a:effectLst/>
        </p:spPr>
        <p:txBody>
          <a:bodyPr wrap="square">
            <a:spAutoFit/>
          </a:bodyPr>
          <a:lstStyle/>
          <a:p>
            <a:pPr algn="just"/>
            <a:r>
              <a:rPr lang="en-US" sz="3800" b="1" dirty="0">
                <a:solidFill>
                  <a:schemeClr val="bg2"/>
                </a:solidFill>
              </a:rPr>
              <a:t>Amos 5:18-20  Woe unto you that desire the day of the Lord! to what end is it for you? the day of the Lord is darkness, and not light.  19 As if a man did flee from a lion, and a bear met him; or went into the house, and leaned his hand on the wall, and a serpent bit him.  20 Shall not the day of the Lord be darkness, and not light? even very dark, and no brightness in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wipe(up)">
                                      <p:cBhvr>
                                        <p:cTn id="7" dur="5000"/>
                                        <p:tgtEl>
                                          <p:spTgt spid="41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304800" y="0"/>
            <a:ext cx="8382000" cy="701675"/>
          </a:xfrm>
          <a:prstGeom prst="rect">
            <a:avLst/>
          </a:prstGeom>
          <a:noFill/>
          <a:ln w="9525">
            <a:noFill/>
            <a:miter lim="800000"/>
            <a:headEnd/>
            <a:tailEnd/>
          </a:ln>
          <a:effectLst/>
        </p:spPr>
        <p:txBody>
          <a:bodyPr>
            <a:spAutoFit/>
          </a:bodyPr>
          <a:lstStyle/>
          <a:p>
            <a:pPr algn="just"/>
            <a:r>
              <a:rPr lang="en-US" sz="4000" b="1">
                <a:solidFill>
                  <a:schemeClr val="bg2"/>
                </a:solidFill>
              </a:rPr>
              <a:t> </a:t>
            </a:r>
          </a:p>
        </p:txBody>
      </p:sp>
      <p:sp>
        <p:nvSpPr>
          <p:cNvPr id="5123" name="Rectangle 3"/>
          <p:cNvSpPr>
            <a:spLocks noChangeArrowheads="1"/>
          </p:cNvSpPr>
          <p:nvPr/>
        </p:nvSpPr>
        <p:spPr bwMode="auto">
          <a:xfrm>
            <a:off x="457200" y="914400"/>
            <a:ext cx="8229600" cy="5386090"/>
          </a:xfrm>
          <a:prstGeom prst="rect">
            <a:avLst/>
          </a:prstGeom>
          <a:noFill/>
          <a:ln w="9525">
            <a:noFill/>
            <a:miter lim="800000"/>
            <a:headEnd/>
            <a:tailEnd/>
          </a:ln>
          <a:effectLst/>
        </p:spPr>
        <p:txBody>
          <a:bodyPr wrap="square">
            <a:spAutoFit/>
          </a:bodyPr>
          <a:lstStyle/>
          <a:p>
            <a:pPr algn="just"/>
            <a:r>
              <a:rPr lang="en-US" sz="4000" b="1" dirty="0">
                <a:solidFill>
                  <a:schemeClr val="bg2"/>
                </a:solidFill>
              </a:rPr>
              <a:t>DAY OF THE LORD</a:t>
            </a:r>
          </a:p>
          <a:p>
            <a:pPr algn="just"/>
            <a:r>
              <a:rPr lang="en-US" sz="4000" b="1" dirty="0">
                <a:solidFill>
                  <a:schemeClr val="bg2"/>
                </a:solidFill>
              </a:rPr>
              <a:t>According to Amos, that day would be a time of great darkness for any in rebellion against God, whether Jew or Gentile. The day would be a time of judgment as well as restoration</a:t>
            </a:r>
            <a:r>
              <a:rPr lang="en-US" dirty="0"/>
              <a:t>  </a:t>
            </a:r>
          </a:p>
          <a:p>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 calcmode="lin" valueType="num">
                                      <p:cBhvr>
                                        <p:cTn id="7" dur="2000" fill="hold"/>
                                        <p:tgtEl>
                                          <p:spTgt spid="5123"/>
                                        </p:tgtEl>
                                        <p:attrNameLst>
                                          <p:attrName>ppt_w</p:attrName>
                                        </p:attrNameLst>
                                      </p:cBhvr>
                                      <p:tavLst>
                                        <p:tav tm="0">
                                          <p:val>
                                            <p:fltVal val="0"/>
                                          </p:val>
                                        </p:tav>
                                        <p:tav tm="100000">
                                          <p:val>
                                            <p:strVal val="#ppt_w"/>
                                          </p:val>
                                        </p:tav>
                                      </p:tavLst>
                                    </p:anim>
                                    <p:anim calcmode="lin" valueType="num">
                                      <p:cBhvr>
                                        <p:cTn id="8" dur="2000" fill="hold"/>
                                        <p:tgtEl>
                                          <p:spTgt spid="5123"/>
                                        </p:tgtEl>
                                        <p:attrNameLst>
                                          <p:attrName>ppt_h</p:attrName>
                                        </p:attrNameLst>
                                      </p:cBhvr>
                                      <p:tavLst>
                                        <p:tav tm="0">
                                          <p:val>
                                            <p:fltVal val="0"/>
                                          </p:val>
                                        </p:tav>
                                        <p:tav tm="100000">
                                          <p:val>
                                            <p:strVal val="#ppt_h"/>
                                          </p:val>
                                        </p:tav>
                                      </p:tavLst>
                                    </p:anim>
                                    <p:animEffect transition="in" filter="fade">
                                      <p:cBhvr>
                                        <p:cTn id="9" dur="20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304800" y="1371600"/>
            <a:ext cx="8534400" cy="5078313"/>
          </a:xfrm>
          <a:prstGeom prst="rect">
            <a:avLst/>
          </a:prstGeom>
          <a:noFill/>
          <a:ln w="9525">
            <a:noFill/>
            <a:miter lim="800000"/>
            <a:headEnd/>
            <a:tailEnd/>
          </a:ln>
          <a:effectLst/>
        </p:spPr>
        <p:txBody>
          <a:bodyPr>
            <a:spAutoFit/>
          </a:bodyPr>
          <a:lstStyle/>
          <a:p>
            <a:pPr algn="just"/>
            <a:r>
              <a:rPr lang="en-US" sz="2700" b="1" dirty="0">
                <a:solidFill>
                  <a:schemeClr val="bg2"/>
                </a:solidFill>
              </a:rPr>
              <a:t>Isa 13:6 Howl ye; for the day of the Lord is at hand; it shall come as a destruction from the Almighty.</a:t>
            </a:r>
          </a:p>
          <a:p>
            <a:pPr algn="just"/>
            <a:r>
              <a:rPr lang="en-US" sz="2700" b="1" dirty="0">
                <a:solidFill>
                  <a:schemeClr val="bg2"/>
                </a:solidFill>
              </a:rPr>
              <a:t>Isa 13:9 Behold, the day of the Lord cometh, cruel both with wrath and fierce anger, to lay the land desolate: and he shall destroy the sinners thereof out of it.</a:t>
            </a:r>
          </a:p>
          <a:p>
            <a:pPr algn="just"/>
            <a:r>
              <a:rPr lang="en-US" sz="2700" b="1" dirty="0" err="1">
                <a:solidFill>
                  <a:schemeClr val="bg2"/>
                </a:solidFill>
              </a:rPr>
              <a:t>Jer</a:t>
            </a:r>
            <a:r>
              <a:rPr lang="en-US" sz="2700" b="1" dirty="0">
                <a:solidFill>
                  <a:schemeClr val="bg2"/>
                </a:solidFill>
              </a:rPr>
              <a:t> 46:10   For this is the day of the Lord God of hosts, a day of vengeance, that he may avenge him of his adversaries: and the sword shall devour, and it shall be satiate and made drunk with their blood: for the Lord God of hosts hath a sacrifice in the north country by the river Euphrates.</a:t>
            </a:r>
          </a:p>
        </p:txBody>
      </p:sp>
      <p:pic>
        <p:nvPicPr>
          <p:cNvPr id="9222" name="Picture 6" descr="cooltext451097051">
            <a:hlinkClick r:id="rId2"/>
          </p:cNvPr>
          <p:cNvPicPr>
            <a:picLocks noChangeAspect="1" noChangeArrowheads="1"/>
          </p:cNvPicPr>
          <p:nvPr/>
        </p:nvPicPr>
        <p:blipFill>
          <a:blip r:embed="rId3"/>
          <a:srcRect/>
          <a:stretch>
            <a:fillRect/>
          </a:stretch>
        </p:blipFill>
        <p:spPr bwMode="auto">
          <a:xfrm>
            <a:off x="533400" y="-381000"/>
            <a:ext cx="7848600" cy="1676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9220">
                                            <p:txEl>
                                              <p:pRg st="0" end="0"/>
                                            </p:txEl>
                                          </p:spTgt>
                                        </p:tgtEl>
                                        <p:attrNameLst>
                                          <p:attrName>style.visibility</p:attrName>
                                        </p:attrNameLst>
                                      </p:cBhvr>
                                      <p:to>
                                        <p:strVal val="visible"/>
                                      </p:to>
                                    </p:set>
                                    <p:animEffect transition="in" filter="wipe(up)">
                                      <p:cBhvr>
                                        <p:cTn id="7" dur="3000"/>
                                        <p:tgtEl>
                                          <p:spTgt spid="92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9220">
                                            <p:txEl>
                                              <p:pRg st="1" end="1"/>
                                            </p:txEl>
                                          </p:spTgt>
                                        </p:tgtEl>
                                        <p:attrNameLst>
                                          <p:attrName>style.visibility</p:attrName>
                                        </p:attrNameLst>
                                      </p:cBhvr>
                                      <p:to>
                                        <p:strVal val="visible"/>
                                      </p:to>
                                    </p:set>
                                    <p:animEffect transition="in" filter="wipe(up)">
                                      <p:cBhvr>
                                        <p:cTn id="12" dur="3000"/>
                                        <p:tgtEl>
                                          <p:spTgt spid="92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9220">
                                            <p:txEl>
                                              <p:pRg st="2" end="2"/>
                                            </p:txEl>
                                          </p:spTgt>
                                        </p:tgtEl>
                                        <p:attrNameLst>
                                          <p:attrName>style.visibility</p:attrName>
                                        </p:attrNameLst>
                                      </p:cBhvr>
                                      <p:to>
                                        <p:strVal val="visible"/>
                                      </p:to>
                                    </p:set>
                                    <p:animEffect transition="in" filter="wipe(up)">
                                      <p:cBhvr>
                                        <p:cTn id="17" dur="3000"/>
                                        <p:tgtEl>
                                          <p:spTgt spid="92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04800" y="1524000"/>
            <a:ext cx="8534400" cy="3810000"/>
          </a:xfrm>
          <a:prstGeom prst="rect">
            <a:avLst/>
          </a:prstGeom>
          <a:noFill/>
          <a:ln w="9525">
            <a:noFill/>
            <a:miter lim="800000"/>
            <a:headEnd/>
            <a:tailEnd/>
          </a:ln>
          <a:effectLst/>
        </p:spPr>
        <p:txBody>
          <a:bodyPr>
            <a:spAutoFit/>
          </a:bodyPr>
          <a:lstStyle/>
          <a:p>
            <a:pPr algn="just"/>
            <a:r>
              <a:rPr lang="en-US" sz="4400" b="1">
                <a:solidFill>
                  <a:schemeClr val="bg2"/>
                </a:solidFill>
              </a:rPr>
              <a:t> </a:t>
            </a:r>
            <a:r>
              <a:rPr lang="en-US" sz="4000" b="1">
                <a:solidFill>
                  <a:schemeClr val="bg2"/>
                </a:solidFill>
              </a:rPr>
              <a:t>Isa 14:1    For the Lord will have mercy on Jacob, and will yet choose Israel, and set them in their own land: and the strangers shall be joined with them, and they shall cleave to the house of Jacob.</a:t>
            </a:r>
            <a:endParaRPr lang="en-US" sz="4400" b="1">
              <a:solidFill>
                <a:schemeClr val="bg2"/>
              </a:solidFill>
            </a:endParaRPr>
          </a:p>
        </p:txBody>
      </p:sp>
      <p:pic>
        <p:nvPicPr>
          <p:cNvPr id="10245" name="Picture 5" descr="cooltext451097443">
            <a:hlinkClick r:id="rId2"/>
          </p:cNvPr>
          <p:cNvPicPr>
            <a:picLocks noChangeAspect="1" noChangeArrowheads="1"/>
          </p:cNvPicPr>
          <p:nvPr/>
        </p:nvPicPr>
        <p:blipFill>
          <a:blip r:embed="rId3"/>
          <a:srcRect/>
          <a:stretch>
            <a:fillRect/>
          </a:stretch>
        </p:blipFill>
        <p:spPr bwMode="auto">
          <a:xfrm>
            <a:off x="457200" y="304800"/>
            <a:ext cx="8229600" cy="10858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wipe(up)">
                                      <p:cBhvr>
                                        <p:cTn id="7" dur="5000"/>
                                        <p:tgtEl>
                                          <p:spTgt spid="10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04800" y="1447800"/>
            <a:ext cx="8534400" cy="5262979"/>
          </a:xfrm>
          <a:prstGeom prst="rect">
            <a:avLst/>
          </a:prstGeom>
          <a:noFill/>
          <a:ln w="9525">
            <a:noFill/>
            <a:miter lim="800000"/>
            <a:headEnd/>
            <a:tailEnd/>
          </a:ln>
          <a:effectLst/>
        </p:spPr>
        <p:txBody>
          <a:bodyPr wrap="square">
            <a:spAutoFit/>
          </a:bodyPr>
          <a:lstStyle/>
          <a:p>
            <a:pPr algn="just"/>
            <a:r>
              <a:rPr lang="en-US" sz="2300" b="1" dirty="0">
                <a:solidFill>
                  <a:schemeClr val="bg2"/>
                </a:solidFill>
              </a:rPr>
              <a:t>  </a:t>
            </a:r>
            <a:r>
              <a:rPr lang="en-US" b="1" dirty="0">
                <a:solidFill>
                  <a:schemeClr val="bg2"/>
                </a:solidFill>
              </a:rPr>
              <a:t>Joel 2:28-32    And it shall come to pass afterward, that I will pour out my spirit upon all flesh; and your sons and your daughters shall prophesy, your old men shall dream dreams, your young men shall see visions:  29 And also upon the servants and upon the handmaids in those days will I pour out my spirit  30 And I will </a:t>
            </a:r>
            <a:r>
              <a:rPr lang="en-US" b="1" dirty="0" err="1">
                <a:solidFill>
                  <a:schemeClr val="bg2"/>
                </a:solidFill>
              </a:rPr>
              <a:t>shew</a:t>
            </a:r>
            <a:r>
              <a:rPr lang="en-US" b="1" dirty="0">
                <a:solidFill>
                  <a:schemeClr val="bg2"/>
                </a:solidFill>
              </a:rPr>
              <a:t> wonders in the heavens and in the earth, blood, and fire, and pillars of smoke  31 The sun shall be turned into darkness, and the moon into blood, before the great and the terrible day of the Lord come  32 And it shall come to pass, that whosoever shall call on the name of the Lord shall be delivered: for in mount Zion and in Jerusalem shall be deliverance, as the Lord hath said, and in the remnant whom the Lord shall call.</a:t>
            </a:r>
          </a:p>
        </p:txBody>
      </p:sp>
      <p:pic>
        <p:nvPicPr>
          <p:cNvPr id="11267" name="Picture 3" descr="cooltext451097443">
            <a:hlinkClick r:id="rId2"/>
          </p:cNvPr>
          <p:cNvPicPr>
            <a:picLocks noChangeAspect="1" noChangeArrowheads="1"/>
          </p:cNvPicPr>
          <p:nvPr/>
        </p:nvPicPr>
        <p:blipFill>
          <a:blip r:embed="rId3"/>
          <a:srcRect/>
          <a:stretch>
            <a:fillRect/>
          </a:stretch>
        </p:blipFill>
        <p:spPr bwMode="auto">
          <a:xfrm>
            <a:off x="457200" y="304800"/>
            <a:ext cx="8229600" cy="10858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wipe(up)">
                                      <p:cBhvr>
                                        <p:cTn id="7" dur="5000"/>
                                        <p:tgtEl>
                                          <p:spTgt spid="1126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ctrTitle"/>
          </p:nvPr>
        </p:nvSpPr>
        <p:spPr>
          <a:xfrm>
            <a:off x="381000" y="304800"/>
            <a:ext cx="8534400" cy="5638800"/>
          </a:xfrm>
        </p:spPr>
        <p:txBody>
          <a:bodyPr/>
          <a:lstStyle/>
          <a:p>
            <a:r>
              <a:rPr lang="en-US" sz="8800" b="1" dirty="0">
                <a:solidFill>
                  <a:schemeClr val="bg2"/>
                </a:solidFill>
              </a:rPr>
              <a:t>The</a:t>
            </a:r>
            <a:r>
              <a:rPr lang="en-US" sz="9600" b="1" dirty="0">
                <a:solidFill>
                  <a:schemeClr val="bg2"/>
                </a:solidFill>
              </a:rPr>
              <a:t> </a:t>
            </a:r>
            <a:br>
              <a:rPr lang="en-US" sz="9600" b="1" dirty="0">
                <a:solidFill>
                  <a:schemeClr val="bg2"/>
                </a:solidFill>
              </a:rPr>
            </a:br>
            <a:r>
              <a:rPr lang="en-US" sz="8800" b="1" dirty="0">
                <a:solidFill>
                  <a:schemeClr val="bg2"/>
                </a:solidFill>
              </a:rPr>
              <a:t>“Day </a:t>
            </a:r>
            <a:r>
              <a:rPr lang="en-US" sz="8800" b="1" dirty="0" smtClean="0">
                <a:solidFill>
                  <a:schemeClr val="bg2"/>
                </a:solidFill>
              </a:rPr>
              <a:t>of Christ</a:t>
            </a:r>
            <a:r>
              <a:rPr lang="en-US" sz="8800" b="1" dirty="0">
                <a:solidFill>
                  <a:schemeClr val="bg2"/>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 calcmode="lin" valueType="num">
                                      <p:cBhvr>
                                        <p:cTn id="7" dur="2000" fill="hold"/>
                                        <p:tgtEl>
                                          <p:spTgt spid="12292"/>
                                        </p:tgtEl>
                                        <p:attrNameLst>
                                          <p:attrName>ppt_w</p:attrName>
                                        </p:attrNameLst>
                                      </p:cBhvr>
                                      <p:tavLst>
                                        <p:tav tm="0">
                                          <p:val>
                                            <p:fltVal val="0"/>
                                          </p:val>
                                        </p:tav>
                                        <p:tav tm="100000">
                                          <p:val>
                                            <p:strVal val="#ppt_w"/>
                                          </p:val>
                                        </p:tav>
                                      </p:tavLst>
                                    </p:anim>
                                    <p:anim calcmode="lin" valueType="num">
                                      <p:cBhvr>
                                        <p:cTn id="8" dur="2000" fill="hold"/>
                                        <p:tgtEl>
                                          <p:spTgt spid="12292"/>
                                        </p:tgtEl>
                                        <p:attrNameLst>
                                          <p:attrName>ppt_h</p:attrName>
                                        </p:attrNameLst>
                                      </p:cBhvr>
                                      <p:tavLst>
                                        <p:tav tm="0">
                                          <p:val>
                                            <p:fltVal val="0"/>
                                          </p:val>
                                        </p:tav>
                                        <p:tav tm="100000">
                                          <p:val>
                                            <p:strVal val="#ppt_h"/>
                                          </p:val>
                                        </p:tav>
                                      </p:tavLst>
                                    </p:anim>
                                    <p:animEffect transition="in" filter="fade">
                                      <p:cBhvr>
                                        <p:cTn id="9" dur="20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800000"/>
      </a:dk2>
      <a:lt2>
        <a:srgbClr val="FFFF00"/>
      </a:lt2>
      <a:accent1>
        <a:srgbClr val="FF9900"/>
      </a:accent1>
      <a:accent2>
        <a:srgbClr val="FFFF00"/>
      </a:accent2>
      <a:accent3>
        <a:srgbClr val="C0AAAA"/>
      </a:accent3>
      <a:accent4>
        <a:srgbClr val="DADADA"/>
      </a:accent4>
      <a:accent5>
        <a:srgbClr val="FFCAAA"/>
      </a:accent5>
      <a:accent6>
        <a:srgbClr val="E7E700"/>
      </a:accent6>
      <a:hlink>
        <a:srgbClr val="FF0000"/>
      </a:hlink>
      <a:folHlink>
        <a:srgbClr val="D2A476"/>
      </a:folHlink>
    </a:clrScheme>
    <a:fontScheme name="Default Desig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Default Design 1">
        <a:dk1>
          <a:srgbClr val="000000"/>
        </a:dk1>
        <a:lt1>
          <a:srgbClr val="FFFFFF"/>
        </a:lt1>
        <a:dk2>
          <a:srgbClr val="800000"/>
        </a:dk2>
        <a:lt2>
          <a:srgbClr val="FFFF00"/>
        </a:lt2>
        <a:accent1>
          <a:srgbClr val="FF9900"/>
        </a:accent1>
        <a:accent2>
          <a:srgbClr val="FFFF00"/>
        </a:accent2>
        <a:accent3>
          <a:srgbClr val="C0AAAA"/>
        </a:accent3>
        <a:accent4>
          <a:srgbClr val="DADADA"/>
        </a:accent4>
        <a:accent5>
          <a:srgbClr val="FFCAAA"/>
        </a:accent5>
        <a:accent6>
          <a:srgbClr val="E7E700"/>
        </a:accent6>
        <a:hlink>
          <a:srgbClr val="FF0000"/>
        </a:hlink>
        <a:folHlink>
          <a:srgbClr val="D2A476"/>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194</TotalTime>
  <Words>1537</Words>
  <Application>Microsoft PowerPoint</Application>
  <PresentationFormat>On-screen Show (4:3)</PresentationFormat>
  <Paragraphs>30</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Default Design</vt:lpstr>
      <vt:lpstr>Slide 1</vt:lpstr>
      <vt:lpstr>Slide 2</vt:lpstr>
      <vt:lpstr>Let’s See If We Can Find Out Which It Is !</vt:lpstr>
      <vt:lpstr>Slide 4</vt:lpstr>
      <vt:lpstr>Slide 5</vt:lpstr>
      <vt:lpstr>Slide 6</vt:lpstr>
      <vt:lpstr>Slide 7</vt:lpstr>
      <vt:lpstr>Slide 8</vt:lpstr>
      <vt:lpstr>The  “Day of Christ”</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Blue Worx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Gary Blue</dc:creator>
  <cp:lastModifiedBy>Noel Bailey</cp:lastModifiedBy>
  <cp:revision>12</cp:revision>
  <dcterms:created xsi:type="dcterms:W3CDTF">2004-05-13T22:45:47Z</dcterms:created>
  <dcterms:modified xsi:type="dcterms:W3CDTF">2010-03-16T21:09:54Z</dcterms:modified>
</cp:coreProperties>
</file>