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sldIdLst>
    <p:sldId id="256" r:id="rId2"/>
    <p:sldId id="290" r:id="rId3"/>
    <p:sldId id="291" r:id="rId4"/>
    <p:sldId id="286" r:id="rId5"/>
    <p:sldId id="300" r:id="rId6"/>
    <p:sldId id="260" r:id="rId7"/>
    <p:sldId id="292" r:id="rId8"/>
    <p:sldId id="287" r:id="rId9"/>
    <p:sldId id="298" r:id="rId10"/>
    <p:sldId id="283" r:id="rId11"/>
    <p:sldId id="299" r:id="rId12"/>
    <p:sldId id="289" r:id="rId13"/>
    <p:sldId id="293" r:id="rId14"/>
    <p:sldId id="294" r:id="rId15"/>
    <p:sldId id="295" r:id="rId16"/>
    <p:sldId id="296" r:id="rId17"/>
    <p:sldId id="297" r:id="rId18"/>
    <p:sldId id="264" r:id="rId19"/>
    <p:sldId id="266"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66FF33"/>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556" name="Rectangle 4"/>
          <p:cNvSpPr>
            <a:spLocks noGrp="1" noChangeArrowheads="1"/>
          </p:cNvSpPr>
          <p:nvPr>
            <p:ph type="ctrTitle"/>
          </p:nvPr>
        </p:nvSpPr>
        <p:spPr>
          <a:xfrm>
            <a:off x="1752600" y="990600"/>
            <a:ext cx="6400800" cy="2514600"/>
          </a:xfrm>
          <a:solidFill>
            <a:schemeClr val="bg1"/>
          </a:solidFill>
          <a:ln w="76200" cmpd="tri">
            <a:solidFill>
              <a:schemeClr val="folHlink"/>
            </a:solidFill>
          </a:ln>
        </p:spPr>
        <p:txBody>
          <a:bodyPr/>
          <a:lstStyle>
            <a:lvl1pPr algn="ctr">
              <a:defRPr/>
            </a:lvl1pPr>
          </a:lstStyle>
          <a:p>
            <a:r>
              <a:rPr lang="en-US"/>
              <a:t>Click to edit Master title style</a:t>
            </a:r>
          </a:p>
        </p:txBody>
      </p:sp>
      <p:sp>
        <p:nvSpPr>
          <p:cNvPr id="23557" name="Rectangle 5"/>
          <p:cNvSpPr>
            <a:spLocks noGrp="1" noChangeArrowheads="1"/>
          </p:cNvSpPr>
          <p:nvPr>
            <p:ph type="subTitle" idx="1"/>
          </p:nvPr>
        </p:nvSpPr>
        <p:spPr>
          <a:xfrm>
            <a:off x="1752600" y="3886200"/>
            <a:ext cx="6400800" cy="1752600"/>
          </a:xfrm>
          <a:ln w="6350"/>
        </p:spPr>
        <p:txBody>
          <a:bodyPr/>
          <a:lstStyle>
            <a:lvl1pPr marL="0" indent="0" algn="ctr">
              <a:buFontTx/>
              <a:buNone/>
              <a:defRPr/>
            </a:lvl1pPr>
          </a:lstStyle>
          <a:p>
            <a:r>
              <a:rPr lang="en-US"/>
              <a:t>Click to edit Master subtitle style</a:t>
            </a:r>
          </a:p>
        </p:txBody>
      </p:sp>
      <p:sp>
        <p:nvSpPr>
          <p:cNvPr id="23558" name="Rectangle 6"/>
          <p:cNvSpPr>
            <a:spLocks noGrp="1" noChangeArrowheads="1"/>
          </p:cNvSpPr>
          <p:nvPr>
            <p:ph type="dt" sz="half" idx="2"/>
          </p:nvPr>
        </p:nvSpPr>
        <p:spPr>
          <a:xfrm>
            <a:off x="914400" y="6400800"/>
            <a:ext cx="1905000" cy="457200"/>
          </a:xfrm>
        </p:spPr>
        <p:txBody>
          <a:bodyPr/>
          <a:lstStyle>
            <a:lvl1pPr>
              <a:defRPr/>
            </a:lvl1pPr>
          </a:lstStyle>
          <a:p>
            <a:endParaRPr lang="en-US"/>
          </a:p>
        </p:txBody>
      </p:sp>
      <p:sp>
        <p:nvSpPr>
          <p:cNvPr id="23559" name="Rectangle 7"/>
          <p:cNvSpPr>
            <a:spLocks noGrp="1" noChangeArrowheads="1"/>
          </p:cNvSpPr>
          <p:nvPr>
            <p:ph type="ftr" sz="quarter" idx="3"/>
          </p:nvPr>
        </p:nvSpPr>
        <p:spPr>
          <a:xfrm>
            <a:off x="3505200" y="6400800"/>
            <a:ext cx="2895600" cy="457200"/>
          </a:xfrm>
        </p:spPr>
        <p:txBody>
          <a:bodyPr/>
          <a:lstStyle>
            <a:lvl1pPr>
              <a:defRPr/>
            </a:lvl1pPr>
          </a:lstStyle>
          <a:p>
            <a:endParaRPr lang="en-US"/>
          </a:p>
        </p:txBody>
      </p:sp>
      <p:sp>
        <p:nvSpPr>
          <p:cNvPr id="23560" name="Rectangle 8"/>
          <p:cNvSpPr>
            <a:spLocks noGrp="1" noChangeArrowheads="1"/>
          </p:cNvSpPr>
          <p:nvPr>
            <p:ph type="sldNum" sz="quarter" idx="4"/>
          </p:nvPr>
        </p:nvSpPr>
        <p:spPr/>
        <p:txBody>
          <a:bodyPr/>
          <a:lstStyle>
            <a:lvl1pPr>
              <a:defRPr/>
            </a:lvl1pPr>
          </a:lstStyle>
          <a:p>
            <a:fld id="{387E4452-20B6-43CC-8C26-ED8B1997FE21}" type="slidenum">
              <a:rPr lang="en-US"/>
              <a:pPr/>
              <a:t>‹#›</a:t>
            </a:fld>
            <a:endParaRPr lang="en-US"/>
          </a:p>
        </p:txBody>
      </p:sp>
      <p:grpSp>
        <p:nvGrpSpPr>
          <p:cNvPr id="23564" name="Group 12"/>
          <p:cNvGrpSpPr>
            <a:grpSpLocks/>
          </p:cNvGrpSpPr>
          <p:nvPr/>
        </p:nvGrpSpPr>
        <p:grpSpPr bwMode="auto">
          <a:xfrm>
            <a:off x="0" y="0"/>
            <a:ext cx="6362700" cy="6858000"/>
            <a:chOff x="0" y="0"/>
            <a:chExt cx="4008" cy="4320"/>
          </a:xfrm>
        </p:grpSpPr>
        <p:pic>
          <p:nvPicPr>
            <p:cNvPr id="23554" name="Picture 2" descr="Expbanna"/>
            <p:cNvPicPr>
              <a:picLocks noChangeAspect="1" noChangeArrowheads="1"/>
            </p:cNvPicPr>
            <p:nvPr/>
          </p:nvPicPr>
          <p:blipFill>
            <a:blip r:embed="rId2" cstate="print"/>
            <a:srcRect/>
            <a:stretch>
              <a:fillRect/>
            </a:stretch>
          </p:blipFill>
          <p:spPr bwMode="invGray">
            <a:xfrm>
              <a:off x="0" y="0"/>
              <a:ext cx="432" cy="4320"/>
            </a:xfrm>
            <a:prstGeom prst="rect">
              <a:avLst/>
            </a:prstGeom>
            <a:noFill/>
          </p:spPr>
        </p:pic>
        <p:pic>
          <p:nvPicPr>
            <p:cNvPr id="23561" name="Picture 9" descr="EXPHORSA"/>
            <p:cNvPicPr>
              <a:picLocks noChangeAspect="1" noChangeArrowheads="1"/>
            </p:cNvPicPr>
            <p:nvPr/>
          </p:nvPicPr>
          <p:blipFill>
            <a:blip r:embed="rId3" cstate="print"/>
            <a:srcRect/>
            <a:stretch>
              <a:fillRect/>
            </a:stretch>
          </p:blipFill>
          <p:spPr bwMode="auto">
            <a:xfrm>
              <a:off x="2208" y="3600"/>
              <a:ext cx="1800" cy="60"/>
            </a:xfrm>
            <a:prstGeom prst="rect">
              <a:avLst/>
            </a:prstGeom>
            <a:noFill/>
          </p:spPr>
        </p:pic>
      </p:grpSp>
    </p:spTree>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3D76627-79DF-47E7-A9A2-2AA4B9D89F06}" type="slidenum">
              <a:rPr lang="en-US"/>
              <a:pPr/>
              <a:t>‹#›</a:t>
            </a:fld>
            <a:endParaRPr lang="en-US"/>
          </a:p>
        </p:txBody>
      </p:sp>
    </p:spTree>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810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810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43DE06C-E944-4BB9-B8C8-9146AA3BF1EA}" type="slidenum">
              <a:rPr lang="en-US"/>
              <a:pPr/>
              <a:t>‹#›</a:t>
            </a:fld>
            <a:endParaRPr lang="en-US"/>
          </a:p>
        </p:txBody>
      </p:sp>
    </p:spTree>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174DA04-A1B6-4AC9-9B40-AB2C642CAD84}" type="slidenum">
              <a:rPr lang="en-US"/>
              <a:pPr/>
              <a:t>‹#›</a:t>
            </a:fld>
            <a:endParaRPr lang="en-US"/>
          </a:p>
        </p:txBody>
      </p:sp>
    </p:spTree>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0841176-0A10-4AFE-872E-AEE114C17FA4}" type="slidenum">
              <a:rPr lang="en-US"/>
              <a:pPr/>
              <a:t>‹#›</a:t>
            </a:fld>
            <a:endParaRPr lang="en-US"/>
          </a:p>
        </p:txBody>
      </p:sp>
    </p:spTree>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D194F3-31DD-477C-BBDA-2518C7C3F43C}" type="slidenum">
              <a:rPr lang="en-US"/>
              <a:pPr/>
              <a:t>‹#›</a:t>
            </a:fld>
            <a:endParaRPr lang="en-US"/>
          </a:p>
        </p:txBody>
      </p:sp>
    </p:spTree>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7D40D38-5DE3-490E-AC3D-CD349B5EEF51}" type="slidenum">
              <a:rPr lang="en-US"/>
              <a:pPr/>
              <a:t>‹#›</a:t>
            </a:fld>
            <a:endParaRPr lang="en-US"/>
          </a:p>
        </p:txBody>
      </p:sp>
    </p:spTree>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F8F30D4-5ED6-4EB8-BFC9-06B4F57A3AAC}" type="slidenum">
              <a:rPr lang="en-US"/>
              <a:pPr/>
              <a:t>‹#›</a:t>
            </a:fld>
            <a:endParaRPr lang="en-US"/>
          </a:p>
        </p:txBody>
      </p:sp>
    </p:spTree>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E1F9612-A217-4D29-A724-BDF05DF624AD}" type="slidenum">
              <a:rPr lang="en-US"/>
              <a:pPr/>
              <a:t>‹#›</a:t>
            </a:fld>
            <a:endParaRPr lang="en-US"/>
          </a:p>
        </p:txBody>
      </p:sp>
    </p:spTree>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B461CDC-E9C8-40D5-90A8-5F4F44B6EA8B}" type="slidenum">
              <a:rPr lang="en-US"/>
              <a:pPr/>
              <a:t>‹#›</a:t>
            </a:fld>
            <a:endParaRPr lang="en-US"/>
          </a:p>
        </p:txBody>
      </p:sp>
    </p:spTree>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0026FD3-438D-4C1D-9BEA-D5CE709ADCDC}" type="slidenum">
              <a:rPr lang="en-US"/>
              <a:pPr/>
              <a:t>‹#›</a:t>
            </a:fld>
            <a:endParaRPr lang="en-US"/>
          </a:p>
        </p:txBody>
      </p:sp>
    </p:spTree>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grpSp>
        <p:nvGrpSpPr>
          <p:cNvPr id="22538" name="Group 10"/>
          <p:cNvGrpSpPr>
            <a:grpSpLocks/>
          </p:cNvGrpSpPr>
          <p:nvPr/>
        </p:nvGrpSpPr>
        <p:grpSpPr bwMode="auto">
          <a:xfrm>
            <a:off x="0" y="0"/>
            <a:ext cx="8915400" cy="6858000"/>
            <a:chOff x="0" y="0"/>
            <a:chExt cx="5616" cy="4320"/>
          </a:xfrm>
        </p:grpSpPr>
        <p:pic>
          <p:nvPicPr>
            <p:cNvPr id="22530" name="Picture 2" descr="Expbanna"/>
            <p:cNvPicPr>
              <a:picLocks noChangeAspect="1" noChangeArrowheads="1"/>
            </p:cNvPicPr>
            <p:nvPr/>
          </p:nvPicPr>
          <p:blipFill>
            <a:blip r:embed="rId14" cstate="print"/>
            <a:srcRect/>
            <a:stretch>
              <a:fillRect/>
            </a:stretch>
          </p:blipFill>
          <p:spPr bwMode="invGray">
            <a:xfrm>
              <a:off x="0" y="0"/>
              <a:ext cx="432" cy="4320"/>
            </a:xfrm>
            <a:prstGeom prst="rect">
              <a:avLst/>
            </a:prstGeom>
            <a:noFill/>
          </p:spPr>
        </p:pic>
        <p:sp>
          <p:nvSpPr>
            <p:cNvPr id="22531" name="Rectangle 3"/>
            <p:cNvSpPr>
              <a:spLocks noChangeArrowheads="1"/>
            </p:cNvSpPr>
            <p:nvPr/>
          </p:nvSpPr>
          <p:spPr bwMode="grayWhite">
            <a:xfrm>
              <a:off x="576" y="144"/>
              <a:ext cx="5040" cy="3888"/>
            </a:xfrm>
            <a:prstGeom prst="rect">
              <a:avLst/>
            </a:prstGeom>
            <a:solidFill>
              <a:schemeClr val="bg1"/>
            </a:solidFill>
            <a:ln w="76200" cmpd="tri">
              <a:solidFill>
                <a:schemeClr val="folHlink"/>
              </a:solidFill>
              <a:miter lim="800000"/>
              <a:headEnd/>
              <a:tailEnd/>
            </a:ln>
            <a:effectLst/>
          </p:spPr>
          <p:txBody>
            <a:bodyPr wrap="none" anchor="ctr"/>
            <a:lstStyle/>
            <a:p>
              <a:endParaRPr lang="en-US"/>
            </a:p>
          </p:txBody>
        </p:sp>
      </p:grpSp>
      <p:sp>
        <p:nvSpPr>
          <p:cNvPr id="22532" name="Rectangle 4"/>
          <p:cNvSpPr>
            <a:spLocks noGrp="1" noChangeArrowheads="1"/>
          </p:cNvSpPr>
          <p:nvPr>
            <p:ph type="title"/>
          </p:nvPr>
        </p:nvSpPr>
        <p:spPr bwMode="auto">
          <a:xfrm>
            <a:off x="1066800" y="3810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2533" name="Rectangle 5"/>
          <p:cNvSpPr>
            <a:spLocks noGrp="1" noChangeArrowheads="1"/>
          </p:cNvSpPr>
          <p:nvPr>
            <p:ph type="body" idx="1"/>
          </p:nvPr>
        </p:nvSpPr>
        <p:spPr bwMode="auto">
          <a:xfrm>
            <a:off x="1066800" y="17526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4" name="Rectangle 6"/>
          <p:cNvSpPr>
            <a:spLocks noGrp="1" noChangeArrowheads="1"/>
          </p:cNvSpPr>
          <p:nvPr>
            <p:ph type="dt" sz="half" idx="2"/>
          </p:nvPr>
        </p:nvSpPr>
        <p:spPr bwMode="auto">
          <a:xfrm>
            <a:off x="838200" y="6400800"/>
            <a:ext cx="1905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400">
                <a:solidFill>
                  <a:schemeClr val="bg2"/>
                </a:solidFill>
                <a:latin typeface="Arial" charset="0"/>
              </a:defRPr>
            </a:lvl1pPr>
          </a:lstStyle>
          <a:p>
            <a:endParaRPr lang="en-US"/>
          </a:p>
        </p:txBody>
      </p:sp>
      <p:sp>
        <p:nvSpPr>
          <p:cNvPr id="22535" name="Rectangle 7"/>
          <p:cNvSpPr>
            <a:spLocks noGrp="1" noChangeArrowheads="1"/>
          </p:cNvSpPr>
          <p:nvPr>
            <p:ph type="ftr" sz="quarter" idx="3"/>
          </p:nvPr>
        </p:nvSpPr>
        <p:spPr bwMode="auto">
          <a:xfrm>
            <a:off x="3429000" y="6400800"/>
            <a:ext cx="28956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400">
                <a:solidFill>
                  <a:schemeClr val="bg2"/>
                </a:solidFill>
                <a:latin typeface="Arial" charset="0"/>
              </a:defRPr>
            </a:lvl1pPr>
          </a:lstStyle>
          <a:p>
            <a:endParaRPr lang="en-US"/>
          </a:p>
        </p:txBody>
      </p:sp>
      <p:sp>
        <p:nvSpPr>
          <p:cNvPr id="22536" name="Rectangle 8"/>
          <p:cNvSpPr>
            <a:spLocks noGrp="1" noChangeArrowheads="1"/>
          </p:cNvSpPr>
          <p:nvPr>
            <p:ph type="sldNum" sz="quarter" idx="4"/>
          </p:nvPr>
        </p:nvSpPr>
        <p:spPr bwMode="auto">
          <a:xfrm>
            <a:off x="7010400" y="6400800"/>
            <a:ext cx="1905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400">
                <a:solidFill>
                  <a:schemeClr val="bg2"/>
                </a:solidFill>
                <a:latin typeface="Arial" charset="0"/>
              </a:defRPr>
            </a:lvl1pPr>
          </a:lstStyle>
          <a:p>
            <a:fld id="{5466EC91-0223-4718-B5D5-CF66BBBB6B3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spd="slow">
    <p:zoom/>
  </p:transition>
  <p:txStyles>
    <p:titleStyle>
      <a:lvl1pPr algn="l" rtl="0" eaLnBrk="0" fontAlgn="base" hangingPunct="0">
        <a:spcBef>
          <a:spcPct val="0"/>
        </a:spcBef>
        <a:spcAft>
          <a:spcPct val="0"/>
        </a:spcAft>
        <a:defRPr sz="4400" i="1">
          <a:solidFill>
            <a:schemeClr val="tx2"/>
          </a:solidFill>
          <a:latin typeface="+mj-lt"/>
          <a:ea typeface="+mj-ea"/>
          <a:cs typeface="+mj-cs"/>
        </a:defRPr>
      </a:lvl1pPr>
      <a:lvl2pPr algn="l" rtl="0" eaLnBrk="0" fontAlgn="base" hangingPunct="0">
        <a:spcBef>
          <a:spcPct val="0"/>
        </a:spcBef>
        <a:spcAft>
          <a:spcPct val="0"/>
        </a:spcAft>
        <a:defRPr sz="4400" i="1">
          <a:solidFill>
            <a:schemeClr val="tx2"/>
          </a:solidFill>
          <a:latin typeface="Times New Roman" pitchFamily="18" charset="0"/>
        </a:defRPr>
      </a:lvl2pPr>
      <a:lvl3pPr algn="l" rtl="0" eaLnBrk="0" fontAlgn="base" hangingPunct="0">
        <a:spcBef>
          <a:spcPct val="0"/>
        </a:spcBef>
        <a:spcAft>
          <a:spcPct val="0"/>
        </a:spcAft>
        <a:defRPr sz="4400" i="1">
          <a:solidFill>
            <a:schemeClr val="tx2"/>
          </a:solidFill>
          <a:latin typeface="Times New Roman" pitchFamily="18" charset="0"/>
        </a:defRPr>
      </a:lvl3pPr>
      <a:lvl4pPr algn="l" rtl="0" eaLnBrk="0" fontAlgn="base" hangingPunct="0">
        <a:spcBef>
          <a:spcPct val="0"/>
        </a:spcBef>
        <a:spcAft>
          <a:spcPct val="0"/>
        </a:spcAft>
        <a:defRPr sz="4400" i="1">
          <a:solidFill>
            <a:schemeClr val="tx2"/>
          </a:solidFill>
          <a:latin typeface="Times New Roman" pitchFamily="18" charset="0"/>
        </a:defRPr>
      </a:lvl4pPr>
      <a:lvl5pPr algn="l" rtl="0" eaLnBrk="0" fontAlgn="base" hangingPunct="0">
        <a:spcBef>
          <a:spcPct val="0"/>
        </a:spcBef>
        <a:spcAft>
          <a:spcPct val="0"/>
        </a:spcAft>
        <a:defRPr sz="4400" i="1">
          <a:solidFill>
            <a:schemeClr val="tx2"/>
          </a:solidFill>
          <a:latin typeface="Times New Roman" pitchFamily="18" charset="0"/>
        </a:defRPr>
      </a:lvl5pPr>
      <a:lvl6pPr marL="457200" algn="l" rtl="0" eaLnBrk="0" fontAlgn="base" hangingPunct="0">
        <a:spcBef>
          <a:spcPct val="0"/>
        </a:spcBef>
        <a:spcAft>
          <a:spcPct val="0"/>
        </a:spcAft>
        <a:defRPr sz="4400" i="1">
          <a:solidFill>
            <a:schemeClr val="tx2"/>
          </a:solidFill>
          <a:latin typeface="Times New Roman" pitchFamily="18" charset="0"/>
        </a:defRPr>
      </a:lvl6pPr>
      <a:lvl7pPr marL="914400" algn="l" rtl="0" eaLnBrk="0" fontAlgn="base" hangingPunct="0">
        <a:spcBef>
          <a:spcPct val="0"/>
        </a:spcBef>
        <a:spcAft>
          <a:spcPct val="0"/>
        </a:spcAft>
        <a:defRPr sz="4400" i="1">
          <a:solidFill>
            <a:schemeClr val="tx2"/>
          </a:solidFill>
          <a:latin typeface="Times New Roman" pitchFamily="18" charset="0"/>
        </a:defRPr>
      </a:lvl7pPr>
      <a:lvl8pPr marL="1371600" algn="l" rtl="0" eaLnBrk="0" fontAlgn="base" hangingPunct="0">
        <a:spcBef>
          <a:spcPct val="0"/>
        </a:spcBef>
        <a:spcAft>
          <a:spcPct val="0"/>
        </a:spcAft>
        <a:defRPr sz="4400" i="1">
          <a:solidFill>
            <a:schemeClr val="tx2"/>
          </a:solidFill>
          <a:latin typeface="Times New Roman" pitchFamily="18" charset="0"/>
        </a:defRPr>
      </a:lvl8pPr>
      <a:lvl9pPr marL="1828800" algn="l" rtl="0" eaLnBrk="0" fontAlgn="base" hangingPunct="0">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5"/>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iblegateway.com/passage/?search=Romans+6:23&amp;version=NASB" TargetMode="External"/><Relationship Id="rId2" Type="http://schemas.openxmlformats.org/officeDocument/2006/relationships/hyperlink" Target="http://www.biblegateway.com/passage/?search=Romans+3:22-24&amp;version=NASB"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biblegateway.com/passage/?search=2%20Corinthians%205:%20%2021&amp;version=NASB" TargetMode="External"/><Relationship Id="rId2" Type="http://schemas.openxmlformats.org/officeDocument/2006/relationships/hyperlink" Target="http://www.biblegateway.com/passage/?search=Philippians+2&amp;version=NASB"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1828800" y="304800"/>
            <a:ext cx="6172200" cy="1219200"/>
          </a:xfrm>
          <a:ln/>
        </p:spPr>
        <p:txBody>
          <a:bodyPr/>
          <a:lstStyle/>
          <a:p>
            <a:r>
              <a:rPr lang="en-US" dirty="0" smtClean="0"/>
              <a:t>Update </a:t>
            </a:r>
            <a:r>
              <a:rPr lang="en-US" dirty="0" err="1" smtClean="0"/>
              <a:t>from“Titus</a:t>
            </a:r>
            <a:r>
              <a:rPr lang="en-US" dirty="0"/>
              <a:t>…”</a:t>
            </a:r>
          </a:p>
        </p:txBody>
      </p:sp>
      <p:pic>
        <p:nvPicPr>
          <p:cNvPr id="40964" name="Picture 4" descr="Bagasie"/>
          <p:cNvPicPr>
            <a:picLocks noChangeAspect="1" noChangeArrowheads="1"/>
          </p:cNvPicPr>
          <p:nvPr/>
        </p:nvPicPr>
        <p:blipFill>
          <a:blip r:embed="rId2" cstate="print"/>
          <a:srcRect/>
          <a:stretch>
            <a:fillRect/>
          </a:stretch>
        </p:blipFill>
        <p:spPr bwMode="auto">
          <a:xfrm>
            <a:off x="3657600" y="1905000"/>
            <a:ext cx="2514600" cy="3200400"/>
          </a:xfrm>
          <a:prstGeom prst="rect">
            <a:avLst/>
          </a:prstGeom>
          <a:noFill/>
        </p:spPr>
      </p:pic>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0964"/>
                                        </p:tgtEl>
                                        <p:attrNameLst>
                                          <p:attrName>style.visibility</p:attrName>
                                        </p:attrNameLst>
                                      </p:cBhvr>
                                      <p:to>
                                        <p:strVal val="visible"/>
                                      </p:to>
                                    </p:set>
                                    <p:animEffect transition="in" filter="dissolve">
                                      <p:cBhvr>
                                        <p:cTn id="7" dur="5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66800" y="152400"/>
            <a:ext cx="7772400" cy="1143000"/>
          </a:xfrm>
        </p:spPr>
        <p:txBody>
          <a:bodyPr/>
          <a:lstStyle/>
          <a:p>
            <a:pPr algn="ctr"/>
            <a:r>
              <a:rPr lang="en-US" dirty="0" smtClean="0"/>
              <a:t>The Culture…</a:t>
            </a:r>
            <a:endParaRPr lang="en-US" dirty="0"/>
          </a:p>
        </p:txBody>
      </p:sp>
      <p:sp>
        <p:nvSpPr>
          <p:cNvPr id="57347" name="Rectangle 3"/>
          <p:cNvSpPr>
            <a:spLocks noGrp="1" noChangeArrowheads="1"/>
          </p:cNvSpPr>
          <p:nvPr>
            <p:ph type="body" idx="1"/>
          </p:nvPr>
        </p:nvSpPr>
        <p:spPr>
          <a:xfrm>
            <a:off x="914400" y="1143000"/>
            <a:ext cx="8001000" cy="5181600"/>
          </a:xfrm>
          <a:noFill/>
          <a:ln/>
        </p:spPr>
        <p:txBody>
          <a:bodyPr/>
          <a:lstStyle/>
          <a:p>
            <a:pPr>
              <a:lnSpc>
                <a:spcPct val="80000"/>
              </a:lnSpc>
              <a:buClr>
                <a:schemeClr val="tx2"/>
              </a:buClr>
              <a:buNone/>
            </a:pPr>
            <a:endParaRPr lang="en-US" sz="1600" dirty="0" smtClean="0"/>
          </a:p>
          <a:p>
            <a:pPr>
              <a:lnSpc>
                <a:spcPct val="80000"/>
              </a:lnSpc>
              <a:buClr>
                <a:schemeClr val="tx2"/>
              </a:buClr>
              <a:buFontTx/>
              <a:buChar char="•"/>
            </a:pPr>
            <a:r>
              <a:rPr lang="en-US" sz="2000" dirty="0" smtClean="0"/>
              <a:t>There is very little in the way of systematic religious belief.</a:t>
            </a:r>
          </a:p>
          <a:p>
            <a:pPr>
              <a:lnSpc>
                <a:spcPct val="80000"/>
              </a:lnSpc>
              <a:buClr>
                <a:schemeClr val="tx2"/>
              </a:buClr>
              <a:buFontTx/>
              <a:buChar char="•"/>
            </a:pPr>
            <a:endParaRPr lang="en-US" sz="2000" dirty="0"/>
          </a:p>
          <a:p>
            <a:pPr>
              <a:lnSpc>
                <a:spcPct val="80000"/>
              </a:lnSpc>
              <a:buClr>
                <a:schemeClr val="tx2"/>
              </a:buClr>
              <a:buFontTx/>
              <a:buChar char="•"/>
            </a:pPr>
            <a:r>
              <a:rPr lang="en-US" sz="2000" dirty="0" smtClean="0"/>
              <a:t>There is a common belief in “spirits.”  Superstition is common.</a:t>
            </a:r>
          </a:p>
          <a:p>
            <a:pPr>
              <a:lnSpc>
                <a:spcPct val="80000"/>
              </a:lnSpc>
              <a:buClr>
                <a:schemeClr val="tx2"/>
              </a:buClr>
              <a:buNone/>
            </a:pPr>
            <a:endParaRPr lang="en-US" sz="2000" dirty="0" smtClean="0"/>
          </a:p>
          <a:p>
            <a:pPr>
              <a:lnSpc>
                <a:spcPct val="80000"/>
              </a:lnSpc>
              <a:buClr>
                <a:schemeClr val="tx2"/>
              </a:buClr>
              <a:buFontTx/>
              <a:buChar char="•"/>
            </a:pPr>
            <a:r>
              <a:rPr lang="en-US" sz="2000" dirty="0" smtClean="0"/>
              <a:t>In some cases, animals or objects might have some spiritual significance.</a:t>
            </a:r>
          </a:p>
          <a:p>
            <a:pPr>
              <a:lnSpc>
                <a:spcPct val="80000"/>
              </a:lnSpc>
              <a:buClr>
                <a:schemeClr val="tx2"/>
              </a:buClr>
              <a:buFontTx/>
              <a:buChar char="•"/>
            </a:pPr>
            <a:endParaRPr lang="en-US" sz="2000" dirty="0" smtClean="0"/>
          </a:p>
          <a:p>
            <a:pPr>
              <a:lnSpc>
                <a:spcPct val="80000"/>
              </a:lnSpc>
              <a:buClr>
                <a:schemeClr val="tx2"/>
              </a:buClr>
              <a:buFontTx/>
              <a:buChar char="•"/>
            </a:pPr>
            <a:r>
              <a:rPr lang="en-US" sz="2000" dirty="0" smtClean="0"/>
              <a:t>Witch-doctors have historically had a lot of influence.</a:t>
            </a:r>
          </a:p>
          <a:p>
            <a:pPr>
              <a:lnSpc>
                <a:spcPct val="80000"/>
              </a:lnSpc>
              <a:buClr>
                <a:schemeClr val="tx2"/>
              </a:buClr>
              <a:buFontTx/>
              <a:buChar char="•"/>
            </a:pPr>
            <a:endParaRPr lang="en-US" sz="2000" dirty="0" smtClean="0"/>
          </a:p>
          <a:p>
            <a:pPr>
              <a:lnSpc>
                <a:spcPct val="80000"/>
              </a:lnSpc>
              <a:buClr>
                <a:schemeClr val="tx2"/>
              </a:buClr>
              <a:buFontTx/>
              <a:buChar char="•"/>
            </a:pPr>
            <a:r>
              <a:rPr lang="en-US" sz="2000" dirty="0" smtClean="0"/>
              <a:t>There may be some sense of a “creator” for some, but very limited exposure to God or Jesus.</a:t>
            </a:r>
          </a:p>
          <a:p>
            <a:pPr>
              <a:lnSpc>
                <a:spcPct val="80000"/>
              </a:lnSpc>
              <a:buClr>
                <a:schemeClr val="tx2"/>
              </a:buClr>
              <a:buNone/>
            </a:pPr>
            <a:endParaRPr lang="en-US" sz="2000" dirty="0" smtClean="0"/>
          </a:p>
          <a:p>
            <a:pPr>
              <a:lnSpc>
                <a:spcPct val="80000"/>
              </a:lnSpc>
              <a:buClr>
                <a:schemeClr val="tx2"/>
              </a:buClr>
              <a:buFontTx/>
              <a:buChar char="•"/>
            </a:pPr>
            <a:r>
              <a:rPr lang="en-US" sz="2000" dirty="0" smtClean="0"/>
              <a:t>Some native groups have a concept of marriage.  However, this is an unfamiliar concept for many.  So, couples get together or part ways quite frequently.  A stable father figure may not be present</a:t>
            </a:r>
          </a:p>
          <a:p>
            <a:pPr>
              <a:lnSpc>
                <a:spcPct val="80000"/>
              </a:lnSpc>
              <a:buClr>
                <a:schemeClr val="tx2"/>
              </a:buClr>
              <a:buFontTx/>
              <a:buChar char="•"/>
            </a:pPr>
            <a:endParaRPr lang="en-US" sz="1600" dirty="0"/>
          </a:p>
        </p:txBody>
      </p:sp>
    </p:spTree>
  </p:cSld>
  <p:clrMapOvr>
    <a:masterClrMapping/>
  </p:clrMapOvr>
  <p:transition spd="slow">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990600" y="381000"/>
            <a:ext cx="7848600" cy="2590800"/>
          </a:xfrm>
        </p:spPr>
        <p:txBody>
          <a:bodyPr/>
          <a:lstStyle/>
          <a:p>
            <a:pPr algn="ctr"/>
            <a:r>
              <a:rPr lang="en-US" sz="4000" dirty="0"/>
              <a:t>Sometimes he uses church </a:t>
            </a:r>
            <a:r>
              <a:rPr lang="en-US" sz="4000" dirty="0" smtClean="0"/>
              <a:t>buildings…or teaches under a tree…or gets to use a large tent.</a:t>
            </a:r>
            <a:endParaRPr lang="en-US" sz="4000" dirty="0"/>
          </a:p>
        </p:txBody>
      </p:sp>
    </p:spTree>
  </p:cSld>
  <p:clrMapOvr>
    <a:masterClrMapping/>
  </p:clrMapOvr>
  <p:transition spd="slow">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66800" y="228600"/>
            <a:ext cx="7772400" cy="1143000"/>
          </a:xfrm>
        </p:spPr>
        <p:txBody>
          <a:bodyPr/>
          <a:lstStyle/>
          <a:p>
            <a:pPr algn="ctr"/>
            <a:r>
              <a:rPr lang="en-US" dirty="0" smtClean="0"/>
              <a:t>Titus’ Message…There is one God…Our Creator</a:t>
            </a:r>
            <a:endParaRPr lang="en-US" dirty="0"/>
          </a:p>
        </p:txBody>
      </p:sp>
      <p:sp>
        <p:nvSpPr>
          <p:cNvPr id="57347" name="Rectangle 3"/>
          <p:cNvSpPr>
            <a:spLocks noGrp="1" noChangeArrowheads="1"/>
          </p:cNvSpPr>
          <p:nvPr>
            <p:ph type="body" idx="1"/>
          </p:nvPr>
        </p:nvSpPr>
        <p:spPr>
          <a:xfrm>
            <a:off x="914400" y="1600200"/>
            <a:ext cx="8001000" cy="5181600"/>
          </a:xfrm>
          <a:noFill/>
          <a:ln/>
        </p:spPr>
        <p:txBody>
          <a:bodyPr/>
          <a:lstStyle/>
          <a:p>
            <a:pPr>
              <a:lnSpc>
                <a:spcPct val="80000"/>
              </a:lnSpc>
              <a:buClr>
                <a:schemeClr val="tx2"/>
              </a:buClr>
              <a:buNone/>
            </a:pPr>
            <a:endParaRPr lang="en-US" sz="1600" dirty="0" smtClean="0"/>
          </a:p>
        </p:txBody>
      </p:sp>
    </p:spTree>
  </p:cSld>
  <p:clrMapOvr>
    <a:masterClrMapping/>
  </p:clrMapOvr>
  <p:transition spd="slow">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66800" y="152400"/>
            <a:ext cx="7772400" cy="1143000"/>
          </a:xfrm>
        </p:spPr>
        <p:txBody>
          <a:bodyPr/>
          <a:lstStyle/>
          <a:p>
            <a:pPr algn="ctr"/>
            <a:r>
              <a:rPr lang="en-US" dirty="0" smtClean="0"/>
              <a:t>Titus’ Message…</a:t>
            </a:r>
            <a:endParaRPr lang="en-US" dirty="0"/>
          </a:p>
        </p:txBody>
      </p:sp>
      <p:sp>
        <p:nvSpPr>
          <p:cNvPr id="57347" name="Rectangle 3"/>
          <p:cNvSpPr>
            <a:spLocks noGrp="1" noChangeArrowheads="1"/>
          </p:cNvSpPr>
          <p:nvPr>
            <p:ph type="body" idx="1"/>
          </p:nvPr>
        </p:nvSpPr>
        <p:spPr>
          <a:xfrm>
            <a:off x="914400" y="1143000"/>
            <a:ext cx="8001000" cy="5181600"/>
          </a:xfrm>
          <a:noFill/>
          <a:ln/>
        </p:spPr>
        <p:txBody>
          <a:bodyPr/>
          <a:lstStyle/>
          <a:p>
            <a:pPr>
              <a:lnSpc>
                <a:spcPct val="80000"/>
              </a:lnSpc>
              <a:buClr>
                <a:schemeClr val="tx2"/>
              </a:buClr>
              <a:buNone/>
            </a:pPr>
            <a:r>
              <a:rPr lang="en-US" sz="2000" dirty="0">
                <a:solidFill>
                  <a:schemeClr val="tx1"/>
                </a:solidFill>
                <a:latin typeface="+mn-lt"/>
                <a:ea typeface="+mn-ea"/>
                <a:cs typeface="+mn-cs"/>
              </a:rPr>
              <a:t>Romans 3: 23…for all </a:t>
            </a:r>
            <a:r>
              <a:rPr lang="en-US" sz="2000" baseline="30000" dirty="0">
                <a:solidFill>
                  <a:schemeClr val="tx1"/>
                </a:solidFill>
                <a:latin typeface="+mn-lt"/>
                <a:ea typeface="+mn-ea"/>
                <a:cs typeface="+mn-cs"/>
              </a:rPr>
              <a:t>(</a:t>
            </a:r>
            <a:r>
              <a:rPr lang="en-US" sz="2000" u="sng" baseline="30000" dirty="0">
                <a:solidFill>
                  <a:schemeClr val="tx1"/>
                </a:solidFill>
                <a:latin typeface="+mn-lt"/>
                <a:ea typeface="+mn-ea"/>
                <a:cs typeface="+mn-cs"/>
                <a:hlinkClick r:id="rId2" tooltip="See cross-reference F"/>
              </a:rPr>
              <a:t>F</a:t>
            </a:r>
            <a:r>
              <a:rPr lang="en-US" sz="2000" baseline="30000" dirty="0">
                <a:solidFill>
                  <a:schemeClr val="tx1"/>
                </a:solidFill>
                <a:latin typeface="+mn-lt"/>
                <a:ea typeface="+mn-ea"/>
                <a:cs typeface="+mn-cs"/>
              </a:rPr>
              <a:t>)</a:t>
            </a:r>
            <a:r>
              <a:rPr lang="en-US" sz="2000" dirty="0">
                <a:solidFill>
                  <a:schemeClr val="tx1"/>
                </a:solidFill>
                <a:latin typeface="+mn-lt"/>
                <a:ea typeface="+mn-ea"/>
                <a:cs typeface="+mn-cs"/>
              </a:rPr>
              <a:t>have sinned and fall short of the glory of God…</a:t>
            </a:r>
          </a:p>
          <a:p>
            <a:pPr>
              <a:lnSpc>
                <a:spcPct val="80000"/>
              </a:lnSpc>
              <a:buClr>
                <a:schemeClr val="tx2"/>
              </a:buClr>
              <a:buNone/>
            </a:pPr>
            <a:endParaRPr lang="en-US" sz="2000" dirty="0" smtClean="0"/>
          </a:p>
          <a:p>
            <a:pPr>
              <a:buNone/>
            </a:pPr>
            <a:r>
              <a:rPr lang="en-US" sz="2000" dirty="0">
                <a:solidFill>
                  <a:schemeClr val="tx1"/>
                </a:solidFill>
                <a:latin typeface="+mn-lt"/>
                <a:ea typeface="+mn-ea"/>
                <a:cs typeface="+mn-cs"/>
              </a:rPr>
              <a:t>Romans 6:  23 …For the wages of </a:t>
            </a:r>
            <a:r>
              <a:rPr lang="en-US" sz="2000" baseline="30000" dirty="0">
                <a:solidFill>
                  <a:schemeClr val="tx1"/>
                </a:solidFill>
                <a:latin typeface="+mn-lt"/>
                <a:ea typeface="+mn-ea"/>
                <a:cs typeface="+mn-cs"/>
              </a:rPr>
              <a:t>(</a:t>
            </a:r>
            <a:r>
              <a:rPr lang="en-US" sz="2000" u="sng" baseline="30000" dirty="0">
                <a:solidFill>
                  <a:schemeClr val="tx1"/>
                </a:solidFill>
                <a:latin typeface="+mn-lt"/>
                <a:ea typeface="+mn-ea"/>
                <a:cs typeface="+mn-cs"/>
                <a:hlinkClick r:id="rId3" tooltip="See cross-reference A"/>
              </a:rPr>
              <a:t>A</a:t>
            </a:r>
            <a:r>
              <a:rPr lang="en-US" sz="2000" baseline="30000" dirty="0">
                <a:solidFill>
                  <a:schemeClr val="tx1"/>
                </a:solidFill>
                <a:latin typeface="+mn-lt"/>
                <a:ea typeface="+mn-ea"/>
                <a:cs typeface="+mn-cs"/>
              </a:rPr>
              <a:t>)</a:t>
            </a:r>
            <a:r>
              <a:rPr lang="en-US" sz="2000" dirty="0">
                <a:solidFill>
                  <a:schemeClr val="tx1"/>
                </a:solidFill>
                <a:latin typeface="+mn-lt"/>
                <a:ea typeface="+mn-ea"/>
                <a:cs typeface="+mn-cs"/>
              </a:rPr>
              <a:t>sin is death, but the free gift of God is </a:t>
            </a:r>
            <a:r>
              <a:rPr lang="en-US" sz="2000" baseline="30000" dirty="0">
                <a:solidFill>
                  <a:schemeClr val="tx1"/>
                </a:solidFill>
                <a:latin typeface="+mn-lt"/>
                <a:ea typeface="+mn-ea"/>
                <a:cs typeface="+mn-cs"/>
              </a:rPr>
              <a:t>(</a:t>
            </a:r>
            <a:r>
              <a:rPr lang="en-US" sz="2000" u="sng" baseline="30000" dirty="0">
                <a:solidFill>
                  <a:schemeClr val="tx1"/>
                </a:solidFill>
                <a:latin typeface="+mn-lt"/>
                <a:ea typeface="+mn-ea"/>
                <a:cs typeface="+mn-cs"/>
                <a:hlinkClick r:id="rId3" tooltip="See cross-reference B"/>
              </a:rPr>
              <a:t>B</a:t>
            </a:r>
            <a:r>
              <a:rPr lang="en-US" sz="2000" baseline="30000" dirty="0">
                <a:solidFill>
                  <a:schemeClr val="tx1"/>
                </a:solidFill>
                <a:latin typeface="+mn-lt"/>
                <a:ea typeface="+mn-ea"/>
                <a:cs typeface="+mn-cs"/>
              </a:rPr>
              <a:t>)</a:t>
            </a:r>
            <a:r>
              <a:rPr lang="en-US" sz="2000" dirty="0">
                <a:solidFill>
                  <a:schemeClr val="tx1"/>
                </a:solidFill>
                <a:latin typeface="+mn-lt"/>
                <a:ea typeface="+mn-ea"/>
                <a:cs typeface="+mn-cs"/>
              </a:rPr>
              <a:t>eternal life in Christ Jesus our Lord.</a:t>
            </a:r>
          </a:p>
          <a:p>
            <a:pPr>
              <a:buNone/>
            </a:pPr>
            <a:endParaRPr lang="en-US" sz="2000" dirty="0" smtClean="0">
              <a:solidFill>
                <a:schemeClr val="tx1"/>
              </a:solidFill>
              <a:latin typeface="+mn-lt"/>
              <a:ea typeface="+mn-ea"/>
              <a:cs typeface="+mn-cs"/>
            </a:endParaRPr>
          </a:p>
          <a:p>
            <a:pPr>
              <a:buNone/>
            </a:pPr>
            <a:r>
              <a:rPr lang="en-US" sz="2000" dirty="0" smtClean="0">
                <a:solidFill>
                  <a:schemeClr val="tx1"/>
                </a:solidFill>
                <a:latin typeface="+mn-lt"/>
                <a:ea typeface="+mn-ea"/>
                <a:cs typeface="+mn-cs"/>
              </a:rPr>
              <a:t>Isaiah </a:t>
            </a:r>
            <a:r>
              <a:rPr lang="en-US" sz="2000" dirty="0">
                <a:solidFill>
                  <a:schemeClr val="tx1"/>
                </a:solidFill>
                <a:latin typeface="+mn-lt"/>
                <a:ea typeface="+mn-ea"/>
                <a:cs typeface="+mn-cs"/>
              </a:rPr>
              <a:t>59:  1-2  “Behold, </a:t>
            </a:r>
            <a:r>
              <a:rPr lang="en-US" sz="2000" baseline="30000" dirty="0">
                <a:solidFill>
                  <a:schemeClr val="tx1"/>
                </a:solidFill>
                <a:latin typeface="+mn-lt"/>
                <a:ea typeface="+mn-ea"/>
                <a:cs typeface="+mn-cs"/>
              </a:rPr>
              <a:t>﻿</a:t>
            </a:r>
            <a:r>
              <a:rPr lang="en-US" sz="2000" baseline="30000" dirty="0" err="1">
                <a:solidFill>
                  <a:schemeClr val="tx1"/>
                </a:solidFill>
                <a:latin typeface="+mn-lt"/>
                <a:ea typeface="+mn-ea"/>
                <a:cs typeface="+mn-cs"/>
              </a:rPr>
              <a:t>a﻿</a:t>
            </a:r>
            <a:r>
              <a:rPr lang="en-US" sz="2000" dirty="0" err="1">
                <a:solidFill>
                  <a:schemeClr val="tx1"/>
                </a:solidFill>
                <a:latin typeface="+mn-lt"/>
                <a:ea typeface="+mn-ea"/>
                <a:cs typeface="+mn-cs"/>
              </a:rPr>
              <a:t>the</a:t>
            </a:r>
            <a:r>
              <a:rPr lang="en-US" sz="2000" dirty="0">
                <a:solidFill>
                  <a:schemeClr val="tx1"/>
                </a:solidFill>
                <a:latin typeface="+mn-lt"/>
                <a:ea typeface="+mn-ea"/>
                <a:cs typeface="+mn-cs"/>
              </a:rPr>
              <a:t> </a:t>
            </a:r>
            <a:r>
              <a:rPr lang="en-US" sz="2000" cap="small" dirty="0">
                <a:solidFill>
                  <a:schemeClr val="tx1"/>
                </a:solidFill>
                <a:latin typeface="+mn-lt"/>
                <a:ea typeface="+mn-ea"/>
                <a:cs typeface="+mn-cs"/>
              </a:rPr>
              <a:t>Lord’s </a:t>
            </a:r>
            <a:r>
              <a:rPr lang="en-US" sz="2000" dirty="0">
                <a:solidFill>
                  <a:schemeClr val="tx1"/>
                </a:solidFill>
                <a:latin typeface="+mn-lt"/>
                <a:ea typeface="+mn-ea"/>
                <a:cs typeface="+mn-cs"/>
              </a:rPr>
              <a:t>hand is not so short That it cannot save; </a:t>
            </a:r>
            <a:r>
              <a:rPr lang="en-US" sz="2000" baseline="30000" dirty="0" err="1">
                <a:solidFill>
                  <a:schemeClr val="tx1"/>
                </a:solidFill>
                <a:latin typeface="+mn-lt"/>
                <a:ea typeface="+mn-ea"/>
                <a:cs typeface="+mn-cs"/>
              </a:rPr>
              <a:t>b﻿</a:t>
            </a:r>
            <a:r>
              <a:rPr lang="en-US" sz="2000" dirty="0" err="1">
                <a:solidFill>
                  <a:schemeClr val="tx1"/>
                </a:solidFill>
                <a:latin typeface="+mn-lt"/>
                <a:ea typeface="+mn-ea"/>
                <a:cs typeface="+mn-cs"/>
              </a:rPr>
              <a:t>Nor</a:t>
            </a:r>
            <a:r>
              <a:rPr lang="en-US" sz="2000" dirty="0">
                <a:solidFill>
                  <a:schemeClr val="tx1"/>
                </a:solidFill>
                <a:latin typeface="+mn-lt"/>
                <a:ea typeface="+mn-ea"/>
                <a:cs typeface="+mn-cs"/>
              </a:rPr>
              <a:t> is His ear so dull That it cannot hear.  But your </a:t>
            </a:r>
            <a:r>
              <a:rPr lang="en-US" sz="2000" baseline="30000" dirty="0">
                <a:solidFill>
                  <a:schemeClr val="tx1"/>
                </a:solidFill>
                <a:latin typeface="+mn-lt"/>
                <a:ea typeface="+mn-ea"/>
                <a:cs typeface="+mn-cs"/>
              </a:rPr>
              <a:t>﻿</a:t>
            </a:r>
            <a:r>
              <a:rPr lang="en-US" sz="2000" baseline="30000" dirty="0" err="1">
                <a:solidFill>
                  <a:schemeClr val="tx1"/>
                </a:solidFill>
                <a:latin typeface="+mn-lt"/>
                <a:ea typeface="+mn-ea"/>
                <a:cs typeface="+mn-cs"/>
              </a:rPr>
              <a:t>a﻿</a:t>
            </a:r>
            <a:r>
              <a:rPr lang="en-US" sz="2000" dirty="0" err="1">
                <a:solidFill>
                  <a:schemeClr val="tx1"/>
                </a:solidFill>
                <a:latin typeface="+mn-lt"/>
                <a:ea typeface="+mn-ea"/>
                <a:cs typeface="+mn-cs"/>
              </a:rPr>
              <a:t>iniquities</a:t>
            </a:r>
            <a:r>
              <a:rPr lang="en-US" sz="2000" dirty="0">
                <a:solidFill>
                  <a:schemeClr val="tx1"/>
                </a:solidFill>
                <a:latin typeface="+mn-lt"/>
                <a:ea typeface="+mn-ea"/>
                <a:cs typeface="+mn-cs"/>
              </a:rPr>
              <a:t> have made a separation between you and your God, And your sins have hidden </a:t>
            </a:r>
            <a:r>
              <a:rPr lang="en-US" sz="2000" i="1" dirty="0">
                <a:solidFill>
                  <a:schemeClr val="tx1"/>
                </a:solidFill>
                <a:latin typeface="+mn-lt"/>
                <a:ea typeface="+mn-ea"/>
                <a:cs typeface="+mn-cs"/>
              </a:rPr>
              <a:t>His </a:t>
            </a:r>
            <a:r>
              <a:rPr lang="en-US" sz="2000" baseline="30000" dirty="0">
                <a:solidFill>
                  <a:schemeClr val="tx1"/>
                </a:solidFill>
                <a:latin typeface="+mn-lt"/>
                <a:ea typeface="+mn-ea"/>
                <a:cs typeface="+mn-cs"/>
              </a:rPr>
              <a:t>﻿1﻿</a:t>
            </a:r>
            <a:r>
              <a:rPr lang="en-US" sz="2000" dirty="0">
                <a:solidFill>
                  <a:schemeClr val="tx1"/>
                </a:solidFill>
                <a:latin typeface="+mn-lt"/>
                <a:ea typeface="+mn-ea"/>
                <a:cs typeface="+mn-cs"/>
              </a:rPr>
              <a:t>face from you so that He does </a:t>
            </a:r>
            <a:r>
              <a:rPr lang="en-US" sz="2000" baseline="30000" dirty="0">
                <a:solidFill>
                  <a:schemeClr val="tx1"/>
                </a:solidFill>
                <a:latin typeface="+mn-lt"/>
                <a:ea typeface="+mn-ea"/>
                <a:cs typeface="+mn-cs"/>
              </a:rPr>
              <a:t>﻿</a:t>
            </a:r>
            <a:r>
              <a:rPr lang="en-US" sz="2000" baseline="30000" dirty="0" err="1">
                <a:solidFill>
                  <a:schemeClr val="tx1"/>
                </a:solidFill>
                <a:latin typeface="+mn-lt"/>
                <a:ea typeface="+mn-ea"/>
                <a:cs typeface="+mn-cs"/>
              </a:rPr>
              <a:t>b﻿</a:t>
            </a:r>
            <a:r>
              <a:rPr lang="en-US" sz="2000" dirty="0" err="1">
                <a:solidFill>
                  <a:schemeClr val="tx1"/>
                </a:solidFill>
                <a:latin typeface="+mn-lt"/>
                <a:ea typeface="+mn-ea"/>
                <a:cs typeface="+mn-cs"/>
              </a:rPr>
              <a:t>not</a:t>
            </a:r>
            <a:r>
              <a:rPr lang="en-US" sz="2000" dirty="0">
                <a:solidFill>
                  <a:schemeClr val="tx1"/>
                </a:solidFill>
                <a:latin typeface="+mn-lt"/>
                <a:ea typeface="+mn-ea"/>
                <a:cs typeface="+mn-cs"/>
              </a:rPr>
              <a:t> hear…</a:t>
            </a:r>
            <a:r>
              <a:rPr lang="en-US" sz="2000" b="1" dirty="0">
                <a:solidFill>
                  <a:schemeClr val="tx1"/>
                </a:solidFill>
                <a:latin typeface="+mn-lt"/>
                <a:ea typeface="+mn-ea"/>
                <a:cs typeface="+mn-cs"/>
              </a:rPr>
              <a:t>Separation from God=Death</a:t>
            </a:r>
            <a:endParaRPr lang="en-US" sz="2000" dirty="0">
              <a:solidFill>
                <a:schemeClr val="tx1"/>
              </a:solidFill>
              <a:latin typeface="+mn-lt"/>
              <a:ea typeface="+mn-ea"/>
              <a:cs typeface="+mn-cs"/>
            </a:endParaRPr>
          </a:p>
          <a:p>
            <a:pPr>
              <a:lnSpc>
                <a:spcPct val="80000"/>
              </a:lnSpc>
              <a:buClr>
                <a:schemeClr val="tx2"/>
              </a:buClr>
              <a:buNone/>
            </a:pPr>
            <a:endParaRPr lang="en-US" sz="2000" dirty="0" smtClean="0"/>
          </a:p>
          <a:p>
            <a:pPr>
              <a:lnSpc>
                <a:spcPct val="80000"/>
              </a:lnSpc>
              <a:buClr>
                <a:schemeClr val="tx2"/>
              </a:buClr>
              <a:buNone/>
            </a:pPr>
            <a:endParaRPr lang="en-US" sz="1600" dirty="0"/>
          </a:p>
        </p:txBody>
      </p:sp>
    </p:spTree>
  </p:cSld>
  <p:clrMapOvr>
    <a:masterClrMapping/>
  </p:clrMapOvr>
  <p:transition spd="slow">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66800" y="152400"/>
            <a:ext cx="7772400" cy="1143000"/>
          </a:xfrm>
        </p:spPr>
        <p:txBody>
          <a:bodyPr/>
          <a:lstStyle/>
          <a:p>
            <a:pPr algn="ctr"/>
            <a:r>
              <a:rPr lang="en-US" dirty="0" smtClean="0"/>
              <a:t>Titus’ Message…</a:t>
            </a:r>
            <a:endParaRPr lang="en-US" dirty="0"/>
          </a:p>
        </p:txBody>
      </p:sp>
      <p:sp>
        <p:nvSpPr>
          <p:cNvPr id="57347" name="Rectangle 3"/>
          <p:cNvSpPr>
            <a:spLocks noGrp="1" noChangeArrowheads="1"/>
          </p:cNvSpPr>
          <p:nvPr>
            <p:ph type="body" idx="1"/>
          </p:nvPr>
        </p:nvSpPr>
        <p:spPr>
          <a:xfrm>
            <a:off x="914400" y="1143000"/>
            <a:ext cx="8001000" cy="5181600"/>
          </a:xfrm>
          <a:noFill/>
          <a:ln/>
        </p:spPr>
        <p:txBody>
          <a:bodyPr/>
          <a:lstStyle/>
          <a:p>
            <a:r>
              <a:rPr lang="en-US" sz="1600" b="1" dirty="0">
                <a:solidFill>
                  <a:schemeClr val="tx1"/>
                </a:solidFill>
                <a:latin typeface="+mn-lt"/>
                <a:ea typeface="+mn-ea"/>
                <a:cs typeface="+mn-cs"/>
              </a:rPr>
              <a:t>Philippians 2:  5-11  </a:t>
            </a:r>
            <a:r>
              <a:rPr lang="en-US" sz="1600" baseline="30000" dirty="0">
                <a:solidFill>
                  <a:schemeClr val="tx1"/>
                </a:solidFill>
                <a:latin typeface="+mn-lt"/>
                <a:ea typeface="+mn-ea"/>
                <a:cs typeface="+mn-cs"/>
              </a:rPr>
              <a:t>5</a:t>
            </a:r>
            <a:r>
              <a:rPr lang="en-US" sz="1600" dirty="0">
                <a:solidFill>
                  <a:schemeClr val="tx1"/>
                </a:solidFill>
                <a:latin typeface="+mn-lt"/>
                <a:ea typeface="+mn-ea"/>
                <a:cs typeface="+mn-cs"/>
              </a:rPr>
              <a:t>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I"/>
              </a:rPr>
              <a:t>I</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Have this attitude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footnote e"/>
              </a:rPr>
              <a:t>e</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in yourselves which was also in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J"/>
              </a:rPr>
              <a:t>J</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Christ Jesus, </a:t>
            </a:r>
            <a:r>
              <a:rPr lang="en-US" sz="1600" baseline="30000" dirty="0">
                <a:solidFill>
                  <a:schemeClr val="tx1"/>
                </a:solidFill>
                <a:latin typeface="+mn-lt"/>
                <a:ea typeface="+mn-ea"/>
                <a:cs typeface="+mn-cs"/>
              </a:rPr>
              <a:t>6</a:t>
            </a:r>
            <a:r>
              <a:rPr lang="en-US" sz="1600" dirty="0">
                <a:solidFill>
                  <a:schemeClr val="tx1"/>
                </a:solidFill>
                <a:latin typeface="+mn-lt"/>
                <a:ea typeface="+mn-ea"/>
                <a:cs typeface="+mn-cs"/>
              </a:rPr>
              <a:t> who, although He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K"/>
              </a:rPr>
              <a:t>K</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existed in the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L"/>
              </a:rPr>
              <a:t>L</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form of God,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M"/>
              </a:rPr>
              <a:t>M</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did not regard equality with God a thing to be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footnote f"/>
              </a:rPr>
              <a:t>f</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grasped, </a:t>
            </a:r>
            <a:r>
              <a:rPr lang="en-US" sz="1600" baseline="30000" dirty="0">
                <a:solidFill>
                  <a:schemeClr val="tx1"/>
                </a:solidFill>
                <a:latin typeface="+mn-lt"/>
                <a:ea typeface="+mn-ea"/>
                <a:cs typeface="+mn-cs"/>
              </a:rPr>
              <a:t>7</a:t>
            </a:r>
            <a:r>
              <a:rPr lang="en-US" sz="1600" dirty="0">
                <a:solidFill>
                  <a:schemeClr val="tx1"/>
                </a:solidFill>
                <a:latin typeface="+mn-lt"/>
                <a:ea typeface="+mn-ea"/>
                <a:cs typeface="+mn-cs"/>
              </a:rPr>
              <a:t> but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footnote g"/>
              </a:rPr>
              <a:t>g</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N"/>
              </a:rPr>
              <a:t>N</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emptied Himself, taking the form of a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O"/>
              </a:rPr>
              <a:t>O</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bond-servant, </a:t>
            </a:r>
            <a:r>
              <a:rPr lang="en-US" sz="1600" i="1" dirty="0">
                <a:solidFill>
                  <a:schemeClr val="tx1"/>
                </a:solidFill>
                <a:latin typeface="+mn-lt"/>
                <a:ea typeface="+mn-ea"/>
                <a:cs typeface="+mn-cs"/>
              </a:rPr>
              <a:t>and</a:t>
            </a:r>
            <a:r>
              <a:rPr lang="en-US" sz="1600" dirty="0">
                <a:solidFill>
                  <a:schemeClr val="tx1"/>
                </a:solidFill>
                <a:latin typeface="+mn-lt"/>
                <a:ea typeface="+mn-ea"/>
                <a:cs typeface="+mn-cs"/>
              </a:rPr>
              <a:t>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P"/>
              </a:rPr>
              <a:t>P</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being made in the likeness of men. </a:t>
            </a:r>
            <a:r>
              <a:rPr lang="en-US" sz="1600" baseline="30000" dirty="0">
                <a:solidFill>
                  <a:schemeClr val="tx1"/>
                </a:solidFill>
                <a:latin typeface="+mn-lt"/>
                <a:ea typeface="+mn-ea"/>
                <a:cs typeface="+mn-cs"/>
              </a:rPr>
              <a:t>8</a:t>
            </a:r>
            <a:r>
              <a:rPr lang="en-US" sz="1600" dirty="0">
                <a:solidFill>
                  <a:schemeClr val="tx1"/>
                </a:solidFill>
                <a:latin typeface="+mn-lt"/>
                <a:ea typeface="+mn-ea"/>
                <a:cs typeface="+mn-cs"/>
              </a:rPr>
              <a:t> Being found in appearance as a man,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Q"/>
              </a:rPr>
              <a:t>Q</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He humbled Himself by becoming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R"/>
              </a:rPr>
              <a:t>R</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obedient to the point of death, even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S"/>
              </a:rPr>
              <a:t>S</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death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footnote h"/>
              </a:rPr>
              <a:t>h</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on a cross. </a:t>
            </a:r>
            <a:r>
              <a:rPr lang="en-US" sz="1600" baseline="30000" dirty="0">
                <a:solidFill>
                  <a:schemeClr val="tx1"/>
                </a:solidFill>
                <a:latin typeface="+mn-lt"/>
                <a:ea typeface="+mn-ea"/>
                <a:cs typeface="+mn-cs"/>
              </a:rPr>
              <a:t>9</a:t>
            </a:r>
            <a:r>
              <a:rPr lang="en-US" sz="1600" dirty="0">
                <a:solidFill>
                  <a:schemeClr val="tx1"/>
                </a:solidFill>
                <a:latin typeface="+mn-lt"/>
                <a:ea typeface="+mn-ea"/>
                <a:cs typeface="+mn-cs"/>
              </a:rPr>
              <a:t>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T"/>
              </a:rPr>
              <a:t>T</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For this reason also, God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U"/>
              </a:rPr>
              <a:t>U</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highly exalted Him, and bestowed on Him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V"/>
              </a:rPr>
              <a:t>V</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the name which is above every name, </a:t>
            </a:r>
            <a:r>
              <a:rPr lang="en-US" sz="1600" baseline="30000" dirty="0">
                <a:solidFill>
                  <a:schemeClr val="tx1"/>
                </a:solidFill>
                <a:latin typeface="+mn-lt"/>
                <a:ea typeface="+mn-ea"/>
                <a:cs typeface="+mn-cs"/>
              </a:rPr>
              <a:t>10</a:t>
            </a:r>
            <a:r>
              <a:rPr lang="en-US" sz="1600" dirty="0">
                <a:solidFill>
                  <a:schemeClr val="tx1"/>
                </a:solidFill>
                <a:latin typeface="+mn-lt"/>
                <a:ea typeface="+mn-ea"/>
                <a:cs typeface="+mn-cs"/>
              </a:rPr>
              <a:t> so that at the name of Jesus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W"/>
              </a:rPr>
              <a:t>W</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EVERY KNEE WILL BOW, of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X"/>
              </a:rPr>
              <a:t>X</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those who are in heaven and on earth and under the earth, </a:t>
            </a:r>
            <a:r>
              <a:rPr lang="en-US" sz="1600" baseline="30000" dirty="0">
                <a:solidFill>
                  <a:schemeClr val="tx1"/>
                </a:solidFill>
                <a:latin typeface="+mn-lt"/>
                <a:ea typeface="+mn-ea"/>
                <a:cs typeface="+mn-cs"/>
              </a:rPr>
              <a:t>11</a:t>
            </a:r>
            <a:r>
              <a:rPr lang="en-US" sz="1600" dirty="0">
                <a:solidFill>
                  <a:schemeClr val="tx1"/>
                </a:solidFill>
                <a:latin typeface="+mn-lt"/>
                <a:ea typeface="+mn-ea"/>
                <a:cs typeface="+mn-cs"/>
              </a:rPr>
              <a:t> and that every tongue will confess that Jesus Christ is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2" tooltip="See cross-reference Y"/>
              </a:rPr>
              <a:t>Y</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Lord, to the glory of God the Father</a:t>
            </a:r>
            <a:r>
              <a:rPr lang="en-US" sz="1600" dirty="0" smtClean="0">
                <a:solidFill>
                  <a:schemeClr val="tx1"/>
                </a:solidFill>
                <a:latin typeface="+mn-lt"/>
                <a:ea typeface="+mn-ea"/>
                <a:cs typeface="+mn-cs"/>
              </a:rPr>
              <a:t>.</a:t>
            </a:r>
          </a:p>
          <a:p>
            <a:endParaRPr lang="en-US" sz="1600" dirty="0">
              <a:solidFill>
                <a:schemeClr val="tx1"/>
              </a:solidFill>
              <a:latin typeface="+mn-lt"/>
              <a:ea typeface="+mn-ea"/>
              <a:cs typeface="+mn-cs"/>
            </a:endParaRPr>
          </a:p>
          <a:p>
            <a:r>
              <a:rPr lang="en-US" sz="1600" b="1" dirty="0">
                <a:solidFill>
                  <a:schemeClr val="tx1"/>
                </a:solidFill>
                <a:latin typeface="+mn-lt"/>
                <a:ea typeface="+mn-ea"/>
                <a:cs typeface="+mn-cs"/>
              </a:rPr>
              <a:t>2 Corinthians 5:  21</a:t>
            </a:r>
            <a:r>
              <a:rPr lang="en-US" sz="1600" dirty="0">
                <a:solidFill>
                  <a:schemeClr val="tx1"/>
                </a:solidFill>
                <a:latin typeface="+mn-lt"/>
                <a:ea typeface="+mn-ea"/>
                <a:cs typeface="+mn-cs"/>
              </a:rPr>
              <a:t>  He made Him who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3" tooltip="See cross-reference A"/>
              </a:rPr>
              <a:t>A</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knew no sin to be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3" tooltip="See cross-reference B"/>
              </a:rPr>
              <a:t>B</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sin on our behalf, so that we might become the </a:t>
            </a:r>
            <a:r>
              <a:rPr lang="en-US" sz="1600" baseline="30000" dirty="0">
                <a:solidFill>
                  <a:schemeClr val="tx1"/>
                </a:solidFill>
                <a:latin typeface="+mn-lt"/>
                <a:ea typeface="+mn-ea"/>
                <a:cs typeface="+mn-cs"/>
              </a:rPr>
              <a:t>(</a:t>
            </a:r>
            <a:r>
              <a:rPr lang="en-US" sz="1600" u="sng" baseline="30000" dirty="0">
                <a:solidFill>
                  <a:schemeClr val="tx1"/>
                </a:solidFill>
                <a:latin typeface="+mn-lt"/>
                <a:ea typeface="+mn-ea"/>
                <a:cs typeface="+mn-cs"/>
                <a:hlinkClick r:id="rId3" tooltip="See cross-reference C"/>
              </a:rPr>
              <a:t>C</a:t>
            </a:r>
            <a:r>
              <a:rPr lang="en-US" sz="1600" baseline="30000" dirty="0">
                <a:solidFill>
                  <a:schemeClr val="tx1"/>
                </a:solidFill>
                <a:latin typeface="+mn-lt"/>
                <a:ea typeface="+mn-ea"/>
                <a:cs typeface="+mn-cs"/>
              </a:rPr>
              <a:t>)</a:t>
            </a:r>
            <a:r>
              <a:rPr lang="en-US" sz="1600" dirty="0">
                <a:solidFill>
                  <a:schemeClr val="tx1"/>
                </a:solidFill>
                <a:latin typeface="+mn-lt"/>
                <a:ea typeface="+mn-ea"/>
                <a:cs typeface="+mn-cs"/>
              </a:rPr>
              <a:t>righteousness of God in Him. </a:t>
            </a:r>
            <a:endParaRPr lang="en-US" sz="1600" dirty="0" smtClean="0">
              <a:solidFill>
                <a:schemeClr val="tx1"/>
              </a:solidFill>
              <a:latin typeface="+mn-lt"/>
              <a:ea typeface="+mn-ea"/>
              <a:cs typeface="+mn-cs"/>
            </a:endParaRPr>
          </a:p>
          <a:p>
            <a:endParaRPr lang="en-US" sz="1600" dirty="0"/>
          </a:p>
          <a:p>
            <a:r>
              <a:rPr lang="en-US" sz="1600" b="1" dirty="0">
                <a:solidFill>
                  <a:schemeClr val="tx1"/>
                </a:solidFill>
                <a:latin typeface="+mn-lt"/>
                <a:ea typeface="+mn-ea"/>
                <a:cs typeface="+mn-cs"/>
              </a:rPr>
              <a:t>I John 1:  </a:t>
            </a:r>
            <a:r>
              <a:rPr lang="en-US" sz="1600" b="1" dirty="0" smtClean="0">
                <a:solidFill>
                  <a:schemeClr val="tx1"/>
                </a:solidFill>
                <a:latin typeface="+mn-lt"/>
                <a:ea typeface="+mn-ea"/>
                <a:cs typeface="+mn-cs"/>
              </a:rPr>
              <a:t>5-10  </a:t>
            </a:r>
            <a:r>
              <a:rPr lang="en-US" sz="1600" dirty="0" smtClean="0">
                <a:solidFill>
                  <a:schemeClr val="tx1"/>
                </a:solidFill>
                <a:latin typeface="+mn-lt"/>
                <a:ea typeface="+mn-ea"/>
                <a:cs typeface="+mn-cs"/>
              </a:rPr>
              <a:t>This </a:t>
            </a:r>
            <a:r>
              <a:rPr lang="en-US" sz="1600" dirty="0">
                <a:solidFill>
                  <a:schemeClr val="tx1"/>
                </a:solidFill>
                <a:latin typeface="+mn-lt"/>
                <a:ea typeface="+mn-ea"/>
                <a:cs typeface="+mn-cs"/>
              </a:rPr>
              <a:t>is the message we have heard from Him and announce to you, that </a:t>
            </a:r>
            <a:r>
              <a:rPr lang="en-US" sz="1600" baseline="30000" dirty="0">
                <a:solidFill>
                  <a:schemeClr val="tx1"/>
                </a:solidFill>
                <a:latin typeface="+mn-lt"/>
                <a:ea typeface="+mn-ea"/>
                <a:cs typeface="+mn-cs"/>
              </a:rPr>
              <a:t>﻿</a:t>
            </a:r>
            <a:r>
              <a:rPr lang="en-US" sz="1600" baseline="30000" dirty="0" err="1">
                <a:solidFill>
                  <a:schemeClr val="tx1"/>
                </a:solidFill>
                <a:latin typeface="+mn-lt"/>
                <a:ea typeface="+mn-ea"/>
                <a:cs typeface="+mn-cs"/>
              </a:rPr>
              <a:t>b﻿</a:t>
            </a:r>
            <a:r>
              <a:rPr lang="en-US" sz="1600" dirty="0" err="1">
                <a:solidFill>
                  <a:schemeClr val="tx1"/>
                </a:solidFill>
                <a:latin typeface="+mn-lt"/>
                <a:ea typeface="+mn-ea"/>
                <a:cs typeface="+mn-cs"/>
              </a:rPr>
              <a:t>God</a:t>
            </a:r>
            <a:r>
              <a:rPr lang="en-US" sz="1600" dirty="0">
                <a:solidFill>
                  <a:schemeClr val="tx1"/>
                </a:solidFill>
                <a:latin typeface="+mn-lt"/>
                <a:ea typeface="+mn-ea"/>
                <a:cs typeface="+mn-cs"/>
              </a:rPr>
              <a:t> is Light, and in Him there is no darkness at </a:t>
            </a:r>
            <a:r>
              <a:rPr lang="en-US" sz="1600" dirty="0" smtClean="0">
                <a:solidFill>
                  <a:schemeClr val="tx1"/>
                </a:solidFill>
                <a:latin typeface="+mn-lt"/>
                <a:ea typeface="+mn-ea"/>
                <a:cs typeface="+mn-cs"/>
              </a:rPr>
              <a:t>all.  If </a:t>
            </a:r>
            <a:r>
              <a:rPr lang="en-US" sz="1600" dirty="0">
                <a:solidFill>
                  <a:schemeClr val="tx1"/>
                </a:solidFill>
                <a:latin typeface="+mn-lt"/>
                <a:ea typeface="+mn-ea"/>
                <a:cs typeface="+mn-cs"/>
              </a:rPr>
              <a:t>we say that we have fellowship with Him and </a:t>
            </a:r>
            <a:r>
              <a:rPr lang="en-US" sz="1600" i="1" dirty="0">
                <a:solidFill>
                  <a:schemeClr val="tx1"/>
                </a:solidFill>
                <a:latin typeface="+mn-lt"/>
                <a:ea typeface="+mn-ea"/>
                <a:cs typeface="+mn-cs"/>
              </a:rPr>
              <a:t>yet </a:t>
            </a:r>
            <a:r>
              <a:rPr lang="en-US" sz="1600" dirty="0">
                <a:solidFill>
                  <a:schemeClr val="tx1"/>
                </a:solidFill>
                <a:latin typeface="+mn-lt"/>
                <a:ea typeface="+mn-ea"/>
                <a:cs typeface="+mn-cs"/>
              </a:rPr>
              <a:t>walk in the darkness, we </a:t>
            </a:r>
            <a:r>
              <a:rPr lang="en-US" sz="1600" baseline="30000" dirty="0">
                <a:solidFill>
                  <a:schemeClr val="tx1"/>
                </a:solidFill>
                <a:latin typeface="+mn-lt"/>
                <a:ea typeface="+mn-ea"/>
                <a:cs typeface="+mn-cs"/>
              </a:rPr>
              <a:t>﻿</a:t>
            </a:r>
            <a:r>
              <a:rPr lang="en-US" sz="1600" baseline="30000" dirty="0" err="1">
                <a:solidFill>
                  <a:schemeClr val="tx1"/>
                </a:solidFill>
                <a:latin typeface="+mn-lt"/>
                <a:ea typeface="+mn-ea"/>
                <a:cs typeface="+mn-cs"/>
              </a:rPr>
              <a:t>b﻿</a:t>
            </a:r>
            <a:r>
              <a:rPr lang="en-US" sz="1600" dirty="0" err="1">
                <a:solidFill>
                  <a:schemeClr val="tx1"/>
                </a:solidFill>
                <a:latin typeface="+mn-lt"/>
                <a:ea typeface="+mn-ea"/>
                <a:cs typeface="+mn-cs"/>
              </a:rPr>
              <a:t>lie</a:t>
            </a:r>
            <a:r>
              <a:rPr lang="en-US" sz="1600" dirty="0">
                <a:solidFill>
                  <a:schemeClr val="tx1"/>
                </a:solidFill>
                <a:latin typeface="+mn-lt"/>
                <a:ea typeface="+mn-ea"/>
                <a:cs typeface="+mn-cs"/>
              </a:rPr>
              <a:t> and </a:t>
            </a:r>
            <a:r>
              <a:rPr lang="en-US" sz="1600" baseline="30000" dirty="0">
                <a:solidFill>
                  <a:schemeClr val="tx1"/>
                </a:solidFill>
                <a:latin typeface="+mn-lt"/>
                <a:ea typeface="+mn-ea"/>
                <a:cs typeface="+mn-cs"/>
              </a:rPr>
              <a:t>﻿</a:t>
            </a:r>
            <a:r>
              <a:rPr lang="en-US" sz="1600" baseline="30000" dirty="0" err="1">
                <a:solidFill>
                  <a:schemeClr val="tx1"/>
                </a:solidFill>
                <a:latin typeface="+mn-lt"/>
                <a:ea typeface="+mn-ea"/>
                <a:cs typeface="+mn-cs"/>
              </a:rPr>
              <a:t>c﻿</a:t>
            </a:r>
            <a:r>
              <a:rPr lang="en-US" sz="1600" dirty="0" err="1">
                <a:solidFill>
                  <a:schemeClr val="tx1"/>
                </a:solidFill>
                <a:latin typeface="+mn-lt"/>
                <a:ea typeface="+mn-ea"/>
                <a:cs typeface="+mn-cs"/>
              </a:rPr>
              <a:t>do</a:t>
            </a:r>
            <a:r>
              <a:rPr lang="en-US" sz="1600" dirty="0">
                <a:solidFill>
                  <a:schemeClr val="tx1"/>
                </a:solidFill>
                <a:latin typeface="+mn-lt"/>
                <a:ea typeface="+mn-ea"/>
                <a:cs typeface="+mn-cs"/>
              </a:rPr>
              <a:t> not practice the </a:t>
            </a:r>
            <a:r>
              <a:rPr lang="en-US" sz="1600" dirty="0" smtClean="0">
                <a:solidFill>
                  <a:schemeClr val="tx1"/>
                </a:solidFill>
                <a:latin typeface="+mn-lt"/>
                <a:ea typeface="+mn-ea"/>
                <a:cs typeface="+mn-cs"/>
              </a:rPr>
              <a:t>truth; but </a:t>
            </a:r>
            <a:r>
              <a:rPr lang="en-US" sz="1600" dirty="0">
                <a:solidFill>
                  <a:schemeClr val="tx1"/>
                </a:solidFill>
                <a:latin typeface="+mn-lt"/>
                <a:ea typeface="+mn-ea"/>
                <a:cs typeface="+mn-cs"/>
              </a:rPr>
              <a:t>if we </a:t>
            </a:r>
            <a:r>
              <a:rPr lang="en-US" sz="1600" baseline="30000" dirty="0">
                <a:solidFill>
                  <a:schemeClr val="tx1"/>
                </a:solidFill>
                <a:latin typeface="+mn-lt"/>
                <a:ea typeface="+mn-ea"/>
                <a:cs typeface="+mn-cs"/>
              </a:rPr>
              <a:t>﻿</a:t>
            </a:r>
            <a:r>
              <a:rPr lang="en-US" sz="1600" baseline="30000" dirty="0" err="1">
                <a:solidFill>
                  <a:schemeClr val="tx1"/>
                </a:solidFill>
                <a:latin typeface="+mn-lt"/>
                <a:ea typeface="+mn-ea"/>
                <a:cs typeface="+mn-cs"/>
              </a:rPr>
              <a:t>a﻿</a:t>
            </a:r>
            <a:r>
              <a:rPr lang="en-US" sz="1600" dirty="0" err="1">
                <a:solidFill>
                  <a:schemeClr val="tx1"/>
                </a:solidFill>
                <a:latin typeface="+mn-lt"/>
                <a:ea typeface="+mn-ea"/>
                <a:cs typeface="+mn-cs"/>
              </a:rPr>
              <a:t>walk</a:t>
            </a:r>
            <a:r>
              <a:rPr lang="en-US" sz="1600" dirty="0">
                <a:solidFill>
                  <a:schemeClr val="tx1"/>
                </a:solidFill>
                <a:latin typeface="+mn-lt"/>
                <a:ea typeface="+mn-ea"/>
                <a:cs typeface="+mn-cs"/>
              </a:rPr>
              <a:t> in the Light as </a:t>
            </a:r>
            <a:r>
              <a:rPr lang="en-US" sz="1600" baseline="30000" dirty="0">
                <a:solidFill>
                  <a:schemeClr val="tx1"/>
                </a:solidFill>
                <a:latin typeface="+mn-lt"/>
                <a:ea typeface="+mn-ea"/>
                <a:cs typeface="+mn-cs"/>
              </a:rPr>
              <a:t>﻿</a:t>
            </a:r>
            <a:r>
              <a:rPr lang="en-US" sz="1600" baseline="30000" dirty="0" err="1">
                <a:solidFill>
                  <a:schemeClr val="tx1"/>
                </a:solidFill>
                <a:latin typeface="+mn-lt"/>
                <a:ea typeface="+mn-ea"/>
                <a:cs typeface="+mn-cs"/>
              </a:rPr>
              <a:t>b﻿</a:t>
            </a:r>
            <a:r>
              <a:rPr lang="en-US" sz="1600" dirty="0" err="1">
                <a:solidFill>
                  <a:schemeClr val="tx1"/>
                </a:solidFill>
                <a:latin typeface="+mn-lt"/>
                <a:ea typeface="+mn-ea"/>
                <a:cs typeface="+mn-cs"/>
              </a:rPr>
              <a:t>He</a:t>
            </a:r>
            <a:r>
              <a:rPr lang="en-US" sz="1600" dirty="0">
                <a:solidFill>
                  <a:schemeClr val="tx1"/>
                </a:solidFill>
                <a:latin typeface="+mn-lt"/>
                <a:ea typeface="+mn-ea"/>
                <a:cs typeface="+mn-cs"/>
              </a:rPr>
              <a:t> Himself is in the Light, we have fellowship with one another, and </a:t>
            </a:r>
            <a:r>
              <a:rPr lang="en-US" sz="1600" baseline="30000" dirty="0">
                <a:solidFill>
                  <a:schemeClr val="tx1"/>
                </a:solidFill>
                <a:latin typeface="+mn-lt"/>
                <a:ea typeface="+mn-ea"/>
                <a:cs typeface="+mn-cs"/>
              </a:rPr>
              <a:t>﻿</a:t>
            </a:r>
            <a:r>
              <a:rPr lang="en-US" sz="1600" baseline="30000" dirty="0" err="1">
                <a:solidFill>
                  <a:schemeClr val="tx1"/>
                </a:solidFill>
                <a:latin typeface="+mn-lt"/>
                <a:ea typeface="+mn-ea"/>
                <a:cs typeface="+mn-cs"/>
              </a:rPr>
              <a:t>c﻿</a:t>
            </a:r>
            <a:r>
              <a:rPr lang="en-US" sz="1600" dirty="0" err="1">
                <a:solidFill>
                  <a:schemeClr val="tx1"/>
                </a:solidFill>
                <a:latin typeface="+mn-lt"/>
                <a:ea typeface="+mn-ea"/>
                <a:cs typeface="+mn-cs"/>
              </a:rPr>
              <a:t>the</a:t>
            </a:r>
            <a:r>
              <a:rPr lang="en-US" sz="1600" dirty="0">
                <a:solidFill>
                  <a:schemeClr val="tx1"/>
                </a:solidFill>
                <a:latin typeface="+mn-lt"/>
                <a:ea typeface="+mn-ea"/>
                <a:cs typeface="+mn-cs"/>
              </a:rPr>
              <a:t> blood of Jesus His Son cleanses us from all sin.</a:t>
            </a:r>
          </a:p>
          <a:p>
            <a:endParaRPr lang="en-US" sz="1600" dirty="0">
              <a:solidFill>
                <a:schemeClr val="tx1"/>
              </a:solidFill>
              <a:latin typeface="+mn-lt"/>
              <a:ea typeface="+mn-ea"/>
              <a:cs typeface="+mn-cs"/>
            </a:endParaRPr>
          </a:p>
          <a:p>
            <a:pPr>
              <a:lnSpc>
                <a:spcPct val="80000"/>
              </a:lnSpc>
              <a:buClr>
                <a:schemeClr val="tx2"/>
              </a:buClr>
              <a:buNone/>
            </a:pPr>
            <a:endParaRPr lang="en-US" sz="1600" dirty="0" smtClean="0"/>
          </a:p>
          <a:p>
            <a:pPr>
              <a:lnSpc>
                <a:spcPct val="80000"/>
              </a:lnSpc>
              <a:buClr>
                <a:schemeClr val="tx2"/>
              </a:buClr>
              <a:buFontTx/>
              <a:buChar char="•"/>
            </a:pPr>
            <a:endParaRPr lang="en-US" sz="2000" dirty="0" smtClean="0"/>
          </a:p>
          <a:p>
            <a:pPr>
              <a:lnSpc>
                <a:spcPct val="80000"/>
              </a:lnSpc>
              <a:buClr>
                <a:schemeClr val="tx2"/>
              </a:buClr>
              <a:buFontTx/>
              <a:buChar char="•"/>
            </a:pPr>
            <a:endParaRPr lang="en-US" sz="2000" dirty="0"/>
          </a:p>
          <a:p>
            <a:pPr>
              <a:lnSpc>
                <a:spcPct val="80000"/>
              </a:lnSpc>
              <a:buClr>
                <a:schemeClr val="tx2"/>
              </a:buClr>
              <a:buFontTx/>
              <a:buChar char="•"/>
            </a:pPr>
            <a:endParaRPr lang="en-US" sz="2000" dirty="0" smtClean="0"/>
          </a:p>
          <a:p>
            <a:pPr>
              <a:lnSpc>
                <a:spcPct val="80000"/>
              </a:lnSpc>
              <a:buClr>
                <a:schemeClr val="tx2"/>
              </a:buClr>
              <a:buFontTx/>
              <a:buChar char="•"/>
            </a:pPr>
            <a:endParaRPr lang="en-US" sz="2000" dirty="0"/>
          </a:p>
          <a:p>
            <a:pPr>
              <a:lnSpc>
                <a:spcPct val="80000"/>
              </a:lnSpc>
              <a:buClr>
                <a:schemeClr val="tx2"/>
              </a:buClr>
              <a:buFontTx/>
              <a:buChar char="•"/>
            </a:pPr>
            <a:r>
              <a:rPr lang="en-US" sz="2000" dirty="0" smtClean="0"/>
              <a:t>God’s son, Jesus, died on a cross for us…he takes away our sin and gives us forgiveness.</a:t>
            </a:r>
          </a:p>
          <a:p>
            <a:pPr>
              <a:lnSpc>
                <a:spcPct val="80000"/>
              </a:lnSpc>
              <a:buClr>
                <a:schemeClr val="tx2"/>
              </a:buClr>
              <a:buFontTx/>
              <a:buChar char="•"/>
            </a:pPr>
            <a:r>
              <a:rPr lang="en-US" sz="2000" dirty="0" smtClean="0"/>
              <a:t>We must turn away from the bad things we do.</a:t>
            </a:r>
          </a:p>
          <a:p>
            <a:pPr>
              <a:lnSpc>
                <a:spcPct val="80000"/>
              </a:lnSpc>
              <a:buClr>
                <a:schemeClr val="tx2"/>
              </a:buClr>
              <a:buFontTx/>
              <a:buChar char="•"/>
            </a:pPr>
            <a:r>
              <a:rPr lang="en-US" sz="2000" dirty="0" smtClean="0"/>
              <a:t>We must be baptized in Jesus’ name for forgiveness and to receive the Holy Spirit.</a:t>
            </a:r>
          </a:p>
          <a:p>
            <a:pPr>
              <a:lnSpc>
                <a:spcPct val="80000"/>
              </a:lnSpc>
              <a:buClr>
                <a:schemeClr val="tx2"/>
              </a:buClr>
              <a:buFontTx/>
              <a:buChar char="•"/>
            </a:pPr>
            <a:r>
              <a:rPr lang="en-US" sz="2000" dirty="0" smtClean="0"/>
              <a:t>Titus then revisits as often as possible to teach Christian behavior.</a:t>
            </a:r>
          </a:p>
          <a:p>
            <a:pPr>
              <a:lnSpc>
                <a:spcPct val="80000"/>
              </a:lnSpc>
              <a:buClr>
                <a:schemeClr val="tx2"/>
              </a:buClr>
              <a:buFontTx/>
              <a:buChar char="•"/>
            </a:pPr>
            <a:r>
              <a:rPr lang="en-US" sz="2000" dirty="0" smtClean="0"/>
              <a:t>He has been  teaching the concept of marriage and stable family.</a:t>
            </a:r>
          </a:p>
          <a:p>
            <a:pPr>
              <a:lnSpc>
                <a:spcPct val="80000"/>
              </a:lnSpc>
              <a:buClr>
                <a:schemeClr val="tx2"/>
              </a:buClr>
              <a:buNone/>
            </a:pPr>
            <a:endParaRPr lang="en-US" sz="1600" dirty="0"/>
          </a:p>
        </p:txBody>
      </p:sp>
    </p:spTree>
  </p:cSld>
  <p:clrMapOvr>
    <a:masterClrMapping/>
  </p:clrMapOvr>
  <p:transition spd="slow">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66800" y="152400"/>
            <a:ext cx="7772400" cy="1143000"/>
          </a:xfrm>
        </p:spPr>
        <p:txBody>
          <a:bodyPr/>
          <a:lstStyle/>
          <a:p>
            <a:pPr algn="ctr"/>
            <a:r>
              <a:rPr lang="en-US" dirty="0" smtClean="0"/>
              <a:t>Titus’ Message…Repent &amp; Be Baptized</a:t>
            </a:r>
            <a:endParaRPr lang="en-US" dirty="0"/>
          </a:p>
        </p:txBody>
      </p:sp>
      <p:sp>
        <p:nvSpPr>
          <p:cNvPr id="57347" name="Rectangle 3"/>
          <p:cNvSpPr>
            <a:spLocks noGrp="1" noChangeArrowheads="1"/>
          </p:cNvSpPr>
          <p:nvPr>
            <p:ph type="body" idx="1"/>
          </p:nvPr>
        </p:nvSpPr>
        <p:spPr>
          <a:xfrm>
            <a:off x="914400" y="1447800"/>
            <a:ext cx="8001000" cy="5181600"/>
          </a:xfrm>
          <a:noFill/>
          <a:ln/>
        </p:spPr>
        <p:txBody>
          <a:bodyPr/>
          <a:lstStyle/>
          <a:p>
            <a:pPr>
              <a:lnSpc>
                <a:spcPct val="80000"/>
              </a:lnSpc>
              <a:buClr>
                <a:schemeClr val="tx2"/>
              </a:buClr>
              <a:buNone/>
            </a:pPr>
            <a:r>
              <a:rPr lang="en-US" sz="2000" dirty="0" smtClean="0"/>
              <a:t>Acts 2:  36-42</a:t>
            </a:r>
            <a:endParaRPr lang="en-US" sz="2000" dirty="0"/>
          </a:p>
          <a:p>
            <a:r>
              <a:rPr lang="en-US" sz="1600" baseline="30000" dirty="0" smtClean="0"/>
              <a:t>36</a:t>
            </a:r>
            <a:r>
              <a:rPr lang="en-US" sz="1600" dirty="0" smtClean="0"/>
              <a:t> Therefore let all the house of Israel know for certain that God has made Him both Lord and </a:t>
            </a:r>
            <a:r>
              <a:rPr lang="en-US" sz="1600" baseline="30000" dirty="0" smtClean="0"/>
              <a:t>[</a:t>
            </a:r>
            <a:r>
              <a:rPr lang="en-US" sz="1600" baseline="30000" dirty="0" err="1" smtClean="0">
                <a:hlinkClick r:id="" action="ppaction://hlinkfile" tooltip="See footnote ai"/>
              </a:rPr>
              <a:t>ai</a:t>
            </a:r>
            <a:r>
              <a:rPr lang="en-US" sz="1600" baseline="30000" dirty="0" smtClean="0"/>
              <a:t>]</a:t>
            </a:r>
            <a:r>
              <a:rPr lang="en-US" sz="1600" dirty="0" smtClean="0"/>
              <a:t>Christ—this Jesus whom you crucified.” </a:t>
            </a:r>
            <a:r>
              <a:rPr lang="en-US" sz="1600" baseline="30000" dirty="0" smtClean="0"/>
              <a:t>37</a:t>
            </a:r>
            <a:r>
              <a:rPr lang="en-US" sz="1600" dirty="0" smtClean="0"/>
              <a:t> Now when they heard </a:t>
            </a:r>
            <a:r>
              <a:rPr lang="en-US" sz="1600" i="1" dirty="0" smtClean="0"/>
              <a:t>this</a:t>
            </a:r>
            <a:r>
              <a:rPr lang="en-US" sz="1600" dirty="0" smtClean="0"/>
              <a:t>, they were </a:t>
            </a:r>
            <a:r>
              <a:rPr lang="en-US" sz="1600" baseline="30000" dirty="0" smtClean="0"/>
              <a:t>[</a:t>
            </a:r>
            <a:r>
              <a:rPr lang="en-US" sz="1600" baseline="30000" dirty="0" err="1" smtClean="0">
                <a:hlinkClick r:id="" action="ppaction://hlinkfile" tooltip="See footnote aj"/>
              </a:rPr>
              <a:t>aj</a:t>
            </a:r>
            <a:r>
              <a:rPr lang="en-US" sz="1600" baseline="30000" dirty="0" smtClean="0"/>
              <a:t>]</a:t>
            </a:r>
            <a:r>
              <a:rPr lang="en-US" sz="1600" dirty="0" smtClean="0"/>
              <a:t>pierced to the heart, and said to Peter and the rest of the apostles, “</a:t>
            </a:r>
            <a:r>
              <a:rPr lang="en-US" sz="1600" baseline="30000" dirty="0" smtClean="0"/>
              <a:t>[</a:t>
            </a:r>
            <a:r>
              <a:rPr lang="en-US" sz="1600" baseline="30000" dirty="0" err="1" smtClean="0">
                <a:hlinkClick r:id="" action="ppaction://hlinkfile" tooltip="See footnote ak"/>
              </a:rPr>
              <a:t>ak</a:t>
            </a:r>
            <a:r>
              <a:rPr lang="en-US" sz="1600" baseline="30000" dirty="0" smtClean="0"/>
              <a:t>]</a:t>
            </a:r>
            <a:r>
              <a:rPr lang="en-US" sz="1600" dirty="0" smtClean="0"/>
              <a:t>Brethren, </a:t>
            </a:r>
            <a:r>
              <a:rPr lang="en-US" sz="1600" baseline="30000" dirty="0" smtClean="0"/>
              <a:t>[</a:t>
            </a:r>
            <a:r>
              <a:rPr lang="en-US" sz="1600" baseline="30000" dirty="0" smtClean="0">
                <a:hlinkClick r:id="" action="ppaction://hlinkfile" tooltip="See footnote al"/>
              </a:rPr>
              <a:t>al</a:t>
            </a:r>
            <a:r>
              <a:rPr lang="en-US" sz="1600" baseline="30000" dirty="0" smtClean="0"/>
              <a:t>]</a:t>
            </a:r>
            <a:r>
              <a:rPr lang="en-US" sz="1600" dirty="0" smtClean="0"/>
              <a:t>what shall we do?” </a:t>
            </a:r>
            <a:r>
              <a:rPr lang="en-US" sz="1600" baseline="30000" dirty="0" smtClean="0"/>
              <a:t>38</a:t>
            </a:r>
            <a:r>
              <a:rPr lang="en-US" sz="1600" dirty="0" smtClean="0"/>
              <a:t> Peter </a:t>
            </a:r>
            <a:r>
              <a:rPr lang="en-US" sz="1600" i="1" dirty="0" smtClean="0"/>
              <a:t>said</a:t>
            </a:r>
            <a:r>
              <a:rPr lang="en-US" sz="1600" dirty="0" smtClean="0"/>
              <a:t> to them, “Repent, and each of you be baptized in the name of Jesus Christ for the forgiveness of your sins; and you will receive the gift of the Holy Spirit. </a:t>
            </a:r>
            <a:r>
              <a:rPr lang="en-US" sz="1600" baseline="30000" dirty="0" smtClean="0"/>
              <a:t>39</a:t>
            </a:r>
            <a:r>
              <a:rPr lang="en-US" sz="1600" dirty="0" smtClean="0"/>
              <a:t> For the promise is for you and your children and for all who are far off, as many as the Lord our God will call to Himself.” </a:t>
            </a:r>
            <a:r>
              <a:rPr lang="en-US" sz="1600" baseline="30000" dirty="0" smtClean="0"/>
              <a:t>40</a:t>
            </a:r>
            <a:r>
              <a:rPr lang="en-US" sz="1600" dirty="0" smtClean="0"/>
              <a:t> And with many other words he solemnly testified and kept on exhorting them, saying, “</a:t>
            </a:r>
            <a:r>
              <a:rPr lang="en-US" sz="1600" baseline="30000" dirty="0" smtClean="0"/>
              <a:t>[</a:t>
            </a:r>
            <a:r>
              <a:rPr lang="en-US" sz="1600" baseline="30000" dirty="0" smtClean="0">
                <a:hlinkClick r:id="" action="ppaction://hlinkfile" tooltip="See footnote am"/>
              </a:rPr>
              <a:t>am</a:t>
            </a:r>
            <a:r>
              <a:rPr lang="en-US" sz="1600" baseline="30000" dirty="0" smtClean="0"/>
              <a:t>]</a:t>
            </a:r>
            <a:r>
              <a:rPr lang="en-US" sz="1600" dirty="0" smtClean="0"/>
              <a:t>Be saved from this perverse generation!” </a:t>
            </a:r>
            <a:r>
              <a:rPr lang="en-US" sz="1600" baseline="30000" dirty="0" smtClean="0"/>
              <a:t>41</a:t>
            </a:r>
            <a:r>
              <a:rPr lang="en-US" sz="1600" dirty="0" smtClean="0"/>
              <a:t> So then, those who had received his word were baptized; and that day there were added about three thousand </a:t>
            </a:r>
            <a:r>
              <a:rPr lang="en-US" sz="1600" baseline="30000" dirty="0" smtClean="0"/>
              <a:t>[</a:t>
            </a:r>
            <a:r>
              <a:rPr lang="en-US" sz="1600" baseline="30000" dirty="0" smtClean="0">
                <a:hlinkClick r:id="" action="ppaction://hlinkfile" tooltip="See footnote an"/>
              </a:rPr>
              <a:t>an</a:t>
            </a:r>
            <a:r>
              <a:rPr lang="en-US" sz="1600" baseline="30000" dirty="0" smtClean="0"/>
              <a:t>]</a:t>
            </a:r>
            <a:r>
              <a:rPr lang="en-US" sz="1600" dirty="0" smtClean="0"/>
              <a:t>souls. </a:t>
            </a:r>
            <a:r>
              <a:rPr lang="en-US" sz="1600" baseline="30000" dirty="0" smtClean="0"/>
              <a:t>42</a:t>
            </a:r>
            <a:r>
              <a:rPr lang="en-US" sz="1600" dirty="0" smtClean="0"/>
              <a:t> They were continually devoting themselves to the apostles’ teaching and to fellowship, to the breaking of bread and </a:t>
            </a:r>
            <a:r>
              <a:rPr lang="en-US" sz="1600" baseline="30000" dirty="0" smtClean="0"/>
              <a:t>[</a:t>
            </a:r>
            <a:r>
              <a:rPr lang="en-US" sz="1600" baseline="30000" dirty="0" err="1" smtClean="0">
                <a:hlinkClick r:id="" action="ppaction://hlinkfile" tooltip="See footnote ao"/>
              </a:rPr>
              <a:t>ao</a:t>
            </a:r>
            <a:r>
              <a:rPr lang="en-US" sz="1600" baseline="30000" dirty="0" smtClean="0"/>
              <a:t>]</a:t>
            </a:r>
            <a:r>
              <a:rPr lang="en-US" sz="1600" dirty="0" smtClean="0"/>
              <a:t>to prayer.</a:t>
            </a:r>
          </a:p>
        </p:txBody>
      </p:sp>
    </p:spTree>
  </p:cSld>
  <p:clrMapOvr>
    <a:masterClrMapping/>
  </p:clrMapOvr>
  <p:transition spd="slow">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66800" y="152400"/>
            <a:ext cx="7772400" cy="1143000"/>
          </a:xfrm>
        </p:spPr>
        <p:txBody>
          <a:bodyPr/>
          <a:lstStyle/>
          <a:p>
            <a:pPr algn="ctr"/>
            <a:r>
              <a:rPr lang="en-US" dirty="0" smtClean="0"/>
              <a:t>Titus’ Message…The Fruit of the Spirit</a:t>
            </a:r>
            <a:endParaRPr lang="en-US" dirty="0"/>
          </a:p>
        </p:txBody>
      </p:sp>
      <p:sp>
        <p:nvSpPr>
          <p:cNvPr id="57347" name="Rectangle 3"/>
          <p:cNvSpPr>
            <a:spLocks noGrp="1" noChangeArrowheads="1"/>
          </p:cNvSpPr>
          <p:nvPr>
            <p:ph type="body" idx="1"/>
          </p:nvPr>
        </p:nvSpPr>
        <p:spPr>
          <a:xfrm>
            <a:off x="914400" y="1143000"/>
            <a:ext cx="8001000" cy="5181600"/>
          </a:xfrm>
          <a:noFill/>
          <a:ln/>
        </p:spPr>
        <p:txBody>
          <a:bodyPr/>
          <a:lstStyle/>
          <a:p>
            <a:pPr>
              <a:lnSpc>
                <a:spcPct val="80000"/>
              </a:lnSpc>
              <a:buClr>
                <a:schemeClr val="tx2"/>
              </a:buClr>
              <a:buNone/>
            </a:pPr>
            <a:r>
              <a:rPr lang="en-US" sz="2000" dirty="0" err="1" smtClean="0"/>
              <a:t>Galations</a:t>
            </a:r>
            <a:r>
              <a:rPr lang="en-US" sz="2000" dirty="0" smtClean="0"/>
              <a:t> 5:  16-24</a:t>
            </a:r>
          </a:p>
          <a:p>
            <a:pPr>
              <a:lnSpc>
                <a:spcPct val="80000"/>
              </a:lnSpc>
              <a:buClr>
                <a:schemeClr val="tx2"/>
              </a:buClr>
              <a:buNone/>
            </a:pPr>
            <a:endParaRPr lang="en-US" sz="2000" dirty="0"/>
          </a:p>
          <a:p>
            <a:pPr>
              <a:lnSpc>
                <a:spcPct val="80000"/>
              </a:lnSpc>
              <a:buClr>
                <a:schemeClr val="tx2"/>
              </a:buClr>
              <a:buNone/>
            </a:pPr>
            <a:r>
              <a:rPr lang="en-US" sz="1600" dirty="0" smtClean="0"/>
              <a:t> </a:t>
            </a:r>
            <a:r>
              <a:rPr lang="en-US" sz="1600" baseline="30000" dirty="0"/>
              <a:t>	</a:t>
            </a:r>
            <a:r>
              <a:rPr lang="en-US" sz="2000" dirty="0" smtClean="0"/>
              <a:t>But I say, walk by the Spirit, and you will not carry out the desire of the flesh. </a:t>
            </a:r>
            <a:r>
              <a:rPr lang="en-US" sz="2000" baseline="30000" dirty="0" smtClean="0"/>
              <a:t>17</a:t>
            </a:r>
            <a:r>
              <a:rPr lang="en-US" sz="2000" dirty="0" smtClean="0"/>
              <a:t> For the flesh </a:t>
            </a:r>
            <a:r>
              <a:rPr lang="en-US" sz="2000" baseline="30000" dirty="0" smtClean="0"/>
              <a:t>[</a:t>
            </a:r>
            <a:r>
              <a:rPr lang="en-US" sz="2000" baseline="30000" dirty="0" smtClean="0">
                <a:hlinkClick r:id="" action="ppaction://hlinkfile" tooltip="See footnote g"/>
              </a:rPr>
              <a:t>g</a:t>
            </a:r>
            <a:r>
              <a:rPr lang="en-US" sz="2000" baseline="30000" dirty="0" smtClean="0"/>
              <a:t>]</a:t>
            </a:r>
            <a:r>
              <a:rPr lang="en-US" sz="2000" dirty="0" smtClean="0"/>
              <a:t>sets its desire against the Spirit, and the Spirit against the flesh; for these are in opposition to one another, so that you may not do the things that you </a:t>
            </a:r>
            <a:r>
              <a:rPr lang="en-US" sz="2000" baseline="30000" dirty="0" smtClean="0"/>
              <a:t>[</a:t>
            </a:r>
            <a:r>
              <a:rPr lang="en-US" sz="2000" baseline="30000" dirty="0" smtClean="0">
                <a:hlinkClick r:id="" action="ppaction://hlinkfile" tooltip="See footnote h"/>
              </a:rPr>
              <a:t>h</a:t>
            </a:r>
            <a:r>
              <a:rPr lang="en-US" sz="2000" baseline="30000" dirty="0" smtClean="0"/>
              <a:t>]</a:t>
            </a:r>
            <a:r>
              <a:rPr lang="en-US" sz="2000" dirty="0" smtClean="0"/>
              <a:t>please. </a:t>
            </a:r>
            <a:r>
              <a:rPr lang="en-US" sz="2000" baseline="30000" dirty="0" smtClean="0"/>
              <a:t>18</a:t>
            </a:r>
            <a:r>
              <a:rPr lang="en-US" sz="2000" dirty="0" smtClean="0"/>
              <a:t> But if you are led by the Spirit, you are not under the Law. </a:t>
            </a:r>
            <a:r>
              <a:rPr lang="en-US" sz="2000" baseline="30000" dirty="0" smtClean="0"/>
              <a:t>19</a:t>
            </a:r>
            <a:r>
              <a:rPr lang="en-US" sz="2000" dirty="0" smtClean="0"/>
              <a:t> Now the deeds of the flesh are evident, which are: </a:t>
            </a:r>
            <a:r>
              <a:rPr lang="en-US" sz="2000" baseline="30000" dirty="0" smtClean="0"/>
              <a:t>[</a:t>
            </a:r>
            <a:r>
              <a:rPr lang="en-US" sz="2000" baseline="30000" dirty="0" err="1" smtClean="0">
                <a:hlinkClick r:id="" action="ppaction://hlinkfile" tooltip="See footnote i"/>
              </a:rPr>
              <a:t>i</a:t>
            </a:r>
            <a:r>
              <a:rPr lang="en-US" sz="2000" baseline="30000" dirty="0" smtClean="0"/>
              <a:t>]</a:t>
            </a:r>
            <a:r>
              <a:rPr lang="en-US" sz="2000" dirty="0" smtClean="0"/>
              <a:t>immorality, impurity, sensuality, </a:t>
            </a:r>
            <a:r>
              <a:rPr lang="en-US" sz="2000" baseline="30000" dirty="0" smtClean="0"/>
              <a:t>20</a:t>
            </a:r>
            <a:r>
              <a:rPr lang="en-US" sz="2000" dirty="0" smtClean="0"/>
              <a:t> idolatry, sorcery, enmities, strife, jealousy, outbursts of anger, disputes, dissensions, </a:t>
            </a:r>
            <a:r>
              <a:rPr lang="en-US" sz="2000" baseline="30000" dirty="0" smtClean="0"/>
              <a:t>[</a:t>
            </a:r>
            <a:r>
              <a:rPr lang="en-US" sz="2000" baseline="30000" dirty="0" smtClean="0">
                <a:hlinkClick r:id="" action="ppaction://hlinkfile" tooltip="See footnote j"/>
              </a:rPr>
              <a:t>j</a:t>
            </a:r>
            <a:r>
              <a:rPr lang="en-US" sz="2000" baseline="30000" dirty="0" smtClean="0"/>
              <a:t>]</a:t>
            </a:r>
            <a:r>
              <a:rPr lang="en-US" sz="2000" dirty="0" smtClean="0"/>
              <a:t>factions, </a:t>
            </a:r>
            <a:r>
              <a:rPr lang="en-US" sz="2000" baseline="30000" dirty="0" smtClean="0"/>
              <a:t>21</a:t>
            </a:r>
            <a:r>
              <a:rPr lang="en-US" sz="2000" dirty="0" smtClean="0"/>
              <a:t> envying, drunkenness, carousing, and things like these, of which I forewarn you, just as I have forewarned you, that those who practice such things will not inherit the kingdom of God. </a:t>
            </a:r>
            <a:r>
              <a:rPr lang="en-US" sz="2000" baseline="30000" dirty="0" smtClean="0"/>
              <a:t>22</a:t>
            </a:r>
            <a:r>
              <a:rPr lang="en-US" sz="2000" dirty="0" smtClean="0"/>
              <a:t> But the fruit of the Spirit is love, joy, peace, patience, kindness, goodness, faithfulness, </a:t>
            </a:r>
            <a:r>
              <a:rPr lang="en-US" sz="2000" baseline="30000" dirty="0" smtClean="0"/>
              <a:t>23</a:t>
            </a:r>
            <a:r>
              <a:rPr lang="en-US" sz="2000" dirty="0" smtClean="0"/>
              <a:t> gentleness, self-control; against such things there is no law. </a:t>
            </a:r>
            <a:r>
              <a:rPr lang="en-US" sz="2000" baseline="30000" dirty="0" smtClean="0"/>
              <a:t>24</a:t>
            </a:r>
            <a:r>
              <a:rPr lang="en-US" sz="2000" dirty="0" smtClean="0"/>
              <a:t> Now those who </a:t>
            </a:r>
            <a:r>
              <a:rPr lang="en-US" sz="2000" baseline="30000" dirty="0" smtClean="0"/>
              <a:t>[</a:t>
            </a:r>
            <a:r>
              <a:rPr lang="en-US" sz="2000" baseline="30000" dirty="0" smtClean="0">
                <a:hlinkClick r:id="" action="ppaction://hlinkfile" tooltip="See footnote k"/>
              </a:rPr>
              <a:t>k</a:t>
            </a:r>
            <a:r>
              <a:rPr lang="en-US" sz="2000" baseline="30000" dirty="0" smtClean="0"/>
              <a:t>]</a:t>
            </a:r>
            <a:r>
              <a:rPr lang="en-US" sz="2000" dirty="0" smtClean="0"/>
              <a:t>belong to Christ Jesus have crucified the flesh with its passions and desires. </a:t>
            </a:r>
          </a:p>
          <a:p>
            <a:pPr>
              <a:lnSpc>
                <a:spcPct val="80000"/>
              </a:lnSpc>
              <a:buClr>
                <a:schemeClr val="tx2"/>
              </a:buClr>
              <a:buNone/>
            </a:pPr>
            <a:endParaRPr lang="en-US" sz="2000" dirty="0" smtClean="0"/>
          </a:p>
        </p:txBody>
      </p:sp>
    </p:spTree>
  </p:cSld>
  <p:clrMapOvr>
    <a:masterClrMapping/>
  </p:clrMapOvr>
  <p:transition spd="slow">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66800" y="152400"/>
            <a:ext cx="7772400" cy="1143000"/>
          </a:xfrm>
        </p:spPr>
        <p:txBody>
          <a:bodyPr/>
          <a:lstStyle/>
          <a:p>
            <a:pPr algn="ctr"/>
            <a:r>
              <a:rPr lang="en-US" dirty="0" smtClean="0"/>
              <a:t>Titus’ Message…Marriage</a:t>
            </a:r>
            <a:endParaRPr lang="en-US" dirty="0"/>
          </a:p>
        </p:txBody>
      </p:sp>
      <p:sp>
        <p:nvSpPr>
          <p:cNvPr id="57347" name="Rectangle 3"/>
          <p:cNvSpPr>
            <a:spLocks noGrp="1" noChangeArrowheads="1"/>
          </p:cNvSpPr>
          <p:nvPr>
            <p:ph type="body" idx="1"/>
          </p:nvPr>
        </p:nvSpPr>
        <p:spPr>
          <a:xfrm>
            <a:off x="914400" y="1143000"/>
            <a:ext cx="8001000" cy="5181600"/>
          </a:xfrm>
          <a:noFill/>
          <a:ln/>
        </p:spPr>
        <p:txBody>
          <a:bodyPr/>
          <a:lstStyle/>
          <a:p>
            <a:pPr>
              <a:lnSpc>
                <a:spcPct val="80000"/>
              </a:lnSpc>
              <a:buClr>
                <a:schemeClr val="tx2"/>
              </a:buClr>
              <a:buNone/>
            </a:pPr>
            <a:r>
              <a:rPr lang="en-US" sz="2400" dirty="0" smtClean="0"/>
              <a:t>Matthew 19:  4-6</a:t>
            </a:r>
          </a:p>
          <a:p>
            <a:pPr>
              <a:lnSpc>
                <a:spcPct val="80000"/>
              </a:lnSpc>
              <a:buClr>
                <a:schemeClr val="tx2"/>
              </a:buClr>
              <a:buNone/>
            </a:pPr>
            <a:endParaRPr lang="en-US" sz="1600" dirty="0"/>
          </a:p>
          <a:p>
            <a:pPr>
              <a:lnSpc>
                <a:spcPct val="80000"/>
              </a:lnSpc>
              <a:buClr>
                <a:schemeClr val="tx2"/>
              </a:buClr>
              <a:buNone/>
            </a:pPr>
            <a:r>
              <a:rPr lang="en-US" sz="2000" dirty="0" smtClean="0"/>
              <a:t>     And He answered and said, “Have you not read that He who created </a:t>
            </a:r>
            <a:r>
              <a:rPr lang="en-US" sz="2000" i="1" dirty="0" smtClean="0"/>
              <a:t>them</a:t>
            </a:r>
            <a:r>
              <a:rPr lang="en-US" sz="2000" dirty="0" smtClean="0"/>
              <a:t> from the beginning MADE THEM MALE AND FEMALE, </a:t>
            </a:r>
            <a:r>
              <a:rPr lang="en-US" sz="2000" baseline="30000" dirty="0" smtClean="0"/>
              <a:t>5</a:t>
            </a:r>
            <a:r>
              <a:rPr lang="en-US" sz="2000" dirty="0" smtClean="0"/>
              <a:t> and said, ‘FOR THIS REASON A MAN SHALL LEAVE HIS FATHER AND MOTHER AND BE JOINED TO HIS WIFE, AND THE TWO SHALL BECOME ONE FLESH’? </a:t>
            </a:r>
            <a:r>
              <a:rPr lang="en-US" sz="2000" baseline="30000" dirty="0" smtClean="0"/>
              <a:t>6</a:t>
            </a:r>
            <a:r>
              <a:rPr lang="en-US" sz="2000" dirty="0" smtClean="0"/>
              <a:t> So they are no longer two, but one flesh. What therefore God has joined together, let no man separate.” </a:t>
            </a:r>
            <a:r>
              <a:rPr lang="en-US" sz="2000" baseline="30000" dirty="0" smtClean="0"/>
              <a:t>7</a:t>
            </a:r>
            <a:endParaRPr lang="en-US" sz="2000" dirty="0" smtClean="0"/>
          </a:p>
          <a:p>
            <a:pPr>
              <a:lnSpc>
                <a:spcPct val="80000"/>
              </a:lnSpc>
              <a:buClr>
                <a:schemeClr val="tx2"/>
              </a:buClr>
              <a:buNone/>
            </a:pPr>
            <a:endParaRPr lang="en-US" sz="1600" dirty="0"/>
          </a:p>
        </p:txBody>
      </p:sp>
    </p:spTree>
  </p:cSld>
  <p:clrMapOvr>
    <a:masterClrMapping/>
  </p:clrMapOvr>
  <p:transition spd="slow">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ctr"/>
            <a:r>
              <a:rPr lang="en-US" dirty="0" smtClean="0"/>
              <a:t>Results…</a:t>
            </a:r>
            <a:endParaRPr lang="en-US" dirty="0"/>
          </a:p>
        </p:txBody>
      </p:sp>
      <p:sp>
        <p:nvSpPr>
          <p:cNvPr id="52232" name="Rectangle 8"/>
          <p:cNvSpPr>
            <a:spLocks noGrp="1" noChangeArrowheads="1"/>
          </p:cNvSpPr>
          <p:nvPr>
            <p:ph type="body" idx="1"/>
          </p:nvPr>
        </p:nvSpPr>
        <p:spPr>
          <a:xfrm>
            <a:off x="1219200" y="1371600"/>
            <a:ext cx="7543800" cy="3810000"/>
          </a:xfrm>
          <a:noFill/>
          <a:ln/>
        </p:spPr>
        <p:txBody>
          <a:bodyPr/>
          <a:lstStyle/>
          <a:p>
            <a:pPr>
              <a:buClr>
                <a:schemeClr val="tx2"/>
              </a:buClr>
              <a:buSzPct val="125000"/>
              <a:buFontTx/>
              <a:buChar char="•"/>
            </a:pPr>
            <a:r>
              <a:rPr lang="en-US" sz="2800" dirty="0"/>
              <a:t>Through his kindness, Titus has earned the respect of both black and white communities</a:t>
            </a:r>
            <a:r>
              <a:rPr lang="en-US" sz="2800" dirty="0" smtClean="0"/>
              <a:t>…</a:t>
            </a:r>
          </a:p>
          <a:p>
            <a:pPr>
              <a:buClr>
                <a:schemeClr val="tx2"/>
              </a:buClr>
              <a:buSzPct val="125000"/>
              <a:buNone/>
            </a:pPr>
            <a:endParaRPr lang="en-US" sz="2800" dirty="0"/>
          </a:p>
          <a:p>
            <a:pPr>
              <a:buClr>
                <a:schemeClr val="tx2"/>
              </a:buClr>
              <a:buSzPct val="125000"/>
              <a:buFontTx/>
              <a:buChar char="•"/>
            </a:pPr>
            <a:r>
              <a:rPr lang="en-US" sz="2800" dirty="0"/>
              <a:t>He is welcomed by white churches…a very unusual accomplishment</a:t>
            </a:r>
            <a:r>
              <a:rPr lang="en-US" sz="2800" dirty="0" smtClean="0"/>
              <a:t>…</a:t>
            </a:r>
          </a:p>
          <a:p>
            <a:pPr>
              <a:buClr>
                <a:schemeClr val="tx2"/>
              </a:buClr>
              <a:buSzPct val="125000"/>
              <a:buNone/>
            </a:pPr>
            <a:endParaRPr lang="en-US" sz="2800" dirty="0" smtClean="0"/>
          </a:p>
          <a:p>
            <a:pPr>
              <a:buClr>
                <a:schemeClr val="tx2"/>
              </a:buClr>
              <a:buSzPct val="125000"/>
              <a:buFontTx/>
              <a:buChar char="•"/>
            </a:pPr>
            <a:r>
              <a:rPr lang="en-US" sz="2800" dirty="0" smtClean="0"/>
              <a:t>It is difficult to calculate how many he has baptized, but it is probably no less the 10,000 people.</a:t>
            </a:r>
          </a:p>
          <a:p>
            <a:pPr>
              <a:buClr>
                <a:schemeClr val="tx2"/>
              </a:buClr>
              <a:buSzPct val="125000"/>
              <a:buFontTx/>
              <a:buChar char="•"/>
            </a:pPr>
            <a:endParaRPr lang="en-US" sz="2800" dirty="0"/>
          </a:p>
        </p:txBody>
      </p:sp>
    </p:spTree>
  </p:cSld>
  <p:clrMapOvr>
    <a:masterClrMapping/>
  </p:clrMapOvr>
  <p:transition spd="slow">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066800" y="762000"/>
            <a:ext cx="7772400" cy="1143000"/>
          </a:xfrm>
        </p:spPr>
        <p:txBody>
          <a:bodyPr/>
          <a:lstStyle/>
          <a:p>
            <a:pPr algn="ctr"/>
            <a:r>
              <a:rPr lang="en-US" dirty="0" smtClean="0"/>
              <a:t>Titus expresses his sincere thanks for your support!</a:t>
            </a:r>
            <a:endParaRPr lang="en-US" dirty="0"/>
          </a:p>
        </p:txBody>
      </p:sp>
      <p:sp>
        <p:nvSpPr>
          <p:cNvPr id="54276" name="Rectangle 4"/>
          <p:cNvSpPr>
            <a:spLocks noGrp="1" noChangeArrowheads="1"/>
          </p:cNvSpPr>
          <p:nvPr>
            <p:ph type="body" idx="1"/>
          </p:nvPr>
        </p:nvSpPr>
        <p:spPr>
          <a:xfrm>
            <a:off x="1143000" y="2286000"/>
            <a:ext cx="7162800" cy="3962400"/>
          </a:xfrm>
          <a:noFill/>
          <a:ln/>
        </p:spPr>
        <p:txBody>
          <a:bodyPr/>
          <a:lstStyle/>
          <a:p>
            <a:pPr>
              <a:buClr>
                <a:schemeClr val="tx2"/>
              </a:buClr>
              <a:buSzPct val="125000"/>
              <a:buFontTx/>
              <a:buChar char="•"/>
            </a:pPr>
            <a:endParaRPr lang="en-US" dirty="0"/>
          </a:p>
        </p:txBody>
      </p:sp>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066800" y="381000"/>
            <a:ext cx="7696200" cy="4800600"/>
          </a:xfrm>
        </p:spPr>
        <p:txBody>
          <a:bodyPr/>
          <a:lstStyle/>
          <a:p>
            <a:pPr algn="ctr"/>
            <a:r>
              <a:rPr lang="en-US" sz="2400" dirty="0" smtClean="0"/>
              <a:t/>
            </a:r>
            <a:br>
              <a:rPr lang="en-US" sz="2400" dirty="0" smtClean="0"/>
            </a:br>
            <a:r>
              <a:rPr lang="en-US" sz="2400" dirty="0"/>
              <a:t/>
            </a:r>
            <a:br>
              <a:rPr lang="en-US" sz="2400" dirty="0"/>
            </a:br>
            <a:r>
              <a:rPr lang="en-US" sz="2400" dirty="0" smtClean="0"/>
              <a:t>An Unknown God…</a:t>
            </a:r>
            <a:r>
              <a:rPr lang="en-US" sz="1200" dirty="0"/>
              <a:t/>
            </a:r>
            <a:br>
              <a:rPr lang="en-US" sz="1200" dirty="0"/>
            </a:br>
            <a:r>
              <a:rPr lang="en-US" sz="1200" dirty="0" smtClean="0"/>
              <a:t/>
            </a:r>
            <a:br>
              <a:rPr lang="en-US" sz="1200" dirty="0" smtClean="0"/>
            </a:br>
            <a:r>
              <a:rPr lang="en-US" sz="1200" dirty="0"/>
              <a:t/>
            </a:r>
            <a:br>
              <a:rPr lang="en-US" sz="1200" dirty="0"/>
            </a:br>
            <a:r>
              <a:rPr lang="en-US" sz="1600" dirty="0" smtClean="0"/>
              <a:t>Acts 17:  16…</a:t>
            </a:r>
            <a:r>
              <a:rPr lang="en-US" sz="1200" dirty="0" smtClean="0"/>
              <a:t/>
            </a:r>
            <a:br>
              <a:rPr lang="en-US" sz="1200" dirty="0" smtClean="0"/>
            </a:br>
            <a:r>
              <a:rPr lang="en-US" sz="2000" dirty="0" smtClean="0"/>
              <a:t>Now while Paul was waiting for them at Athens, his spirit was being provoked within him as he was observing the city full of idols. </a:t>
            </a:r>
            <a:r>
              <a:rPr lang="en-US" sz="2000" baseline="30000" dirty="0" smtClean="0"/>
              <a:t>17</a:t>
            </a:r>
            <a:r>
              <a:rPr lang="en-US" sz="2000" dirty="0" smtClean="0"/>
              <a:t> So he was reasoning in the synagogue with the Jews and the God-fearing </a:t>
            </a:r>
            <a:r>
              <a:rPr lang="en-US" sz="2000" dirty="0"/>
              <a:t>Gentiles</a:t>
            </a:r>
            <a:r>
              <a:rPr lang="en-US" sz="2000" dirty="0" smtClean="0"/>
              <a:t>, and in the market place every day with those who happened to be present. </a:t>
            </a:r>
            <a:r>
              <a:rPr lang="en-US" sz="2000" baseline="30000" dirty="0" smtClean="0"/>
              <a:t>18</a:t>
            </a:r>
            <a:r>
              <a:rPr lang="en-US" sz="2000" dirty="0" smtClean="0"/>
              <a:t> And also some of the Epicurean and Stoic philosophers were </a:t>
            </a:r>
            <a:r>
              <a:rPr lang="en-US" sz="2000" baseline="30000" dirty="0" smtClean="0"/>
              <a:t>[</a:t>
            </a:r>
            <a:r>
              <a:rPr lang="en-US" sz="2000" baseline="30000" dirty="0" smtClean="0">
                <a:hlinkClick r:id="" action="ppaction://hlinkfile" tooltip="See footnote n"/>
              </a:rPr>
              <a:t>n</a:t>
            </a:r>
            <a:r>
              <a:rPr lang="en-US" sz="2000" baseline="30000" dirty="0" smtClean="0"/>
              <a:t>]</a:t>
            </a:r>
            <a:r>
              <a:rPr lang="en-US" sz="2000" dirty="0" smtClean="0"/>
              <a:t>conversing with him. Some were saying, “What would this </a:t>
            </a:r>
            <a:r>
              <a:rPr lang="en-US" sz="2000" baseline="30000" dirty="0" smtClean="0"/>
              <a:t>[</a:t>
            </a:r>
            <a:r>
              <a:rPr lang="en-US" sz="2000" baseline="30000" dirty="0" smtClean="0">
                <a:hlinkClick r:id="" action="ppaction://hlinkfile" tooltip="See footnote o"/>
              </a:rPr>
              <a:t>o</a:t>
            </a:r>
            <a:r>
              <a:rPr lang="en-US" sz="2000" baseline="30000" dirty="0" smtClean="0"/>
              <a:t>]</a:t>
            </a:r>
            <a:r>
              <a:rPr lang="en-US" sz="2000" dirty="0" smtClean="0"/>
              <a:t>idle babbler wish to say?” Others, “He seems to be a </a:t>
            </a:r>
            <a:r>
              <a:rPr lang="en-US" sz="2000" dirty="0" err="1" smtClean="0"/>
              <a:t>proclaimer</a:t>
            </a:r>
            <a:r>
              <a:rPr lang="en-US" sz="2000" dirty="0" smtClean="0"/>
              <a:t> of strange deities,”—because he was preaching Jesus and the resurrection. </a:t>
            </a:r>
            <a:r>
              <a:rPr lang="en-US" sz="2000" baseline="30000" dirty="0" smtClean="0"/>
              <a:t>19</a:t>
            </a:r>
            <a:r>
              <a:rPr lang="en-US" sz="2000" dirty="0" smtClean="0"/>
              <a:t> And they took him and brought him </a:t>
            </a:r>
            <a:r>
              <a:rPr lang="en-US" sz="2000" baseline="30000" dirty="0" smtClean="0"/>
              <a:t>[</a:t>
            </a:r>
            <a:r>
              <a:rPr lang="en-US" sz="2000" baseline="30000" dirty="0" smtClean="0">
                <a:hlinkClick r:id="" action="ppaction://hlinkfile" tooltip="See footnote p"/>
              </a:rPr>
              <a:t>p</a:t>
            </a:r>
            <a:r>
              <a:rPr lang="en-US" sz="2000" baseline="30000" dirty="0" smtClean="0"/>
              <a:t>]</a:t>
            </a:r>
            <a:r>
              <a:rPr lang="en-US" sz="2000" dirty="0" smtClean="0"/>
              <a:t>to the </a:t>
            </a:r>
            <a:r>
              <a:rPr lang="en-US" sz="2000" baseline="30000" dirty="0" smtClean="0"/>
              <a:t>[</a:t>
            </a:r>
            <a:r>
              <a:rPr lang="en-US" sz="2000" baseline="30000" dirty="0" smtClean="0">
                <a:hlinkClick r:id="" action="ppaction://hlinkfile" tooltip="See footnote q"/>
              </a:rPr>
              <a:t>q</a:t>
            </a:r>
            <a:r>
              <a:rPr lang="en-US" sz="2000" baseline="30000" dirty="0" smtClean="0"/>
              <a:t>]</a:t>
            </a:r>
            <a:r>
              <a:rPr lang="en-US" sz="2000" dirty="0" err="1" smtClean="0"/>
              <a:t>Areopagus</a:t>
            </a:r>
            <a:r>
              <a:rPr lang="en-US" sz="2000" dirty="0" smtClean="0"/>
              <a:t>, saying, “May we know what this new teaching is </a:t>
            </a:r>
            <a:r>
              <a:rPr lang="en-US" sz="2000" baseline="30000" dirty="0" smtClean="0"/>
              <a:t>[</a:t>
            </a:r>
            <a:r>
              <a:rPr lang="en-US" sz="2000" baseline="30000" dirty="0" smtClean="0">
                <a:hlinkClick r:id="" action="ppaction://hlinkfile" tooltip="See footnote r"/>
              </a:rPr>
              <a:t>r</a:t>
            </a:r>
            <a:r>
              <a:rPr lang="en-US" sz="2000" baseline="30000" dirty="0" smtClean="0"/>
              <a:t>]</a:t>
            </a:r>
            <a:r>
              <a:rPr lang="en-US" sz="2000" dirty="0" smtClean="0"/>
              <a:t>which you are proclaiming? </a:t>
            </a:r>
            <a:r>
              <a:rPr lang="en-US" sz="2000" baseline="30000" dirty="0" smtClean="0"/>
              <a:t>20</a:t>
            </a:r>
            <a:r>
              <a:rPr lang="en-US" sz="2000" dirty="0" smtClean="0"/>
              <a:t> For you are bringing some strange things to our ears; so we want to know what these things mean.” </a:t>
            </a:r>
            <a:r>
              <a:rPr lang="en-US" sz="2000" baseline="30000" dirty="0" smtClean="0"/>
              <a:t>21</a:t>
            </a:r>
            <a:r>
              <a:rPr lang="en-US" sz="2000" dirty="0" smtClean="0"/>
              <a:t> (Now all the Athenians and the strangers visiting there used to spend their time in nothing other than telling or hearing something new.) </a:t>
            </a:r>
            <a:r>
              <a:rPr lang="en-US" sz="2000" dirty="0"/>
              <a:t/>
            </a:r>
            <a:br>
              <a:rPr lang="en-US" sz="2000" dirty="0"/>
            </a:br>
            <a:endParaRPr lang="en-US" sz="2000" dirty="0"/>
          </a:p>
        </p:txBody>
      </p:sp>
    </p:spTree>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066800" y="381000"/>
            <a:ext cx="7696200" cy="5943600"/>
          </a:xfrm>
        </p:spPr>
        <p:txBody>
          <a:bodyPr/>
          <a:lstStyle/>
          <a:p>
            <a:pPr algn="ctr"/>
            <a:r>
              <a:rPr lang="en-US" sz="1600" b="1" dirty="0" smtClean="0"/>
              <a:t/>
            </a:r>
            <a:br>
              <a:rPr lang="en-US" sz="1600" b="1" dirty="0" smtClean="0"/>
            </a:br>
            <a:r>
              <a:rPr lang="en-US" sz="1600" b="1" dirty="0"/>
              <a:t/>
            </a:r>
            <a:br>
              <a:rPr lang="en-US" sz="1600" b="1" dirty="0"/>
            </a:br>
            <a:r>
              <a:rPr lang="en-US" sz="1600" b="1" dirty="0" smtClean="0"/>
              <a:t/>
            </a:r>
            <a:br>
              <a:rPr lang="en-US" sz="1600" b="1" dirty="0" smtClean="0"/>
            </a:br>
            <a:r>
              <a:rPr lang="en-US" sz="1600" b="1" dirty="0" smtClean="0"/>
              <a:t>Sermon on Mars Hill</a:t>
            </a:r>
            <a:r>
              <a:rPr lang="en-US" sz="1200" b="1" dirty="0" smtClean="0"/>
              <a:t/>
            </a:r>
            <a:br>
              <a:rPr lang="en-US" sz="1200" b="1" dirty="0" smtClean="0"/>
            </a:br>
            <a:r>
              <a:rPr lang="en-US" sz="1400" dirty="0" smtClean="0"/>
              <a:t> </a:t>
            </a:r>
            <a:r>
              <a:rPr lang="en-US" sz="1600" baseline="30000" dirty="0" smtClean="0"/>
              <a:t>22</a:t>
            </a:r>
            <a:r>
              <a:rPr lang="en-US" sz="1600" dirty="0" smtClean="0"/>
              <a:t> So Paul stood in the midst of the </a:t>
            </a:r>
            <a:r>
              <a:rPr lang="en-US" sz="1600" baseline="30000" dirty="0" smtClean="0"/>
              <a:t>[</a:t>
            </a:r>
            <a:r>
              <a:rPr lang="en-US" sz="1600" baseline="30000" dirty="0" smtClean="0">
                <a:hlinkClick r:id="" action="ppaction://hlinkfile" tooltip="See footnote s"/>
              </a:rPr>
              <a:t>s</a:t>
            </a:r>
            <a:r>
              <a:rPr lang="en-US" sz="1600" baseline="30000" dirty="0" smtClean="0"/>
              <a:t>]</a:t>
            </a:r>
            <a:r>
              <a:rPr lang="en-US" sz="1600" dirty="0" err="1" smtClean="0"/>
              <a:t>Areopagus</a:t>
            </a:r>
            <a:r>
              <a:rPr lang="en-US" sz="1600" dirty="0" smtClean="0"/>
              <a:t> and said, “Men of Athens, I observe that you are very religious in all respects. </a:t>
            </a:r>
            <a:r>
              <a:rPr lang="en-US" sz="1600" baseline="30000" dirty="0" smtClean="0"/>
              <a:t>23</a:t>
            </a:r>
            <a:r>
              <a:rPr lang="en-US" sz="1600" dirty="0" smtClean="0"/>
              <a:t> For while I was passing through and examining the objects of your worship, I also found an altar with this inscription, ‘TO AN UNKNOWN GOD.’ Therefore what you worship in ignorance, this I proclaim to you. </a:t>
            </a:r>
            <a:r>
              <a:rPr lang="en-US" sz="1600" baseline="30000" dirty="0" smtClean="0"/>
              <a:t>24</a:t>
            </a:r>
            <a:r>
              <a:rPr lang="en-US" sz="1600" dirty="0" smtClean="0"/>
              <a:t> The God who made the world and all things in it, since He is Lord of heaven and earth, does not dwell in temples made with hands; </a:t>
            </a:r>
            <a:r>
              <a:rPr lang="en-US" sz="1600" baseline="30000" dirty="0" smtClean="0"/>
              <a:t>25</a:t>
            </a:r>
            <a:r>
              <a:rPr lang="en-US" sz="1600" dirty="0" smtClean="0"/>
              <a:t> nor is He served by human hands, as though He needed anything, since He Himself gives to all </a:t>
            </a:r>
            <a:r>
              <a:rPr lang="en-US" sz="1600" dirty="0"/>
              <a:t>people</a:t>
            </a:r>
            <a:r>
              <a:rPr lang="en-US" sz="1600" dirty="0" smtClean="0"/>
              <a:t> life and breath and all things; </a:t>
            </a:r>
            <a:r>
              <a:rPr lang="en-US" sz="1600" baseline="30000" dirty="0" smtClean="0"/>
              <a:t>26</a:t>
            </a:r>
            <a:r>
              <a:rPr lang="en-US" sz="1600" dirty="0" smtClean="0"/>
              <a:t> and He made from one </a:t>
            </a:r>
            <a:r>
              <a:rPr lang="en-US" sz="1600" dirty="0"/>
              <a:t>man</a:t>
            </a:r>
            <a:r>
              <a:rPr lang="en-US" sz="1600" dirty="0" smtClean="0"/>
              <a:t> every nation of mankind to live on all the face of the earth, having determined </a:t>
            </a:r>
            <a:r>
              <a:rPr lang="en-US" sz="1600" dirty="0"/>
              <a:t>their</a:t>
            </a:r>
            <a:r>
              <a:rPr lang="en-US" sz="1600" dirty="0" smtClean="0"/>
              <a:t> appointed times and the boundaries of their habitation, </a:t>
            </a:r>
            <a:r>
              <a:rPr lang="en-US" sz="1600" baseline="30000" dirty="0" smtClean="0"/>
              <a:t>27</a:t>
            </a:r>
            <a:r>
              <a:rPr lang="en-US" sz="1600" dirty="0" smtClean="0"/>
              <a:t> that they would seek God, if perhaps they might grope for Him and find Him, though He is not far from each one of us; </a:t>
            </a:r>
            <a:r>
              <a:rPr lang="en-US" sz="1600" baseline="30000" dirty="0" smtClean="0"/>
              <a:t>28</a:t>
            </a:r>
            <a:r>
              <a:rPr lang="en-US" sz="1600" dirty="0" smtClean="0"/>
              <a:t> for in Him we live and move and </a:t>
            </a:r>
            <a:r>
              <a:rPr lang="en-US" sz="1600" baseline="30000" dirty="0" smtClean="0"/>
              <a:t>[</a:t>
            </a:r>
            <a:r>
              <a:rPr lang="en-US" sz="1600" baseline="30000" dirty="0" smtClean="0">
                <a:hlinkClick r:id="" action="ppaction://hlinkfile" tooltip="See footnote t"/>
              </a:rPr>
              <a:t>t</a:t>
            </a:r>
            <a:r>
              <a:rPr lang="en-US" sz="1600" baseline="30000" dirty="0" smtClean="0"/>
              <a:t>]</a:t>
            </a:r>
            <a:r>
              <a:rPr lang="en-US" sz="1600" dirty="0" smtClean="0"/>
              <a:t>exist, as even some of your own poets have said, ‘For we also are His children.’ </a:t>
            </a:r>
            <a:r>
              <a:rPr lang="en-US" sz="1600" baseline="30000" dirty="0" smtClean="0"/>
              <a:t>29</a:t>
            </a:r>
            <a:r>
              <a:rPr lang="en-US" sz="1600" dirty="0" smtClean="0"/>
              <a:t> Being then the children of God, we ought not to think that the Divine Nature is like gold or silver or stone, an image formed by the art and thought of man. </a:t>
            </a:r>
            <a:r>
              <a:rPr lang="en-US" sz="1600" baseline="30000" dirty="0" smtClean="0"/>
              <a:t>30</a:t>
            </a:r>
            <a:r>
              <a:rPr lang="en-US" sz="1600" dirty="0" smtClean="0"/>
              <a:t> Therefore having overlooked the times of ignorance, God is now declaring to men that all </a:t>
            </a:r>
            <a:r>
              <a:rPr lang="en-US" sz="1600" dirty="0"/>
              <a:t>people</a:t>
            </a:r>
            <a:r>
              <a:rPr lang="en-US" sz="1600" dirty="0" smtClean="0"/>
              <a:t> everywhere should repent, </a:t>
            </a:r>
            <a:r>
              <a:rPr lang="en-US" sz="1600" baseline="30000" dirty="0" smtClean="0"/>
              <a:t>31</a:t>
            </a:r>
            <a:r>
              <a:rPr lang="en-US" sz="1600" dirty="0" smtClean="0"/>
              <a:t> because He has fixed a day in which He will judge </a:t>
            </a:r>
            <a:r>
              <a:rPr lang="en-US" sz="1600" baseline="30000" dirty="0" smtClean="0"/>
              <a:t>[</a:t>
            </a:r>
            <a:r>
              <a:rPr lang="en-US" sz="1600" baseline="30000" dirty="0" smtClean="0">
                <a:hlinkClick r:id="" action="ppaction://hlinkfile" tooltip="See footnote u"/>
              </a:rPr>
              <a:t>u</a:t>
            </a:r>
            <a:r>
              <a:rPr lang="en-US" sz="1600" baseline="30000" dirty="0" smtClean="0"/>
              <a:t>]</a:t>
            </a:r>
            <a:r>
              <a:rPr lang="en-US" sz="1600" dirty="0" smtClean="0"/>
              <a:t>the world in righteousness </a:t>
            </a:r>
            <a:r>
              <a:rPr lang="en-US" sz="1600" baseline="30000" dirty="0" smtClean="0"/>
              <a:t>[</a:t>
            </a:r>
            <a:r>
              <a:rPr lang="en-US" sz="1600" baseline="30000" dirty="0" smtClean="0">
                <a:hlinkClick r:id="" action="ppaction://hlinkfile" tooltip="See footnote v"/>
              </a:rPr>
              <a:t>v</a:t>
            </a:r>
            <a:r>
              <a:rPr lang="en-US" sz="1600" baseline="30000" dirty="0" smtClean="0"/>
              <a:t>]</a:t>
            </a:r>
            <a:r>
              <a:rPr lang="en-US" sz="1600" dirty="0" smtClean="0"/>
              <a:t>through a Man whom He has appointed, having furnished proof to all men </a:t>
            </a:r>
            <a:r>
              <a:rPr lang="en-US" sz="1600" baseline="30000" dirty="0" smtClean="0"/>
              <a:t>[</a:t>
            </a:r>
            <a:r>
              <a:rPr lang="en-US" sz="1600" baseline="30000" dirty="0" smtClean="0">
                <a:hlinkClick r:id="" action="ppaction://hlinkfile" tooltip="See footnote w"/>
              </a:rPr>
              <a:t>w</a:t>
            </a:r>
            <a:r>
              <a:rPr lang="en-US" sz="1600" baseline="30000" dirty="0" smtClean="0"/>
              <a:t>]</a:t>
            </a:r>
            <a:r>
              <a:rPr lang="en-US" sz="1600" dirty="0" smtClean="0"/>
              <a:t>by raising Him from the dead.”  </a:t>
            </a:r>
            <a:r>
              <a:rPr lang="en-US" sz="1600" baseline="30000" dirty="0" smtClean="0"/>
              <a:t>32</a:t>
            </a:r>
            <a:r>
              <a:rPr lang="en-US" sz="1600" dirty="0" smtClean="0"/>
              <a:t> Now when they heard of the resurrection of the dead, some </a:t>
            </a:r>
            <a:r>
              <a:rPr lang="en-US" sz="1600" dirty="0"/>
              <a:t>began</a:t>
            </a:r>
            <a:r>
              <a:rPr lang="en-US" sz="1600" dirty="0" smtClean="0"/>
              <a:t> to sneer, but others said, “We shall hear you </a:t>
            </a:r>
            <a:r>
              <a:rPr lang="en-US" sz="1600" baseline="30000" dirty="0" smtClean="0"/>
              <a:t>[</a:t>
            </a:r>
            <a:r>
              <a:rPr lang="en-US" sz="1600" baseline="30000" dirty="0" smtClean="0">
                <a:hlinkClick r:id="" action="ppaction://hlinkfile" tooltip="See footnote x"/>
              </a:rPr>
              <a:t>x</a:t>
            </a:r>
            <a:r>
              <a:rPr lang="en-US" sz="1600" baseline="30000" dirty="0" smtClean="0"/>
              <a:t>]</a:t>
            </a:r>
            <a:r>
              <a:rPr lang="en-US" sz="1600" dirty="0" smtClean="0"/>
              <a:t>again concerning this.” </a:t>
            </a:r>
            <a:r>
              <a:rPr lang="en-US" sz="1600" baseline="30000" dirty="0" smtClean="0"/>
              <a:t>33</a:t>
            </a:r>
            <a:r>
              <a:rPr lang="en-US" sz="1600" dirty="0" smtClean="0"/>
              <a:t> So Paul went out of their midst. </a:t>
            </a:r>
            <a:r>
              <a:rPr lang="en-US" sz="1600" baseline="30000" dirty="0" smtClean="0"/>
              <a:t>34</a:t>
            </a:r>
            <a:r>
              <a:rPr lang="en-US" sz="1600" dirty="0" smtClean="0"/>
              <a:t> But some men joined him and believed, among whom also were Dionysius the </a:t>
            </a:r>
            <a:r>
              <a:rPr lang="en-US" sz="1600" dirty="0" err="1" smtClean="0"/>
              <a:t>Areopagite</a:t>
            </a:r>
            <a:r>
              <a:rPr lang="en-US" sz="1600" dirty="0" smtClean="0"/>
              <a:t> and a woman named </a:t>
            </a:r>
            <a:r>
              <a:rPr lang="en-US" sz="1600" dirty="0" err="1" smtClean="0"/>
              <a:t>Damaris</a:t>
            </a:r>
            <a:r>
              <a:rPr lang="en-US" sz="1600" dirty="0" smtClean="0"/>
              <a:t> and others with them. </a:t>
            </a:r>
            <a:r>
              <a:rPr lang="en-US" dirty="0" smtClean="0"/>
              <a:t/>
            </a:r>
            <a:br>
              <a:rPr lang="en-US" dirty="0" smtClean="0"/>
            </a:br>
            <a:r>
              <a:rPr lang="en-US" dirty="0"/>
              <a:t/>
            </a:r>
            <a:br>
              <a:rPr lang="en-US" dirty="0"/>
            </a:br>
            <a:endParaRPr lang="en-US" dirty="0"/>
          </a:p>
        </p:txBody>
      </p:sp>
    </p:spTree>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66800" y="152400"/>
            <a:ext cx="7772400" cy="1143000"/>
          </a:xfrm>
        </p:spPr>
        <p:txBody>
          <a:bodyPr/>
          <a:lstStyle/>
          <a:p>
            <a:pPr algn="ctr"/>
            <a:r>
              <a:rPr lang="en-US"/>
              <a:t>Titus’ Biography…</a:t>
            </a:r>
          </a:p>
        </p:txBody>
      </p:sp>
      <p:sp>
        <p:nvSpPr>
          <p:cNvPr id="57347" name="Rectangle 3"/>
          <p:cNvSpPr>
            <a:spLocks noGrp="1" noChangeArrowheads="1"/>
          </p:cNvSpPr>
          <p:nvPr>
            <p:ph type="body" idx="1"/>
          </p:nvPr>
        </p:nvSpPr>
        <p:spPr>
          <a:xfrm>
            <a:off x="914400" y="1143000"/>
            <a:ext cx="8001000" cy="5181600"/>
          </a:xfrm>
          <a:noFill/>
          <a:ln/>
        </p:spPr>
        <p:txBody>
          <a:bodyPr/>
          <a:lstStyle/>
          <a:p>
            <a:pPr>
              <a:lnSpc>
                <a:spcPct val="80000"/>
              </a:lnSpc>
              <a:buClr>
                <a:schemeClr val="tx2"/>
              </a:buClr>
              <a:buFontTx/>
              <a:buChar char="•"/>
            </a:pPr>
            <a:r>
              <a:rPr lang="en-US" sz="1600" dirty="0"/>
              <a:t>He is 50 years old.</a:t>
            </a:r>
          </a:p>
          <a:p>
            <a:pPr>
              <a:lnSpc>
                <a:spcPct val="80000"/>
              </a:lnSpc>
              <a:buClr>
                <a:schemeClr val="tx2"/>
              </a:buClr>
              <a:buFontTx/>
              <a:buChar char="•"/>
            </a:pPr>
            <a:r>
              <a:rPr lang="en-US" sz="1600" dirty="0"/>
              <a:t>He has been doing missionary work for 25 years, of which 17 years have been spent in </a:t>
            </a:r>
            <a:r>
              <a:rPr lang="en-US" sz="1600" dirty="0" err="1"/>
              <a:t>Omaheke</a:t>
            </a:r>
            <a:r>
              <a:rPr lang="en-US" sz="1600" dirty="0"/>
              <a:t> (</a:t>
            </a:r>
            <a:r>
              <a:rPr lang="en-US" sz="1600" dirty="0" err="1"/>
              <a:t>Gobabis</a:t>
            </a:r>
            <a:r>
              <a:rPr lang="en-US" sz="1600" dirty="0"/>
              <a:t> District)</a:t>
            </a:r>
          </a:p>
          <a:p>
            <a:pPr>
              <a:lnSpc>
                <a:spcPct val="80000"/>
              </a:lnSpc>
              <a:buClr>
                <a:schemeClr val="tx2"/>
              </a:buClr>
              <a:buFontTx/>
              <a:buChar char="•"/>
            </a:pPr>
            <a:r>
              <a:rPr lang="en-US" sz="1600" dirty="0" smtClean="0"/>
              <a:t>He and his family live in </a:t>
            </a:r>
            <a:r>
              <a:rPr lang="en-US" sz="1600" dirty="0" err="1" smtClean="0"/>
              <a:t>Gobabis</a:t>
            </a:r>
            <a:r>
              <a:rPr lang="en-US" sz="1600" dirty="0"/>
              <a:t> </a:t>
            </a:r>
            <a:r>
              <a:rPr lang="en-US" sz="1600" dirty="0" smtClean="0"/>
              <a:t>(Central Eastern Namibia).</a:t>
            </a:r>
            <a:endParaRPr lang="en-US" sz="1600" dirty="0"/>
          </a:p>
          <a:p>
            <a:pPr>
              <a:lnSpc>
                <a:spcPct val="80000"/>
              </a:lnSpc>
              <a:buClr>
                <a:schemeClr val="tx2"/>
              </a:buClr>
              <a:buFontTx/>
              <a:buChar char="•"/>
            </a:pPr>
            <a:r>
              <a:rPr lang="en-US" sz="1600" dirty="0"/>
              <a:t>He serves around about 80,000 Namibians, of which 20,000 are Bushmen.</a:t>
            </a:r>
          </a:p>
          <a:p>
            <a:pPr>
              <a:lnSpc>
                <a:spcPct val="80000"/>
              </a:lnSpc>
              <a:buClr>
                <a:schemeClr val="tx2"/>
              </a:buClr>
              <a:buFontTx/>
              <a:buChar char="•"/>
            </a:pPr>
            <a:r>
              <a:rPr lang="en-US" sz="1600" dirty="0"/>
              <a:t>He has married around about 300 couples.</a:t>
            </a:r>
          </a:p>
          <a:p>
            <a:pPr>
              <a:lnSpc>
                <a:spcPct val="80000"/>
              </a:lnSpc>
              <a:buClr>
                <a:schemeClr val="tx2"/>
              </a:buClr>
              <a:buFontTx/>
              <a:buChar char="•"/>
            </a:pPr>
            <a:r>
              <a:rPr lang="en-US" sz="1600" dirty="0"/>
              <a:t>It is estimated he has baptized about 7000 people…part of his travel involves visiting and encouraging fellow Christians.</a:t>
            </a:r>
          </a:p>
          <a:p>
            <a:pPr>
              <a:lnSpc>
                <a:spcPct val="80000"/>
              </a:lnSpc>
              <a:buClr>
                <a:schemeClr val="tx2"/>
              </a:buClr>
              <a:buFontTx/>
              <a:buChar char="•"/>
            </a:pPr>
            <a:r>
              <a:rPr lang="en-US" sz="1600" dirty="0"/>
              <a:t>His favorite parts of the Bible are Abraham’s story and Paul’s missionary work</a:t>
            </a:r>
          </a:p>
          <a:p>
            <a:pPr>
              <a:lnSpc>
                <a:spcPct val="80000"/>
              </a:lnSpc>
              <a:buClr>
                <a:schemeClr val="tx2"/>
              </a:buClr>
              <a:buFontTx/>
              <a:buChar char="•"/>
            </a:pPr>
            <a:r>
              <a:rPr lang="en-US" sz="1600" dirty="0"/>
              <a:t>His favorite Bible verses are John 3:16,  1 Samuel 1:10 – 20, and Genesis 15: 3 – 6.</a:t>
            </a:r>
          </a:p>
          <a:p>
            <a:pPr>
              <a:lnSpc>
                <a:spcPct val="80000"/>
              </a:lnSpc>
              <a:buClr>
                <a:schemeClr val="tx2"/>
              </a:buClr>
              <a:buFontTx/>
              <a:buChar char="•"/>
            </a:pPr>
            <a:r>
              <a:rPr lang="en-US" sz="1600" dirty="0"/>
              <a:t>His father was an elder, and sometimes preacher.  He is 1 of  7 children. </a:t>
            </a:r>
          </a:p>
          <a:p>
            <a:pPr>
              <a:lnSpc>
                <a:spcPct val="80000"/>
              </a:lnSpc>
              <a:buClr>
                <a:schemeClr val="tx2"/>
              </a:buClr>
              <a:buFontTx/>
              <a:buChar char="•"/>
            </a:pPr>
            <a:r>
              <a:rPr lang="en-US" sz="1600" dirty="0"/>
              <a:t>He attended school until 7</a:t>
            </a:r>
            <a:r>
              <a:rPr lang="en-US" sz="1600" baseline="30000" dirty="0"/>
              <a:t>th</a:t>
            </a:r>
            <a:r>
              <a:rPr lang="en-US" sz="1600" dirty="0"/>
              <a:t> grade in Afrikaans. </a:t>
            </a:r>
          </a:p>
          <a:p>
            <a:pPr>
              <a:lnSpc>
                <a:spcPct val="80000"/>
              </a:lnSpc>
              <a:buClr>
                <a:schemeClr val="tx2"/>
              </a:buClr>
              <a:buFontTx/>
              <a:buChar char="•"/>
            </a:pPr>
            <a:r>
              <a:rPr lang="en-US" sz="1600" dirty="0"/>
              <a:t>His first language is </a:t>
            </a:r>
            <a:r>
              <a:rPr lang="en-US" sz="1600" dirty="0" err="1"/>
              <a:t>Wambo</a:t>
            </a:r>
            <a:r>
              <a:rPr lang="en-US" sz="1600" dirty="0"/>
              <a:t>.  He also speaks Afrikaans, English and Herero (a native language).   </a:t>
            </a:r>
          </a:p>
          <a:p>
            <a:pPr>
              <a:lnSpc>
                <a:spcPct val="80000"/>
              </a:lnSpc>
              <a:buClr>
                <a:schemeClr val="tx2"/>
              </a:buClr>
              <a:buFontTx/>
              <a:buChar char="•"/>
            </a:pPr>
            <a:r>
              <a:rPr lang="en-US" sz="1600" dirty="0"/>
              <a:t>At the age of 17, he began attending Bible School in </a:t>
            </a:r>
            <a:r>
              <a:rPr lang="en-US" sz="1600" dirty="0" err="1"/>
              <a:t>Walvisbay</a:t>
            </a:r>
            <a:r>
              <a:rPr lang="en-US" sz="1600" dirty="0"/>
              <a:t>, Namibia.  He attended for 4 years.</a:t>
            </a:r>
          </a:p>
          <a:p>
            <a:pPr>
              <a:lnSpc>
                <a:spcPct val="80000"/>
              </a:lnSpc>
              <a:buClr>
                <a:schemeClr val="tx2"/>
              </a:buClr>
              <a:buFontTx/>
              <a:buChar char="•"/>
            </a:pPr>
            <a:r>
              <a:rPr lang="en-US" sz="1600" dirty="0"/>
              <a:t>He has a </a:t>
            </a:r>
            <a:r>
              <a:rPr lang="en-US" sz="1600" dirty="0" smtClean="0"/>
              <a:t>wife, </a:t>
            </a:r>
            <a:r>
              <a:rPr lang="en-US" sz="1600" dirty="0"/>
              <a:t>two grown </a:t>
            </a:r>
            <a:r>
              <a:rPr lang="en-US" sz="1600" dirty="0" smtClean="0"/>
              <a:t>children, and a two year-old son.</a:t>
            </a:r>
            <a:endParaRPr lang="en-US" sz="1600" dirty="0"/>
          </a:p>
          <a:p>
            <a:pPr>
              <a:lnSpc>
                <a:spcPct val="80000"/>
              </a:lnSpc>
              <a:buClr>
                <a:schemeClr val="tx2"/>
              </a:buClr>
              <a:buFontTx/>
              <a:buChar char="•"/>
            </a:pPr>
            <a:r>
              <a:rPr lang="en-US" sz="1600" dirty="0"/>
              <a:t>He was tending sheep at the age of 12 and strongly felt the presence of God. From this day, he states he began praying and showing the fruit of the spirit: obedience, happiness, love, and faith.</a:t>
            </a:r>
          </a:p>
        </p:txBody>
      </p:sp>
    </p:spTree>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066800" y="76200"/>
            <a:ext cx="7772400" cy="1143000"/>
          </a:xfrm>
        </p:spPr>
        <p:txBody>
          <a:bodyPr/>
          <a:lstStyle/>
          <a:p>
            <a:r>
              <a:rPr lang="en-US"/>
              <a:t>A Little History…</a:t>
            </a:r>
          </a:p>
        </p:txBody>
      </p:sp>
      <p:sp>
        <p:nvSpPr>
          <p:cNvPr id="71683" name="Rectangle 3"/>
          <p:cNvSpPr>
            <a:spLocks noGrp="1" noChangeArrowheads="1"/>
          </p:cNvSpPr>
          <p:nvPr>
            <p:ph type="body" idx="1"/>
          </p:nvPr>
        </p:nvSpPr>
        <p:spPr>
          <a:xfrm>
            <a:off x="914400" y="1143000"/>
            <a:ext cx="8001000" cy="5181600"/>
          </a:xfrm>
        </p:spPr>
        <p:txBody>
          <a:bodyPr/>
          <a:lstStyle/>
          <a:p>
            <a:pPr>
              <a:lnSpc>
                <a:spcPct val="90000"/>
              </a:lnSpc>
              <a:buClr>
                <a:schemeClr val="tx2"/>
              </a:buClr>
              <a:buSzPct val="125000"/>
              <a:buFontTx/>
              <a:buChar char="•"/>
            </a:pPr>
            <a:r>
              <a:rPr lang="en-US" sz="2400" dirty="0"/>
              <a:t>Europeans (particularly Dutch) began settling in the 1700’s..</a:t>
            </a:r>
          </a:p>
          <a:p>
            <a:pPr>
              <a:lnSpc>
                <a:spcPct val="90000"/>
              </a:lnSpc>
              <a:buClr>
                <a:schemeClr val="tx2"/>
              </a:buClr>
              <a:buSzPct val="125000"/>
              <a:buFontTx/>
              <a:buNone/>
            </a:pPr>
            <a:endParaRPr lang="en-US" sz="2400" dirty="0"/>
          </a:p>
          <a:p>
            <a:pPr>
              <a:lnSpc>
                <a:spcPct val="90000"/>
              </a:lnSpc>
              <a:buClr>
                <a:schemeClr val="tx2"/>
              </a:buClr>
              <a:buSzPct val="125000"/>
              <a:buFontTx/>
              <a:buChar char="•"/>
            </a:pPr>
            <a:r>
              <a:rPr lang="en-US" sz="2400" dirty="0"/>
              <a:t>It became a German protectorate/colony in 1884…</a:t>
            </a:r>
          </a:p>
          <a:p>
            <a:pPr>
              <a:lnSpc>
                <a:spcPct val="90000"/>
              </a:lnSpc>
              <a:buClr>
                <a:schemeClr val="tx2"/>
              </a:buClr>
              <a:buSzPct val="125000"/>
              <a:buFontTx/>
              <a:buNone/>
            </a:pPr>
            <a:endParaRPr lang="en-US" sz="2400" dirty="0"/>
          </a:p>
          <a:p>
            <a:pPr>
              <a:lnSpc>
                <a:spcPct val="90000"/>
              </a:lnSpc>
              <a:buClr>
                <a:schemeClr val="tx2"/>
              </a:buClr>
              <a:buSzPct val="125000"/>
              <a:buFontTx/>
              <a:buChar char="•"/>
            </a:pPr>
            <a:r>
              <a:rPr lang="en-US" sz="2400" dirty="0"/>
              <a:t>Governmental control shifted from Germany to South Africa at the end of World War I.</a:t>
            </a:r>
          </a:p>
          <a:p>
            <a:pPr>
              <a:lnSpc>
                <a:spcPct val="90000"/>
              </a:lnSpc>
              <a:buClr>
                <a:schemeClr val="tx2"/>
              </a:buClr>
              <a:buSzPct val="125000"/>
              <a:buFontTx/>
              <a:buNone/>
            </a:pPr>
            <a:endParaRPr lang="en-US" sz="2400" dirty="0"/>
          </a:p>
          <a:p>
            <a:pPr>
              <a:lnSpc>
                <a:spcPct val="90000"/>
              </a:lnSpc>
              <a:buClr>
                <a:schemeClr val="tx2"/>
              </a:buClr>
              <a:buSzPct val="125000"/>
              <a:buFontTx/>
              <a:buChar char="•"/>
            </a:pPr>
            <a:r>
              <a:rPr lang="en-US" sz="2400" dirty="0"/>
              <a:t>Namibia became independent from South Africa in </a:t>
            </a:r>
            <a:r>
              <a:rPr lang="en-US" sz="2400" dirty="0" smtClean="0"/>
              <a:t>1991…Democratic </a:t>
            </a:r>
            <a:r>
              <a:rPr lang="en-US" sz="2400" dirty="0"/>
              <a:t>parliamentary government</a:t>
            </a:r>
            <a:r>
              <a:rPr lang="en-US" sz="2400" dirty="0" smtClean="0"/>
              <a:t>…</a:t>
            </a:r>
          </a:p>
          <a:p>
            <a:pPr>
              <a:lnSpc>
                <a:spcPct val="90000"/>
              </a:lnSpc>
              <a:buClr>
                <a:schemeClr val="tx2"/>
              </a:buClr>
              <a:buSzPct val="125000"/>
              <a:buFontTx/>
              <a:buChar char="•"/>
            </a:pPr>
            <a:endParaRPr lang="en-US" sz="2400" dirty="0"/>
          </a:p>
          <a:p>
            <a:pPr>
              <a:lnSpc>
                <a:spcPct val="90000"/>
              </a:lnSpc>
              <a:buClr>
                <a:schemeClr val="tx2"/>
              </a:buClr>
              <a:buSzPct val="125000"/>
              <a:buFontTx/>
              <a:buChar char="•"/>
            </a:pPr>
            <a:r>
              <a:rPr lang="en-US" sz="2400" dirty="0" smtClean="0"/>
              <a:t>Namibia is home to many of the classic African animals:  elephants, zebra, giraffes, antelope, and the big cats.</a:t>
            </a:r>
            <a:endParaRPr lang="en-US" sz="2400" dirty="0"/>
          </a:p>
          <a:p>
            <a:pPr>
              <a:lnSpc>
                <a:spcPct val="90000"/>
              </a:lnSpc>
              <a:buClr>
                <a:schemeClr val="tx2"/>
              </a:buClr>
              <a:buSzPct val="125000"/>
              <a:buFontTx/>
              <a:buChar char="•"/>
            </a:pPr>
            <a:endParaRPr lang="en-US" sz="2400" dirty="0"/>
          </a:p>
        </p:txBody>
      </p:sp>
    </p:spTree>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066800" y="0"/>
            <a:ext cx="7772400" cy="1143000"/>
          </a:xfrm>
        </p:spPr>
        <p:txBody>
          <a:bodyPr/>
          <a:lstStyle/>
          <a:p>
            <a:r>
              <a:rPr lang="en-US" dirty="0"/>
              <a:t>Facts about Namibia…</a:t>
            </a:r>
          </a:p>
        </p:txBody>
      </p:sp>
      <p:sp>
        <p:nvSpPr>
          <p:cNvPr id="48131" name="Rectangle 3"/>
          <p:cNvSpPr>
            <a:spLocks noGrp="1" noChangeArrowheads="1"/>
          </p:cNvSpPr>
          <p:nvPr>
            <p:ph type="body" idx="1"/>
          </p:nvPr>
        </p:nvSpPr>
        <p:spPr>
          <a:xfrm>
            <a:off x="1066800" y="914400"/>
            <a:ext cx="7848600" cy="5486400"/>
          </a:xfrm>
        </p:spPr>
        <p:txBody>
          <a:bodyPr/>
          <a:lstStyle/>
          <a:p>
            <a:pPr>
              <a:lnSpc>
                <a:spcPct val="90000"/>
              </a:lnSpc>
              <a:buClr>
                <a:schemeClr val="tx2"/>
              </a:buClr>
              <a:buSzPct val="125000"/>
              <a:buFontTx/>
              <a:buChar char="•"/>
            </a:pPr>
            <a:r>
              <a:rPr lang="en-US" sz="2400" dirty="0"/>
              <a:t>The world’s 34</a:t>
            </a:r>
            <a:r>
              <a:rPr lang="en-US" sz="2400" baseline="30000" dirty="0"/>
              <a:t>th</a:t>
            </a:r>
            <a:r>
              <a:rPr lang="en-US" sz="2400" dirty="0"/>
              <a:t> largest country…319 square miles</a:t>
            </a:r>
          </a:p>
          <a:p>
            <a:pPr>
              <a:lnSpc>
                <a:spcPct val="90000"/>
              </a:lnSpc>
              <a:buClr>
                <a:schemeClr val="tx2"/>
              </a:buClr>
              <a:buSzPct val="125000"/>
              <a:buFontTx/>
              <a:buNone/>
            </a:pPr>
            <a:endParaRPr lang="en-US" sz="2400" dirty="0"/>
          </a:p>
          <a:p>
            <a:pPr>
              <a:lnSpc>
                <a:spcPct val="90000"/>
              </a:lnSpc>
              <a:buClr>
                <a:schemeClr val="tx2"/>
              </a:buClr>
              <a:buSzPct val="125000"/>
              <a:buFontTx/>
              <a:buChar char="•"/>
            </a:pPr>
            <a:r>
              <a:rPr lang="en-US" sz="2400" dirty="0"/>
              <a:t>One of the driest countries on </a:t>
            </a:r>
            <a:r>
              <a:rPr lang="en-US" sz="2400" dirty="0" smtClean="0"/>
              <a:t>Earth…Ranging from desert grassland to the tallest dunes in the world.</a:t>
            </a:r>
            <a:endParaRPr lang="en-US" sz="2400" dirty="0"/>
          </a:p>
          <a:p>
            <a:pPr>
              <a:lnSpc>
                <a:spcPct val="90000"/>
              </a:lnSpc>
              <a:buClr>
                <a:schemeClr val="tx2"/>
              </a:buClr>
              <a:buSzPct val="125000"/>
              <a:buFontTx/>
              <a:buNone/>
            </a:pPr>
            <a:endParaRPr lang="en-US" sz="2400" dirty="0"/>
          </a:p>
          <a:p>
            <a:pPr>
              <a:lnSpc>
                <a:spcPct val="90000"/>
              </a:lnSpc>
              <a:buClr>
                <a:schemeClr val="tx2"/>
              </a:buClr>
              <a:buSzPct val="125000"/>
              <a:buFontTx/>
              <a:buChar char="•"/>
            </a:pPr>
            <a:r>
              <a:rPr lang="en-US" sz="2400" dirty="0"/>
              <a:t>The second least </a:t>
            </a:r>
            <a:r>
              <a:rPr lang="en-US" sz="2400" dirty="0" smtClean="0"/>
              <a:t>populated…just over 2,000,000 </a:t>
            </a:r>
          </a:p>
          <a:p>
            <a:pPr>
              <a:lnSpc>
                <a:spcPct val="90000"/>
              </a:lnSpc>
              <a:buClr>
                <a:schemeClr val="tx2"/>
              </a:buClr>
              <a:buSzPct val="125000"/>
              <a:buFontTx/>
              <a:buChar char="•"/>
            </a:pPr>
            <a:endParaRPr lang="en-US" sz="2400" dirty="0"/>
          </a:p>
          <a:p>
            <a:pPr>
              <a:lnSpc>
                <a:spcPct val="90000"/>
              </a:lnSpc>
              <a:buClr>
                <a:schemeClr val="tx2"/>
              </a:buClr>
              <a:buSzPct val="125000"/>
              <a:buFontTx/>
              <a:buChar char="•"/>
            </a:pPr>
            <a:r>
              <a:rPr lang="en-US" sz="2400" dirty="0" smtClean="0"/>
              <a:t>The Capitol:  Windhoek…about 250,000 people</a:t>
            </a:r>
            <a:endParaRPr lang="en-US" sz="2400" dirty="0"/>
          </a:p>
          <a:p>
            <a:pPr>
              <a:lnSpc>
                <a:spcPct val="90000"/>
              </a:lnSpc>
              <a:buClr>
                <a:schemeClr val="tx2"/>
              </a:buClr>
              <a:buSzPct val="125000"/>
              <a:buFontTx/>
              <a:buNone/>
            </a:pPr>
            <a:endParaRPr lang="en-US" sz="2400" dirty="0"/>
          </a:p>
          <a:p>
            <a:pPr>
              <a:lnSpc>
                <a:spcPct val="90000"/>
              </a:lnSpc>
              <a:buClr>
                <a:schemeClr val="tx2"/>
              </a:buClr>
              <a:buSzPct val="125000"/>
              <a:buFontTx/>
              <a:buChar char="•"/>
            </a:pPr>
            <a:r>
              <a:rPr lang="en-US" sz="2400" dirty="0"/>
              <a:t>85% Black African, 6.5 % Bi-racial, 6% </a:t>
            </a:r>
            <a:r>
              <a:rPr lang="en-US" sz="2400" dirty="0" smtClean="0"/>
              <a:t>White…racial tension is improving, but is still very common</a:t>
            </a:r>
          </a:p>
          <a:p>
            <a:pPr>
              <a:lnSpc>
                <a:spcPct val="90000"/>
              </a:lnSpc>
              <a:buClr>
                <a:schemeClr val="tx2"/>
              </a:buClr>
              <a:buSzPct val="125000"/>
              <a:buFontTx/>
              <a:buChar char="•"/>
            </a:pPr>
            <a:endParaRPr lang="en-US" sz="2400" dirty="0"/>
          </a:p>
          <a:p>
            <a:pPr>
              <a:lnSpc>
                <a:spcPct val="90000"/>
              </a:lnSpc>
              <a:buClr>
                <a:schemeClr val="tx2"/>
              </a:buClr>
              <a:buSzPct val="125000"/>
              <a:buFontTx/>
              <a:buChar char="•"/>
            </a:pPr>
            <a:r>
              <a:rPr lang="en-US" sz="2400" dirty="0"/>
              <a:t>About half the population depends on farming for its livelihood…other resources are mining and tourism</a:t>
            </a:r>
          </a:p>
        </p:txBody>
      </p:sp>
    </p:spTree>
  </p:cSld>
  <p:clrMapOvr>
    <a:masterClrMapping/>
  </p:clrMapOvr>
  <p:transition spd="slow">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66800" y="152400"/>
            <a:ext cx="7772400" cy="1143000"/>
          </a:xfrm>
        </p:spPr>
        <p:txBody>
          <a:bodyPr/>
          <a:lstStyle/>
          <a:p>
            <a:pPr algn="ctr"/>
            <a:r>
              <a:rPr lang="en-US" dirty="0" smtClean="0"/>
              <a:t>The Scene…</a:t>
            </a:r>
            <a:endParaRPr lang="en-US" dirty="0"/>
          </a:p>
        </p:txBody>
      </p:sp>
      <p:sp>
        <p:nvSpPr>
          <p:cNvPr id="57347" name="Rectangle 3"/>
          <p:cNvSpPr>
            <a:spLocks noGrp="1" noChangeArrowheads="1"/>
          </p:cNvSpPr>
          <p:nvPr>
            <p:ph type="body" idx="1"/>
          </p:nvPr>
        </p:nvSpPr>
        <p:spPr>
          <a:xfrm>
            <a:off x="914400" y="1143000"/>
            <a:ext cx="8001000" cy="5181600"/>
          </a:xfrm>
          <a:noFill/>
          <a:ln/>
        </p:spPr>
        <p:txBody>
          <a:bodyPr/>
          <a:lstStyle/>
          <a:p>
            <a:pPr>
              <a:lnSpc>
                <a:spcPct val="80000"/>
              </a:lnSpc>
              <a:buClr>
                <a:schemeClr val="tx2"/>
              </a:buClr>
              <a:buFontTx/>
              <a:buChar char="•"/>
            </a:pPr>
            <a:r>
              <a:rPr lang="en-US" sz="2000" dirty="0" smtClean="0"/>
              <a:t>Farming is one of the main economic enterprises in Namibia…farms range from 10,000 acres to well over 40,000 acres.</a:t>
            </a:r>
          </a:p>
          <a:p>
            <a:pPr>
              <a:lnSpc>
                <a:spcPct val="80000"/>
              </a:lnSpc>
              <a:buClr>
                <a:schemeClr val="tx2"/>
              </a:buClr>
              <a:buFontTx/>
              <a:buChar char="•"/>
            </a:pPr>
            <a:endParaRPr lang="en-US" sz="2000" dirty="0"/>
          </a:p>
          <a:p>
            <a:pPr>
              <a:lnSpc>
                <a:spcPct val="80000"/>
              </a:lnSpc>
              <a:buClr>
                <a:schemeClr val="tx2"/>
              </a:buClr>
              <a:buFontTx/>
              <a:buChar char="•"/>
            </a:pPr>
            <a:r>
              <a:rPr lang="en-US" sz="2000" dirty="0" smtClean="0"/>
              <a:t>Many farms have been passed from generation to generation.</a:t>
            </a:r>
          </a:p>
          <a:p>
            <a:pPr>
              <a:lnSpc>
                <a:spcPct val="80000"/>
              </a:lnSpc>
              <a:buClr>
                <a:schemeClr val="tx2"/>
              </a:buClr>
              <a:buFontTx/>
              <a:buChar char="•"/>
            </a:pPr>
            <a:endParaRPr lang="en-US" sz="2000" dirty="0"/>
          </a:p>
          <a:p>
            <a:pPr>
              <a:lnSpc>
                <a:spcPct val="80000"/>
              </a:lnSpc>
              <a:buClr>
                <a:schemeClr val="tx2"/>
              </a:buClr>
              <a:buFontTx/>
              <a:buChar char="•"/>
            </a:pPr>
            <a:r>
              <a:rPr lang="en-US" sz="2000" dirty="0" smtClean="0"/>
              <a:t>Farm workers are key to the success of farms.  Farm owners are required to provide housing and salary.</a:t>
            </a:r>
          </a:p>
          <a:p>
            <a:pPr>
              <a:lnSpc>
                <a:spcPct val="80000"/>
              </a:lnSpc>
              <a:buClr>
                <a:schemeClr val="tx2"/>
              </a:buClr>
              <a:buNone/>
            </a:pPr>
            <a:endParaRPr lang="en-US" sz="2000" dirty="0" smtClean="0"/>
          </a:p>
          <a:p>
            <a:pPr>
              <a:lnSpc>
                <a:spcPct val="80000"/>
              </a:lnSpc>
              <a:buClr>
                <a:schemeClr val="tx2"/>
              </a:buClr>
              <a:buFontTx/>
              <a:buChar char="•"/>
            </a:pPr>
            <a:r>
              <a:rPr lang="en-US" sz="2000" dirty="0" smtClean="0"/>
              <a:t>The types of homes provided vary from huts made out of sheets of plastic, to corrugated tin, to brick/cement.  In many cases, there is no power to the houses.</a:t>
            </a:r>
          </a:p>
          <a:p>
            <a:pPr>
              <a:lnSpc>
                <a:spcPct val="80000"/>
              </a:lnSpc>
              <a:buClr>
                <a:schemeClr val="tx2"/>
              </a:buClr>
              <a:buFontTx/>
              <a:buChar char="•"/>
            </a:pPr>
            <a:endParaRPr lang="en-US" sz="2000" dirty="0"/>
          </a:p>
          <a:p>
            <a:pPr>
              <a:lnSpc>
                <a:spcPct val="80000"/>
              </a:lnSpc>
              <a:buClr>
                <a:schemeClr val="tx2"/>
              </a:buClr>
              <a:buFontTx/>
              <a:buChar char="•"/>
            </a:pPr>
            <a:r>
              <a:rPr lang="en-US" sz="2000" dirty="0" smtClean="0"/>
              <a:t>In most cases, it is quite difficult for farm workers to go to town with any frequency due to long distances and limited transportation.</a:t>
            </a:r>
          </a:p>
          <a:p>
            <a:pPr>
              <a:lnSpc>
                <a:spcPct val="80000"/>
              </a:lnSpc>
              <a:buClr>
                <a:schemeClr val="tx2"/>
              </a:buClr>
              <a:buNone/>
            </a:pPr>
            <a:endParaRPr lang="en-US" sz="1600" dirty="0"/>
          </a:p>
        </p:txBody>
      </p:sp>
    </p:spTree>
  </p:cSld>
  <p:clrMapOvr>
    <a:masterClrMapping/>
  </p:clrMapOvr>
  <p:transition spd="slow">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66800" y="76200"/>
            <a:ext cx="7772400" cy="1524000"/>
          </a:xfrm>
        </p:spPr>
        <p:txBody>
          <a:bodyPr/>
          <a:lstStyle/>
          <a:p>
            <a:pPr algn="ctr"/>
            <a:r>
              <a:rPr lang="en-US" sz="3600" dirty="0"/>
              <a:t>Titus’ Primary Mission: Preaching the Gospel to Namibia’s Farm workers…</a:t>
            </a:r>
          </a:p>
        </p:txBody>
      </p:sp>
      <p:pic>
        <p:nvPicPr>
          <p:cNvPr id="49158" name="Picture 6" descr="Boesmans"/>
          <p:cNvPicPr>
            <a:picLocks noChangeAspect="1" noChangeArrowheads="1"/>
          </p:cNvPicPr>
          <p:nvPr/>
        </p:nvPicPr>
        <p:blipFill>
          <a:blip r:embed="rId2" cstate="print"/>
          <a:srcRect/>
          <a:stretch>
            <a:fillRect/>
          </a:stretch>
        </p:blipFill>
        <p:spPr bwMode="auto">
          <a:xfrm>
            <a:off x="3352800" y="1447800"/>
            <a:ext cx="3276600" cy="2220913"/>
          </a:xfrm>
          <a:prstGeom prst="rect">
            <a:avLst/>
          </a:prstGeom>
          <a:noFill/>
        </p:spPr>
      </p:pic>
      <p:sp>
        <p:nvSpPr>
          <p:cNvPr id="49160" name="Rectangle 8"/>
          <p:cNvSpPr>
            <a:spLocks noGrp="1" noChangeArrowheads="1"/>
          </p:cNvSpPr>
          <p:nvPr>
            <p:ph type="body" idx="1"/>
          </p:nvPr>
        </p:nvSpPr>
        <p:spPr>
          <a:xfrm>
            <a:off x="990600" y="3657600"/>
            <a:ext cx="7772400" cy="2895600"/>
          </a:xfrm>
          <a:noFill/>
          <a:ln/>
        </p:spPr>
        <p:txBody>
          <a:bodyPr/>
          <a:lstStyle/>
          <a:p>
            <a:pPr>
              <a:lnSpc>
                <a:spcPct val="80000"/>
              </a:lnSpc>
              <a:buClr>
                <a:schemeClr val="tx2"/>
              </a:buClr>
              <a:buSzPct val="125000"/>
              <a:buFontTx/>
              <a:buChar char="•"/>
            </a:pPr>
            <a:r>
              <a:rPr lang="en-US" sz="2800"/>
              <a:t>He carries a small bag and a bedroll…</a:t>
            </a:r>
          </a:p>
          <a:p>
            <a:pPr>
              <a:lnSpc>
                <a:spcPct val="80000"/>
              </a:lnSpc>
              <a:buClr>
                <a:schemeClr val="tx2"/>
              </a:buClr>
              <a:buSzPct val="125000"/>
              <a:buFontTx/>
              <a:buChar char="•"/>
            </a:pPr>
            <a:r>
              <a:rPr lang="en-US" sz="2800"/>
              <a:t>He stays with farm workers for a few days at a time…</a:t>
            </a:r>
          </a:p>
          <a:p>
            <a:pPr>
              <a:lnSpc>
                <a:spcPct val="80000"/>
              </a:lnSpc>
              <a:buClr>
                <a:schemeClr val="tx2"/>
              </a:buClr>
              <a:buSzPct val="125000"/>
              <a:buFontTx/>
              <a:buChar char="•"/>
            </a:pPr>
            <a:r>
              <a:rPr lang="en-US" sz="2800"/>
              <a:t>He also spends time visiting the farm owners…</a:t>
            </a:r>
          </a:p>
          <a:p>
            <a:pPr>
              <a:lnSpc>
                <a:spcPct val="80000"/>
              </a:lnSpc>
              <a:buClr>
                <a:schemeClr val="tx2"/>
              </a:buClr>
              <a:buSzPct val="125000"/>
              <a:buFontTx/>
              <a:buChar char="•"/>
            </a:pPr>
            <a:r>
              <a:rPr lang="en-US" sz="2800"/>
              <a:t>He does not have formal monetary sponsorship.  He gets by on the generosity of the households where he preaches.</a:t>
            </a:r>
          </a:p>
        </p:txBody>
      </p:sp>
    </p:spTree>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0"/>
            <a:ext cx="7772400" cy="1143000"/>
          </a:xfrm>
        </p:spPr>
        <p:txBody>
          <a:bodyPr/>
          <a:lstStyle/>
          <a:p>
            <a:pPr algn="ctr"/>
            <a:r>
              <a:rPr lang="en-US"/>
              <a:t>Getting to work…</a:t>
            </a:r>
          </a:p>
        </p:txBody>
      </p:sp>
      <p:sp>
        <p:nvSpPr>
          <p:cNvPr id="58372" name="Text Box 4"/>
          <p:cNvSpPr txBox="1">
            <a:spLocks noChangeArrowheads="1"/>
          </p:cNvSpPr>
          <p:nvPr/>
        </p:nvSpPr>
        <p:spPr bwMode="auto">
          <a:xfrm>
            <a:off x="1066800" y="914400"/>
            <a:ext cx="7620000" cy="6232475"/>
          </a:xfrm>
          <a:prstGeom prst="rect">
            <a:avLst/>
          </a:prstGeom>
          <a:noFill/>
          <a:ln w="9525">
            <a:noFill/>
            <a:miter lim="800000"/>
            <a:headEnd/>
            <a:tailEnd/>
          </a:ln>
          <a:effectLst/>
        </p:spPr>
        <p:txBody>
          <a:bodyPr wrap="square">
            <a:spAutoFit/>
          </a:bodyPr>
          <a:lstStyle/>
          <a:p>
            <a:pPr>
              <a:buClr>
                <a:schemeClr val="tx2"/>
              </a:buClr>
              <a:buSzPct val="125000"/>
              <a:buFontTx/>
              <a:buChar char="•"/>
            </a:pPr>
            <a:r>
              <a:rPr lang="en-US" sz="2400" dirty="0"/>
              <a:t>  </a:t>
            </a:r>
            <a:r>
              <a:rPr lang="en-US" sz="2400" dirty="0" smtClean="0"/>
              <a:t>Titus previously hitchhiked or walked to his  </a:t>
            </a:r>
          </a:p>
          <a:p>
            <a:pPr>
              <a:buClr>
                <a:schemeClr val="tx2"/>
              </a:buClr>
              <a:buSzPct val="125000"/>
            </a:pPr>
            <a:r>
              <a:rPr lang="en-US" sz="2400" dirty="0" smtClean="0"/>
              <a:t>    destinations...bicycles are very impractical due to distance  </a:t>
            </a:r>
          </a:p>
          <a:p>
            <a:pPr>
              <a:buClr>
                <a:schemeClr val="tx2"/>
              </a:buClr>
              <a:buSzPct val="125000"/>
            </a:pPr>
            <a:r>
              <a:rPr lang="en-US" sz="2400" dirty="0"/>
              <a:t> </a:t>
            </a:r>
            <a:r>
              <a:rPr lang="en-US" sz="2400" dirty="0" smtClean="0"/>
              <a:t>   and the sandy soil</a:t>
            </a:r>
          </a:p>
          <a:p>
            <a:pPr>
              <a:buClr>
                <a:schemeClr val="tx2"/>
              </a:buClr>
              <a:buSzPct val="125000"/>
              <a:buFontTx/>
              <a:buChar char="•"/>
            </a:pPr>
            <a:endParaRPr lang="en-US" sz="2400" dirty="0"/>
          </a:p>
          <a:p>
            <a:pPr>
              <a:buClr>
                <a:schemeClr val="tx2"/>
              </a:buClr>
              <a:buSzPct val="125000"/>
              <a:buFontTx/>
              <a:buChar char="•"/>
            </a:pPr>
            <a:r>
              <a:rPr lang="en-US" sz="2400" dirty="0"/>
              <a:t> </a:t>
            </a:r>
            <a:r>
              <a:rPr lang="en-US" sz="2400" dirty="0" smtClean="0"/>
              <a:t> He now has a small </a:t>
            </a:r>
            <a:r>
              <a:rPr lang="en-US" sz="2400" dirty="0" err="1" smtClean="0"/>
              <a:t>Datsun</a:t>
            </a:r>
            <a:r>
              <a:rPr lang="en-US" sz="2400" dirty="0" smtClean="0"/>
              <a:t> car.  He only has a learner’s   </a:t>
            </a:r>
          </a:p>
          <a:p>
            <a:pPr>
              <a:buClr>
                <a:schemeClr val="tx2"/>
              </a:buClr>
              <a:buSzPct val="125000"/>
            </a:pPr>
            <a:r>
              <a:rPr lang="en-US" sz="2400" dirty="0"/>
              <a:t> </a:t>
            </a:r>
            <a:r>
              <a:rPr lang="en-US" sz="2400" dirty="0" smtClean="0"/>
              <a:t>  permit so his friend/mechanic travels with him.</a:t>
            </a:r>
          </a:p>
          <a:p>
            <a:pPr>
              <a:buClr>
                <a:schemeClr val="tx2"/>
              </a:buClr>
              <a:buSzPct val="125000"/>
            </a:pPr>
            <a:endParaRPr lang="en-US" sz="2400" dirty="0" smtClean="0"/>
          </a:p>
          <a:p>
            <a:pPr>
              <a:buClr>
                <a:schemeClr val="tx2"/>
              </a:buClr>
              <a:buSzPct val="125000"/>
              <a:buFontTx/>
              <a:buChar char="•"/>
            </a:pPr>
            <a:endParaRPr lang="en-US" sz="2400" dirty="0" smtClean="0"/>
          </a:p>
          <a:p>
            <a:pPr>
              <a:buClr>
                <a:schemeClr val="tx2"/>
              </a:buClr>
              <a:buSzPct val="125000"/>
              <a:buFontTx/>
              <a:buChar char="•"/>
            </a:pPr>
            <a:r>
              <a:rPr lang="en-US" sz="2400" dirty="0" smtClean="0"/>
              <a:t>  The car was given to him so he has been using the money  </a:t>
            </a:r>
          </a:p>
          <a:p>
            <a:pPr>
              <a:buClr>
                <a:schemeClr val="tx2"/>
              </a:buClr>
              <a:buSzPct val="125000"/>
            </a:pPr>
            <a:r>
              <a:rPr lang="en-US" sz="2400" dirty="0" smtClean="0"/>
              <a:t>    donated to fix the car and pay for gas.  </a:t>
            </a:r>
          </a:p>
          <a:p>
            <a:pPr>
              <a:buClr>
                <a:schemeClr val="tx2"/>
              </a:buClr>
              <a:buSzPct val="125000"/>
            </a:pPr>
            <a:endParaRPr lang="en-US" sz="2400" dirty="0" smtClean="0"/>
          </a:p>
          <a:p>
            <a:pPr>
              <a:buClr>
                <a:schemeClr val="tx2"/>
              </a:buClr>
              <a:buSzPct val="125000"/>
              <a:buFontTx/>
              <a:buChar char="•"/>
            </a:pPr>
            <a:r>
              <a:rPr lang="en-US" sz="2400" dirty="0" smtClean="0"/>
              <a:t>  In the time we were there, he visited over 40 farms   </a:t>
            </a:r>
          </a:p>
          <a:p>
            <a:pPr>
              <a:buClr>
                <a:schemeClr val="tx2"/>
              </a:buClr>
              <a:buSzPct val="125000"/>
            </a:pPr>
            <a:r>
              <a:rPr lang="en-US" sz="2400" dirty="0"/>
              <a:t> </a:t>
            </a:r>
            <a:r>
              <a:rPr lang="en-US" sz="2400" dirty="0" smtClean="0"/>
              <a:t>   teaching the Gospel.</a:t>
            </a:r>
            <a:endParaRPr lang="en-US" sz="2400" dirty="0"/>
          </a:p>
          <a:p>
            <a:pPr>
              <a:buClr>
                <a:schemeClr val="tx2"/>
              </a:buClr>
              <a:buSzPct val="125000"/>
            </a:pPr>
            <a:endParaRPr lang="en-US" sz="2400" dirty="0"/>
          </a:p>
          <a:p>
            <a:endParaRPr lang="en-US" dirty="0"/>
          </a:p>
          <a:p>
            <a:endParaRPr lang="en-US" dirty="0"/>
          </a:p>
          <a:p>
            <a:pPr>
              <a:spcBef>
                <a:spcPct val="50000"/>
              </a:spcBef>
            </a:pPr>
            <a:endParaRPr lang="en-US" dirty="0"/>
          </a:p>
        </p:txBody>
      </p:sp>
    </p:spTree>
  </p:cSld>
  <p:clrMapOvr>
    <a:masterClrMapping/>
  </p:clrMapOvr>
  <p:transition spd="slow">
    <p:zoom/>
  </p:transition>
  <p:timing>
    <p:tnLst>
      <p:par>
        <p:cTn id="1" dur="indefinite" restart="never" nodeType="tmRoot"/>
      </p:par>
    </p:tnLst>
  </p:timing>
</p:sld>
</file>

<file path=ppt/theme/theme1.xml><?xml version="1.0" encoding="utf-8"?>
<a:theme xmlns:a="http://schemas.openxmlformats.org/drawingml/2006/main" name="Expedition design template">
  <a:themeElements>
    <a:clrScheme name="Expedition design template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CAA966"/>
      </a:hlink>
      <a:folHlink>
        <a:srgbClr val="969696"/>
      </a:folHlink>
    </a:clrScheme>
    <a:fontScheme name="Expedition desig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Expedition design template 1">
        <a:dk1>
          <a:srgbClr val="000000"/>
        </a:dk1>
        <a:lt1>
          <a:srgbClr val="A7947B"/>
        </a:lt1>
        <a:dk2>
          <a:srgbClr val="FFFFFF"/>
        </a:dk2>
        <a:lt2>
          <a:srgbClr val="808080"/>
        </a:lt2>
        <a:accent1>
          <a:srgbClr val="DFD6C3"/>
        </a:accent1>
        <a:accent2>
          <a:srgbClr val="D69B80"/>
        </a:accent2>
        <a:accent3>
          <a:srgbClr val="D0C8BF"/>
        </a:accent3>
        <a:accent4>
          <a:srgbClr val="000000"/>
        </a:accent4>
        <a:accent5>
          <a:srgbClr val="ECE8DE"/>
        </a:accent5>
        <a:accent6>
          <a:srgbClr val="C28C73"/>
        </a:accent6>
        <a:hlink>
          <a:srgbClr val="CAA966"/>
        </a:hlink>
        <a:folHlink>
          <a:srgbClr val="FFFFCC"/>
        </a:folHlink>
      </a:clrScheme>
      <a:clrMap bg1="lt1" tx1="dk1" bg2="lt2" tx2="dk2" accent1="accent1" accent2="accent2" accent3="accent3" accent4="accent4" accent5="accent5" accent6="accent6" hlink="hlink" folHlink="folHlink"/>
    </a:extraClrScheme>
    <a:extraClrScheme>
      <a:clrScheme name="Expedition design template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CAA966"/>
        </a:hlink>
        <a:folHlink>
          <a:srgbClr val="969696"/>
        </a:folHlink>
      </a:clrScheme>
      <a:clrMap bg1="lt1" tx1="dk1" bg2="lt2" tx2="dk2" accent1="accent1" accent2="accent2" accent3="accent3" accent4="accent4" accent5="accent5" accent6="accent6" hlink="hlink" folHlink="folHlink"/>
    </a:extraClrScheme>
    <a:extraClrScheme>
      <a:clrScheme name="Expedition design template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Expedition design template 4">
        <a:dk1>
          <a:srgbClr val="000000"/>
        </a:dk1>
        <a:lt1>
          <a:srgbClr val="9D7643"/>
        </a:lt1>
        <a:dk2>
          <a:srgbClr val="FFFFFF"/>
        </a:dk2>
        <a:lt2>
          <a:srgbClr val="554025"/>
        </a:lt2>
        <a:accent1>
          <a:srgbClr val="CAA966"/>
        </a:accent1>
        <a:accent2>
          <a:srgbClr val="C25422"/>
        </a:accent2>
        <a:accent3>
          <a:srgbClr val="CCBDB0"/>
        </a:accent3>
        <a:accent4>
          <a:srgbClr val="000000"/>
        </a:accent4>
        <a:accent5>
          <a:srgbClr val="E1D1B8"/>
        </a:accent5>
        <a:accent6>
          <a:srgbClr val="B04B1E"/>
        </a:accent6>
        <a:hlink>
          <a:srgbClr val="8488AC"/>
        </a:hlink>
        <a:folHlink>
          <a:srgbClr val="FFFFC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1247</TotalTime>
  <Words>1295</Words>
  <Application>Microsoft Office PowerPoint</Application>
  <PresentationFormat>On-screen Show (4:3)</PresentationFormat>
  <Paragraphs>127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Times New Roman</vt:lpstr>
      <vt:lpstr>Expedition design template</vt:lpstr>
      <vt:lpstr>Update from“Titus…”</vt:lpstr>
      <vt:lpstr>  An Unknown God…   Acts 17:  16… Now while Paul was waiting for them at Athens, his spirit was being provoked within him as he was observing the city full of idols. 17 So he was reasoning in the synagogue with the Jews and the God-fearing Gentiles, and in the market place every day with those who happened to be present. 18 And also some of the Epicurean and Stoic philosophers were [n]conversing with him. Some were saying, “What would this [o]idle babbler wish to say?” Others, “He seems to be a proclaimer of strange deities,”—because he was preaching Jesus and the resurrection. 19 And they took him and brought him [p]to the [q]Areopagus, saying, “May we know what this new teaching is [r]which you are proclaiming? 20 For you are bringing some strange things to our ears; so we want to know what these things mean.” 21 (Now all the Athenians and the strangers visiting there used to spend their time in nothing other than telling or hearing something new.)  </vt:lpstr>
      <vt:lpstr>   Sermon on Mars Hill  22 So Paul stood in the midst of the [s]Areopagus and said, “Men of Athens, I observe that you are very religious in all respects. 23 For while I was passing through and examining the objects of your worship, I also found an altar with this inscription, ‘TO AN UNKNOWN GOD.’ Therefore what you worship in ignorance, this I proclaim to you. 24 The God who made the world and all things in it, since He is Lord of heaven and earth, does not dwell in temples made with hands; 25 nor is He served by human hands, as though He needed anything, since He Himself gives to all people life and breath and all things; 26 and He made from one man every nation of mankind to live on all the face of the earth, having determined their appointed times and the boundaries of their habitation, 27 that they would seek God, if perhaps they might grope for Him and find Him, though He is not far from each one of us; 28 for in Him we live and move and [t]exist, as even some of your own poets have said, ‘For we also are His children.’ 29 Being then the children of God, we ought not to think that the Divine Nature is like gold or silver or stone, an image formed by the art and thought of man. 30 Therefore having overlooked the times of ignorance, God is now declaring to men that all people everywhere should repent, 31 because He has fixed a day in which He will judge [u]the world in righteousness [v]through a Man whom He has appointed, having furnished proof to all men [w]by raising Him from the dead.”  32 Now when they heard of the resurrection of the dead, some began to sneer, but others said, “We shall hear you [x]again concerning this.” 33 So Paul went out of their midst. 34 But some men joined him and believed, among whom also were Dionysius the Areopagite and a woman named Damaris and others with them.   </vt:lpstr>
      <vt:lpstr>Titus’ Biography…</vt:lpstr>
      <vt:lpstr>A Little History…</vt:lpstr>
      <vt:lpstr>Facts about Namibia…</vt:lpstr>
      <vt:lpstr>The Scene…</vt:lpstr>
      <vt:lpstr>Titus’ Primary Mission: Preaching the Gospel to Namibia’s Farm workers…</vt:lpstr>
      <vt:lpstr>Getting to work…</vt:lpstr>
      <vt:lpstr>The Culture…</vt:lpstr>
      <vt:lpstr>Sometimes he uses church buildings…or teaches under a tree…or gets to use a large tent.</vt:lpstr>
      <vt:lpstr>Titus’ Message…There is one God…Our Creator</vt:lpstr>
      <vt:lpstr>Titus’ Message…</vt:lpstr>
      <vt:lpstr>Titus’ Message…</vt:lpstr>
      <vt:lpstr>Titus’ Message…Repent &amp; Be Baptized</vt:lpstr>
      <vt:lpstr>Titus’ Message…The Fruit of the Spirit</vt:lpstr>
      <vt:lpstr>Titus’ Message…Marriage</vt:lpstr>
      <vt:lpstr>Results…</vt:lpstr>
      <vt:lpstr>Titus expresses his sincere thanks for your support!</vt:lpstr>
    </vt:vector>
  </TitlesOfParts>
  <Company>Jack G. Sheppard, Ph.D., P.E., RCDD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“Titus…”</dc:title>
  <dc:creator>Administrator</dc:creator>
  <cp:lastModifiedBy>Sunil Pandya</cp:lastModifiedBy>
  <cp:revision>62</cp:revision>
  <cp:lastPrinted>1601-01-01T00:00:00Z</cp:lastPrinted>
  <dcterms:created xsi:type="dcterms:W3CDTF">2009-03-08T00:27:35Z</dcterms:created>
  <dcterms:modified xsi:type="dcterms:W3CDTF">2020-01-17T12:19:58Z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TC010690171033</vt:lpwstr>
  </property>
</Properties>
</file>