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8" r:id="rId3"/>
    <p:sldId id="312" r:id="rId4"/>
    <p:sldId id="313" r:id="rId5"/>
    <p:sldId id="265" r:id="rId6"/>
    <p:sldId id="305" r:id="rId7"/>
    <p:sldId id="314" r:id="rId8"/>
    <p:sldId id="262" r:id="rId9"/>
    <p:sldId id="288" r:id="rId10"/>
    <p:sldId id="304" r:id="rId11"/>
    <p:sldId id="315" r:id="rId12"/>
    <p:sldId id="316" r:id="rId13"/>
    <p:sldId id="297" r:id="rId14"/>
    <p:sldId id="276" r:id="rId15"/>
    <p:sldId id="290" r:id="rId16"/>
    <p:sldId id="271" r:id="rId17"/>
    <p:sldId id="264" r:id="rId18"/>
    <p:sldId id="284" r:id="rId19"/>
    <p:sldId id="279" r:id="rId20"/>
    <p:sldId id="277" r:id="rId21"/>
    <p:sldId id="311" r:id="rId22"/>
    <p:sldId id="287" r:id="rId23"/>
    <p:sldId id="285" r:id="rId24"/>
    <p:sldId id="286" r:id="rId25"/>
    <p:sldId id="306" r:id="rId26"/>
    <p:sldId id="307" r:id="rId27"/>
    <p:sldId id="31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4F4"/>
    <a:srgbClr val="66C767"/>
    <a:srgbClr val="695C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p:restoredTop sz="94637"/>
  </p:normalViewPr>
  <p:slideViewPr>
    <p:cSldViewPr snapToGrid="0" snapToObjects="1">
      <p:cViewPr>
        <p:scale>
          <a:sx n="77" d="100"/>
          <a:sy n="77" d="100"/>
        </p:scale>
        <p:origin x="2016" y="92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4B862-91A9-954C-8D28-21D6561ECD54}" type="datetimeFigureOut">
              <a:rPr lang="en-US" smtClean="0"/>
              <a:t>5/21/19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D3C6E-3162-F748-9CC4-55C081B4E0F2}" type="slidenum">
              <a:rPr lang="en-US" smtClean="0"/>
              <a:t>‹#›</a:t>
            </a:fld>
            <a:endParaRPr lang="en-US"/>
          </a:p>
        </p:txBody>
      </p:sp>
    </p:spTree>
    <p:extLst>
      <p:ext uri="{BB962C8B-B14F-4D97-AF65-F5344CB8AC3E}">
        <p14:creationId xmlns:p14="http://schemas.microsoft.com/office/powerpoint/2010/main" val="80813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5/21/19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5/21/19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5/21/19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5/21/19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5/21/19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891" y="1753528"/>
            <a:ext cx="11402291" cy="889919"/>
          </a:xfrm>
        </p:spPr>
        <p:txBody>
          <a:bodyPr>
            <a:normAutofit/>
          </a:bodyPr>
          <a:lstStyle/>
          <a:p>
            <a:r>
              <a:rPr lang="en-US" sz="5400" b="1" dirty="0" smtClean="0"/>
              <a:t>A Stream-Focused Education</a:t>
            </a:r>
            <a:endParaRPr lang="en-US" sz="5400" b="1" dirty="0"/>
          </a:p>
        </p:txBody>
      </p:sp>
      <p:sp>
        <p:nvSpPr>
          <p:cNvPr id="3" name="Subtitle 2"/>
          <p:cNvSpPr>
            <a:spLocks noGrp="1"/>
          </p:cNvSpPr>
          <p:nvPr>
            <p:ph type="subTitle" idx="1"/>
          </p:nvPr>
        </p:nvSpPr>
        <p:spPr>
          <a:xfrm>
            <a:off x="2535382" y="3065315"/>
            <a:ext cx="9448800" cy="685800"/>
          </a:xfrm>
        </p:spPr>
        <p:txBody>
          <a:bodyPr>
            <a:normAutofit/>
          </a:bodyPr>
          <a:lstStyle/>
          <a:p>
            <a:r>
              <a:rPr lang="en-US" sz="3200" dirty="0" smtClean="0"/>
              <a:t>Preparing for 21</a:t>
            </a:r>
            <a:r>
              <a:rPr lang="en-US" sz="3200" baseline="30000" dirty="0" smtClean="0"/>
              <a:t>st</a:t>
            </a:r>
            <a:r>
              <a:rPr lang="en-US" sz="3200" dirty="0" smtClean="0"/>
              <a:t> Century and More</a:t>
            </a:r>
            <a:r>
              <a:rPr lang="mr-IN" sz="3200" dirty="0" smtClean="0"/>
              <a:t>…</a:t>
            </a:r>
            <a:endParaRPr lang="en-US" sz="3200" dirty="0"/>
          </a:p>
        </p:txBody>
      </p:sp>
      <p:sp>
        <p:nvSpPr>
          <p:cNvPr id="4" name="TextBox 3"/>
          <p:cNvSpPr txBox="1"/>
          <p:nvPr/>
        </p:nvSpPr>
        <p:spPr>
          <a:xfrm>
            <a:off x="4314305" y="3969326"/>
            <a:ext cx="3998422" cy="646331"/>
          </a:xfrm>
          <a:prstGeom prst="rect">
            <a:avLst/>
          </a:prstGeom>
          <a:solidFill>
            <a:srgbClr val="3A34F4"/>
          </a:solidFill>
        </p:spPr>
        <p:txBody>
          <a:bodyPr wrap="square" rtlCol="0">
            <a:spAutoFit/>
          </a:bodyPr>
          <a:lstStyle/>
          <a:p>
            <a:r>
              <a:rPr lang="en-US" dirty="0" smtClean="0">
                <a:solidFill>
                  <a:srgbClr val="FFFF00"/>
                </a:solidFill>
              </a:rPr>
              <a:t>Barbara J. Smith, PhD</a:t>
            </a:r>
          </a:p>
          <a:p>
            <a:r>
              <a:rPr lang="en-US" dirty="0" smtClean="0">
                <a:solidFill>
                  <a:srgbClr val="FFFF00"/>
                </a:solidFill>
              </a:rPr>
              <a:t>ZPD School &amp; Curriculum Design</a:t>
            </a:r>
          </a:p>
        </p:txBody>
      </p:sp>
    </p:spTree>
    <p:extLst>
      <p:ext uri="{BB962C8B-B14F-4D97-AF65-F5344CB8AC3E}">
        <p14:creationId xmlns:p14="http://schemas.microsoft.com/office/powerpoint/2010/main" val="2671016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846" y="415239"/>
            <a:ext cx="7948353" cy="781794"/>
          </a:xfrm>
          <a:solidFill>
            <a:srgbClr val="3A34F4"/>
          </a:solidFill>
        </p:spPr>
        <p:txBody>
          <a:bodyPr/>
          <a:lstStyle/>
          <a:p>
            <a:r>
              <a:rPr lang="en-US" b="1" dirty="0" smtClean="0"/>
              <a:t>MEDIA MESSAGING</a:t>
            </a:r>
            <a:endParaRPr lang="en-US" b="1" dirty="0"/>
          </a:p>
        </p:txBody>
      </p:sp>
      <p:sp>
        <p:nvSpPr>
          <p:cNvPr id="3" name="Content Placeholder 2"/>
          <p:cNvSpPr>
            <a:spLocks noGrp="1"/>
          </p:cNvSpPr>
          <p:nvPr>
            <p:ph idx="1"/>
          </p:nvPr>
        </p:nvSpPr>
        <p:spPr>
          <a:xfrm>
            <a:off x="685800" y="1845426"/>
            <a:ext cx="10820400" cy="4272742"/>
          </a:xfrm>
        </p:spPr>
        <p:txBody>
          <a:bodyPr>
            <a:normAutofit lnSpcReduction="10000"/>
          </a:bodyPr>
          <a:lstStyle/>
          <a:p>
            <a:r>
              <a:rPr lang="en-US" sz="3600" dirty="0"/>
              <a:t>Examining media messages for truth requires </a:t>
            </a:r>
            <a:r>
              <a:rPr lang="en-US" sz="3600" dirty="0" smtClean="0"/>
              <a:t>the capacity </a:t>
            </a:r>
            <a:r>
              <a:rPr lang="en-US" sz="3600" dirty="0"/>
              <a:t>to </a:t>
            </a:r>
            <a:r>
              <a:rPr lang="en-US" sz="3600" dirty="0" smtClean="0"/>
              <a:t>critically </a:t>
            </a:r>
            <a:r>
              <a:rPr lang="en-US" sz="3600" dirty="0"/>
              <a:t>analyze perspective and understand the credibility of sources</a:t>
            </a:r>
            <a:r>
              <a:rPr lang="en-US" sz="3600" dirty="0" smtClean="0"/>
              <a:t>.</a:t>
            </a:r>
          </a:p>
          <a:p>
            <a:pPr marL="0" indent="0">
              <a:buNone/>
            </a:pPr>
            <a:r>
              <a:rPr lang="en-US" sz="3600" dirty="0" smtClean="0"/>
              <a:t> </a:t>
            </a:r>
            <a:endParaRPr lang="en-US" sz="3600" dirty="0"/>
          </a:p>
          <a:p>
            <a:pPr marL="0" indent="0">
              <a:buNone/>
            </a:pPr>
            <a:r>
              <a:rPr lang="en-US" sz="3600" dirty="0" smtClean="0"/>
              <a:t>“There </a:t>
            </a:r>
            <a:r>
              <a:rPr lang="en-US" sz="3600" dirty="0"/>
              <a:t>are so many personal, social, health and political facts that require back-checking before </a:t>
            </a:r>
            <a:r>
              <a:rPr lang="en-US" sz="3600" dirty="0" smtClean="0"/>
              <a:t>we should purchase </a:t>
            </a:r>
            <a:r>
              <a:rPr lang="en-US" sz="3600" dirty="0"/>
              <a:t>products or </a:t>
            </a:r>
            <a:r>
              <a:rPr lang="en-US" sz="3600" dirty="0" smtClean="0"/>
              <a:t>vote </a:t>
            </a:r>
            <a:r>
              <a:rPr lang="en-US" sz="3600" dirty="0"/>
              <a:t>in civic </a:t>
            </a:r>
            <a:r>
              <a:rPr lang="en-US" sz="3600" dirty="0" smtClean="0"/>
              <a:t>elections” </a:t>
            </a:r>
          </a:p>
        </p:txBody>
      </p:sp>
    </p:spTree>
    <p:extLst>
      <p:ext uri="{BB962C8B-B14F-4D97-AF65-F5344CB8AC3E}">
        <p14:creationId xmlns:p14="http://schemas.microsoft.com/office/powerpoint/2010/main" val="2027441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ARTS &amp; ATHLETICS</a:t>
            </a:r>
            <a:r>
              <a:rPr lang="en-US" dirty="0" smtClean="0"/>
              <a:t/>
            </a:r>
            <a:br>
              <a:rPr lang="en-US" dirty="0" smtClean="0"/>
            </a:br>
            <a:endParaRPr lang="en-US" dirty="0"/>
          </a:p>
        </p:txBody>
      </p:sp>
      <p:sp>
        <p:nvSpPr>
          <p:cNvPr id="3" name="Content Placeholder 2"/>
          <p:cNvSpPr>
            <a:spLocks noGrp="1"/>
          </p:cNvSpPr>
          <p:nvPr>
            <p:ph idx="1"/>
          </p:nvPr>
        </p:nvSpPr>
        <p:spPr>
          <a:xfrm>
            <a:off x="685800" y="1712422"/>
            <a:ext cx="10820400" cy="4506263"/>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ARTS:</a:t>
            </a:r>
          </a:p>
          <a:p>
            <a:pPr>
              <a:lnSpc>
                <a:spcPct val="100000"/>
              </a:lnSpc>
              <a:spcBef>
                <a:spcPts val="0"/>
              </a:spcBef>
            </a:pPr>
            <a:r>
              <a:rPr lang="en-US" dirty="0" smtClean="0"/>
              <a:t>Concentrated daily emphasis in semester/term modules that focus on either music, visual arts, drama/film or dance education</a:t>
            </a:r>
          </a:p>
          <a:p>
            <a:pPr>
              <a:lnSpc>
                <a:spcPct val="100000"/>
              </a:lnSpc>
              <a:spcBef>
                <a:spcPts val="0"/>
              </a:spcBef>
            </a:pPr>
            <a:r>
              <a:rPr lang="en-US" dirty="0" smtClean="0"/>
              <a:t>Emphasis on performance/exhibition and participation</a:t>
            </a:r>
          </a:p>
          <a:p>
            <a:pPr>
              <a:lnSpc>
                <a:spcPct val="100000"/>
              </a:lnSpc>
              <a:spcBef>
                <a:spcPts val="0"/>
              </a:spcBef>
            </a:pPr>
            <a:endParaRPr lang="en-US" dirty="0" smtClean="0"/>
          </a:p>
          <a:p>
            <a:pPr marL="0" indent="0">
              <a:lnSpc>
                <a:spcPct val="100000"/>
              </a:lnSpc>
              <a:spcBef>
                <a:spcPts val="0"/>
              </a:spcBef>
              <a:buNone/>
            </a:pPr>
            <a:r>
              <a:rPr lang="en-US" b="1" dirty="0" smtClean="0"/>
              <a:t>ATHLETICS:</a:t>
            </a:r>
          </a:p>
          <a:p>
            <a:pPr>
              <a:lnSpc>
                <a:spcPct val="100000"/>
              </a:lnSpc>
              <a:spcBef>
                <a:spcPts val="0"/>
              </a:spcBef>
            </a:pPr>
            <a:r>
              <a:rPr lang="en-US" dirty="0" smtClean="0"/>
              <a:t>A daily experience to support development of body and mind</a:t>
            </a:r>
          </a:p>
          <a:p>
            <a:pPr>
              <a:lnSpc>
                <a:spcPct val="100000"/>
              </a:lnSpc>
              <a:spcBef>
                <a:spcPts val="0"/>
              </a:spcBef>
            </a:pPr>
            <a:r>
              <a:rPr lang="en-US" dirty="0" smtClean="0"/>
              <a:t>Includes an emphasis on fitness for health</a:t>
            </a:r>
          </a:p>
          <a:p>
            <a:pPr>
              <a:lnSpc>
                <a:spcPct val="100000"/>
              </a:lnSpc>
              <a:spcBef>
                <a:spcPts val="0"/>
              </a:spcBef>
            </a:pPr>
            <a:r>
              <a:rPr lang="en-US" dirty="0" smtClean="0"/>
              <a:t>Experience in mastery of movement patterns that enable students to apply movement within a full range of physical activities</a:t>
            </a:r>
          </a:p>
          <a:p>
            <a:pPr>
              <a:lnSpc>
                <a:spcPct val="100000"/>
              </a:lnSpc>
              <a:spcBef>
                <a:spcPts val="0"/>
              </a:spcBef>
            </a:pPr>
            <a:r>
              <a:rPr lang="en-US" dirty="0" smtClean="0"/>
              <a:t>Martial Arts and yoga can be valuable physical and mental experiences</a:t>
            </a:r>
          </a:p>
          <a:p>
            <a:pPr marL="0" indent="0">
              <a:lnSpc>
                <a:spcPct val="100000"/>
              </a:lnSpc>
              <a:spcBef>
                <a:spcPts val="0"/>
              </a:spcBef>
              <a:buNone/>
            </a:pPr>
            <a:endParaRPr lang="en-US" dirty="0" smtClean="0"/>
          </a:p>
          <a:p>
            <a:pPr marL="0" indent="0">
              <a:lnSpc>
                <a:spcPct val="100000"/>
              </a:lnSpc>
              <a:spcBef>
                <a:spcPts val="0"/>
              </a:spcBef>
              <a:buNone/>
            </a:pPr>
            <a:r>
              <a:rPr lang="en-US" dirty="0"/>
              <a:t>*</a:t>
            </a:r>
            <a:r>
              <a:rPr lang="en-US" dirty="0" smtClean="0"/>
              <a:t>Young people involved in arts and athletics outside school system should be given credit for extra-curricular involvement and commitment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84535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060575" cy="1293028"/>
          </a:xfrm>
        </p:spPr>
        <p:txBody>
          <a:bodyPr/>
          <a:lstStyle/>
          <a:p>
            <a:r>
              <a:rPr lang="en-US" b="1" dirty="0" smtClean="0"/>
              <a:t>MATH </a:t>
            </a:r>
            <a:endParaRPr lang="en-US" b="1" dirty="0"/>
          </a:p>
        </p:txBody>
      </p:sp>
      <p:sp>
        <p:nvSpPr>
          <p:cNvPr id="3" name="Content Placeholder 2"/>
          <p:cNvSpPr>
            <a:spLocks noGrp="1"/>
          </p:cNvSpPr>
          <p:nvPr>
            <p:ph idx="1"/>
          </p:nvPr>
        </p:nvSpPr>
        <p:spPr>
          <a:xfrm>
            <a:off x="685800" y="1762297"/>
            <a:ext cx="10820400" cy="4721629"/>
          </a:xfrm>
        </p:spPr>
        <p:txBody>
          <a:bodyPr>
            <a:normAutofit fontScale="85000" lnSpcReduction="20000"/>
          </a:bodyPr>
          <a:lstStyle/>
          <a:p>
            <a:pPr marL="0" indent="0">
              <a:buNone/>
            </a:pPr>
            <a:r>
              <a:rPr lang="en-US" sz="3600" dirty="0"/>
              <a:t>Need for significant time </a:t>
            </a:r>
            <a:r>
              <a:rPr lang="en-US" sz="3600" dirty="0" smtClean="0"/>
              <a:t>to MASTER ‘Pure Math’ </a:t>
            </a:r>
            <a:r>
              <a:rPr lang="en-US" sz="3600" dirty="0"/>
              <a:t>c</a:t>
            </a:r>
            <a:r>
              <a:rPr lang="en-US" sz="3600" dirty="0" smtClean="0"/>
              <a:t>oncepts</a:t>
            </a:r>
          </a:p>
          <a:p>
            <a:pPr lvl="5"/>
            <a:r>
              <a:rPr lang="en-US" sz="3200" dirty="0" smtClean="0"/>
              <a:t>Whole Numbers</a:t>
            </a:r>
          </a:p>
          <a:p>
            <a:pPr lvl="5"/>
            <a:r>
              <a:rPr lang="en-US" sz="3200" dirty="0" smtClean="0"/>
              <a:t>Part Numbers </a:t>
            </a:r>
          </a:p>
          <a:p>
            <a:pPr lvl="5"/>
            <a:r>
              <a:rPr lang="en-US" sz="3200" dirty="0" smtClean="0"/>
              <a:t>Geometry</a:t>
            </a:r>
          </a:p>
          <a:p>
            <a:pPr lvl="5"/>
            <a:endParaRPr lang="en-US" sz="3200" dirty="0" smtClean="0"/>
          </a:p>
          <a:p>
            <a:r>
              <a:rPr lang="en-US" sz="3600" dirty="0" smtClean="0"/>
              <a:t>*Problem Solving integrated in each units</a:t>
            </a:r>
          </a:p>
          <a:p>
            <a:r>
              <a:rPr lang="en-US" sz="3600" dirty="0" smtClean="0"/>
              <a:t>*Financial Literacy can be formulated as a key  component of part numbers</a:t>
            </a:r>
          </a:p>
          <a:p>
            <a:r>
              <a:rPr lang="en-US" sz="3600" dirty="0"/>
              <a:t>c</a:t>
            </a:r>
            <a:r>
              <a:rPr lang="en-US" sz="3600" dirty="0" smtClean="0"/>
              <a:t>hess, board game and card play can support spatial and strategic learning </a:t>
            </a:r>
          </a:p>
          <a:p>
            <a:r>
              <a:rPr lang="en-US" sz="3600" dirty="0" smtClean="0"/>
              <a:t>*Include culminating math projects</a:t>
            </a:r>
          </a:p>
          <a:p>
            <a:endParaRPr lang="en-US" dirty="0"/>
          </a:p>
        </p:txBody>
      </p:sp>
    </p:spTree>
    <p:extLst>
      <p:ext uri="{BB962C8B-B14F-4D97-AF65-F5344CB8AC3E}">
        <p14:creationId xmlns:p14="http://schemas.microsoft.com/office/powerpoint/2010/main" val="1810633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4704" y="764373"/>
            <a:ext cx="3991495" cy="964674"/>
          </a:xfrm>
          <a:solidFill>
            <a:schemeClr val="tx1"/>
          </a:solidFill>
        </p:spPr>
        <p:txBody>
          <a:bodyPr/>
          <a:lstStyle/>
          <a:p>
            <a:r>
              <a:rPr lang="en-US" b="1" dirty="0" smtClean="0">
                <a:solidFill>
                  <a:schemeClr val="bg1"/>
                </a:solidFill>
              </a:rPr>
              <a:t>Relationships</a:t>
            </a:r>
            <a:endParaRPr lang="en-US"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4000" dirty="0" smtClean="0"/>
              <a:t>“How </a:t>
            </a:r>
            <a:r>
              <a:rPr lang="en-US" sz="4000" u="sng" dirty="0"/>
              <a:t>we relate to ourselves and others </a:t>
            </a:r>
            <a:r>
              <a:rPr lang="en-US" sz="4000" dirty="0"/>
              <a:t>is at the core of </a:t>
            </a:r>
            <a:r>
              <a:rPr lang="en-US" sz="4000" b="1" dirty="0"/>
              <a:t>social and emotional </a:t>
            </a:r>
            <a:r>
              <a:rPr lang="en-US" sz="4000" b="1" dirty="0" smtClean="0"/>
              <a:t>learning</a:t>
            </a:r>
            <a:r>
              <a:rPr lang="en-US" sz="4000" dirty="0" smtClean="0"/>
              <a:t> (SEL)</a:t>
            </a:r>
            <a:r>
              <a:rPr lang="en-US" sz="4000" dirty="0" smtClean="0"/>
              <a:t>. </a:t>
            </a:r>
            <a:r>
              <a:rPr lang="en-US" sz="4000" dirty="0"/>
              <a:t>Psychology and sociology should </a:t>
            </a:r>
            <a:r>
              <a:rPr lang="en-US" sz="4000" dirty="0" smtClean="0"/>
              <a:t>be part of a progressive scope and sequence of learning from the first day of </a:t>
            </a:r>
            <a:r>
              <a:rPr lang="en-US" sz="4000" dirty="0" smtClean="0"/>
              <a:t>school, </a:t>
            </a:r>
            <a:r>
              <a:rPr lang="en-US" sz="4000" dirty="0" smtClean="0"/>
              <a:t>not </a:t>
            </a:r>
            <a:r>
              <a:rPr lang="en-US" sz="4000" dirty="0"/>
              <a:t>appear as an </a:t>
            </a:r>
            <a:r>
              <a:rPr lang="en-US" sz="4000" dirty="0" smtClean="0"/>
              <a:t>option beginning at college” (Smith, 2018).</a:t>
            </a:r>
            <a:endParaRPr lang="en-US" sz="4000" dirty="0"/>
          </a:p>
          <a:p>
            <a:endParaRPr lang="en-US" dirty="0"/>
          </a:p>
        </p:txBody>
      </p:sp>
    </p:spTree>
    <p:extLst>
      <p:ext uri="{BB962C8B-B14F-4D97-AF65-F5344CB8AC3E}">
        <p14:creationId xmlns:p14="http://schemas.microsoft.com/office/powerpoint/2010/main" val="678882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0974" y="764373"/>
            <a:ext cx="7865225" cy="881547"/>
          </a:xfrm>
          <a:solidFill>
            <a:srgbClr val="3A34F4"/>
          </a:solidFill>
        </p:spPr>
        <p:txBody>
          <a:bodyPr/>
          <a:lstStyle/>
          <a:p>
            <a:r>
              <a:rPr lang="en-US" dirty="0" smtClean="0"/>
              <a:t>Inserting the “R” into STEAM</a:t>
            </a:r>
            <a:endParaRPr lang="en-US" dirty="0"/>
          </a:p>
        </p:txBody>
      </p:sp>
      <p:sp>
        <p:nvSpPr>
          <p:cNvPr id="3" name="Content Placeholder 2"/>
          <p:cNvSpPr>
            <a:spLocks noGrp="1"/>
          </p:cNvSpPr>
          <p:nvPr>
            <p:ph idx="1"/>
          </p:nvPr>
        </p:nvSpPr>
        <p:spPr>
          <a:xfrm>
            <a:off x="385849" y="1928552"/>
            <a:ext cx="11544300" cy="4455623"/>
          </a:xfrm>
        </p:spPr>
        <p:txBody>
          <a:bodyPr>
            <a:noAutofit/>
          </a:bodyPr>
          <a:lstStyle/>
          <a:p>
            <a:r>
              <a:rPr lang="en-US" sz="3200" dirty="0" smtClean="0"/>
              <a:t>Character Education Programming (</a:t>
            </a:r>
            <a:r>
              <a:rPr lang="en-US" sz="3200" dirty="0" err="1" smtClean="0"/>
              <a:t>Lifeskills</a:t>
            </a:r>
            <a:r>
              <a:rPr lang="en-US" sz="3200" dirty="0" smtClean="0"/>
              <a:t>; </a:t>
            </a:r>
            <a:r>
              <a:rPr lang="en-US" sz="3200" dirty="0" smtClean="0"/>
              <a:t>c</a:t>
            </a:r>
            <a:r>
              <a:rPr lang="en-US" sz="3200" dirty="0" smtClean="0"/>
              <a:t>o-op experiences; </a:t>
            </a:r>
            <a:r>
              <a:rPr lang="en-US" sz="3200" dirty="0" smtClean="0"/>
              <a:t>internships; community and global service; college preparation; health education; religious education</a:t>
            </a:r>
            <a:r>
              <a:rPr lang="mr-IN" sz="3200" dirty="0" smtClean="0"/>
              <a:t>…</a:t>
            </a:r>
            <a:r>
              <a:rPr lang="en-US" sz="3200" dirty="0" smtClean="0"/>
              <a:t>)</a:t>
            </a:r>
            <a:endParaRPr lang="en-US" sz="3200" dirty="0" smtClean="0"/>
          </a:p>
          <a:p>
            <a:r>
              <a:rPr lang="en-US" sz="3200" dirty="0" smtClean="0"/>
              <a:t>Cooperative and independent skills and habits demonstrated in all subject </a:t>
            </a:r>
            <a:r>
              <a:rPr lang="en-US" sz="3200" dirty="0" smtClean="0"/>
              <a:t>areas</a:t>
            </a:r>
            <a:endParaRPr lang="en-US" sz="3200" dirty="0" smtClean="0"/>
          </a:p>
          <a:p>
            <a:r>
              <a:rPr lang="en-US" sz="3200" dirty="0">
                <a:solidFill>
                  <a:srgbClr val="FFFF00"/>
                </a:solidFill>
              </a:rPr>
              <a:t>Student- led school or community campaigns (assemblies; letters to restaurants about using paper straws; eliminating plastic bags at grocery stores</a:t>
            </a:r>
            <a:r>
              <a:rPr lang="mr-IN" sz="3200" dirty="0">
                <a:solidFill>
                  <a:srgbClr val="FFFF00"/>
                </a:solidFill>
              </a:rPr>
              <a:t>…</a:t>
            </a:r>
            <a:r>
              <a:rPr lang="en-US" sz="3200" dirty="0">
                <a:solidFill>
                  <a:srgbClr val="FFFF00"/>
                </a:solidFill>
              </a:rPr>
              <a:t>)</a:t>
            </a:r>
          </a:p>
          <a:p>
            <a:endParaRPr lang="en-US" sz="3200" dirty="0"/>
          </a:p>
        </p:txBody>
      </p:sp>
    </p:spTree>
    <p:extLst>
      <p:ext uri="{BB962C8B-B14F-4D97-AF65-F5344CB8AC3E}">
        <p14:creationId xmlns:p14="http://schemas.microsoft.com/office/powerpoint/2010/main" val="113807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37" y="249382"/>
            <a:ext cx="8628610" cy="631767"/>
          </a:xfrm>
          <a:solidFill>
            <a:srgbClr val="3A34F4"/>
          </a:solidFill>
        </p:spPr>
        <p:txBody>
          <a:bodyPr>
            <a:normAutofit fontScale="90000"/>
          </a:bodyPr>
          <a:lstStyle/>
          <a:p>
            <a:r>
              <a:rPr lang="en-US" dirty="0" smtClean="0"/>
              <a:t>SAMPLE </a:t>
            </a:r>
            <a:r>
              <a:rPr lang="en-US" dirty="0" smtClean="0"/>
              <a:t>SEL SCOPE </a:t>
            </a:r>
            <a:r>
              <a:rPr lang="en-US" dirty="0" smtClean="0"/>
              <a:t>&amp; SEQUENCE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2361881"/>
              </p:ext>
            </p:extLst>
          </p:nvPr>
        </p:nvGraphicFramePr>
        <p:xfrm>
          <a:off x="764771" y="1050178"/>
          <a:ext cx="11022675" cy="5583378"/>
        </p:xfrm>
        <a:graphic>
          <a:graphicData uri="http://schemas.openxmlformats.org/drawingml/2006/table">
            <a:tbl>
              <a:tblPr firstRow="1" firstCol="1" bandRow="1">
                <a:tableStyleId>{5C22544A-7EE6-4342-B048-85BDC9FD1C3A}</a:tableStyleId>
              </a:tblPr>
              <a:tblGrid>
                <a:gridCol w="681644"/>
                <a:gridCol w="1446414"/>
                <a:gridCol w="2360815"/>
                <a:gridCol w="1928552"/>
                <a:gridCol w="2028306"/>
                <a:gridCol w="2576944"/>
              </a:tblGrid>
              <a:tr h="492893">
                <a:tc>
                  <a:txBody>
                    <a:bodyPr/>
                    <a:lstStyle/>
                    <a:p>
                      <a:pPr marL="0" marR="0">
                        <a:spcBef>
                          <a:spcPts val="0"/>
                        </a:spcBef>
                        <a:spcAft>
                          <a:spcPts val="0"/>
                        </a:spcAft>
                      </a:pPr>
                      <a:r>
                        <a:rPr lang="en-US" sz="1000">
                          <a:effectLst/>
                        </a:rPr>
                        <a:t>Grade</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000" dirty="0">
                          <a:effectLst/>
                        </a:rPr>
                        <a:t>Character </a:t>
                      </a:r>
                      <a:endParaRPr lang="en-US" sz="1200" dirty="0">
                        <a:effectLst/>
                      </a:endParaRPr>
                    </a:p>
                    <a:p>
                      <a:pPr marL="0" marR="0">
                        <a:spcBef>
                          <a:spcPts val="0"/>
                        </a:spcBef>
                        <a:spcAft>
                          <a:spcPts val="0"/>
                        </a:spcAft>
                      </a:pPr>
                      <a:r>
                        <a:rPr lang="en-US" sz="1000" dirty="0">
                          <a:effectLst/>
                        </a:rPr>
                        <a:t>Education</a:t>
                      </a:r>
                      <a:endParaRPr lang="en-US" sz="12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000" dirty="0">
                          <a:effectLst/>
                        </a:rPr>
                        <a:t>School </a:t>
                      </a:r>
                      <a:endParaRPr lang="en-US" sz="1200" dirty="0">
                        <a:effectLst/>
                      </a:endParaRPr>
                    </a:p>
                    <a:p>
                      <a:pPr marL="0" marR="0">
                        <a:spcBef>
                          <a:spcPts val="0"/>
                        </a:spcBef>
                        <a:spcAft>
                          <a:spcPts val="0"/>
                        </a:spcAft>
                      </a:pPr>
                      <a:r>
                        <a:rPr lang="en-US" sz="1000" dirty="0">
                          <a:effectLst/>
                        </a:rPr>
                        <a:t>Service</a:t>
                      </a:r>
                      <a:endParaRPr lang="en-US" sz="12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000">
                          <a:effectLst/>
                        </a:rPr>
                        <a:t>Community Service</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000">
                          <a:effectLst/>
                        </a:rPr>
                        <a:t>Global </a:t>
                      </a:r>
                      <a:endParaRPr lang="en-US" sz="1200">
                        <a:effectLst/>
                      </a:endParaRPr>
                    </a:p>
                    <a:p>
                      <a:pPr marL="0" marR="0">
                        <a:spcBef>
                          <a:spcPts val="0"/>
                        </a:spcBef>
                        <a:spcAft>
                          <a:spcPts val="0"/>
                        </a:spcAft>
                      </a:pPr>
                      <a:r>
                        <a:rPr lang="en-US" sz="1000">
                          <a:effectLst/>
                        </a:rPr>
                        <a:t>Service</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000" dirty="0">
                          <a:effectLst/>
                        </a:rPr>
                        <a:t>Health Education</a:t>
                      </a:r>
                      <a:endParaRPr lang="en-US" sz="1200"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PK</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Be Caring</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Black Tie Event</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Humane Society</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World Wildlife Federation</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Senses;</a:t>
                      </a:r>
                    </a:p>
                    <a:p>
                      <a:pPr marL="0" marR="0">
                        <a:spcBef>
                          <a:spcPts val="0"/>
                        </a:spcBef>
                        <a:spcAft>
                          <a:spcPts val="0"/>
                        </a:spcAft>
                      </a:pPr>
                      <a:r>
                        <a:rPr lang="en-US" sz="1200" b="1" dirty="0">
                          <a:effectLst/>
                        </a:rPr>
                        <a:t>Clean Hands</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K</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Be Kind</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Gold Ribbon Day </a:t>
                      </a:r>
                      <a:endParaRPr lang="en-US" sz="1200" b="1" dirty="0" smtClean="0">
                        <a:effectLst/>
                      </a:endParaRPr>
                    </a:p>
                    <a:p>
                      <a:pPr marL="0" marR="0">
                        <a:spcBef>
                          <a:spcPts val="0"/>
                        </a:spcBef>
                        <a:spcAft>
                          <a:spcPts val="0"/>
                        </a:spcAft>
                      </a:pPr>
                      <a:r>
                        <a:rPr lang="en-US" sz="1200" b="1" dirty="0" smtClean="0">
                          <a:effectLst/>
                        </a:rPr>
                        <a:t>(</a:t>
                      </a:r>
                      <a:r>
                        <a:rPr lang="en-US" sz="1200" b="1" dirty="0">
                          <a:effectLst/>
                        </a:rPr>
                        <a:t>PK Fashion Show)</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Planting Trees</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We Walk for Water (We.org)</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Healthy Snacks; </a:t>
                      </a:r>
                    </a:p>
                    <a:p>
                      <a:pPr marL="0" marR="0">
                        <a:spcBef>
                          <a:spcPts val="0"/>
                        </a:spcBef>
                        <a:spcAft>
                          <a:spcPts val="0"/>
                        </a:spcAft>
                      </a:pPr>
                      <a:r>
                        <a:rPr lang="en-US" sz="1200" b="1" dirty="0">
                          <a:effectLst/>
                        </a:rPr>
                        <a:t>Road/car safety</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1</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a Friend</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Grandparent’s Day</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Friends of Children’s Hospital</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International Pen Pals</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Water Safety</a:t>
                      </a:r>
                    </a:p>
                    <a:p>
                      <a:pPr marL="0" marR="0">
                        <a:spcBef>
                          <a:spcPts val="0"/>
                        </a:spcBef>
                        <a:spcAft>
                          <a:spcPts val="0"/>
                        </a:spcAft>
                      </a:pPr>
                      <a:r>
                        <a:rPr lang="en-US" sz="1200" b="1" dirty="0">
                          <a:effectLst/>
                        </a:rPr>
                        <a:t> </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2</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Courteous</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Turkey Dinner Donation</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Books for America</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Mosquito Nets for Africa (kiva.org)</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Healthy eyes &amp; ears</a:t>
                      </a:r>
                    </a:p>
                    <a:p>
                      <a:pPr marL="0" marR="0">
                        <a:spcBef>
                          <a:spcPts val="0"/>
                        </a:spcBef>
                        <a:spcAft>
                          <a:spcPts val="0"/>
                        </a:spcAft>
                      </a:pPr>
                      <a:r>
                        <a:rPr lang="en-US" sz="1200" b="1" dirty="0">
                          <a:effectLst/>
                        </a:rPr>
                        <a:t>Healthy Meals</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3</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a Good Sport</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Staff Talent Show</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St. Jude’s Trikathon</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Right to Play</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Smoke-free spaces; </a:t>
                      </a:r>
                    </a:p>
                    <a:p>
                      <a:pPr marL="0" marR="0">
                        <a:spcBef>
                          <a:spcPts val="0"/>
                        </a:spcBef>
                        <a:spcAft>
                          <a:spcPts val="0"/>
                        </a:spcAft>
                      </a:pPr>
                      <a:r>
                        <a:rPr lang="en-US" sz="1200" b="1" dirty="0">
                          <a:effectLst/>
                        </a:rPr>
                        <a:t>first aid</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4</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Brave</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Purple Ribbon Day </a:t>
                      </a:r>
                      <a:endParaRPr lang="en-US" sz="1200" b="1" dirty="0" smtClean="0">
                        <a:effectLst/>
                      </a:endParaRPr>
                    </a:p>
                    <a:p>
                      <a:pPr marL="0" marR="0">
                        <a:spcBef>
                          <a:spcPts val="0"/>
                        </a:spcBef>
                        <a:spcAft>
                          <a:spcPts val="0"/>
                        </a:spcAft>
                      </a:pPr>
                      <a:r>
                        <a:rPr lang="en-US" sz="1200" b="1" dirty="0" smtClean="0">
                          <a:effectLst/>
                        </a:rPr>
                        <a:t>(</a:t>
                      </a:r>
                      <a:r>
                        <a:rPr lang="en-US" sz="1200" b="1" dirty="0">
                          <a:effectLst/>
                        </a:rPr>
                        <a:t>Founder’s Birthday)</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Anti-Smoking Campaign  </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The Zambia Project</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Nutrition</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5</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a Citizen</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Can and Coat Drive</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Community Clean Up</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Earth Day</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Internet safety;</a:t>
                      </a:r>
                    </a:p>
                    <a:p>
                      <a:pPr marL="0" marR="0">
                        <a:spcBef>
                          <a:spcPts val="0"/>
                        </a:spcBef>
                        <a:spcAft>
                          <a:spcPts val="0"/>
                        </a:spcAft>
                      </a:pPr>
                      <a:r>
                        <a:rPr lang="en-US" sz="1200" b="1" dirty="0">
                          <a:effectLst/>
                        </a:rPr>
                        <a:t>Hygiene</a:t>
                      </a:r>
                      <a:endParaRPr lang="en-US" sz="1200" b="1" dirty="0">
                        <a:effectLst/>
                        <a:latin typeface="Calibri" charset="0"/>
                        <a:ea typeface="Calibri" charset="0"/>
                        <a:cs typeface="Times New Roman" charset="0"/>
                      </a:endParaRPr>
                    </a:p>
                  </a:txBody>
                  <a:tcPr marL="68580" marR="68580" marT="0" marB="0"/>
                </a:tc>
              </a:tr>
              <a:tr h="492893">
                <a:tc>
                  <a:txBody>
                    <a:bodyPr/>
                    <a:lstStyle/>
                    <a:p>
                      <a:pPr marL="0" marR="0">
                        <a:spcBef>
                          <a:spcPts val="0"/>
                        </a:spcBef>
                        <a:spcAft>
                          <a:spcPts val="0"/>
                        </a:spcAft>
                      </a:pPr>
                      <a:r>
                        <a:rPr lang="en-US" sz="1000">
                          <a:effectLst/>
                        </a:rPr>
                        <a:t>6</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a Team Player</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United Nations International Day</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PowerPoint Competition</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Save the Children</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Puberty; </a:t>
                      </a:r>
                    </a:p>
                    <a:p>
                      <a:pPr marL="0" marR="0">
                        <a:spcBef>
                          <a:spcPts val="0"/>
                        </a:spcBef>
                        <a:spcAft>
                          <a:spcPts val="0"/>
                        </a:spcAft>
                      </a:pPr>
                      <a:r>
                        <a:rPr lang="en-US" sz="1200" b="1" dirty="0">
                          <a:effectLst/>
                        </a:rPr>
                        <a:t>eating disorders</a:t>
                      </a:r>
                      <a:endParaRPr lang="en-US" sz="1200" b="1" dirty="0">
                        <a:effectLst/>
                        <a:latin typeface="Calibri" charset="0"/>
                        <a:ea typeface="Calibri" charset="0"/>
                        <a:cs typeface="Times New Roman" charset="0"/>
                      </a:endParaRPr>
                    </a:p>
                  </a:txBody>
                  <a:tcPr marL="68580" marR="68580" marT="0" marB="0"/>
                </a:tc>
              </a:tr>
              <a:tr h="408001">
                <a:tc>
                  <a:txBody>
                    <a:bodyPr/>
                    <a:lstStyle/>
                    <a:p>
                      <a:pPr marL="0" marR="0">
                        <a:spcBef>
                          <a:spcPts val="0"/>
                        </a:spcBef>
                        <a:spcAft>
                          <a:spcPts val="0"/>
                        </a:spcAft>
                      </a:pPr>
                      <a:r>
                        <a:rPr lang="en-US" sz="1000">
                          <a:effectLst/>
                        </a:rPr>
                        <a:t>7</a:t>
                      </a:r>
                      <a:endParaRPr lang="en-US" sz="12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Be Responsible</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Field Day</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a:effectLst/>
                        </a:rPr>
                        <a:t>St. Jude’s Mathathon</a:t>
                      </a:r>
                      <a:endParaRPr lang="en-US" sz="1200" b="1">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Amnesty International</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Family Life education; CPR </a:t>
                      </a:r>
                      <a:endParaRPr lang="en-US" sz="1200" b="1" dirty="0">
                        <a:effectLst/>
                        <a:latin typeface="Calibri" charset="0"/>
                        <a:ea typeface="Calibri" charset="0"/>
                        <a:cs typeface="Times New Roman" charset="0"/>
                      </a:endParaRPr>
                    </a:p>
                  </a:txBody>
                  <a:tcPr marL="68580" marR="68580" marT="0" marB="0"/>
                </a:tc>
              </a:tr>
              <a:tr h="739340">
                <a:tc>
                  <a:txBody>
                    <a:bodyPr/>
                    <a:lstStyle/>
                    <a:p>
                      <a:pPr marL="0" marR="0">
                        <a:spcBef>
                          <a:spcPts val="0"/>
                        </a:spcBef>
                        <a:spcAft>
                          <a:spcPts val="0"/>
                        </a:spcAft>
                      </a:pPr>
                      <a:r>
                        <a:rPr lang="en-US" sz="1000" dirty="0">
                          <a:effectLst/>
                        </a:rPr>
                        <a:t>8</a:t>
                      </a:r>
                      <a:endParaRPr lang="en-US" sz="12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Be a Leader</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Do </a:t>
                      </a:r>
                      <a:r>
                        <a:rPr lang="en-US" sz="1200" b="1" dirty="0" err="1">
                          <a:effectLst/>
                        </a:rPr>
                        <a:t>something.org</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Walk for the </a:t>
                      </a:r>
                      <a:r>
                        <a:rPr lang="en-US" sz="1200" b="1" dirty="0" smtClean="0">
                          <a:effectLst/>
                        </a:rPr>
                        <a:t>Homeless</a:t>
                      </a:r>
                      <a:endParaRPr lang="en-US" sz="1200" b="1" dirty="0">
                        <a:effectLst/>
                      </a:endParaRPr>
                    </a:p>
                  </a:txBody>
                  <a:tcPr marL="68580" marR="68580" marT="0" marB="0"/>
                </a:tc>
                <a:tc>
                  <a:txBody>
                    <a:bodyPr/>
                    <a:lstStyle/>
                    <a:p>
                      <a:pPr marL="0" marR="0">
                        <a:spcBef>
                          <a:spcPts val="0"/>
                        </a:spcBef>
                        <a:spcAft>
                          <a:spcPts val="0"/>
                        </a:spcAft>
                      </a:pPr>
                      <a:r>
                        <a:rPr lang="en-US" sz="1200" b="1" dirty="0">
                          <a:effectLst/>
                        </a:rPr>
                        <a:t>International Disaster Relief</a:t>
                      </a:r>
                      <a:endParaRPr lang="en-US" sz="1200" b="1"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1200" b="1" dirty="0">
                          <a:effectLst/>
                        </a:rPr>
                        <a:t>Drug education; </a:t>
                      </a:r>
                      <a:r>
                        <a:rPr lang="en-US" sz="1200" b="1" dirty="0" smtClean="0">
                          <a:effectLst/>
                        </a:rPr>
                        <a:t>Healthy </a:t>
                      </a:r>
                      <a:r>
                        <a:rPr lang="en-US" sz="1200" b="1" dirty="0">
                          <a:effectLst/>
                        </a:rPr>
                        <a:t>choices/ Avoiding Infection</a:t>
                      </a:r>
                      <a:endParaRPr lang="en-US" sz="1200" b="1" dirty="0">
                        <a:effectLst/>
                        <a:latin typeface="Calibri" charset="0"/>
                        <a:ea typeface="Calibri"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565574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292010"/>
            <a:ext cx="9656233" cy="870751"/>
          </a:xfrm>
          <a:solidFill>
            <a:srgbClr val="3A34F4"/>
          </a:solidFill>
        </p:spPr>
        <p:txBody>
          <a:bodyPr>
            <a:normAutofit/>
          </a:bodyPr>
          <a:lstStyle/>
          <a:p>
            <a:pPr algn="l"/>
            <a:r>
              <a:rPr lang="en-US" dirty="0" smtClean="0"/>
              <a:t>Meaningful </a:t>
            </a:r>
            <a:r>
              <a:rPr lang="en-US" dirty="0" smtClean="0"/>
              <a:t>&amp; challenging </a:t>
            </a:r>
            <a:r>
              <a:rPr lang="mr-IN" dirty="0" smtClean="0"/>
              <a:t>–</a:t>
            </a:r>
            <a:r>
              <a:rPr lang="en-US" dirty="0" smtClean="0"/>
              <a:t> Not?</a:t>
            </a:r>
            <a:endParaRPr lang="en-US" dirty="0"/>
          </a:p>
        </p:txBody>
      </p:sp>
      <p:pic>
        <p:nvPicPr>
          <p:cNvPr id="4" name="Content Placeholder 3"/>
          <p:cNvPicPr>
            <a:picLocks noGrp="1" noChangeAspect="1"/>
          </p:cNvPicPr>
          <p:nvPr>
            <p:ph idx="1"/>
          </p:nvPr>
        </p:nvPicPr>
        <p:blipFill>
          <a:blip r:embed="rId2"/>
          <a:stretch>
            <a:fillRect/>
          </a:stretch>
        </p:blipFill>
        <p:spPr>
          <a:xfrm>
            <a:off x="2963333" y="1329707"/>
            <a:ext cx="7187142" cy="5390357"/>
          </a:xfrm>
          <a:prstGeom prst="rect">
            <a:avLst/>
          </a:prstGeom>
        </p:spPr>
      </p:pic>
    </p:spTree>
    <p:extLst>
      <p:ext uri="{BB962C8B-B14F-4D97-AF65-F5344CB8AC3E}">
        <p14:creationId xmlns:p14="http://schemas.microsoft.com/office/powerpoint/2010/main" val="314707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9326" y="606425"/>
            <a:ext cx="10030474" cy="5580047"/>
          </a:xfrm>
          <a:prstGeom prst="rect">
            <a:avLst/>
          </a:prstGeom>
        </p:spPr>
      </p:pic>
    </p:spTree>
    <p:extLst>
      <p:ext uri="{BB962C8B-B14F-4D97-AF65-F5344CB8AC3E}">
        <p14:creationId xmlns:p14="http://schemas.microsoft.com/office/powerpoint/2010/main" val="527549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542" y="675473"/>
            <a:ext cx="5404658" cy="861227"/>
          </a:xfrm>
          <a:solidFill>
            <a:srgbClr val="3A34F4"/>
          </a:solidFill>
        </p:spPr>
        <p:txBody>
          <a:bodyPr/>
          <a:lstStyle/>
          <a:p>
            <a:r>
              <a:rPr lang="en-US" dirty="0" smtClean="0"/>
              <a:t> sobering statistics</a:t>
            </a:r>
            <a:endParaRPr lang="en-US" dirty="0"/>
          </a:p>
        </p:txBody>
      </p:sp>
      <p:sp>
        <p:nvSpPr>
          <p:cNvPr id="3" name="Content Placeholder 2"/>
          <p:cNvSpPr>
            <a:spLocks noGrp="1"/>
          </p:cNvSpPr>
          <p:nvPr>
            <p:ph idx="1"/>
          </p:nvPr>
        </p:nvSpPr>
        <p:spPr>
          <a:xfrm>
            <a:off x="685800" y="1536700"/>
            <a:ext cx="10820400" cy="4681985"/>
          </a:xfrm>
        </p:spPr>
        <p:txBody>
          <a:bodyPr>
            <a:normAutofit/>
          </a:bodyPr>
          <a:lstStyle/>
          <a:p>
            <a:pPr marL="0" indent="0" fontAlgn="base">
              <a:buNone/>
            </a:pPr>
            <a:r>
              <a:rPr lang="en-US" sz="2400" dirty="0"/>
              <a:t> </a:t>
            </a:r>
          </a:p>
          <a:p>
            <a:pPr lvl="0" fontAlgn="base"/>
            <a:r>
              <a:rPr lang="en-US" sz="2400" dirty="0"/>
              <a:t>incidence of a major depressive event in teenagers rose by 37% between 2005 and 2014 (</a:t>
            </a:r>
            <a:r>
              <a:rPr lang="en-US" sz="2400" dirty="0" err="1"/>
              <a:t>Mojtabai</a:t>
            </a:r>
            <a:r>
              <a:rPr lang="en-US" sz="2400" dirty="0"/>
              <a:t>, </a:t>
            </a:r>
            <a:r>
              <a:rPr lang="en-US" sz="2400" dirty="0" err="1"/>
              <a:t>Olfson</a:t>
            </a:r>
            <a:r>
              <a:rPr lang="en-US" sz="2400" dirty="0"/>
              <a:t> &amp; Han, 2016)  </a:t>
            </a:r>
          </a:p>
          <a:p>
            <a:pPr lvl="0" fontAlgn="base"/>
            <a:r>
              <a:rPr lang="en-US" sz="2400" dirty="0"/>
              <a:t>suicide rate in the United States increased 24% between 1999 and 2014  (Curtain, Warner &amp; </a:t>
            </a:r>
            <a:r>
              <a:rPr lang="en-US" sz="2400" dirty="0" err="1"/>
              <a:t>Hedegaard</a:t>
            </a:r>
            <a:r>
              <a:rPr lang="en-US" sz="2400" dirty="0"/>
              <a:t>, 2016)</a:t>
            </a:r>
          </a:p>
          <a:p>
            <a:pPr lvl="0" fontAlgn="base"/>
            <a:r>
              <a:rPr lang="en-US" sz="2400" dirty="0"/>
              <a:t>Suicide is among the leading causes of death in 15-24 year old Canadians, second only to accidents; 4,000 people die prematurely each year by suicide (Mental Health Commission of Canada, 2014)</a:t>
            </a:r>
          </a:p>
          <a:p>
            <a:pPr lvl="0"/>
            <a:endParaRPr lang="en-US" sz="2400" dirty="0" smtClean="0"/>
          </a:p>
          <a:p>
            <a:pPr marL="0" lvl="0" indent="0">
              <a:buNone/>
            </a:pPr>
            <a:r>
              <a:rPr lang="en-US" sz="2400" dirty="0" smtClean="0"/>
              <a:t>”</a:t>
            </a:r>
            <a:r>
              <a:rPr lang="en-US" sz="2400" i="1" dirty="0" smtClean="0">
                <a:latin typeface="Times New Roman" charset="0"/>
                <a:ea typeface="Times New Roman" charset="0"/>
                <a:cs typeface="Times New Roman" charset="0"/>
              </a:rPr>
              <a:t>We </a:t>
            </a:r>
            <a:r>
              <a:rPr lang="en-US" sz="2400" i="1" dirty="0">
                <a:latin typeface="Times New Roman" charset="0"/>
                <a:ea typeface="Times New Roman" charset="0"/>
                <a:cs typeface="Times New Roman" charset="0"/>
              </a:rPr>
              <a:t>need to make more room in the curriculum for mental health, if only to address the compelling data of increased depression and suicide </a:t>
            </a:r>
            <a:r>
              <a:rPr lang="en-US" sz="2400" i="1" dirty="0" smtClean="0">
                <a:latin typeface="Times New Roman" charset="0"/>
                <a:ea typeface="Times New Roman" charset="0"/>
                <a:cs typeface="Times New Roman" charset="0"/>
              </a:rPr>
              <a:t>rates</a:t>
            </a:r>
            <a:r>
              <a:rPr lang="en-US" sz="2400" dirty="0" smtClean="0"/>
              <a:t>” (Smith, 2018).</a:t>
            </a:r>
            <a:endParaRPr lang="en-US" sz="2400" dirty="0"/>
          </a:p>
        </p:txBody>
      </p:sp>
    </p:spTree>
    <p:extLst>
      <p:ext uri="{BB962C8B-B14F-4D97-AF65-F5344CB8AC3E}">
        <p14:creationId xmlns:p14="http://schemas.microsoft.com/office/powerpoint/2010/main" val="1428117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48" y="399868"/>
            <a:ext cx="11175847" cy="827714"/>
          </a:xfrm>
          <a:solidFill>
            <a:srgbClr val="3A34F4"/>
          </a:solidFill>
        </p:spPr>
        <p:txBody>
          <a:bodyPr>
            <a:normAutofit/>
          </a:bodyPr>
          <a:lstStyle/>
          <a:p>
            <a:pPr algn="l"/>
            <a:r>
              <a:rPr lang="en-US" dirty="0" smtClean="0"/>
              <a:t>SEL CONTRIBUTES to </a:t>
            </a:r>
            <a:r>
              <a:rPr lang="en-US" smtClean="0"/>
              <a:t>overall intelligence</a:t>
            </a:r>
            <a:endParaRPr lang="en-US" dirty="0"/>
          </a:p>
        </p:txBody>
      </p:sp>
      <p:sp>
        <p:nvSpPr>
          <p:cNvPr id="3" name="Content Placeholder 2"/>
          <p:cNvSpPr>
            <a:spLocks noGrp="1"/>
          </p:cNvSpPr>
          <p:nvPr>
            <p:ph idx="1"/>
          </p:nvPr>
        </p:nvSpPr>
        <p:spPr>
          <a:xfrm>
            <a:off x="349136" y="1745673"/>
            <a:ext cx="5785658" cy="4630303"/>
          </a:xfrm>
        </p:spPr>
        <p:txBody>
          <a:bodyPr>
            <a:normAutofit lnSpcReduction="10000"/>
          </a:bodyPr>
          <a:lstStyle/>
          <a:p>
            <a:r>
              <a:rPr lang="en-US" dirty="0" smtClean="0"/>
              <a:t>Gardner </a:t>
            </a:r>
            <a:r>
              <a:rPr lang="en-US" dirty="0" smtClean="0"/>
              <a:t>introduced idea of multiple intelligences decades ago</a:t>
            </a:r>
          </a:p>
          <a:p>
            <a:r>
              <a:rPr lang="en-US" dirty="0" smtClean="0"/>
              <a:t>can </a:t>
            </a:r>
            <a:r>
              <a:rPr lang="en-US" dirty="0"/>
              <a:t>be argued that each distinct </a:t>
            </a:r>
            <a:r>
              <a:rPr lang="en-US" dirty="0" smtClean="0"/>
              <a:t>form </a:t>
            </a:r>
            <a:r>
              <a:rPr lang="en-US" dirty="0"/>
              <a:t>of intelligence contributes to the overall ‘whole’ of one’s </a:t>
            </a:r>
            <a:r>
              <a:rPr lang="en-US" dirty="0" smtClean="0"/>
              <a:t>intelligence</a:t>
            </a:r>
            <a:endParaRPr lang="en-US" dirty="0" smtClean="0"/>
          </a:p>
          <a:p>
            <a:r>
              <a:rPr lang="en-US" dirty="0" smtClean="0"/>
              <a:t>Given </a:t>
            </a:r>
            <a:r>
              <a:rPr lang="en-US" dirty="0"/>
              <a:t>that Gardner identified </a:t>
            </a:r>
            <a:r>
              <a:rPr lang="en-US" dirty="0" smtClean="0"/>
              <a:t>both personal </a:t>
            </a:r>
            <a:r>
              <a:rPr lang="en-US" dirty="0"/>
              <a:t>(intrapersonal) and social (interpersonal) intelligences, it is unfortunate that many schools do not teach explicit courses in social and emotional development</a:t>
            </a:r>
            <a:r>
              <a:rPr lang="en-US" dirty="0" smtClean="0"/>
              <a:t>.</a:t>
            </a:r>
            <a:endParaRPr lang="en-US" dirty="0" smtClean="0"/>
          </a:p>
          <a:p>
            <a:r>
              <a:rPr lang="en-US" dirty="0" smtClean="0"/>
              <a:t>Such </a:t>
            </a:r>
            <a:r>
              <a:rPr lang="en-US" dirty="0"/>
              <a:t>a gap in programming could diminish the school’s overall intellectual return</a:t>
            </a:r>
            <a:r>
              <a:rPr lang="en-US" dirty="0" smtClean="0"/>
              <a:t>.</a:t>
            </a:r>
          </a:p>
          <a:p>
            <a:r>
              <a:rPr lang="en-US" dirty="0"/>
              <a:t>Success </a:t>
            </a:r>
            <a:r>
              <a:rPr lang="mr-IN" dirty="0"/>
              <a:t>–</a:t>
            </a:r>
            <a:r>
              <a:rPr lang="en-US" dirty="0"/>
              <a:t> not a simple pathway</a:t>
            </a:r>
          </a:p>
          <a:p>
            <a:endParaRPr lang="en-US" dirty="0"/>
          </a:p>
          <a:p>
            <a:endParaRPr lang="en-US" dirty="0"/>
          </a:p>
        </p:txBody>
      </p:sp>
      <p:pic>
        <p:nvPicPr>
          <p:cNvPr id="4" name="Content Placeholder 3"/>
          <p:cNvPicPr>
            <a:picLocks noChangeAspect="1"/>
          </p:cNvPicPr>
          <p:nvPr/>
        </p:nvPicPr>
        <p:blipFill>
          <a:blip r:embed="rId2"/>
          <a:stretch>
            <a:fillRect/>
          </a:stretch>
        </p:blipFill>
        <p:spPr>
          <a:xfrm>
            <a:off x="6134793" y="1537205"/>
            <a:ext cx="5819832" cy="4681480"/>
          </a:xfrm>
          <a:prstGeom prst="rect">
            <a:avLst/>
          </a:prstGeom>
        </p:spPr>
      </p:pic>
    </p:spTree>
    <p:extLst>
      <p:ext uri="{BB962C8B-B14F-4D97-AF65-F5344CB8AC3E}">
        <p14:creationId xmlns:p14="http://schemas.microsoft.com/office/powerpoint/2010/main" val="1297279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027" y="63825"/>
            <a:ext cx="6149507" cy="1293028"/>
          </a:xfrm>
          <a:solidFill>
            <a:srgbClr val="3A34F4"/>
          </a:solidFill>
        </p:spPr>
        <p:txBody>
          <a:bodyPr/>
          <a:lstStyle/>
          <a:p>
            <a:r>
              <a:rPr lang="en-US" dirty="0" smtClean="0"/>
              <a:t>Out of the Weeds</a:t>
            </a:r>
            <a:r>
              <a:rPr lang="mr-IN" dirty="0" smtClean="0"/>
              <a:t>…</a:t>
            </a:r>
            <a:r>
              <a:rPr lang="en-US" dirty="0" smtClean="0"/>
              <a:t/>
            </a:r>
            <a:br>
              <a:rPr lang="en-US" dirty="0" smtClean="0"/>
            </a:br>
            <a:r>
              <a:rPr lang="en-US" dirty="0" smtClean="0"/>
              <a:t>A</a:t>
            </a:r>
            <a:r>
              <a:rPr lang="en-US" b="1" dirty="0" smtClean="0"/>
              <a:t> ‘</a:t>
            </a:r>
            <a:r>
              <a:rPr lang="en-US" b="1" u="sng" dirty="0" err="1" smtClean="0"/>
              <a:t>STrEAM</a:t>
            </a:r>
            <a:r>
              <a:rPr lang="en-US" b="1" u="sng" dirty="0" smtClean="0"/>
              <a:t>’</a:t>
            </a:r>
            <a:r>
              <a:rPr lang="en-US" b="1" dirty="0" smtClean="0"/>
              <a:t> </a:t>
            </a:r>
            <a:r>
              <a:rPr lang="en-US" dirty="0" smtClean="0"/>
              <a:t>Approach</a:t>
            </a:r>
            <a:endParaRPr lang="en-US" dirty="0"/>
          </a:p>
        </p:txBody>
      </p:sp>
      <p:sp>
        <p:nvSpPr>
          <p:cNvPr id="3" name="Content Placeholder 2"/>
          <p:cNvSpPr>
            <a:spLocks noGrp="1"/>
          </p:cNvSpPr>
          <p:nvPr>
            <p:ph idx="1"/>
          </p:nvPr>
        </p:nvSpPr>
        <p:spPr>
          <a:xfrm>
            <a:off x="353291" y="1878676"/>
            <a:ext cx="10820400" cy="4638501"/>
          </a:xfrm>
          <a:noFill/>
        </p:spPr>
        <p:txBody>
          <a:bodyPr>
            <a:normAutofit fontScale="92500" lnSpcReduction="20000"/>
          </a:bodyPr>
          <a:lstStyle/>
          <a:p>
            <a:r>
              <a:rPr lang="en-US" sz="3600" dirty="0" smtClean="0"/>
              <a:t>Science &amp; </a:t>
            </a:r>
          </a:p>
          <a:p>
            <a:r>
              <a:rPr lang="en-US" sz="3600" dirty="0" smtClean="0"/>
              <a:t>Measurement</a:t>
            </a:r>
            <a:endParaRPr lang="en-US" sz="3600" dirty="0" smtClean="0"/>
          </a:p>
          <a:p>
            <a:r>
              <a:rPr lang="en-US" sz="3600" dirty="0" smtClean="0"/>
              <a:t>Technology</a:t>
            </a:r>
          </a:p>
          <a:p>
            <a:r>
              <a:rPr lang="en-US" sz="3600" b="1" dirty="0" smtClean="0">
                <a:solidFill>
                  <a:srgbClr val="FFFF00"/>
                </a:solidFill>
              </a:rPr>
              <a:t>RELATIONSHIPS</a:t>
            </a:r>
          </a:p>
          <a:p>
            <a:r>
              <a:rPr lang="en-US" sz="3600" dirty="0" smtClean="0"/>
              <a:t>ELA &amp; </a:t>
            </a:r>
          </a:p>
          <a:p>
            <a:pPr marL="0" indent="0">
              <a:buNone/>
            </a:pPr>
            <a:r>
              <a:rPr lang="en-US" sz="3600" dirty="0"/>
              <a:t> </a:t>
            </a:r>
            <a:r>
              <a:rPr lang="en-US" sz="3600" dirty="0" smtClean="0"/>
              <a:t> </a:t>
            </a:r>
            <a:r>
              <a:rPr lang="en-US" sz="3600" dirty="0" smtClean="0"/>
              <a:t>Social Studies &amp;</a:t>
            </a:r>
          </a:p>
          <a:p>
            <a:pPr marL="0" indent="0">
              <a:buNone/>
            </a:pPr>
            <a:r>
              <a:rPr lang="en-US" sz="3600" dirty="0" smtClean="0"/>
              <a:t>  World Languages</a:t>
            </a:r>
            <a:endParaRPr lang="en-US" sz="3600" dirty="0" smtClean="0"/>
          </a:p>
          <a:p>
            <a:r>
              <a:rPr lang="en-US" sz="3600" dirty="0" smtClean="0"/>
              <a:t>Arts &amp; Athletics</a:t>
            </a:r>
          </a:p>
          <a:p>
            <a:r>
              <a:rPr lang="en-US" sz="3600" dirty="0" smtClean="0"/>
              <a:t>Math </a:t>
            </a:r>
            <a:r>
              <a:rPr lang="en-US" sz="3600" dirty="0" smtClean="0"/>
              <a:t> </a:t>
            </a:r>
            <a:endParaRPr lang="en-US" sz="3600" dirty="0" smtClean="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085" y="1679169"/>
            <a:ext cx="7590634" cy="4705006"/>
          </a:xfrm>
          <a:prstGeom prst="rect">
            <a:avLst/>
          </a:prstGeom>
        </p:spPr>
      </p:pic>
    </p:spTree>
    <p:extLst>
      <p:ext uri="{BB962C8B-B14F-4D97-AF65-F5344CB8AC3E}">
        <p14:creationId xmlns:p14="http://schemas.microsoft.com/office/powerpoint/2010/main" val="944489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33" y="582259"/>
            <a:ext cx="10201256" cy="708827"/>
          </a:xfrm>
          <a:solidFill>
            <a:srgbClr val="3A34F4"/>
          </a:solidFill>
        </p:spPr>
        <p:txBody>
          <a:bodyPr>
            <a:normAutofit fontScale="90000"/>
          </a:bodyPr>
          <a:lstStyle/>
          <a:p>
            <a:pPr algn="l"/>
            <a:r>
              <a:rPr lang="en-US" dirty="0" smtClean="0"/>
              <a:t>Developing </a:t>
            </a:r>
            <a:r>
              <a:rPr lang="en-US" dirty="0" smtClean="0"/>
              <a:t>character /employability</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 persistence &amp; diligence</a:t>
            </a:r>
          </a:p>
          <a:p>
            <a:r>
              <a:rPr lang="en-US" sz="2400" dirty="0" smtClean="0"/>
              <a:t> responsibility</a:t>
            </a:r>
            <a:endParaRPr lang="en-US" sz="2400" dirty="0"/>
          </a:p>
          <a:p>
            <a:r>
              <a:rPr lang="en-US" sz="2400" dirty="0" smtClean="0"/>
              <a:t> caring</a:t>
            </a:r>
            <a:endParaRPr lang="en-US" sz="2400" dirty="0"/>
          </a:p>
          <a:p>
            <a:r>
              <a:rPr lang="en-US" sz="2400" dirty="0" smtClean="0"/>
              <a:t> adaptability and resilience</a:t>
            </a:r>
          </a:p>
          <a:p>
            <a:r>
              <a:rPr lang="en-US" sz="2400" dirty="0" smtClean="0"/>
              <a:t>teamwork and collaboration</a:t>
            </a:r>
          </a:p>
          <a:p>
            <a:r>
              <a:rPr lang="en-US" sz="2400" dirty="0"/>
              <a:t>o</a:t>
            </a:r>
            <a:r>
              <a:rPr lang="en-US" sz="2400" dirty="0" smtClean="0"/>
              <a:t>pen-mindedness</a:t>
            </a:r>
          </a:p>
          <a:p>
            <a:r>
              <a:rPr lang="en-US" sz="2400" dirty="0"/>
              <a:t>h</a:t>
            </a:r>
            <a:r>
              <a:rPr lang="en-US" sz="2400" dirty="0" smtClean="0"/>
              <a:t>onesty</a:t>
            </a:r>
          </a:p>
          <a:p>
            <a:r>
              <a:rPr lang="en-US" sz="2400" dirty="0" smtClean="0"/>
              <a:t>e</a:t>
            </a:r>
            <a:r>
              <a:rPr lang="en-US" sz="2400" dirty="0" smtClean="0"/>
              <a:t>mpathy</a:t>
            </a:r>
          </a:p>
          <a:p>
            <a:pPr marL="0" indent="0">
              <a:buNone/>
            </a:pPr>
            <a:r>
              <a:rPr lang="en-US" sz="2400" dirty="0"/>
              <a:t>*</a:t>
            </a:r>
            <a:r>
              <a:rPr lang="en-US" sz="2400" dirty="0" smtClean="0"/>
              <a:t>peer teaching</a:t>
            </a:r>
            <a:endParaRPr lang="en-US" sz="2400" dirty="0"/>
          </a:p>
          <a:p>
            <a:endParaRPr lang="en-US" dirty="0"/>
          </a:p>
        </p:txBody>
      </p:sp>
      <p:pic>
        <p:nvPicPr>
          <p:cNvPr id="4" name="Content Placeholder 3"/>
          <p:cNvPicPr>
            <a:picLocks noChangeAspect="1"/>
          </p:cNvPicPr>
          <p:nvPr/>
        </p:nvPicPr>
        <p:blipFill>
          <a:blip r:embed="rId2"/>
          <a:stretch>
            <a:fillRect/>
          </a:stretch>
        </p:blipFill>
        <p:spPr>
          <a:xfrm>
            <a:off x="6944518" y="1587500"/>
            <a:ext cx="4927599" cy="4927599"/>
          </a:xfrm>
          <a:prstGeom prst="rect">
            <a:avLst/>
          </a:prstGeom>
        </p:spPr>
      </p:pic>
    </p:spTree>
    <p:extLst>
      <p:ext uri="{BB962C8B-B14F-4D97-AF65-F5344CB8AC3E}">
        <p14:creationId xmlns:p14="http://schemas.microsoft.com/office/powerpoint/2010/main" val="89856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415" y="431864"/>
            <a:ext cx="10324407" cy="981300"/>
          </a:xfrm>
          <a:solidFill>
            <a:srgbClr val="3A34F4"/>
          </a:solidFill>
        </p:spPr>
        <p:txBody>
          <a:bodyPr/>
          <a:lstStyle/>
          <a:p>
            <a:r>
              <a:rPr lang="en-US" dirty="0" smtClean="0"/>
              <a:t>Doing the right thing </a:t>
            </a:r>
            <a:r>
              <a:rPr lang="mr-IN" dirty="0" smtClean="0"/>
              <a:t>–</a:t>
            </a:r>
            <a:r>
              <a:rPr lang="en-US" dirty="0" smtClean="0"/>
              <a:t> not so simple</a:t>
            </a:r>
            <a:endParaRPr lang="en-US" dirty="0"/>
          </a:p>
        </p:txBody>
      </p:sp>
      <p:sp>
        <p:nvSpPr>
          <p:cNvPr id="3" name="Content Placeholder 2"/>
          <p:cNvSpPr>
            <a:spLocks noGrp="1"/>
          </p:cNvSpPr>
          <p:nvPr>
            <p:ph idx="1"/>
          </p:nvPr>
        </p:nvSpPr>
        <p:spPr>
          <a:xfrm>
            <a:off x="635924" y="1413164"/>
            <a:ext cx="10820400" cy="5004261"/>
          </a:xfrm>
        </p:spPr>
        <p:txBody>
          <a:bodyPr>
            <a:normAutofit/>
          </a:bodyPr>
          <a:lstStyle/>
          <a:p>
            <a:endParaRPr lang="en-US" dirty="0" smtClean="0"/>
          </a:p>
          <a:p>
            <a:r>
              <a:rPr lang="en-US" sz="2400" dirty="0" smtClean="0"/>
              <a:t>Building </a:t>
            </a:r>
            <a:r>
              <a:rPr lang="en-US" sz="2400" dirty="0"/>
              <a:t>a reputation of integrity based on ethical actions can happen at home and at </a:t>
            </a:r>
            <a:r>
              <a:rPr lang="en-US" sz="2400" dirty="0" smtClean="0"/>
              <a:t>school</a:t>
            </a:r>
            <a:endParaRPr lang="en-US" sz="2400" dirty="0"/>
          </a:p>
          <a:p>
            <a:r>
              <a:rPr lang="en-US" sz="2400" dirty="0"/>
              <a:t>concern about widespread cheating happening in schools is alarming: </a:t>
            </a:r>
            <a:endParaRPr lang="en-US" sz="2400" dirty="0" smtClean="0"/>
          </a:p>
          <a:p>
            <a:endParaRPr lang="en-US" sz="2400" dirty="0"/>
          </a:p>
          <a:p>
            <a:pPr marL="457200" lvl="1" indent="0">
              <a:buNone/>
            </a:pPr>
            <a:r>
              <a:rPr lang="en-US" sz="2400" dirty="0"/>
              <a:t>“</a:t>
            </a:r>
            <a:r>
              <a:rPr lang="en-US" sz="2400" i="1" dirty="0">
                <a:latin typeface="Times New Roman" charset="0"/>
                <a:ea typeface="Times New Roman" charset="0"/>
                <a:cs typeface="Times New Roman" charset="0"/>
              </a:rPr>
              <a:t>Today’s students do not need to write answers on the insides of their hands or pay another student to write their research papers to cheat academically. In many cases, all they need is a cell phone, a search engine and sometimes a credit card. With so much information available at the touch of a button, student understanding of what is cheating, what is shady and what is perfectly acceptable when it comes to finding </a:t>
            </a:r>
            <a:r>
              <a:rPr lang="en-US" sz="2400" i="1" dirty="0" smtClean="0">
                <a:latin typeface="Times New Roman" charset="0"/>
                <a:ea typeface="Times New Roman" charset="0"/>
                <a:cs typeface="Times New Roman" charset="0"/>
              </a:rPr>
              <a:t>answers, </a:t>
            </a:r>
            <a:r>
              <a:rPr lang="en-US" sz="2400" i="1" dirty="0">
                <a:latin typeface="Times New Roman" charset="0"/>
                <a:ea typeface="Times New Roman" charset="0"/>
                <a:cs typeface="Times New Roman" charset="0"/>
              </a:rPr>
              <a:t>is a little bit murky</a:t>
            </a:r>
            <a:r>
              <a:rPr lang="en-US" sz="2400" dirty="0"/>
              <a:t>” (Lynch, 2017). </a:t>
            </a:r>
            <a:endParaRPr lang="en-US" sz="2400" dirty="0" smtClean="0"/>
          </a:p>
        </p:txBody>
      </p:sp>
    </p:spTree>
    <p:extLst>
      <p:ext uri="{BB962C8B-B14F-4D97-AF65-F5344CB8AC3E}">
        <p14:creationId xmlns:p14="http://schemas.microsoft.com/office/powerpoint/2010/main" val="2039534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7177" y="298860"/>
            <a:ext cx="5122025" cy="798420"/>
          </a:xfrm>
          <a:solidFill>
            <a:srgbClr val="3A34F4"/>
          </a:solidFill>
        </p:spPr>
        <p:txBody>
          <a:bodyPr/>
          <a:lstStyle/>
          <a:p>
            <a:r>
              <a:rPr lang="en-US" dirty="0" smtClean="0"/>
              <a:t>Service learning</a:t>
            </a:r>
            <a:endParaRPr lang="en-US" dirty="0"/>
          </a:p>
        </p:txBody>
      </p:sp>
      <p:sp>
        <p:nvSpPr>
          <p:cNvPr id="3" name="Content Placeholder 2"/>
          <p:cNvSpPr>
            <a:spLocks noGrp="1"/>
          </p:cNvSpPr>
          <p:nvPr>
            <p:ph idx="1"/>
          </p:nvPr>
        </p:nvSpPr>
        <p:spPr>
          <a:xfrm>
            <a:off x="818802" y="1296785"/>
            <a:ext cx="10820400" cy="5253644"/>
          </a:xfrm>
        </p:spPr>
        <p:txBody>
          <a:bodyPr>
            <a:normAutofit/>
          </a:bodyPr>
          <a:lstStyle/>
          <a:p>
            <a:r>
              <a:rPr lang="en-US" sz="3200" i="1" dirty="0">
                <a:latin typeface="Times New Roman" charset="0"/>
                <a:ea typeface="Times New Roman" charset="0"/>
                <a:cs typeface="Times New Roman" charset="0"/>
              </a:rPr>
              <a:t>T</a:t>
            </a:r>
            <a:r>
              <a:rPr lang="en-US" sz="3500" i="1" dirty="0">
                <a:latin typeface="Times New Roman" charset="0"/>
                <a:ea typeface="Times New Roman" charset="0"/>
                <a:cs typeface="Times New Roman" charset="0"/>
              </a:rPr>
              <a:t>hrough service-learning, students can gain significant experiences of reflecting and acting upon the world alongside fellow students, faculty, and community </a:t>
            </a:r>
            <a:r>
              <a:rPr lang="en-US" sz="3500" i="1" dirty="0" smtClean="0">
                <a:latin typeface="Times New Roman" charset="0"/>
                <a:ea typeface="Times New Roman" charset="0"/>
                <a:cs typeface="Times New Roman" charset="0"/>
              </a:rPr>
              <a:t>partner</a:t>
            </a:r>
            <a:r>
              <a:rPr lang="en-US" sz="3500" dirty="0" smtClean="0">
                <a:latin typeface="Times New Roman" charset="0"/>
                <a:ea typeface="Times New Roman" charset="0"/>
                <a:cs typeface="Times New Roman" charset="0"/>
              </a:rPr>
              <a:t>” </a:t>
            </a:r>
            <a:r>
              <a:rPr lang="en-US" sz="3200" dirty="0" smtClean="0">
                <a:latin typeface="Times New Roman" charset="0"/>
                <a:ea typeface="Times New Roman" charset="0"/>
                <a:cs typeface="Times New Roman" charset="0"/>
              </a:rPr>
              <a:t>(Brooks, 2017, p. 7).</a:t>
            </a:r>
          </a:p>
          <a:p>
            <a:endParaRPr lang="en-US" sz="3200" dirty="0" smtClean="0">
              <a:latin typeface="Times New Roman" charset="0"/>
              <a:ea typeface="Times New Roman" charset="0"/>
              <a:cs typeface="Times New Roman" charset="0"/>
            </a:endParaRPr>
          </a:p>
          <a:p>
            <a:r>
              <a:rPr lang="en-US" sz="3200" dirty="0" smtClean="0">
                <a:latin typeface="Times New Roman" charset="0"/>
                <a:ea typeface="Times New Roman" charset="0"/>
                <a:cs typeface="Times New Roman" charset="0"/>
              </a:rPr>
              <a:t>Co-founder </a:t>
            </a:r>
            <a:r>
              <a:rPr lang="en-US" sz="3200" dirty="0">
                <a:latin typeface="Times New Roman" charset="0"/>
                <a:ea typeface="Times New Roman" charset="0"/>
                <a:cs typeface="Times New Roman" charset="0"/>
              </a:rPr>
              <a:t>of </a:t>
            </a:r>
            <a:r>
              <a:rPr lang="en-US" sz="3200" i="1" dirty="0">
                <a:latin typeface="Times New Roman" charset="0"/>
                <a:ea typeface="Times New Roman" charset="0"/>
                <a:cs typeface="Times New Roman" charset="0"/>
              </a:rPr>
              <a:t>Free the </a:t>
            </a:r>
            <a:r>
              <a:rPr lang="en-US" sz="3200" i="1" dirty="0" smtClean="0">
                <a:latin typeface="Times New Roman" charset="0"/>
                <a:ea typeface="Times New Roman" charset="0"/>
                <a:cs typeface="Times New Roman" charset="0"/>
              </a:rPr>
              <a:t>Children/</a:t>
            </a:r>
            <a:r>
              <a:rPr lang="en-US" sz="3200" i="1" dirty="0" err="1" smtClean="0">
                <a:latin typeface="Times New Roman" charset="0"/>
                <a:ea typeface="Times New Roman" charset="0"/>
                <a:cs typeface="Times New Roman" charset="0"/>
              </a:rPr>
              <a:t>We.org</a:t>
            </a:r>
            <a:r>
              <a:rPr lang="en-US" sz="3200" dirty="0" smtClean="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Craig Kielburger </a:t>
            </a:r>
            <a:r>
              <a:rPr lang="en-US" sz="3200" dirty="0" smtClean="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claimed his </a:t>
            </a:r>
            <a:r>
              <a:rPr lang="en-US" sz="3200" dirty="0" smtClean="0">
                <a:latin typeface="Times New Roman" charset="0"/>
                <a:ea typeface="Times New Roman" charset="0"/>
                <a:cs typeface="Times New Roman" charset="0"/>
              </a:rPr>
              <a:t>organization </a:t>
            </a:r>
            <a:r>
              <a:rPr lang="en-US" sz="3200" dirty="0">
                <a:latin typeface="Times New Roman" charset="0"/>
                <a:ea typeface="Times New Roman" charset="0"/>
                <a:cs typeface="Times New Roman" charset="0"/>
              </a:rPr>
              <a:t>had humble beginnings. At first, it was “</a:t>
            </a:r>
            <a:r>
              <a:rPr lang="en-US" sz="3200" i="1" dirty="0">
                <a:latin typeface="Times New Roman" charset="0"/>
                <a:ea typeface="Times New Roman" charset="0"/>
                <a:cs typeface="Times New Roman" charset="0"/>
              </a:rPr>
              <a:t>little more than a small group of classmates eager to raise awareness about child labor. None of us had much experience with social justice work – just a desire to take action</a:t>
            </a:r>
            <a:r>
              <a:rPr lang="en-US" sz="3200" dirty="0">
                <a:latin typeface="Times New Roman" charset="0"/>
                <a:ea typeface="Times New Roman" charset="0"/>
                <a:cs typeface="Times New Roman" charset="0"/>
              </a:rPr>
              <a:t>.” </a:t>
            </a:r>
            <a:endParaRPr lang="en-US" sz="3200" dirty="0" smtClean="0">
              <a:latin typeface="Times New Roman" charset="0"/>
              <a:ea typeface="Times New Roman" charset="0"/>
              <a:cs typeface="Times New Roman" charset="0"/>
            </a:endParaRPr>
          </a:p>
          <a:p>
            <a:endParaRPr lang="en-US" sz="3200" dirty="0" smtClean="0">
              <a:latin typeface="Times New Roman" charset="0"/>
              <a:ea typeface="Times New Roman" charset="0"/>
              <a:cs typeface="Times New Roman" charset="0"/>
            </a:endParaRPr>
          </a:p>
        </p:txBody>
      </p:sp>
    </p:spTree>
    <p:extLst>
      <p:ext uri="{BB962C8B-B14F-4D97-AF65-F5344CB8AC3E}">
        <p14:creationId xmlns:p14="http://schemas.microsoft.com/office/powerpoint/2010/main" val="14008232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792" y="498366"/>
            <a:ext cx="5371407" cy="781794"/>
          </a:xfrm>
          <a:solidFill>
            <a:srgbClr val="3A34F4"/>
          </a:solidFill>
        </p:spPr>
        <p:txBody>
          <a:bodyPr/>
          <a:lstStyle/>
          <a:p>
            <a:r>
              <a:rPr lang="en-US" dirty="0" smtClean="0"/>
              <a:t>Lucy Anne’s place </a:t>
            </a:r>
            <a:endParaRPr lang="en-US" dirty="0"/>
          </a:p>
        </p:txBody>
      </p:sp>
      <p:sp>
        <p:nvSpPr>
          <p:cNvPr id="3" name="Content Placeholder 2"/>
          <p:cNvSpPr>
            <a:spLocks noGrp="1"/>
          </p:cNvSpPr>
          <p:nvPr>
            <p:ph idx="1"/>
          </p:nvPr>
        </p:nvSpPr>
        <p:spPr>
          <a:xfrm>
            <a:off x="685800" y="1479665"/>
            <a:ext cx="10820400" cy="4987637"/>
          </a:xfrm>
        </p:spPr>
        <p:txBody>
          <a:bodyPr>
            <a:normAutofit/>
          </a:bodyPr>
          <a:lstStyle/>
          <a:p>
            <a:r>
              <a:rPr lang="en-US" sz="3600" dirty="0" smtClean="0">
                <a:latin typeface="Times New Roman" charset="0"/>
                <a:ea typeface="Times New Roman" charset="0"/>
                <a:cs typeface="Times New Roman" charset="0"/>
              </a:rPr>
              <a:t>Intergenerational program (</a:t>
            </a:r>
            <a:r>
              <a:rPr lang="en-US" sz="3600" dirty="0" smtClean="0">
                <a:latin typeface="Times New Roman" charset="0"/>
                <a:ea typeface="Times New Roman" charset="0"/>
                <a:cs typeface="Times New Roman" charset="0"/>
              </a:rPr>
              <a:t>Surprise</a:t>
            </a:r>
            <a:r>
              <a:rPr lang="en-US" sz="3600" dirty="0">
                <a:latin typeface="Times New Roman" charset="0"/>
                <a:ea typeface="Times New Roman" charset="0"/>
                <a:cs typeface="Times New Roman" charset="0"/>
              </a:rPr>
              <a:t>, </a:t>
            </a:r>
            <a:r>
              <a:rPr lang="en-US" sz="3600" dirty="0" smtClean="0">
                <a:latin typeface="Times New Roman" charset="0"/>
                <a:ea typeface="Times New Roman" charset="0"/>
                <a:cs typeface="Times New Roman" charset="0"/>
              </a:rPr>
              <a:t>Arizona), </a:t>
            </a:r>
            <a:r>
              <a:rPr lang="en-US" sz="3600" dirty="0" err="1">
                <a:latin typeface="Times New Roman" charset="0"/>
                <a:ea typeface="Times New Roman" charset="0"/>
                <a:cs typeface="Times New Roman" charset="0"/>
              </a:rPr>
              <a:t>Wirtzie</a:t>
            </a:r>
            <a:r>
              <a:rPr lang="en-US" sz="3600" dirty="0">
                <a:latin typeface="Times New Roman" charset="0"/>
                <a:ea typeface="Times New Roman" charset="0"/>
                <a:cs typeface="Times New Roman" charset="0"/>
              </a:rPr>
              <a:t> pre-school students visited seniors at a nearby community center on a regular </a:t>
            </a:r>
            <a:r>
              <a:rPr lang="en-US" sz="3600" dirty="0" smtClean="0">
                <a:latin typeface="Times New Roman" charset="0"/>
                <a:ea typeface="Times New Roman" charset="0"/>
                <a:cs typeface="Times New Roman" charset="0"/>
              </a:rPr>
              <a:t>basis</a:t>
            </a:r>
            <a:endParaRPr lang="en-US" sz="3600" dirty="0" smtClean="0">
              <a:latin typeface="Times New Roman" charset="0"/>
              <a:ea typeface="Times New Roman" charset="0"/>
              <a:cs typeface="Times New Roman" charset="0"/>
            </a:endParaRPr>
          </a:p>
          <a:p>
            <a:r>
              <a:rPr lang="en-US" sz="3600" dirty="0" smtClean="0">
                <a:latin typeface="Times New Roman" charset="0"/>
                <a:ea typeface="Times New Roman" charset="0"/>
                <a:cs typeface="Times New Roman" charset="0"/>
              </a:rPr>
              <a:t>young </a:t>
            </a:r>
            <a:r>
              <a:rPr lang="en-US" sz="3600" dirty="0">
                <a:latin typeface="Times New Roman" charset="0"/>
                <a:ea typeface="Times New Roman" charset="0"/>
                <a:cs typeface="Times New Roman" charset="0"/>
              </a:rPr>
              <a:t>students </a:t>
            </a:r>
            <a:r>
              <a:rPr lang="en-US" sz="3600" dirty="0" smtClean="0">
                <a:latin typeface="Times New Roman" charset="0"/>
                <a:ea typeface="Times New Roman" charset="0"/>
                <a:cs typeface="Times New Roman" charset="0"/>
              </a:rPr>
              <a:t>developed </a:t>
            </a:r>
            <a:r>
              <a:rPr lang="en-US" sz="3600" dirty="0">
                <a:latin typeface="Times New Roman" charset="0"/>
                <a:ea typeface="Times New Roman" charset="0"/>
                <a:cs typeface="Times New Roman" charset="0"/>
              </a:rPr>
              <a:t>pro-social </a:t>
            </a:r>
            <a:r>
              <a:rPr lang="en-US" sz="3600" dirty="0" smtClean="0">
                <a:latin typeface="Times New Roman" charset="0"/>
                <a:ea typeface="Times New Roman" charset="0"/>
                <a:cs typeface="Times New Roman" charset="0"/>
              </a:rPr>
              <a:t>skills</a:t>
            </a:r>
          </a:p>
          <a:p>
            <a:pPr marL="0" indent="0">
              <a:buNone/>
            </a:pPr>
            <a:endParaRPr lang="en-US" sz="3600" dirty="0" smtClean="0">
              <a:latin typeface="Times New Roman" charset="0"/>
              <a:ea typeface="Times New Roman" charset="0"/>
              <a:cs typeface="Times New Roman" charset="0"/>
            </a:endParaRPr>
          </a:p>
          <a:p>
            <a:r>
              <a:rPr lang="en-US" sz="3600" dirty="0" smtClean="0">
                <a:latin typeface="Times New Roman" charset="0"/>
                <a:ea typeface="Times New Roman" charset="0"/>
                <a:cs typeface="Times New Roman" charset="0"/>
              </a:rPr>
              <a:t>Diane York (lead teacher): </a:t>
            </a: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The grandparents and kids laugh, they talk — and they learn...”. </a:t>
            </a:r>
            <a:r>
              <a:rPr lang="en-US" sz="3600" dirty="0">
                <a:latin typeface="Times New Roman" charset="0"/>
                <a:ea typeface="Times New Roman" charset="0"/>
                <a:cs typeface="Times New Roman" charset="0"/>
              </a:rPr>
              <a:t>She added students “</a:t>
            </a:r>
            <a:r>
              <a:rPr lang="en-US" sz="3600" i="1" dirty="0">
                <a:latin typeface="Times New Roman" charset="0"/>
                <a:ea typeface="Times New Roman" charset="0"/>
                <a:cs typeface="Times New Roman" charset="0"/>
              </a:rPr>
              <a:t>need to see that it’s OK to age, it’s OK to be sick</a:t>
            </a:r>
            <a:r>
              <a:rPr lang="en-US" sz="3600" dirty="0">
                <a:latin typeface="Times New Roman" charset="0"/>
                <a:ea typeface="Times New Roman" charset="0"/>
                <a:cs typeface="Times New Roman" charset="0"/>
              </a:rPr>
              <a:t>” (Ritchie, 2017</a:t>
            </a:r>
            <a:r>
              <a:rPr lang="en-US" sz="3600" dirty="0" smtClean="0">
                <a:latin typeface="Times New Roman" charset="0"/>
                <a:ea typeface="Times New Roman" charset="0"/>
                <a:cs typeface="Times New Roman" charset="0"/>
              </a:rPr>
              <a:t>)</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21875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444" y="764373"/>
            <a:ext cx="8995756" cy="864922"/>
          </a:xfrm>
          <a:solidFill>
            <a:srgbClr val="3A34F4"/>
          </a:solidFill>
        </p:spPr>
        <p:txBody>
          <a:bodyPr/>
          <a:lstStyle/>
          <a:p>
            <a:r>
              <a:rPr lang="en-US" dirty="0" smtClean="0"/>
              <a:t>Jalen rose leadership Academy</a:t>
            </a:r>
            <a:endParaRPr lang="en-US" dirty="0"/>
          </a:p>
        </p:txBody>
      </p:sp>
      <p:sp>
        <p:nvSpPr>
          <p:cNvPr id="3" name="Content Placeholder 2"/>
          <p:cNvSpPr>
            <a:spLocks noGrp="1"/>
          </p:cNvSpPr>
          <p:nvPr>
            <p:ph idx="1"/>
          </p:nvPr>
        </p:nvSpPr>
        <p:spPr>
          <a:xfrm>
            <a:off x="685800" y="1928554"/>
            <a:ext cx="10820400" cy="4472246"/>
          </a:xfrm>
        </p:spPr>
        <p:txBody>
          <a:bodyPr>
            <a:normAutofit/>
          </a:bodyPr>
          <a:lstStyle/>
          <a:p>
            <a:r>
              <a:rPr lang="en-US" sz="3200" dirty="0"/>
              <a:t>secondary charter </a:t>
            </a:r>
            <a:r>
              <a:rPr lang="en-US" sz="3200" dirty="0" smtClean="0"/>
              <a:t>school in Detroit</a:t>
            </a:r>
          </a:p>
          <a:p>
            <a:r>
              <a:rPr lang="en-US" sz="3200" dirty="0" smtClean="0"/>
              <a:t>weekly </a:t>
            </a:r>
            <a:r>
              <a:rPr lang="en-US" sz="3200" dirty="0"/>
              <a:t>student field trip </a:t>
            </a:r>
            <a:r>
              <a:rPr lang="en-US" sz="3200" dirty="0" smtClean="0"/>
              <a:t>to government </a:t>
            </a:r>
            <a:r>
              <a:rPr lang="en-US" sz="3200" dirty="0"/>
              <a:t>supported </a:t>
            </a:r>
            <a:r>
              <a:rPr lang="en-US" sz="3200" dirty="0" smtClean="0"/>
              <a:t>nursing </a:t>
            </a:r>
            <a:r>
              <a:rPr lang="en-US" sz="3200" dirty="0"/>
              <a:t>center </a:t>
            </a:r>
            <a:r>
              <a:rPr lang="en-US" sz="3200" dirty="0" smtClean="0"/>
              <a:t>(which </a:t>
            </a:r>
            <a:r>
              <a:rPr lang="en-US" sz="3200" dirty="0"/>
              <a:t>housed over a thousand </a:t>
            </a:r>
            <a:r>
              <a:rPr lang="en-US" sz="3200" dirty="0" smtClean="0"/>
              <a:t>seniors/former war vets)</a:t>
            </a:r>
            <a:endParaRPr lang="en-US" sz="3200" dirty="0" smtClean="0"/>
          </a:p>
          <a:p>
            <a:r>
              <a:rPr lang="en-US" sz="3200" dirty="0" smtClean="0"/>
              <a:t>Students </a:t>
            </a:r>
            <a:r>
              <a:rPr lang="en-US" sz="3200" dirty="0"/>
              <a:t>formed relationships with </a:t>
            </a:r>
            <a:r>
              <a:rPr lang="en-US" sz="3200" dirty="0" smtClean="0"/>
              <a:t>seniors who </a:t>
            </a:r>
            <a:r>
              <a:rPr lang="en-US" sz="3200" dirty="0" smtClean="0"/>
              <a:t>helped students </a:t>
            </a:r>
            <a:r>
              <a:rPr lang="en-US" sz="3200" dirty="0"/>
              <a:t>with goal </a:t>
            </a:r>
            <a:r>
              <a:rPr lang="en-US" sz="3200" dirty="0" smtClean="0"/>
              <a:t>setting</a:t>
            </a:r>
          </a:p>
          <a:p>
            <a:r>
              <a:rPr lang="en-US" sz="3200" dirty="0" smtClean="0"/>
              <a:t>students </a:t>
            </a:r>
            <a:r>
              <a:rPr lang="en-US" sz="3200" dirty="0"/>
              <a:t>interviewed </a:t>
            </a:r>
            <a:r>
              <a:rPr lang="en-US" sz="3200" dirty="0" smtClean="0"/>
              <a:t>buddies </a:t>
            </a:r>
            <a:r>
              <a:rPr lang="en-US" sz="3200" dirty="0"/>
              <a:t>and used the information in their English class to write and </a:t>
            </a:r>
            <a:r>
              <a:rPr lang="en-US" sz="3200" dirty="0" smtClean="0"/>
              <a:t>publish </a:t>
            </a:r>
            <a:r>
              <a:rPr lang="en-US" sz="3200" dirty="0" smtClean="0"/>
              <a:t>an anthology </a:t>
            </a:r>
            <a:r>
              <a:rPr lang="en-US" sz="3200" dirty="0"/>
              <a:t>of the senior </a:t>
            </a:r>
            <a:r>
              <a:rPr lang="en-US" sz="3200" dirty="0" smtClean="0"/>
              <a:t>biographies</a:t>
            </a:r>
            <a:endParaRPr lang="en-US" sz="3200" dirty="0"/>
          </a:p>
          <a:p>
            <a:endParaRPr lang="en-US" dirty="0"/>
          </a:p>
        </p:txBody>
      </p:sp>
    </p:spTree>
    <p:extLst>
      <p:ext uri="{BB962C8B-B14F-4D97-AF65-F5344CB8AC3E}">
        <p14:creationId xmlns:p14="http://schemas.microsoft.com/office/powerpoint/2010/main" val="1741101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48489"/>
            <a:ext cx="8610600" cy="881547"/>
          </a:xfrm>
          <a:solidFill>
            <a:srgbClr val="FF0000"/>
          </a:solidFill>
        </p:spPr>
        <p:txBody>
          <a:bodyPr>
            <a:normAutofit/>
          </a:bodyPr>
          <a:lstStyle/>
          <a:p>
            <a:r>
              <a:rPr lang="en-US" dirty="0" smtClean="0"/>
              <a:t>BARRIERS to </a:t>
            </a:r>
            <a:r>
              <a:rPr lang="en-US" dirty="0" smtClean="0"/>
              <a:t>SEL</a:t>
            </a:r>
            <a:endParaRPr lang="en-US" dirty="0"/>
          </a:p>
        </p:txBody>
      </p:sp>
      <p:sp>
        <p:nvSpPr>
          <p:cNvPr id="3" name="Content Placeholder 2"/>
          <p:cNvSpPr>
            <a:spLocks noGrp="1"/>
          </p:cNvSpPr>
          <p:nvPr>
            <p:ph idx="1"/>
          </p:nvPr>
        </p:nvSpPr>
        <p:spPr>
          <a:xfrm>
            <a:off x="685800" y="1712422"/>
            <a:ext cx="10820400" cy="4506263"/>
          </a:xfrm>
        </p:spPr>
        <p:txBody>
          <a:bodyPr>
            <a:normAutofit lnSpcReduction="10000"/>
          </a:bodyPr>
          <a:lstStyle/>
          <a:p>
            <a:pPr marL="457200" lvl="0" indent="-457200">
              <a:buFont typeface="+mj-lt"/>
              <a:buAutoNum type="arabicPeriod"/>
            </a:pPr>
            <a:r>
              <a:rPr lang="en-US" dirty="0"/>
              <a:t>Diminished status compared to ‘test-able’ subjects</a:t>
            </a:r>
          </a:p>
          <a:p>
            <a:pPr marL="457200" lvl="0" indent="-457200">
              <a:buFont typeface="+mj-lt"/>
              <a:buAutoNum type="arabicPeriod"/>
            </a:pPr>
            <a:r>
              <a:rPr lang="en-US" dirty="0"/>
              <a:t>‘Time’ dedicated in-between ‘study’ (assemblies; afterschool)</a:t>
            </a:r>
          </a:p>
          <a:p>
            <a:pPr marL="457200" lvl="0" indent="-457200">
              <a:buFont typeface="+mj-lt"/>
              <a:buAutoNum type="arabicPeriod"/>
            </a:pPr>
            <a:r>
              <a:rPr lang="en-US" dirty="0"/>
              <a:t>Lack of room in the schedule</a:t>
            </a:r>
          </a:p>
          <a:p>
            <a:pPr marL="457200" lvl="0" indent="-457200">
              <a:buFont typeface="+mj-lt"/>
              <a:buAutoNum type="arabicPeriod"/>
            </a:pPr>
            <a:r>
              <a:rPr lang="en-US" dirty="0"/>
              <a:t>Assessment is less rigorous (on report cards)</a:t>
            </a:r>
          </a:p>
          <a:p>
            <a:pPr marL="457200" lvl="0" indent="-457200">
              <a:buFont typeface="+mj-lt"/>
              <a:buAutoNum type="arabicPeriod"/>
            </a:pPr>
            <a:r>
              <a:rPr lang="en-US" dirty="0"/>
              <a:t>Assumption that experts must teach it </a:t>
            </a:r>
          </a:p>
          <a:p>
            <a:pPr marL="457200" lvl="0" indent="-457200">
              <a:buFont typeface="+mj-lt"/>
              <a:buAutoNum type="arabicPeriod"/>
            </a:pPr>
            <a:r>
              <a:rPr lang="en-US" dirty="0"/>
              <a:t>Splintering and isolated promotion of specific areas of social and emotional development (leadership, career preparation, character education, anti-bullying campaigns, health education, service learning, study and university preparation, drug education, family life education, internet safety, </a:t>
            </a:r>
            <a:r>
              <a:rPr lang="en-US" dirty="0" err="1"/>
              <a:t>lifeskills</a:t>
            </a:r>
            <a:r>
              <a:rPr lang="en-US" dirty="0"/>
              <a:t>, nutrition, time management, volunteerism, internships…)</a:t>
            </a:r>
          </a:p>
          <a:p>
            <a:pPr marL="457200" lvl="0" indent="-457200">
              <a:buFont typeface="+mj-lt"/>
              <a:buAutoNum type="arabicPeriod"/>
            </a:pPr>
            <a:r>
              <a:rPr lang="en-US" dirty="0"/>
              <a:t>A random approach to social and emotional development curriculum -  on an “as needs </a:t>
            </a:r>
            <a:r>
              <a:rPr lang="en-US" dirty="0" smtClean="0"/>
              <a:t>basis</a:t>
            </a:r>
            <a:r>
              <a:rPr lang="en-US" dirty="0"/>
              <a:t>” (in other words, a ‘crisis management’ approach)</a:t>
            </a:r>
          </a:p>
          <a:p>
            <a:endParaRPr lang="en-US" dirty="0"/>
          </a:p>
        </p:txBody>
      </p:sp>
    </p:spTree>
    <p:extLst>
      <p:ext uri="{BB962C8B-B14F-4D97-AF65-F5344CB8AC3E}">
        <p14:creationId xmlns:p14="http://schemas.microsoft.com/office/powerpoint/2010/main" val="335773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524" y="548242"/>
            <a:ext cx="6069676" cy="765169"/>
          </a:xfrm>
          <a:solidFill>
            <a:srgbClr val="FF0000"/>
          </a:solidFill>
        </p:spPr>
        <p:txBody>
          <a:bodyPr/>
          <a:lstStyle/>
          <a:p>
            <a:r>
              <a:rPr lang="en-US" dirty="0" smtClean="0"/>
              <a:t>Barriers (continued)</a:t>
            </a:r>
            <a:endParaRPr lang="en-US" dirty="0"/>
          </a:p>
        </p:txBody>
      </p:sp>
      <p:sp>
        <p:nvSpPr>
          <p:cNvPr id="3" name="Content Placeholder 2"/>
          <p:cNvSpPr>
            <a:spLocks noGrp="1"/>
          </p:cNvSpPr>
          <p:nvPr>
            <p:ph idx="1"/>
          </p:nvPr>
        </p:nvSpPr>
        <p:spPr>
          <a:xfrm>
            <a:off x="685800" y="1679172"/>
            <a:ext cx="10820400" cy="4838006"/>
          </a:xfrm>
        </p:spPr>
        <p:txBody>
          <a:bodyPr>
            <a:normAutofit lnSpcReduction="10000"/>
          </a:bodyPr>
          <a:lstStyle/>
          <a:p>
            <a:pPr marL="0" lvl="0" indent="0">
              <a:buNone/>
            </a:pPr>
            <a:r>
              <a:rPr lang="en-US" dirty="0"/>
              <a:t>8</a:t>
            </a:r>
            <a:r>
              <a:rPr lang="en-US" dirty="0" smtClean="0"/>
              <a:t>. Repetitive </a:t>
            </a:r>
            <a:r>
              <a:rPr lang="en-US" dirty="0"/>
              <a:t>nature of curriculum – </a:t>
            </a:r>
            <a:r>
              <a:rPr lang="en-US" dirty="0" smtClean="0"/>
              <a:t>Lack </a:t>
            </a:r>
            <a:r>
              <a:rPr lang="en-US" dirty="0"/>
              <a:t>of comprehensive and coordinated curriculum that increases concentrated placement of study, rather </a:t>
            </a:r>
            <a:r>
              <a:rPr lang="en-US" dirty="0" smtClean="0"/>
              <a:t>than </a:t>
            </a:r>
            <a:r>
              <a:rPr lang="en-US" dirty="0"/>
              <a:t>“all about me” every </a:t>
            </a:r>
            <a:r>
              <a:rPr lang="en-US" dirty="0" smtClean="0"/>
              <a:t>year.</a:t>
            </a:r>
          </a:p>
          <a:p>
            <a:pPr marL="0" lvl="0" indent="0">
              <a:buNone/>
            </a:pPr>
            <a:r>
              <a:rPr lang="en-US" dirty="0"/>
              <a:t>9</a:t>
            </a:r>
            <a:r>
              <a:rPr lang="en-US" dirty="0" smtClean="0"/>
              <a:t>. Lack </a:t>
            </a:r>
            <a:r>
              <a:rPr lang="en-US" dirty="0"/>
              <a:t>of connection and link to other subject </a:t>
            </a:r>
            <a:r>
              <a:rPr lang="en-US" dirty="0" smtClean="0"/>
              <a:t>areas</a:t>
            </a:r>
          </a:p>
          <a:p>
            <a:pPr marL="0" lvl="0" indent="0">
              <a:buNone/>
            </a:pPr>
            <a:r>
              <a:rPr lang="en-US" dirty="0" smtClean="0"/>
              <a:t>10. Notion </a:t>
            </a:r>
            <a:r>
              <a:rPr lang="en-US" dirty="0"/>
              <a:t>that free flow of conversation during advisory or homeroom groups </a:t>
            </a:r>
            <a:r>
              <a:rPr lang="en-US" dirty="0" smtClean="0"/>
              <a:t>is enough</a:t>
            </a:r>
            <a:endParaRPr lang="en-US" dirty="0" smtClean="0"/>
          </a:p>
          <a:p>
            <a:pPr marL="0" lvl="0" indent="0">
              <a:buNone/>
            </a:pPr>
            <a:r>
              <a:rPr lang="en-US" dirty="0" smtClean="0"/>
              <a:t>11. Idea </a:t>
            </a:r>
            <a:r>
              <a:rPr lang="en-US" dirty="0"/>
              <a:t>that social and emotional development will be taught within ‘social justice’ themes in ELA </a:t>
            </a:r>
            <a:r>
              <a:rPr lang="en-US" dirty="0" smtClean="0"/>
              <a:t>classrooms</a:t>
            </a:r>
            <a:endParaRPr lang="en-US" dirty="0" smtClean="0"/>
          </a:p>
          <a:p>
            <a:pPr marL="0" lvl="0" indent="0">
              <a:buNone/>
            </a:pPr>
            <a:r>
              <a:rPr lang="en-US" dirty="0" smtClean="0"/>
              <a:t>12. Somewhat </a:t>
            </a:r>
            <a:r>
              <a:rPr lang="en-US" dirty="0"/>
              <a:t>of a “this is </a:t>
            </a:r>
            <a:r>
              <a:rPr lang="en-US" dirty="0" smtClean="0"/>
              <a:t>good enough” </a:t>
            </a:r>
            <a:r>
              <a:rPr lang="en-US" dirty="0"/>
              <a:t>attitude on the part of curriculum </a:t>
            </a:r>
            <a:r>
              <a:rPr lang="en-US" dirty="0" smtClean="0"/>
              <a:t>decision-makers</a:t>
            </a:r>
          </a:p>
          <a:p>
            <a:pPr marL="0" lvl="0" indent="0">
              <a:buNone/>
            </a:pPr>
            <a:r>
              <a:rPr lang="en-US" dirty="0" smtClean="0"/>
              <a:t>13. Lack of pre-service education that supports the teaching of social and emotional development</a:t>
            </a:r>
          </a:p>
          <a:p>
            <a:pPr marL="0" lvl="0" indent="0">
              <a:buNone/>
            </a:pPr>
            <a:r>
              <a:rPr lang="en-US" dirty="0" smtClean="0"/>
              <a:t>14. Lack </a:t>
            </a:r>
            <a:r>
              <a:rPr lang="en-US" dirty="0"/>
              <a:t>of representation of social and emotional development leaders at the curriculum decision-making table</a:t>
            </a:r>
          </a:p>
          <a:p>
            <a:endParaRPr lang="en-US" dirty="0"/>
          </a:p>
        </p:txBody>
      </p:sp>
    </p:spTree>
    <p:extLst>
      <p:ext uri="{BB962C8B-B14F-4D97-AF65-F5344CB8AC3E}">
        <p14:creationId xmlns:p14="http://schemas.microsoft.com/office/powerpoint/2010/main" val="436559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764373"/>
            <a:ext cx="8610600" cy="964674"/>
          </a:xfrm>
          <a:solidFill>
            <a:srgbClr val="3A34F4"/>
          </a:solidFill>
        </p:spPr>
        <p:txBody>
          <a:bodyPr/>
          <a:lstStyle/>
          <a:p>
            <a:r>
              <a:rPr lang="en-US" b="1" dirty="0" smtClean="0">
                <a:latin typeface="Arial" charset="0"/>
                <a:ea typeface="Arial" charset="0"/>
                <a:cs typeface="Arial" charset="0"/>
              </a:rPr>
              <a:t>STREAM</a:t>
            </a:r>
            <a:r>
              <a:rPr lang="mr-IN" b="1" dirty="0" smtClean="0">
                <a:latin typeface="Arial" charset="0"/>
                <a:ea typeface="Arial" charset="0"/>
                <a:cs typeface="Arial" charset="0"/>
              </a:rPr>
              <a:t>–</a:t>
            </a:r>
            <a:r>
              <a:rPr lang="en-US" b="1" dirty="0" err="1" smtClean="0">
                <a:latin typeface="Arial" charset="0"/>
                <a:ea typeface="Arial" charset="0"/>
                <a:cs typeface="Arial" charset="0"/>
              </a:rPr>
              <a:t>FocUSED</a:t>
            </a:r>
            <a:r>
              <a:rPr lang="en-US" b="1" dirty="0" smtClean="0">
                <a:latin typeface="Arial" charset="0"/>
                <a:ea typeface="Arial" charset="0"/>
                <a:cs typeface="Arial" charset="0"/>
              </a:rPr>
              <a:t> EDUCATION  </a:t>
            </a:r>
            <a:endParaRPr lang="en-US" b="1" dirty="0">
              <a:latin typeface="Arial" charset="0"/>
              <a:ea typeface="Arial" charset="0"/>
              <a:cs typeface="Arial" charset="0"/>
            </a:endParaRPr>
          </a:p>
        </p:txBody>
      </p:sp>
      <p:sp>
        <p:nvSpPr>
          <p:cNvPr id="3" name="Content Placeholder 2"/>
          <p:cNvSpPr>
            <a:spLocks noGrp="1"/>
          </p:cNvSpPr>
          <p:nvPr>
            <p:ph idx="1"/>
          </p:nvPr>
        </p:nvSpPr>
        <p:spPr>
          <a:xfrm>
            <a:off x="685800" y="2194559"/>
            <a:ext cx="10820400" cy="4355869"/>
          </a:xfrm>
          <a:solidFill>
            <a:schemeClr val="tx1"/>
          </a:solidFill>
        </p:spPr>
        <p:txBody>
          <a:bodyPr/>
          <a:lstStyle/>
          <a:p>
            <a:pPr algn="ctr">
              <a:buFont typeface="Wingdings" charset="2"/>
              <a:buChar char="ü"/>
            </a:pPr>
            <a:r>
              <a:rPr lang="en-US" sz="5400" b="1" dirty="0" smtClean="0">
                <a:solidFill>
                  <a:srgbClr val="3A34F4"/>
                </a:solidFill>
              </a:rPr>
              <a:t>Synthesized</a:t>
            </a:r>
          </a:p>
          <a:p>
            <a:pPr algn="ctr">
              <a:buFont typeface="Wingdings" charset="2"/>
              <a:buChar char="ü"/>
            </a:pPr>
            <a:r>
              <a:rPr lang="en-US" sz="5400" b="1" dirty="0" smtClean="0">
                <a:solidFill>
                  <a:srgbClr val="3A34F4"/>
                </a:solidFill>
              </a:rPr>
              <a:t>Balanced</a:t>
            </a:r>
          </a:p>
          <a:p>
            <a:pPr algn="ctr">
              <a:buFont typeface="Wingdings" charset="2"/>
              <a:buChar char="ü"/>
            </a:pPr>
            <a:r>
              <a:rPr lang="en-US" sz="5400" b="1" dirty="0" smtClean="0">
                <a:solidFill>
                  <a:srgbClr val="3A34F4"/>
                </a:solidFill>
              </a:rPr>
              <a:t>Equitable</a:t>
            </a:r>
          </a:p>
          <a:p>
            <a:pPr algn="ctr">
              <a:buFont typeface="Wingdings" charset="2"/>
              <a:buChar char="ü"/>
            </a:pPr>
            <a:r>
              <a:rPr lang="en-US" sz="5400" b="1" dirty="0" smtClean="0">
                <a:solidFill>
                  <a:srgbClr val="3A34F4"/>
                </a:solidFill>
              </a:rPr>
              <a:t>Meaningful</a:t>
            </a:r>
          </a:p>
          <a:p>
            <a:pPr algn="ctr">
              <a:buFont typeface="Wingdings" charset="2"/>
              <a:buChar char="ü"/>
            </a:pPr>
            <a:r>
              <a:rPr lang="en-US" sz="5400" b="1" dirty="0" smtClean="0">
                <a:solidFill>
                  <a:srgbClr val="3A34F4"/>
                </a:solidFill>
              </a:rPr>
              <a:t>Engaging</a:t>
            </a:r>
          </a:p>
          <a:p>
            <a:pPr marL="0" indent="0" algn="ctr">
              <a:buNone/>
            </a:pPr>
            <a:endParaRPr lang="en-US" sz="4000" dirty="0" smtClean="0"/>
          </a:p>
          <a:p>
            <a:endParaRPr lang="en-US" dirty="0" smtClean="0"/>
          </a:p>
          <a:p>
            <a:endParaRPr lang="en-US" dirty="0"/>
          </a:p>
        </p:txBody>
      </p:sp>
    </p:spTree>
    <p:extLst>
      <p:ext uri="{BB962C8B-B14F-4D97-AF65-F5344CB8AC3E}">
        <p14:creationId xmlns:p14="http://schemas.microsoft.com/office/powerpoint/2010/main" val="173116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69023"/>
            <a:ext cx="8610600" cy="1293028"/>
          </a:xfrm>
        </p:spPr>
        <p:txBody>
          <a:bodyPr/>
          <a:lstStyle/>
          <a:p>
            <a:r>
              <a:rPr lang="en-US" b="1" dirty="0" smtClean="0"/>
              <a:t>SCIENCE &amp; MEASUREMENT </a:t>
            </a:r>
            <a:endParaRPr lang="en-US" b="1" dirty="0"/>
          </a:p>
        </p:txBody>
      </p:sp>
      <p:sp>
        <p:nvSpPr>
          <p:cNvPr id="3" name="Content Placeholder 2"/>
          <p:cNvSpPr>
            <a:spLocks noGrp="1"/>
          </p:cNvSpPr>
          <p:nvPr>
            <p:ph idx="1"/>
          </p:nvPr>
        </p:nvSpPr>
        <p:spPr>
          <a:xfrm>
            <a:off x="685800" y="1862051"/>
            <a:ext cx="10820400" cy="4788131"/>
          </a:xfrm>
        </p:spPr>
        <p:txBody>
          <a:bodyPr>
            <a:normAutofit/>
          </a:bodyPr>
          <a:lstStyle/>
          <a:p>
            <a:r>
              <a:rPr lang="en-US" dirty="0" smtClean="0"/>
              <a:t>Volume of advances in science requires an increase in time for science education</a:t>
            </a:r>
          </a:p>
          <a:p>
            <a:r>
              <a:rPr lang="en-US" dirty="0" smtClean="0"/>
              <a:t>Science could be divided into separate subjects (Life Science; Engineering Science; Chemical Science; Physics) that would be important for all students to experience</a:t>
            </a:r>
          </a:p>
          <a:p>
            <a:r>
              <a:rPr lang="en-US" dirty="0" smtClean="0"/>
              <a:t>Science should not be an optional subject in high school</a:t>
            </a:r>
          </a:p>
          <a:p>
            <a:r>
              <a:rPr lang="en-US" dirty="0" smtClean="0"/>
              <a:t>Mastery approach to teaching and learning Science can increase student selection of science courses</a:t>
            </a:r>
          </a:p>
          <a:p>
            <a:r>
              <a:rPr lang="en-US" dirty="0" smtClean="0"/>
              <a:t>Measurement unit in mathematics could be integrated within Science classes </a:t>
            </a:r>
            <a:r>
              <a:rPr lang="mr-IN" dirty="0" smtClean="0"/>
              <a:t>–</a:t>
            </a:r>
            <a:r>
              <a:rPr lang="en-US" dirty="0" smtClean="0"/>
              <a:t> as Science is the ideal applied context for comparing actual 2D and 3D measurements</a:t>
            </a:r>
          </a:p>
          <a:p>
            <a:r>
              <a:rPr lang="en-US" dirty="0" smtClean="0"/>
              <a:t>Entrepreneurship and internships in science can be integrated into Science course work</a:t>
            </a:r>
          </a:p>
        </p:txBody>
      </p:sp>
    </p:spTree>
    <p:extLst>
      <p:ext uri="{BB962C8B-B14F-4D97-AF65-F5344CB8AC3E}">
        <p14:creationId xmlns:p14="http://schemas.microsoft.com/office/powerpoint/2010/main" val="719529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81988"/>
            <a:ext cx="8610600" cy="1293028"/>
          </a:xfrm>
        </p:spPr>
        <p:txBody>
          <a:bodyPr/>
          <a:lstStyle/>
          <a:p>
            <a:r>
              <a:rPr lang="en-US" b="1" dirty="0" smtClean="0"/>
              <a:t>TECHNOLOGY &amp; RESEARCH</a:t>
            </a:r>
            <a:endParaRPr lang="en-US" b="1" dirty="0"/>
          </a:p>
        </p:txBody>
      </p:sp>
      <p:sp>
        <p:nvSpPr>
          <p:cNvPr id="3" name="Content Placeholder 2"/>
          <p:cNvSpPr>
            <a:spLocks noGrp="1"/>
          </p:cNvSpPr>
          <p:nvPr>
            <p:ph idx="1"/>
          </p:nvPr>
        </p:nvSpPr>
        <p:spPr>
          <a:xfrm>
            <a:off x="685800" y="1496291"/>
            <a:ext cx="11068396" cy="4987636"/>
          </a:xfrm>
        </p:spPr>
        <p:txBody>
          <a:bodyPr>
            <a:normAutofit fontScale="85000" lnSpcReduction="20000"/>
          </a:bodyPr>
          <a:lstStyle/>
          <a:p>
            <a:pPr>
              <a:lnSpc>
                <a:spcPct val="100000"/>
              </a:lnSpc>
              <a:spcBef>
                <a:spcPts val="0"/>
              </a:spcBef>
            </a:pPr>
            <a:r>
              <a:rPr lang="en-US" sz="3000" dirty="0" smtClean="0"/>
              <a:t>Technology is a tool to support learning in all subject areas</a:t>
            </a:r>
          </a:p>
          <a:p>
            <a:pPr>
              <a:lnSpc>
                <a:spcPct val="100000"/>
              </a:lnSpc>
              <a:spcBef>
                <a:spcPts val="0"/>
              </a:spcBef>
            </a:pPr>
            <a:r>
              <a:rPr lang="en-US" sz="3000" dirty="0" smtClean="0"/>
              <a:t>Technology is not synonymous with innovation, but can aid in supporting innovative ideas and analysis</a:t>
            </a:r>
          </a:p>
          <a:p>
            <a:pPr>
              <a:lnSpc>
                <a:spcPct val="100000"/>
              </a:lnSpc>
              <a:spcBef>
                <a:spcPts val="0"/>
              </a:spcBef>
            </a:pPr>
            <a:r>
              <a:rPr lang="en-US" sz="3000" dirty="0" smtClean="0"/>
              <a:t>Scope and Sequence for specific software mastery and application needs to part of a progressive school curriculum</a:t>
            </a:r>
          </a:p>
          <a:p>
            <a:pPr>
              <a:lnSpc>
                <a:spcPct val="100000"/>
              </a:lnSpc>
              <a:spcBef>
                <a:spcPts val="0"/>
              </a:spcBef>
            </a:pPr>
            <a:r>
              <a:rPr lang="en-US" sz="3000" dirty="0" smtClean="0"/>
              <a:t>Technology can be linked directly with project-based research </a:t>
            </a:r>
          </a:p>
          <a:p>
            <a:pPr>
              <a:lnSpc>
                <a:spcPct val="100000"/>
              </a:lnSpc>
              <a:spcBef>
                <a:spcPts val="0"/>
              </a:spcBef>
            </a:pPr>
            <a:r>
              <a:rPr lang="en-US" sz="3000" dirty="0" smtClean="0"/>
              <a:t>Research activities with creative expectations enhance learning</a:t>
            </a:r>
          </a:p>
          <a:p>
            <a:pPr>
              <a:lnSpc>
                <a:spcPct val="100000"/>
              </a:lnSpc>
              <a:spcBef>
                <a:spcPts val="0"/>
              </a:spcBef>
            </a:pPr>
            <a:r>
              <a:rPr lang="en-US" sz="3000" dirty="0" smtClean="0"/>
              <a:t>Scope and sequence for mastery of qualitative and quantitative research methods and library skills within project/problem/inquiry based learning needs to be part of a progressive school curriculum</a:t>
            </a:r>
          </a:p>
          <a:p>
            <a:pPr>
              <a:lnSpc>
                <a:spcPct val="100000"/>
              </a:lnSpc>
              <a:spcBef>
                <a:spcPts val="0"/>
              </a:spcBef>
            </a:pPr>
            <a:r>
              <a:rPr lang="en-US" sz="3000" dirty="0" smtClean="0"/>
              <a:t>Statistics and data management mathematics can be embedded within an Inquiry/Research and Design course</a:t>
            </a:r>
          </a:p>
          <a:p>
            <a:pPr>
              <a:lnSpc>
                <a:spcPct val="100000"/>
              </a:lnSpc>
              <a:spcBef>
                <a:spcPts val="0"/>
              </a:spcBef>
            </a:pPr>
            <a:r>
              <a:rPr lang="en-US" sz="3000" dirty="0" smtClean="0"/>
              <a:t>Context for research integrates well with Social Studies and social </a:t>
            </a:r>
            <a:r>
              <a:rPr lang="en-US" sz="3000" dirty="0"/>
              <a:t>j</a:t>
            </a:r>
            <a:r>
              <a:rPr lang="en-US" sz="3000" dirty="0" smtClean="0"/>
              <a:t>ustice issues</a:t>
            </a:r>
          </a:p>
          <a:p>
            <a:pPr>
              <a:lnSpc>
                <a:spcPct val="100000"/>
              </a:lnSpc>
              <a:spcBef>
                <a:spcPts val="0"/>
              </a:spcBef>
            </a:pPr>
            <a:endParaRPr lang="en-US" dirty="0"/>
          </a:p>
        </p:txBody>
      </p:sp>
    </p:spTree>
    <p:extLst>
      <p:ext uri="{BB962C8B-B14F-4D97-AF65-F5344CB8AC3E}">
        <p14:creationId xmlns:p14="http://schemas.microsoft.com/office/powerpoint/2010/main" val="82165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78852" y="368300"/>
            <a:ext cx="10227947" cy="5900739"/>
          </a:xfrm>
          <a:prstGeom prst="rect">
            <a:avLst/>
          </a:prstGeom>
        </p:spPr>
      </p:pic>
    </p:spTree>
    <p:extLst>
      <p:ext uri="{BB962C8B-B14F-4D97-AF65-F5344CB8AC3E}">
        <p14:creationId xmlns:p14="http://schemas.microsoft.com/office/powerpoint/2010/main" val="5646191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810" y="365362"/>
            <a:ext cx="4706389" cy="715292"/>
          </a:xfrm>
          <a:solidFill>
            <a:srgbClr val="3A34F4"/>
          </a:solidFill>
        </p:spPr>
        <p:txBody>
          <a:bodyPr/>
          <a:lstStyle/>
          <a:p>
            <a:r>
              <a:rPr lang="en-US" dirty="0" smtClean="0"/>
              <a:t>Family Projects</a:t>
            </a:r>
            <a:endParaRPr lang="en-US" dirty="0"/>
          </a:p>
        </p:txBody>
      </p:sp>
      <p:sp>
        <p:nvSpPr>
          <p:cNvPr id="3" name="Content Placeholder 2"/>
          <p:cNvSpPr>
            <a:spLocks noGrp="1"/>
          </p:cNvSpPr>
          <p:nvPr>
            <p:ph idx="1"/>
          </p:nvPr>
        </p:nvSpPr>
        <p:spPr>
          <a:xfrm>
            <a:off x="465513" y="1346662"/>
            <a:ext cx="11223567" cy="5511338"/>
          </a:xfrm>
        </p:spPr>
        <p:txBody>
          <a:bodyPr>
            <a:noAutofit/>
          </a:bodyPr>
          <a:lstStyle/>
          <a:p>
            <a:r>
              <a:rPr lang="en-US" sz="2400" dirty="0" smtClean="0"/>
              <a:t>Parent </a:t>
            </a:r>
            <a:r>
              <a:rPr lang="en-US" sz="2400" dirty="0" smtClean="0"/>
              <a:t>involvement in school aids student success</a:t>
            </a:r>
          </a:p>
          <a:p>
            <a:r>
              <a:rPr lang="en-US" sz="2400" dirty="0" smtClean="0"/>
              <a:t>parents </a:t>
            </a:r>
            <a:r>
              <a:rPr lang="en-US" sz="2400" dirty="0" smtClean="0"/>
              <a:t>as co-learners </a:t>
            </a:r>
            <a:r>
              <a:rPr lang="mr-IN" sz="2400" dirty="0" smtClean="0"/>
              <a:t>–</a:t>
            </a:r>
            <a:r>
              <a:rPr lang="en-US" sz="2400" dirty="0"/>
              <a:t> </a:t>
            </a:r>
            <a:r>
              <a:rPr lang="en-US" sz="2400" dirty="0" smtClean="0"/>
              <a:t>research </a:t>
            </a:r>
            <a:r>
              <a:rPr lang="en-US" sz="2400" dirty="0" smtClean="0"/>
              <a:t>and co-edit a project each </a:t>
            </a:r>
            <a:r>
              <a:rPr lang="en-US" sz="2400" dirty="0"/>
              <a:t>semester/year </a:t>
            </a:r>
            <a:r>
              <a:rPr lang="en-US" sz="2400" dirty="0" smtClean="0"/>
              <a:t>Vygotsky’s </a:t>
            </a:r>
            <a:r>
              <a:rPr lang="en-US" sz="2400" dirty="0"/>
              <a:t>ZPD (interaction of expert and novice learners) </a:t>
            </a:r>
            <a:endParaRPr lang="en-US" sz="2400" dirty="0" smtClean="0"/>
          </a:p>
          <a:p>
            <a:r>
              <a:rPr lang="en-US" sz="2400" dirty="0" smtClean="0"/>
              <a:t>Parents have unique opportunity to be in 1:1 (most effective learning setting)</a:t>
            </a:r>
          </a:p>
          <a:p>
            <a:r>
              <a:rPr lang="en-US" sz="2400" dirty="0" smtClean="0"/>
              <a:t>Curiosity can be a social experience (not hiding parent support/learning)</a:t>
            </a:r>
          </a:p>
          <a:p>
            <a:r>
              <a:rPr lang="en-US" sz="2400" dirty="0" smtClean="0"/>
              <a:t>Meaningful home study </a:t>
            </a:r>
            <a:r>
              <a:rPr lang="mr-IN" sz="2400" dirty="0" smtClean="0"/>
              <a:t>–</a:t>
            </a:r>
            <a:r>
              <a:rPr lang="en-US" sz="2400" dirty="0" smtClean="0"/>
              <a:t> rather than boring worksheets</a:t>
            </a:r>
          </a:p>
          <a:p>
            <a:r>
              <a:rPr lang="en-US" sz="2400" dirty="0" smtClean="0"/>
              <a:t>Doesn’t replace reading </a:t>
            </a:r>
            <a:r>
              <a:rPr lang="mr-IN" sz="2400" dirty="0" smtClean="0"/>
              <a:t>–</a:t>
            </a:r>
            <a:r>
              <a:rPr lang="en-US" sz="2400" dirty="0" smtClean="0"/>
              <a:t> but adds in dialogue about non-fiction </a:t>
            </a:r>
          </a:p>
          <a:p>
            <a:r>
              <a:rPr lang="en-US" sz="2400" dirty="0"/>
              <a:t>Examples of projects include: create a planet; create your own family flag or tree; design the 51</a:t>
            </a:r>
            <a:r>
              <a:rPr lang="en-US" sz="2400" baseline="30000" dirty="0"/>
              <a:t>st</a:t>
            </a:r>
            <a:r>
              <a:rPr lang="en-US" sz="2400" dirty="0"/>
              <a:t> American state or two more Canadian provinces; publish a book of billions; create a book of ‘parts’; create your own insect</a:t>
            </a:r>
            <a:r>
              <a:rPr lang="en-US" sz="2400" dirty="0" smtClean="0"/>
              <a:t>….</a:t>
            </a:r>
            <a:endParaRPr lang="en-US" sz="2400" dirty="0"/>
          </a:p>
        </p:txBody>
      </p:sp>
    </p:spTree>
    <p:extLst>
      <p:ext uri="{BB962C8B-B14F-4D97-AF65-F5344CB8AC3E}">
        <p14:creationId xmlns:p14="http://schemas.microsoft.com/office/powerpoint/2010/main" val="459924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5115"/>
            <a:ext cx="11754196" cy="615540"/>
          </a:xfrm>
        </p:spPr>
        <p:txBody>
          <a:bodyPr>
            <a:normAutofit fontScale="90000"/>
          </a:bodyPr>
          <a:lstStyle/>
          <a:p>
            <a:r>
              <a:rPr lang="en-US" b="1" dirty="0" smtClean="0"/>
              <a:t>ELA &amp; Social Studies &amp; WORLD LANGUAGES</a:t>
            </a:r>
            <a:endParaRPr lang="en-US" b="1" dirty="0"/>
          </a:p>
        </p:txBody>
      </p:sp>
      <p:sp>
        <p:nvSpPr>
          <p:cNvPr id="3" name="Content Placeholder 2"/>
          <p:cNvSpPr>
            <a:spLocks noGrp="1"/>
          </p:cNvSpPr>
          <p:nvPr>
            <p:ph idx="1"/>
          </p:nvPr>
        </p:nvSpPr>
        <p:spPr>
          <a:xfrm>
            <a:off x="619298" y="1080656"/>
            <a:ext cx="11134898" cy="5303520"/>
          </a:xfrm>
        </p:spPr>
        <p:txBody>
          <a:bodyPr>
            <a:normAutofit lnSpcReduction="10000"/>
          </a:bodyPr>
          <a:lstStyle/>
          <a:p>
            <a:pPr marL="0" indent="0">
              <a:buNone/>
            </a:pPr>
            <a:r>
              <a:rPr lang="en-US" b="1" dirty="0" smtClean="0"/>
              <a:t>ELA  (English Language Arts)</a:t>
            </a:r>
            <a:endParaRPr lang="en-US" b="1" dirty="0"/>
          </a:p>
          <a:p>
            <a:r>
              <a:rPr lang="en-US" dirty="0" smtClean="0"/>
              <a:t>incorporates fiction and non-Fiction reading, writing,</a:t>
            </a:r>
            <a:r>
              <a:rPr lang="en-US" dirty="0"/>
              <a:t> </a:t>
            </a:r>
            <a:r>
              <a:rPr lang="en-US" dirty="0" smtClean="0"/>
              <a:t>speaking, listening, and media literacy</a:t>
            </a:r>
          </a:p>
          <a:p>
            <a:r>
              <a:rPr lang="en-US" dirty="0" smtClean="0"/>
              <a:t>Non-fiction context can be based on Social </a:t>
            </a:r>
            <a:r>
              <a:rPr lang="en-US" dirty="0"/>
              <a:t>S</a:t>
            </a:r>
            <a:r>
              <a:rPr lang="en-US" dirty="0" smtClean="0"/>
              <a:t>tudies and Science content as well as an emphasis on biographies and autobiographies </a:t>
            </a:r>
          </a:p>
          <a:p>
            <a:r>
              <a:rPr lang="en-US" dirty="0" smtClean="0"/>
              <a:t>Address social justice issues</a:t>
            </a:r>
            <a:endParaRPr lang="en-US" dirty="0"/>
          </a:p>
          <a:p>
            <a:pPr marL="0" indent="0">
              <a:buNone/>
            </a:pPr>
            <a:r>
              <a:rPr lang="en-US" b="1" dirty="0"/>
              <a:t>S</a:t>
            </a:r>
            <a:r>
              <a:rPr lang="en-US" b="1" dirty="0" smtClean="0"/>
              <a:t>OCIAL STUDIES</a:t>
            </a:r>
          </a:p>
          <a:p>
            <a:r>
              <a:rPr lang="en-US" dirty="0" smtClean="0"/>
              <a:t>Learning about local, national, global/international world(past and present)</a:t>
            </a:r>
          </a:p>
          <a:p>
            <a:r>
              <a:rPr lang="en-US" dirty="0" smtClean="0"/>
              <a:t>Introduce history in a chronological order </a:t>
            </a:r>
            <a:endParaRPr lang="en-US" dirty="0"/>
          </a:p>
          <a:p>
            <a:r>
              <a:rPr lang="en-US" dirty="0" smtClean="0"/>
              <a:t>Emphasis on increasing perspective </a:t>
            </a:r>
          </a:p>
          <a:p>
            <a:r>
              <a:rPr lang="en-US" dirty="0" smtClean="0"/>
              <a:t>All students should experience Model UN integrated within History courses</a:t>
            </a:r>
          </a:p>
          <a:p>
            <a:pPr marL="0" indent="0">
              <a:buNone/>
            </a:pPr>
            <a:r>
              <a:rPr lang="en-US" b="1" dirty="0" smtClean="0"/>
              <a:t>WORLD LANGUAGES</a:t>
            </a:r>
          </a:p>
          <a:p>
            <a:r>
              <a:rPr lang="en-US" dirty="0" smtClean="0"/>
              <a:t>Understanding culture with language</a:t>
            </a:r>
          </a:p>
          <a:p>
            <a:r>
              <a:rPr lang="en-US" dirty="0" smtClean="0"/>
              <a:t>Immersion within cultures to apply understandings</a:t>
            </a:r>
          </a:p>
          <a:p>
            <a:pPr marL="0" indent="0">
              <a:buNone/>
            </a:pPr>
            <a:endParaRPr lang="en-US" dirty="0" smtClean="0"/>
          </a:p>
        </p:txBody>
      </p:sp>
    </p:spTree>
    <p:extLst>
      <p:ext uri="{BB962C8B-B14F-4D97-AF65-F5344CB8AC3E}">
        <p14:creationId xmlns:p14="http://schemas.microsoft.com/office/powerpoint/2010/main" val="472679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2466" y="199399"/>
            <a:ext cx="4480156" cy="6027305"/>
          </a:xfrm>
          <a:prstGeom prst="rect">
            <a:avLst/>
          </a:prstGeom>
        </p:spPr>
      </p:pic>
      <p:pic>
        <p:nvPicPr>
          <p:cNvPr id="6" name="Picture 5"/>
          <p:cNvPicPr>
            <a:picLocks noChangeAspect="1"/>
          </p:cNvPicPr>
          <p:nvPr/>
        </p:nvPicPr>
        <p:blipFill>
          <a:blip r:embed="rId3"/>
          <a:stretch>
            <a:fillRect/>
          </a:stretch>
        </p:blipFill>
        <p:spPr>
          <a:xfrm>
            <a:off x="4864100" y="609599"/>
            <a:ext cx="7112000" cy="4741333"/>
          </a:xfrm>
          <a:prstGeom prst="rect">
            <a:avLst/>
          </a:prstGeom>
        </p:spPr>
      </p:pic>
      <p:sp>
        <p:nvSpPr>
          <p:cNvPr id="2" name="TextBox 1"/>
          <p:cNvSpPr txBox="1"/>
          <p:nvPr/>
        </p:nvSpPr>
        <p:spPr>
          <a:xfrm>
            <a:off x="4864100" y="5626100"/>
            <a:ext cx="7112000" cy="461665"/>
          </a:xfrm>
          <a:prstGeom prst="rect">
            <a:avLst/>
          </a:prstGeom>
          <a:noFill/>
        </p:spPr>
        <p:txBody>
          <a:bodyPr wrap="square" rtlCol="0">
            <a:spAutoFit/>
          </a:bodyPr>
          <a:lstStyle/>
          <a:p>
            <a:r>
              <a:rPr lang="en-US" sz="2400" dirty="0" smtClean="0"/>
              <a:t>Students having a SAY; Social Justice Contexts</a:t>
            </a:r>
            <a:endParaRPr lang="en-US" sz="2400" dirty="0"/>
          </a:p>
        </p:txBody>
      </p:sp>
    </p:spTree>
    <p:extLst>
      <p:ext uri="{BB962C8B-B14F-4D97-AF65-F5344CB8AC3E}">
        <p14:creationId xmlns:p14="http://schemas.microsoft.com/office/powerpoint/2010/main" val="1204109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756" y="182881"/>
            <a:ext cx="6701444" cy="881148"/>
          </a:xfrm>
          <a:solidFill>
            <a:srgbClr val="3A34F4"/>
          </a:solidFill>
        </p:spPr>
        <p:txBody>
          <a:bodyPr>
            <a:normAutofit/>
          </a:bodyPr>
          <a:lstStyle/>
          <a:p>
            <a:r>
              <a:rPr lang="en-US" b="1" dirty="0" smtClean="0"/>
              <a:t>SOCIAL JUSTICE </a:t>
            </a:r>
            <a:endParaRPr lang="en-US" b="1" dirty="0"/>
          </a:p>
        </p:txBody>
      </p:sp>
      <p:sp>
        <p:nvSpPr>
          <p:cNvPr id="3" name="Content Placeholder 2"/>
          <p:cNvSpPr>
            <a:spLocks noGrp="1"/>
          </p:cNvSpPr>
          <p:nvPr>
            <p:ph idx="1"/>
          </p:nvPr>
        </p:nvSpPr>
        <p:spPr>
          <a:xfrm>
            <a:off x="685799" y="1230284"/>
            <a:ext cx="11201401" cy="5403271"/>
          </a:xfrm>
        </p:spPr>
        <p:txBody>
          <a:bodyPr>
            <a:noAutofit/>
          </a:bodyPr>
          <a:lstStyle/>
          <a:p>
            <a:r>
              <a:rPr lang="en-US" sz="2800" dirty="0" smtClean="0"/>
              <a:t>Prompt: CNN </a:t>
            </a:r>
            <a:r>
              <a:rPr lang="en-US" sz="2800" dirty="0" smtClean="0"/>
              <a:t>Hero search </a:t>
            </a:r>
            <a:r>
              <a:rPr lang="en-US" sz="2800" dirty="0" smtClean="0"/>
              <a:t>(media </a:t>
            </a:r>
            <a:r>
              <a:rPr lang="en-US" sz="2800" dirty="0" smtClean="0"/>
              <a:t>literacy)</a:t>
            </a:r>
          </a:p>
          <a:p>
            <a:r>
              <a:rPr lang="en-US" sz="2800" dirty="0" smtClean="0"/>
              <a:t>Charity search  - </a:t>
            </a:r>
            <a:r>
              <a:rPr lang="en-US" sz="2800" dirty="0" smtClean="0"/>
              <a:t>read and gather </a:t>
            </a:r>
            <a:r>
              <a:rPr lang="en-US" sz="2800" dirty="0" smtClean="0"/>
              <a:t>at least 20 talking points </a:t>
            </a:r>
          </a:p>
          <a:p>
            <a:r>
              <a:rPr lang="en-US" sz="2800" dirty="0" smtClean="0"/>
              <a:t>Poster Outline </a:t>
            </a:r>
            <a:r>
              <a:rPr lang="mr-IN" sz="2800" dirty="0" smtClean="0"/>
              <a:t>–</a:t>
            </a:r>
            <a:r>
              <a:rPr lang="en-US" sz="2800" dirty="0" smtClean="0"/>
              <a:t> created a promotional poster to share ideas (also served as business letter outline </a:t>
            </a:r>
            <a:r>
              <a:rPr lang="mr-IN" sz="2800" dirty="0" smtClean="0"/>
              <a:t>–</a:t>
            </a:r>
            <a:r>
              <a:rPr lang="en-US" sz="2800" dirty="0" smtClean="0"/>
              <a:t> sent to US </a:t>
            </a:r>
            <a:r>
              <a:rPr lang="en-US" sz="2800" dirty="0" smtClean="0"/>
              <a:t>President)</a:t>
            </a:r>
            <a:endParaRPr lang="en-US" sz="2800" dirty="0" smtClean="0"/>
          </a:p>
          <a:p>
            <a:r>
              <a:rPr lang="en-US" sz="2800" dirty="0" smtClean="0"/>
              <a:t>One student asked government to increase funding for  juvenile brain cancer drugs</a:t>
            </a:r>
          </a:p>
          <a:p>
            <a:r>
              <a:rPr lang="en-US" sz="2800" dirty="0" smtClean="0"/>
              <a:t>compelling argument</a:t>
            </a:r>
            <a:r>
              <a:rPr lang="mr-IN" sz="2800" dirty="0" smtClean="0"/>
              <a:t>…</a:t>
            </a:r>
            <a:r>
              <a:rPr lang="en-US" sz="2800" dirty="0" smtClean="0"/>
              <a:t>.more funds were legislated after over 30 years without any funding</a:t>
            </a:r>
          </a:p>
          <a:p>
            <a:r>
              <a:rPr lang="en-US" sz="2800" dirty="0" smtClean="0"/>
              <a:t>learned about paragraph writing inside business letters -within context of a real cause </a:t>
            </a:r>
          </a:p>
          <a:p>
            <a:r>
              <a:rPr lang="en-US" sz="2800" dirty="0" smtClean="0"/>
              <a:t>Most students received responses from President Obama  -adding to the authenticity of the task</a:t>
            </a:r>
          </a:p>
        </p:txBody>
      </p:sp>
    </p:spTree>
    <p:extLst>
      <p:ext uri="{BB962C8B-B14F-4D97-AF65-F5344CB8AC3E}">
        <p14:creationId xmlns:p14="http://schemas.microsoft.com/office/powerpoint/2010/main" val="1266130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13210</TotalTime>
  <Words>1835</Words>
  <Application>Microsoft Macintosh PowerPoint</Application>
  <PresentationFormat>Widescreen</PresentationFormat>
  <Paragraphs>238</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Calibri</vt:lpstr>
      <vt:lpstr>Century Gothic</vt:lpstr>
      <vt:lpstr>Mangal</vt:lpstr>
      <vt:lpstr>Times New Roman</vt:lpstr>
      <vt:lpstr>Wingdings</vt:lpstr>
      <vt:lpstr>Arial</vt:lpstr>
      <vt:lpstr>Vapor Trail</vt:lpstr>
      <vt:lpstr>A Stream-Focused Education</vt:lpstr>
      <vt:lpstr>Out of the Weeds… A ‘STrEAM’ Approach</vt:lpstr>
      <vt:lpstr>SCIENCE &amp; MEASUREMENT </vt:lpstr>
      <vt:lpstr>TECHNOLOGY &amp; RESEARCH</vt:lpstr>
      <vt:lpstr>PowerPoint Presentation</vt:lpstr>
      <vt:lpstr>Family Projects</vt:lpstr>
      <vt:lpstr>ELA &amp; Social Studies &amp; WORLD LANGUAGES</vt:lpstr>
      <vt:lpstr>PowerPoint Presentation</vt:lpstr>
      <vt:lpstr>SOCIAL JUSTICE </vt:lpstr>
      <vt:lpstr>MEDIA MESSAGING</vt:lpstr>
      <vt:lpstr>ARTS &amp; ATHLETICS </vt:lpstr>
      <vt:lpstr>MATH </vt:lpstr>
      <vt:lpstr>Relationships</vt:lpstr>
      <vt:lpstr>Inserting the “R” into STEAM</vt:lpstr>
      <vt:lpstr>SAMPLE SEL SCOPE &amp; SEQUENCE</vt:lpstr>
      <vt:lpstr>Meaningful &amp; challenging – Not?</vt:lpstr>
      <vt:lpstr>PowerPoint Presentation</vt:lpstr>
      <vt:lpstr> sobering statistics</vt:lpstr>
      <vt:lpstr>SEL CONTRIBUTES to overall intelligence</vt:lpstr>
      <vt:lpstr>Developing character /employability</vt:lpstr>
      <vt:lpstr>Doing the right thing – not so simple</vt:lpstr>
      <vt:lpstr>Service learning</vt:lpstr>
      <vt:lpstr>Lucy Anne’s place </vt:lpstr>
      <vt:lpstr>Jalen rose leadership Academy</vt:lpstr>
      <vt:lpstr>BARRIERS to SEL</vt:lpstr>
      <vt:lpstr>Barriers (continued)</vt:lpstr>
      <vt:lpstr>STREAM–FocUSED EDUCATION  </vt:lpstr>
    </vt:vector>
  </TitlesOfParts>
  <Manager/>
  <Company/>
  <LinksUpToDate>false</LinksUpToDate>
  <SharedDoc>false</SharedDoc>
  <HyperlinkBase/>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“R” for RELATIONSHIPS int0 STEAM</dc:title>
  <dc:subject/>
  <dc:creator>Barb Smith</dc:creator>
  <cp:keywords/>
  <dc:description/>
  <cp:lastModifiedBy>Barb Smith</cp:lastModifiedBy>
  <cp:revision>123</cp:revision>
  <dcterms:created xsi:type="dcterms:W3CDTF">2018-09-17T01:45:10Z</dcterms:created>
  <dcterms:modified xsi:type="dcterms:W3CDTF">2019-05-22T00:22:39Z</dcterms:modified>
  <cp:category/>
</cp:coreProperties>
</file>