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6"/>
    <p:restoredTop sz="94629"/>
  </p:normalViewPr>
  <p:slideViewPr>
    <p:cSldViewPr snapToGrid="0" snapToObjects="1">
      <p:cViewPr varScale="1">
        <p:scale>
          <a:sx n="160" d="100"/>
          <a:sy n="160"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fpro.com/event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ba.com/Training/Schools/Pages/STONIER.asp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abastonier.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sbcolorado.org/programs/executive-development-institut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sb.org/gsb/gsb-overview.php"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gsb.org/gsb/gsb-leadership-certificate.php" TargetMode="External"/><Relationship Id="rId4" Type="http://schemas.openxmlformats.org/officeDocument/2006/relationships/hyperlink" Target="https://www.gsb.org/gsb/gsb-curriculum.ph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cba.org/education/online-training-center/individual-online-cours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learning/search?difficultyLevel=INTERMEDIATE&amp;keywords=banking%20and%20financ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lass-central.com/institution/worldbank"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606940A-9574-9C46-86F5-844E0FEC1979}"/>
              </a:ext>
            </a:extLst>
          </p:cNvPr>
          <p:cNvSpPr txBox="1"/>
          <p:nvPr/>
        </p:nvSpPr>
        <p:spPr>
          <a:xfrm>
            <a:off x="486876" y="2250385"/>
            <a:ext cx="4642667" cy="2759658"/>
          </a:xfrm>
          <a:prstGeom prst="rect">
            <a:avLst/>
          </a:prstGeom>
        </p:spPr>
        <p:txBody>
          <a:bodyPr vert="horz" lIns="91440" tIns="45720" rIns="91440" bIns="45720" rtlCol="0" anchor="b">
            <a:normAutofit fontScale="70000" lnSpcReduction="20000"/>
          </a:bodyPr>
          <a:lstStyle/>
          <a:p>
            <a:pPr>
              <a:spcBef>
                <a:spcPct val="0"/>
              </a:spcBef>
              <a:spcAft>
                <a:spcPts val="600"/>
              </a:spcAft>
            </a:pPr>
            <a:r>
              <a:rPr lang="en-US" sz="4800" b="1" cap="all" dirty="0">
                <a:ln w="3175" cmpd="sng">
                  <a:noFill/>
                </a:ln>
                <a:latin typeface="+mj-lt"/>
                <a:ea typeface="+mj-ea"/>
                <a:cs typeface="+mj-cs"/>
              </a:rPr>
              <a:t>Bermuda Bankers Association </a:t>
            </a:r>
          </a:p>
          <a:p>
            <a:pPr>
              <a:spcBef>
                <a:spcPct val="0"/>
              </a:spcBef>
              <a:spcAft>
                <a:spcPts val="600"/>
              </a:spcAft>
            </a:pPr>
            <a:endParaRPr lang="en-US" sz="4800" b="1" cap="all" dirty="0">
              <a:ln w="3175" cmpd="sng">
                <a:noFill/>
              </a:ln>
              <a:latin typeface="+mj-lt"/>
              <a:ea typeface="+mj-ea"/>
              <a:cs typeface="+mj-cs"/>
            </a:endParaRPr>
          </a:p>
          <a:p>
            <a:pPr>
              <a:spcBef>
                <a:spcPct val="0"/>
              </a:spcBef>
              <a:spcAft>
                <a:spcPts val="600"/>
              </a:spcAft>
            </a:pPr>
            <a:r>
              <a:rPr lang="en-US" sz="4800" b="1" cap="all" dirty="0">
                <a:ln w="3175" cmpd="sng">
                  <a:noFill/>
                </a:ln>
                <a:latin typeface="+mj-lt"/>
                <a:ea typeface="+mj-ea"/>
                <a:cs typeface="+mj-cs"/>
              </a:rPr>
              <a:t>2019 External training – members Guide </a:t>
            </a:r>
          </a:p>
        </p:txBody>
      </p:sp>
      <p:grpSp>
        <p:nvGrpSpPr>
          <p:cNvPr id="113" name="Group 112">
            <a:extLst>
              <a:ext uri="{FF2B5EF4-FFF2-40B4-BE49-F238E27FC236}">
                <a16:creationId xmlns:a16="http://schemas.microsoft.com/office/drawing/2014/main" id="{09EF6C64-CB0C-4CA3-8008-EC407465CC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14" name="Straight Connector 113">
              <a:extLst>
                <a:ext uri="{FF2B5EF4-FFF2-40B4-BE49-F238E27FC236}">
                  <a16:creationId xmlns:a16="http://schemas.microsoft.com/office/drawing/2014/main" id="{8A67ACA3-A5BD-43F5-984B-8077864229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A79B27D-5BA5-49F6-AA32-2605A9875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1F58FDD-06C3-4400-B6EA-C8D8D02FDB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E391BB4-3A78-41A1-9FF6-E907A07D45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88961FE-729C-44CF-B952-01998D3654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E0EC4A-9EA2-42A9-88E5-680D3F520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1383072-2D14-4AC3-86F6-C2F7937480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CDA7861-2C00-4C84-893A-96AEED6E6F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AC4D2A4-95E7-4B4C-AAED-A57492BB53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ACB7CE9-3927-4BE3-A741-F56D29F88A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731EA03-C2AF-4E7B-99DB-BAAF138B52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D4F8120-C33A-42EB-AFC8-5C22566E6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3431A67-52B2-4799-B964-A750175048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FF80E7F-2758-45C0-AD11-7549C05EBC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92A935C-2272-41CD-9B74-335F0262C5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1102575-C3C0-44F2-BC4B-1464F06409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ACFCAC6-639F-4395-BCB0-016FC02AEE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BF83F2-79FD-447D-813B-00DEE82697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C44CCF1-8DAC-4630-960E-7E269EF42C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DF32272-B229-4000-9CCE-67F40354C1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D216506-220D-45AA-AD5E-84523707D5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660DE18-4242-4CF8-A726-BE61ABC400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5EA05A3-F6F1-472B-9CAD-A28ECF413D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55A7B94-7602-44BB-9463-3A7F340202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FF67907-B201-4D02-80A7-EB1D6170E9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4A0323F-4252-410C-8B74-D040C417BE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B806013-1454-4895-9314-3B915D5BF8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222ED61-121C-4AEC-AACE-3DE29F05C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B96F402-BCE3-4B8E-BE4A-88186E4626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65477C7-E1D2-4C33-9255-272EB3C424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2939752-4C50-4453-8036-D0864B98E4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B9EADD7-E5B4-4EA6-9687-43958817CC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D27C10F-F878-49D7-8E4C-F671ED4742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6E36B6A-B76D-4F71-85A6-674170C8D4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64F0CDA-DA9C-4002-BB39-5DE5A5A66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BDA0105-3483-4C94-91FB-AB796EDB2D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1203053-98AA-4DCB-BC22-F1FF1F0E90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D7CCB14-AE8D-41ED-A748-2F854F4DD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E6A9CAD-88E8-43D5-978C-05516881F8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0220BBE-C95B-4A06-AECD-AD6499EAB7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CF5E558-3CAF-4B3E-A044-53ED9F2B2A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713E9B1-DCB3-4BA5-95B9-BD7F40B8D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CB3B9A6-1942-4F5D-83B0-1534706AA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AC360E1-0715-4236-9090-E9A16FB1D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530FF35-4924-46BD-BA3C-6F85E30A2F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7EA9102-9968-4F3A-94C3-8B401C6D0F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483D089-AE72-42C9-A9F5-128965151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8E0D631-C308-4C66-BD5E-DA3A750A43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D23B246-B2E3-472A-9BBE-234B1BF8B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A06F614-C33B-4C4D-806F-1804E28927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96D95A6-50AA-4B6F-9BD6-FD4740A692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A7FF352-56EF-4646-959D-432EEDB069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ADCF17A-E219-4A32-9291-0DB144BBED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5A6CD54-1A4F-4DC2-A853-7D46811D9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06F9810-40D7-4D04-96BA-762D4D49F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0312635-31C1-4C93-9035-DEA8EEF947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7F3C5CB-900F-46B6-AB5F-B0C81F1E76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DCE2633-97CB-4BEA-9BEA-4BC26A7C7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2203C82-7CF5-4B20-982B-195E25EE0F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2BC2A5F-7573-45B6-8B47-0017D3B610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F6E6164-9B24-4209-A71F-6B420DCD6D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3F52AD9-69DC-4969-B941-B5F9EAD70B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F104D70-C289-4360-BC5C-13663AC7A7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D4863CC-2289-4DC5-B0FD-63CE966712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55CDC51-5772-4237-8320-F7DEDC1EBB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A03DD0F-8BEE-408B-A0ED-4F0F47E3DD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83D8378-E704-44A9-859B-2149D1F881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AA17464-A442-4C9D-A636-78EDC13835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8E8621-E973-479E-8682-6E84E5AC2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FB35FC8-36BF-4D74-BCEF-A37A3DE677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90AE130-A11D-438D-9941-851DA57A7F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00571BB-B97B-49E5-9651-D7F56B44B1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E988436-2179-4F3A-8996-E91CBB2B55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B02A7BE-02EA-4509-9300-43E6858FF8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3198767-C58F-4B62-BEF4-1B2F32C857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F13D53D-43FC-40B6-8A89-C64D895C5D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2743A51-C73B-4A47-A03A-BDAC3F7247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F9AECE2-ADCB-4A24-8F9F-9271708C5E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193" name="Freeform 5">
            <a:extLst>
              <a:ext uri="{FF2B5EF4-FFF2-40B4-BE49-F238E27FC236}">
                <a16:creationId xmlns:a16="http://schemas.microsoft.com/office/drawing/2014/main" id="{62C9B34E-4CCA-4EAC-B0E9-6393DB6A0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95" name="Freeform 14">
            <a:extLst>
              <a:ext uri="{FF2B5EF4-FFF2-40B4-BE49-F238E27FC236}">
                <a16:creationId xmlns:a16="http://schemas.microsoft.com/office/drawing/2014/main" id="{89594791-3A6F-4A67-A1AC-09D84E821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A5658E4-6D49-7B44-87E0-26F32C08AD60}"/>
              </a:ext>
            </a:extLst>
          </p:cNvPr>
          <p:cNvPicPr>
            <a:picLocks noChangeAspect="1"/>
          </p:cNvPicPr>
          <p:nvPr/>
        </p:nvPicPr>
        <p:blipFill>
          <a:blip r:embed="rId3"/>
          <a:stretch>
            <a:fillRect/>
          </a:stretch>
        </p:blipFill>
        <p:spPr>
          <a:xfrm>
            <a:off x="6461973" y="2402274"/>
            <a:ext cx="2213976" cy="793543"/>
          </a:xfrm>
          <a:prstGeom prst="rect">
            <a:avLst/>
          </a:prstGeom>
        </p:spPr>
      </p:pic>
      <p:pic>
        <p:nvPicPr>
          <p:cNvPr id="16" name="Graphic 15">
            <a:extLst>
              <a:ext uri="{FF2B5EF4-FFF2-40B4-BE49-F238E27FC236}">
                <a16:creationId xmlns:a16="http://schemas.microsoft.com/office/drawing/2014/main" id="{8E07EC42-778C-6645-87A7-463C5E769C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2389" y="2159056"/>
            <a:ext cx="1701858" cy="437869"/>
          </a:xfrm>
          <a:prstGeom prst="rect">
            <a:avLst/>
          </a:prstGeom>
        </p:spPr>
      </p:pic>
      <p:pic>
        <p:nvPicPr>
          <p:cNvPr id="11" name="Picture 10">
            <a:extLst>
              <a:ext uri="{FF2B5EF4-FFF2-40B4-BE49-F238E27FC236}">
                <a16:creationId xmlns:a16="http://schemas.microsoft.com/office/drawing/2014/main" id="{D7FFE65F-5A92-F04E-9B48-F12C2ADD0143}"/>
              </a:ext>
            </a:extLst>
          </p:cNvPr>
          <p:cNvPicPr>
            <a:picLocks noChangeAspect="1"/>
          </p:cNvPicPr>
          <p:nvPr/>
        </p:nvPicPr>
        <p:blipFill>
          <a:blip r:embed="rId6"/>
          <a:stretch>
            <a:fillRect/>
          </a:stretch>
        </p:blipFill>
        <p:spPr>
          <a:xfrm>
            <a:off x="8516636" y="2597946"/>
            <a:ext cx="1824053" cy="1754556"/>
          </a:xfrm>
          <a:prstGeom prst="rect">
            <a:avLst/>
          </a:prstGeom>
        </p:spPr>
      </p:pic>
      <p:pic>
        <p:nvPicPr>
          <p:cNvPr id="4" name="Picture 3">
            <a:extLst>
              <a:ext uri="{FF2B5EF4-FFF2-40B4-BE49-F238E27FC236}">
                <a16:creationId xmlns:a16="http://schemas.microsoft.com/office/drawing/2014/main" id="{CB9DD8DD-9C50-474A-86CC-32A1D5219AA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317675" y="1047438"/>
            <a:ext cx="1754556" cy="877278"/>
          </a:xfrm>
          <a:prstGeom prst="rect">
            <a:avLst/>
          </a:prstGeom>
        </p:spPr>
      </p:pic>
      <p:pic>
        <p:nvPicPr>
          <p:cNvPr id="3" name="Picture 2">
            <a:extLst>
              <a:ext uri="{FF2B5EF4-FFF2-40B4-BE49-F238E27FC236}">
                <a16:creationId xmlns:a16="http://schemas.microsoft.com/office/drawing/2014/main" id="{39051623-541A-034F-9241-F0AD5A75A6E1}"/>
              </a:ext>
            </a:extLst>
          </p:cNvPr>
          <p:cNvPicPr>
            <a:picLocks noChangeAspect="1"/>
          </p:cNvPicPr>
          <p:nvPr/>
        </p:nvPicPr>
        <p:blipFill>
          <a:blip r:embed="rId8"/>
          <a:stretch>
            <a:fillRect/>
          </a:stretch>
        </p:blipFill>
        <p:spPr>
          <a:xfrm>
            <a:off x="6294274" y="3528370"/>
            <a:ext cx="1905000" cy="495300"/>
          </a:xfrm>
          <a:prstGeom prst="rect">
            <a:avLst/>
          </a:prstGeom>
        </p:spPr>
      </p:pic>
      <p:pic>
        <p:nvPicPr>
          <p:cNvPr id="6" name="Picture 5">
            <a:extLst>
              <a:ext uri="{FF2B5EF4-FFF2-40B4-BE49-F238E27FC236}">
                <a16:creationId xmlns:a16="http://schemas.microsoft.com/office/drawing/2014/main" id="{671CDE13-03F9-694C-9E11-41C1FEFB7694}"/>
              </a:ext>
            </a:extLst>
          </p:cNvPr>
          <p:cNvPicPr>
            <a:picLocks noChangeAspect="1"/>
          </p:cNvPicPr>
          <p:nvPr/>
        </p:nvPicPr>
        <p:blipFill>
          <a:blip r:embed="rId9"/>
          <a:stretch>
            <a:fillRect/>
          </a:stretch>
        </p:blipFill>
        <p:spPr>
          <a:xfrm>
            <a:off x="10128346" y="3654140"/>
            <a:ext cx="1257300" cy="469900"/>
          </a:xfrm>
          <a:prstGeom prst="rect">
            <a:avLst/>
          </a:prstGeom>
        </p:spPr>
      </p:pic>
      <p:sp>
        <p:nvSpPr>
          <p:cNvPr id="7" name="TextBox 6">
            <a:extLst>
              <a:ext uri="{FF2B5EF4-FFF2-40B4-BE49-F238E27FC236}">
                <a16:creationId xmlns:a16="http://schemas.microsoft.com/office/drawing/2014/main" id="{631EA6F1-7C90-1F4C-B643-7E744042ACE4}"/>
              </a:ext>
            </a:extLst>
          </p:cNvPr>
          <p:cNvSpPr txBox="1"/>
          <p:nvPr/>
        </p:nvSpPr>
        <p:spPr>
          <a:xfrm>
            <a:off x="7098607" y="4767239"/>
            <a:ext cx="4204188" cy="1600438"/>
          </a:xfrm>
          <a:prstGeom prst="rect">
            <a:avLst/>
          </a:prstGeom>
          <a:noFill/>
        </p:spPr>
        <p:txBody>
          <a:bodyPr wrap="square" rtlCol="0">
            <a:spAutoFit/>
          </a:bodyPr>
          <a:lstStyle/>
          <a:p>
            <a:r>
              <a:rPr lang="en-US" sz="2000" dirty="0">
                <a:solidFill>
                  <a:schemeClr val="bg1"/>
                </a:solidFill>
                <a:latin typeface="Bookman Old Style" panose="02050604050505020204" pitchFamily="18" charset="0"/>
              </a:rPr>
              <a:t>Mutual Strength &amp; Resilience for Bermuda's Financial Sector through Cooperation and Collaboration</a:t>
            </a:r>
          </a:p>
          <a:p>
            <a:endParaRPr lang="en-US" dirty="0">
              <a:solidFill>
                <a:schemeClr val="bg1"/>
              </a:solidFill>
            </a:endParaRPr>
          </a:p>
        </p:txBody>
      </p:sp>
    </p:spTree>
    <p:extLst>
      <p:ext uri="{BB962C8B-B14F-4D97-AF65-F5344CB8AC3E}">
        <p14:creationId xmlns:p14="http://schemas.microsoft.com/office/powerpoint/2010/main" val="397865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2862322"/>
          </a:xfrm>
          <a:prstGeom prst="rect">
            <a:avLst/>
          </a:prstGeom>
          <a:noFill/>
        </p:spPr>
        <p:txBody>
          <a:bodyPr wrap="square" rtlCol="0">
            <a:spAutoFit/>
          </a:bodyPr>
          <a:lstStyle/>
          <a:p>
            <a:r>
              <a:rPr lang="en-US" dirty="0"/>
              <a:t>Part 2 – Professional Designations </a:t>
            </a:r>
          </a:p>
          <a:p>
            <a:endParaRPr lang="en-US" dirty="0"/>
          </a:p>
          <a:p>
            <a:r>
              <a:rPr lang="en-US" dirty="0"/>
              <a:t>1. FRM</a:t>
            </a:r>
          </a:p>
          <a:p>
            <a:pPr marL="800100" lvl="1" indent="-342900">
              <a:buFont typeface="Arial" panose="020B0604020202020204" pitchFamily="34" charset="0"/>
              <a:buChar char="•"/>
            </a:pPr>
            <a:r>
              <a:rPr lang="en-US" dirty="0"/>
              <a:t>https://</a:t>
            </a:r>
            <a:r>
              <a:rPr lang="en-US" dirty="0" err="1"/>
              <a:t>www.garp.org</a:t>
            </a:r>
            <a:r>
              <a:rPr lang="en-US" dirty="0"/>
              <a:t>/#!/</a:t>
            </a:r>
            <a:r>
              <a:rPr lang="en-US" dirty="0" err="1"/>
              <a:t>frm</a:t>
            </a:r>
            <a:endParaRPr lang="en-US" dirty="0"/>
          </a:p>
          <a:p>
            <a:pPr lvl="1"/>
            <a:endParaRPr lang="en-US" dirty="0"/>
          </a:p>
          <a:p>
            <a:r>
              <a:rPr lang="en-US" dirty="0"/>
              <a:t>	GARP sets the global standard in professional certification with the Financial Risk 	Manager (FRM®) and Energy Risk Professional (ERP®) certifications. These 	programs are rigorous and very well respected across the globe. By 	demonstrating expertise and commitment to better risk management practices, 	Certified FRMs and ERPs stand apart in their respective organizations.</a:t>
            </a:r>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3693319"/>
          </a:xfrm>
          <a:prstGeom prst="rect">
            <a:avLst/>
          </a:prstGeom>
          <a:noFill/>
        </p:spPr>
        <p:txBody>
          <a:bodyPr wrap="square" rtlCol="0">
            <a:spAutoFit/>
          </a:bodyPr>
          <a:lstStyle/>
          <a:p>
            <a:r>
              <a:rPr lang="en-US" dirty="0"/>
              <a:t>Goal:</a:t>
            </a:r>
          </a:p>
          <a:p>
            <a:r>
              <a:rPr lang="en-US" dirty="0"/>
              <a:t>2. Provide BBA members with information and resources to guide them in deciding whether to pursue a Professional Designation such as ACAMS, ACFE, CFA, FRM, etc., to further their career standing and documented expertise.</a:t>
            </a:r>
          </a:p>
          <a:p>
            <a:pPr marL="342900" indent="-342900">
              <a:buAutoNum type="arabicPeriod"/>
            </a:pPr>
            <a:endParaRPr lang="en-US" dirty="0"/>
          </a:p>
        </p:txBody>
      </p:sp>
    </p:spTree>
    <p:extLst>
      <p:ext uri="{BB962C8B-B14F-4D97-AF65-F5344CB8AC3E}">
        <p14:creationId xmlns:p14="http://schemas.microsoft.com/office/powerpoint/2010/main" val="408184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4247317"/>
          </a:xfrm>
          <a:prstGeom prst="rect">
            <a:avLst/>
          </a:prstGeom>
          <a:noFill/>
        </p:spPr>
        <p:txBody>
          <a:bodyPr wrap="square" rtlCol="0">
            <a:spAutoFit/>
          </a:bodyPr>
          <a:lstStyle/>
          <a:p>
            <a:r>
              <a:rPr lang="en-US" dirty="0"/>
              <a:t>Part 3 – Conferences </a:t>
            </a:r>
          </a:p>
          <a:p>
            <a:endParaRPr lang="en-US" dirty="0"/>
          </a:p>
          <a:p>
            <a:pPr marL="342900" indent="-342900">
              <a:buAutoNum type="arabicPeriod"/>
            </a:pPr>
            <a:r>
              <a:rPr lang="en-US" dirty="0"/>
              <a:t>Center for Financial Professionals (CRP)</a:t>
            </a:r>
          </a:p>
          <a:p>
            <a:pPr marL="800100" lvl="1" indent="-342900">
              <a:buFont typeface="Arial" panose="020B0604020202020204" pitchFamily="34" charset="0"/>
              <a:buChar char="•"/>
            </a:pPr>
            <a:r>
              <a:rPr lang="en-US" dirty="0">
                <a:hlinkClick r:id="rId3"/>
              </a:rPr>
              <a:t>https://www.cefpro.com/events/</a:t>
            </a:r>
            <a:endParaRPr lang="en-US" dirty="0"/>
          </a:p>
          <a:p>
            <a:pPr marL="800100" lvl="1" indent="-342900">
              <a:buFont typeface="Arial" panose="020B0604020202020204" pitchFamily="34" charset="0"/>
              <a:buChar char="•"/>
            </a:pPr>
            <a:endParaRPr lang="en-US" dirty="0"/>
          </a:p>
          <a:p>
            <a:pPr lvl="1"/>
            <a:r>
              <a:rPr lang="en-US" i="1" dirty="0"/>
              <a:t>The Center for Financial Professionals (</a:t>
            </a:r>
            <a:r>
              <a:rPr lang="en-US" i="1" dirty="0" err="1"/>
              <a:t>CeFPro</a:t>
            </a:r>
            <a:r>
              <a:rPr lang="en-US" i="1" dirty="0"/>
              <a:t>) is an international research organization and the focal point for financial risk professionals to advance through renowned thought-leadership, knowledge sharing, unparalleled networking, industry solutions and lead generation. </a:t>
            </a:r>
            <a:r>
              <a:rPr lang="en-US" i="1" dirty="0" err="1"/>
              <a:t>CeFPro</a:t>
            </a:r>
            <a:r>
              <a:rPr lang="en-US" i="1" dirty="0"/>
              <a:t> is driven by and dedicated to high quality and reliable primary market research. It is this market research that allows it to provide an excellent portfolio of peer-to-peer conferences, live interactive webinars, industry led content and a membership area for the industry to connect.</a:t>
            </a:r>
            <a:endParaRPr lang="en-US" dirty="0"/>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2862322"/>
          </a:xfrm>
          <a:prstGeom prst="rect">
            <a:avLst/>
          </a:prstGeom>
          <a:noFill/>
        </p:spPr>
        <p:txBody>
          <a:bodyPr wrap="square" rtlCol="0">
            <a:spAutoFit/>
          </a:bodyPr>
          <a:lstStyle/>
          <a:p>
            <a:r>
              <a:rPr lang="en-US" dirty="0"/>
              <a:t>Goal:</a:t>
            </a:r>
          </a:p>
          <a:p>
            <a:r>
              <a:rPr lang="en-US" dirty="0"/>
              <a:t>3. Provide BBA members with information and resources to high quality, cost effective and relevant Conferences on timely subjects impacting the Banking Sector.</a:t>
            </a:r>
          </a:p>
          <a:p>
            <a:pPr marL="342900" indent="-342900">
              <a:buAutoNum type="arabicPeriod"/>
            </a:pPr>
            <a:endParaRPr lang="en-US" dirty="0"/>
          </a:p>
        </p:txBody>
      </p:sp>
    </p:spTree>
    <p:extLst>
      <p:ext uri="{BB962C8B-B14F-4D97-AF65-F5344CB8AC3E}">
        <p14:creationId xmlns:p14="http://schemas.microsoft.com/office/powerpoint/2010/main" val="270733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3139321"/>
          </a:xfrm>
          <a:prstGeom prst="rect">
            <a:avLst/>
          </a:prstGeom>
          <a:noFill/>
        </p:spPr>
        <p:txBody>
          <a:bodyPr wrap="square" rtlCol="0">
            <a:spAutoFit/>
          </a:bodyPr>
          <a:lstStyle/>
          <a:p>
            <a:r>
              <a:rPr lang="en-US" dirty="0"/>
              <a:t>Part 3 – Conferences </a:t>
            </a:r>
          </a:p>
          <a:p>
            <a:endParaRPr lang="en-US" dirty="0"/>
          </a:p>
          <a:p>
            <a:pPr marL="342900" indent="-342900">
              <a:buAutoNum type="arabicPeriod"/>
            </a:pPr>
            <a:r>
              <a:rPr lang="en-US" dirty="0"/>
              <a:t>Global Association of Risk Professionals (GARP)</a:t>
            </a:r>
          </a:p>
          <a:p>
            <a:pPr marL="800100" lvl="1" indent="-342900">
              <a:buFont typeface="Arial" panose="020B0604020202020204" pitchFamily="34" charset="0"/>
              <a:buChar char="•"/>
            </a:pPr>
            <a:r>
              <a:rPr lang="en-US" dirty="0"/>
              <a:t>https://</a:t>
            </a:r>
            <a:r>
              <a:rPr lang="en-US" dirty="0" err="1"/>
              <a:t>www.garp.org</a:t>
            </a:r>
            <a:r>
              <a:rPr lang="en-US" dirty="0"/>
              <a:t>/#!/events</a:t>
            </a:r>
          </a:p>
          <a:p>
            <a:pPr marL="800100" lvl="1" indent="-342900">
              <a:buFont typeface="Arial" panose="020B0604020202020204" pitchFamily="34" charset="0"/>
              <a:buChar char="•"/>
            </a:pPr>
            <a:endParaRPr lang="en-US" dirty="0"/>
          </a:p>
          <a:p>
            <a:pPr lvl="1"/>
            <a:r>
              <a:rPr lang="en-US" dirty="0"/>
              <a:t>GARP partners with firms and Central Banks to deliver foundational and advanced risk awareness programs. Through these programs, tens of thousands of finance professionals globally have been trained to promote a risk-aware culture.  GARP conferences are now increasingly available in webinar format.</a:t>
            </a:r>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2862322"/>
          </a:xfrm>
          <a:prstGeom prst="rect">
            <a:avLst/>
          </a:prstGeom>
          <a:noFill/>
        </p:spPr>
        <p:txBody>
          <a:bodyPr wrap="square" rtlCol="0">
            <a:spAutoFit/>
          </a:bodyPr>
          <a:lstStyle/>
          <a:p>
            <a:r>
              <a:rPr lang="en-US" dirty="0"/>
              <a:t>Goal:</a:t>
            </a:r>
          </a:p>
          <a:p>
            <a:r>
              <a:rPr lang="en-US" dirty="0"/>
              <a:t>3. Provide BBA members with information and resources to high quality, cost effective and relevant Conferences on timely subjects impacting the Banking Sector.</a:t>
            </a:r>
          </a:p>
          <a:p>
            <a:pPr marL="342900" indent="-342900">
              <a:buAutoNum type="arabicPeriod"/>
            </a:pPr>
            <a:endParaRPr lang="en-US" dirty="0"/>
          </a:p>
        </p:txBody>
      </p:sp>
    </p:spTree>
    <p:extLst>
      <p:ext uri="{BB962C8B-B14F-4D97-AF65-F5344CB8AC3E}">
        <p14:creationId xmlns:p14="http://schemas.microsoft.com/office/powerpoint/2010/main" val="181023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4247317"/>
          </a:xfrm>
          <a:prstGeom prst="rect">
            <a:avLst/>
          </a:prstGeom>
          <a:noFill/>
        </p:spPr>
        <p:txBody>
          <a:bodyPr wrap="square" rtlCol="0">
            <a:spAutoFit/>
          </a:bodyPr>
          <a:lstStyle/>
          <a:p>
            <a:r>
              <a:rPr lang="en-US" dirty="0"/>
              <a:t>Part 3 – Conferences </a:t>
            </a:r>
          </a:p>
          <a:p>
            <a:endParaRPr lang="en-US" dirty="0"/>
          </a:p>
          <a:p>
            <a:pPr marL="342900" indent="-342900">
              <a:buAutoNum type="arabicPeriod"/>
            </a:pPr>
            <a:r>
              <a:rPr lang="en-US" dirty="0"/>
              <a:t>Local Conferences/Seminars </a:t>
            </a:r>
          </a:p>
          <a:p>
            <a:pPr marL="800100" lvl="1" indent="-342900">
              <a:buFont typeface="Arial" panose="020B0604020202020204" pitchFamily="34" charset="0"/>
              <a:buChar char="•"/>
            </a:pPr>
            <a:r>
              <a:rPr lang="en-US" dirty="0"/>
              <a:t>Deloitte</a:t>
            </a:r>
          </a:p>
          <a:p>
            <a:pPr marL="800100" lvl="1" indent="-342900">
              <a:buFont typeface="Arial" panose="020B0604020202020204" pitchFamily="34" charset="0"/>
              <a:buChar char="•"/>
            </a:pPr>
            <a:r>
              <a:rPr lang="en-US" dirty="0"/>
              <a:t>KPMG</a:t>
            </a:r>
          </a:p>
          <a:p>
            <a:pPr marL="800100" lvl="1" indent="-342900">
              <a:buFont typeface="Arial" panose="020B0604020202020204" pitchFamily="34" charset="0"/>
              <a:buChar char="•"/>
            </a:pPr>
            <a:r>
              <a:rPr lang="en-US" dirty="0"/>
              <a:t>ISACA</a:t>
            </a:r>
          </a:p>
          <a:p>
            <a:pPr marL="800100" lvl="1" indent="-342900">
              <a:buFont typeface="Arial" panose="020B0604020202020204" pitchFamily="34" charset="0"/>
              <a:buChar char="•"/>
            </a:pPr>
            <a:r>
              <a:rPr lang="en-US" dirty="0"/>
              <a:t>E&amp;Y</a:t>
            </a:r>
          </a:p>
          <a:p>
            <a:pPr marL="800100" lvl="1" indent="-342900">
              <a:buFont typeface="Arial" panose="020B0604020202020204" pitchFamily="34" charset="0"/>
              <a:buChar char="•"/>
            </a:pPr>
            <a:r>
              <a:rPr lang="en-US" dirty="0"/>
              <a:t>Bermuda Development Agency</a:t>
            </a:r>
          </a:p>
          <a:p>
            <a:pPr marL="800100" lvl="1" indent="-342900">
              <a:buFont typeface="Arial" panose="020B0604020202020204" pitchFamily="34" charset="0"/>
              <a:buChar char="•"/>
            </a:pPr>
            <a:r>
              <a:rPr lang="en-US" dirty="0"/>
              <a:t>Chamber of Commerce</a:t>
            </a:r>
          </a:p>
          <a:p>
            <a:pPr marL="800100" lvl="1" indent="-342900">
              <a:buFont typeface="Arial" panose="020B0604020202020204" pitchFamily="34" charset="0"/>
              <a:buChar char="•"/>
            </a:pPr>
            <a:r>
              <a:rPr lang="en-US" dirty="0"/>
              <a:t>Digital Asset Businesses (Consensys, Hub Culture)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endParaRPr lang="en-US" dirty="0"/>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14339" y="2000250"/>
            <a:ext cx="2569992" cy="2862322"/>
          </a:xfrm>
          <a:prstGeom prst="rect">
            <a:avLst/>
          </a:prstGeom>
          <a:noFill/>
        </p:spPr>
        <p:txBody>
          <a:bodyPr wrap="square" rtlCol="0">
            <a:spAutoFit/>
          </a:bodyPr>
          <a:lstStyle/>
          <a:p>
            <a:r>
              <a:rPr lang="en-US" dirty="0"/>
              <a:t>Goal:</a:t>
            </a:r>
          </a:p>
          <a:p>
            <a:r>
              <a:rPr lang="en-US" dirty="0"/>
              <a:t>3. Provide BBA members with information and resources to access high quality, cost effective and relevant local Conferences on timely subjects impacting the Banking Sector.</a:t>
            </a:r>
          </a:p>
          <a:p>
            <a:pPr marL="342900" indent="-342900">
              <a:buAutoNum type="arabicPeriod"/>
            </a:pPr>
            <a:endParaRPr lang="en-US" dirty="0"/>
          </a:p>
        </p:txBody>
      </p:sp>
    </p:spTree>
    <p:extLst>
      <p:ext uri="{BB962C8B-B14F-4D97-AF65-F5344CB8AC3E}">
        <p14:creationId xmlns:p14="http://schemas.microsoft.com/office/powerpoint/2010/main" val="314826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4524315"/>
          </a:xfrm>
          <a:prstGeom prst="rect">
            <a:avLst/>
          </a:prstGeom>
          <a:noFill/>
        </p:spPr>
        <p:txBody>
          <a:bodyPr wrap="square" rtlCol="0">
            <a:spAutoFit/>
          </a:bodyPr>
          <a:lstStyle/>
          <a:p>
            <a:r>
              <a:rPr lang="en-US" dirty="0"/>
              <a:t>Part 4 – Graduate Level Banking Programs </a:t>
            </a:r>
          </a:p>
          <a:p>
            <a:endParaRPr lang="en-US" dirty="0"/>
          </a:p>
          <a:p>
            <a:r>
              <a:rPr lang="en-US" dirty="0"/>
              <a:t>Graduate School of Banking (Stonier) </a:t>
            </a:r>
          </a:p>
          <a:p>
            <a:pPr marL="800100" lvl="1" indent="-342900">
              <a:buFont typeface="Arial" panose="020B0604020202020204" pitchFamily="34" charset="0"/>
              <a:buChar char="•"/>
            </a:pPr>
            <a:r>
              <a:rPr lang="en-US" dirty="0">
                <a:hlinkClick r:id="rId3"/>
              </a:rPr>
              <a:t>https://</a:t>
            </a:r>
            <a:r>
              <a:rPr lang="en-US" dirty="0" err="1">
                <a:hlinkClick r:id="rId3"/>
              </a:rPr>
              <a:t>www.aba.com</a:t>
            </a:r>
            <a:r>
              <a:rPr lang="en-US" dirty="0">
                <a:hlinkClick r:id="rId3"/>
              </a:rPr>
              <a:t>/Training/Schools/Pages/</a:t>
            </a:r>
            <a:r>
              <a:rPr lang="en-US" dirty="0" err="1">
                <a:hlinkClick r:id="rId3"/>
              </a:rPr>
              <a:t>STONIER.aspx</a:t>
            </a:r>
            <a:endParaRPr lang="en-US" dirty="0"/>
          </a:p>
          <a:p>
            <a:pPr marL="800100" lvl="1" indent="-342900">
              <a:buFont typeface="Arial" panose="020B0604020202020204" pitchFamily="34" charset="0"/>
              <a:buChar char="•"/>
            </a:pPr>
            <a:r>
              <a:rPr lang="en-US" dirty="0"/>
              <a:t>The</a:t>
            </a:r>
            <a:r>
              <a:rPr lang="en-US" u="sng" dirty="0">
                <a:solidFill>
                  <a:schemeClr val="accent3"/>
                </a:solidFill>
              </a:rPr>
              <a:t> </a:t>
            </a:r>
            <a:r>
              <a:rPr lang="en-US" b="1" u="sng" dirty="0">
                <a:solidFill>
                  <a:schemeClr val="accent3"/>
                </a:solidFill>
                <a:hlinkClick r:id="rId4">
                  <a:extLst>
                    <a:ext uri="{A12FA001-AC4F-418D-AE19-62706E023703}">
                      <ahyp:hlinkClr xmlns:ahyp="http://schemas.microsoft.com/office/drawing/2018/hyperlinkcolor" val="tx"/>
                    </a:ext>
                  </a:extLst>
                </a:hlinkClick>
              </a:rPr>
              <a:t>ABA Stonier Graduate School of Banking</a:t>
            </a:r>
            <a:r>
              <a:rPr lang="en-US" dirty="0"/>
              <a:t>, the preeminent executive management school for the financial services industry, is designed to develop leaders who are able to compete in the 21st century. The primary objectives of the school are to provide you with the knowledge and skills to recognize and solve executive management problems and to implement solutions. With an industry undergoing such rapid change, highly developed leadership​p skills are required to meet the challenges and rapid changes occurring in the industry.</a:t>
            </a:r>
          </a:p>
          <a:p>
            <a:pPr marL="800100" lvl="1" indent="-342900">
              <a:buFont typeface="Arial" panose="020B0604020202020204" pitchFamily="34" charset="0"/>
              <a:buChar char="•"/>
            </a:pPr>
            <a:endParaRPr lang="en-US" dirty="0"/>
          </a:p>
          <a:p>
            <a:pPr lvl="1"/>
            <a:endParaRPr lang="en-US" dirty="0"/>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14339" y="2000250"/>
            <a:ext cx="2569992" cy="2862322"/>
          </a:xfrm>
          <a:prstGeom prst="rect">
            <a:avLst/>
          </a:prstGeom>
          <a:noFill/>
        </p:spPr>
        <p:txBody>
          <a:bodyPr wrap="square" rtlCol="0">
            <a:spAutoFit/>
          </a:bodyPr>
          <a:lstStyle/>
          <a:p>
            <a:r>
              <a:rPr lang="en-US" dirty="0"/>
              <a:t>Goal:</a:t>
            </a:r>
          </a:p>
          <a:p>
            <a:r>
              <a:rPr lang="en-US" dirty="0"/>
              <a:t>4. Provide senior level BBA members with information on opportunities to pursue a graduate level designation in an accredited banking program.</a:t>
            </a:r>
          </a:p>
          <a:p>
            <a:pPr marL="342900" indent="-342900">
              <a:buAutoNum type="arabicPeriod"/>
            </a:pPr>
            <a:endParaRPr lang="en-US" dirty="0"/>
          </a:p>
        </p:txBody>
      </p:sp>
    </p:spTree>
    <p:extLst>
      <p:ext uri="{BB962C8B-B14F-4D97-AF65-F5344CB8AC3E}">
        <p14:creationId xmlns:p14="http://schemas.microsoft.com/office/powerpoint/2010/main" val="81437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922351" y="1533706"/>
            <a:ext cx="8172450" cy="4524315"/>
          </a:xfrm>
          <a:prstGeom prst="rect">
            <a:avLst/>
          </a:prstGeom>
          <a:noFill/>
        </p:spPr>
        <p:txBody>
          <a:bodyPr wrap="square" rtlCol="0">
            <a:spAutoFit/>
          </a:bodyPr>
          <a:lstStyle/>
          <a:p>
            <a:r>
              <a:rPr lang="en-US" dirty="0"/>
              <a:t>Part 4 – Graduate Level Banking Programs </a:t>
            </a:r>
          </a:p>
          <a:p>
            <a:endParaRPr lang="en-US" dirty="0"/>
          </a:p>
          <a:p>
            <a:r>
              <a:rPr lang="en-US" dirty="0"/>
              <a:t>Colorado’s Executive Development Institute for Community Bankers</a:t>
            </a:r>
          </a:p>
          <a:p>
            <a:pPr marL="800100" lvl="1" indent="-342900">
              <a:buFont typeface="Arial" panose="020B0604020202020204" pitchFamily="34" charset="0"/>
              <a:buChar char="•"/>
            </a:pPr>
            <a:r>
              <a:rPr lang="en-US" dirty="0">
                <a:hlinkClick r:id="rId3"/>
              </a:rPr>
              <a:t>https://</a:t>
            </a:r>
            <a:r>
              <a:rPr lang="en-US" dirty="0" err="1">
                <a:hlinkClick r:id="rId3"/>
              </a:rPr>
              <a:t>www.gsbcolorado.org</a:t>
            </a:r>
            <a:r>
              <a:rPr lang="en-US" dirty="0">
                <a:hlinkClick r:id="rId3"/>
              </a:rPr>
              <a:t>/programs/executive-development-institute/</a:t>
            </a:r>
            <a:endParaRPr lang="en-US" dirty="0"/>
          </a:p>
          <a:p>
            <a:pPr marL="800100" lvl="1" indent="-342900">
              <a:buFont typeface="Arial" panose="020B0604020202020204" pitchFamily="34" charset="0"/>
              <a:buChar char="•"/>
            </a:pPr>
            <a:r>
              <a:rPr lang="en-US" dirty="0"/>
              <a:t>The Graduate School of Banking at Colorado’s Executive Development Institute for Community Bankers is a program for up-and-coming C-level executives whose work efforts influence the future direction of their banks. Participants attend four, four-day sessions in Colorado which are hosted every six months, in April and October respectively. A dual curriculum of advanced leadership and bank management strategies prepares participants for the challenges associated with leading a community bank in today’s increasingly competitive environment.</a:t>
            </a:r>
          </a:p>
          <a:p>
            <a:pPr marL="800100" lvl="1" indent="-342900">
              <a:buFont typeface="Arial" panose="020B0604020202020204" pitchFamily="34" charset="0"/>
              <a:buChar char="•"/>
            </a:pPr>
            <a:endParaRPr lang="en-US" dirty="0"/>
          </a:p>
          <a:p>
            <a:pPr lvl="1"/>
            <a:endParaRPr lang="en-US" dirty="0"/>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14339" y="2000250"/>
            <a:ext cx="2569992" cy="2862322"/>
          </a:xfrm>
          <a:prstGeom prst="rect">
            <a:avLst/>
          </a:prstGeom>
          <a:noFill/>
        </p:spPr>
        <p:txBody>
          <a:bodyPr wrap="square" rtlCol="0">
            <a:spAutoFit/>
          </a:bodyPr>
          <a:lstStyle/>
          <a:p>
            <a:r>
              <a:rPr lang="en-US" dirty="0"/>
              <a:t>Goal:</a:t>
            </a:r>
          </a:p>
          <a:p>
            <a:r>
              <a:rPr lang="en-US" dirty="0"/>
              <a:t>4. Provide senior level BBA members with information on opportunities to pursue a graduate level designation in an accredited banking program.</a:t>
            </a:r>
          </a:p>
          <a:p>
            <a:pPr marL="342900" indent="-342900">
              <a:buAutoNum type="arabicPeriod"/>
            </a:pPr>
            <a:endParaRPr lang="en-US" dirty="0"/>
          </a:p>
        </p:txBody>
      </p:sp>
    </p:spTree>
    <p:extLst>
      <p:ext uri="{BB962C8B-B14F-4D97-AF65-F5344CB8AC3E}">
        <p14:creationId xmlns:p14="http://schemas.microsoft.com/office/powerpoint/2010/main" val="29199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5632311"/>
          </a:xfrm>
          <a:prstGeom prst="rect">
            <a:avLst/>
          </a:prstGeom>
          <a:noFill/>
        </p:spPr>
        <p:txBody>
          <a:bodyPr wrap="square" rtlCol="0">
            <a:spAutoFit/>
          </a:bodyPr>
          <a:lstStyle/>
          <a:p>
            <a:r>
              <a:rPr lang="en-US" dirty="0"/>
              <a:t>Part 4 – Graduate Level Banking Programs </a:t>
            </a:r>
          </a:p>
          <a:p>
            <a:endParaRPr lang="en-US" dirty="0"/>
          </a:p>
          <a:p>
            <a:r>
              <a:rPr lang="en-US" dirty="0"/>
              <a:t>Graduate School of Banking (GSB)</a:t>
            </a:r>
          </a:p>
          <a:p>
            <a:pPr marL="800100" lvl="1" indent="-342900">
              <a:buFont typeface="Arial" panose="020B0604020202020204" pitchFamily="34" charset="0"/>
              <a:buChar char="•"/>
            </a:pPr>
            <a:r>
              <a:rPr lang="en-US" dirty="0">
                <a:hlinkClick r:id="rId3"/>
              </a:rPr>
              <a:t>https://www.gsb.org/gsb/gsb-overview.php</a:t>
            </a:r>
            <a:endParaRPr lang="en-US" dirty="0"/>
          </a:p>
          <a:p>
            <a:pPr marL="800100" lvl="1" indent="-342900">
              <a:buFont typeface="Arial" panose="020B0604020202020204" pitchFamily="34" charset="0"/>
              <a:buChar char="•"/>
            </a:pPr>
            <a:r>
              <a:rPr lang="en-US" dirty="0"/>
              <a:t>GSB students acquire a broad knowledge and understanding of major bank functions and their interrelationships and develop the skills required to lead and manage effectively. The school's </a:t>
            </a:r>
            <a:r>
              <a:rPr lang="en-US" u="sng" dirty="0">
                <a:hlinkClick r:id="rId4"/>
              </a:rPr>
              <a:t>curriculum</a:t>
            </a:r>
            <a:r>
              <a:rPr lang="en-US" dirty="0"/>
              <a:t> reflects the contemporary trends impacting the financial services industry. Core courses address broad areas of finance, marketing, management and the environment in which banks operate while elective courses allow students to customize their learning experience. Graduates of the GSB program also receive the prestigious </a:t>
            </a:r>
            <a:r>
              <a:rPr lang="en-US" u="sng" dirty="0">
                <a:hlinkClick r:id="rId5"/>
              </a:rPr>
              <a:t>Certificate of Executive Leadership</a:t>
            </a:r>
            <a:r>
              <a:rPr lang="en-US" dirty="0"/>
              <a:t> from the Wisconsin School of Business Professional and Executive Development -- the highest-level certificate they offer.</a:t>
            </a:r>
          </a:p>
          <a:p>
            <a:br>
              <a:rPr lang="en-US" dirty="0"/>
            </a:br>
            <a:endParaRPr lang="en-US" dirty="0"/>
          </a:p>
          <a:p>
            <a:pPr marL="800100" lvl="1" indent="-342900">
              <a:buFont typeface="Arial" panose="020B0604020202020204" pitchFamily="34" charset="0"/>
              <a:buChar char="•"/>
            </a:pPr>
            <a:endParaRPr lang="en-US" dirty="0"/>
          </a:p>
          <a:p>
            <a:pPr lvl="1"/>
            <a:endParaRPr lang="en-US" dirty="0"/>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14339" y="2000250"/>
            <a:ext cx="2569992" cy="2862322"/>
          </a:xfrm>
          <a:prstGeom prst="rect">
            <a:avLst/>
          </a:prstGeom>
          <a:noFill/>
        </p:spPr>
        <p:txBody>
          <a:bodyPr wrap="square" rtlCol="0">
            <a:spAutoFit/>
          </a:bodyPr>
          <a:lstStyle/>
          <a:p>
            <a:r>
              <a:rPr lang="en-US" dirty="0"/>
              <a:t>Goal:</a:t>
            </a:r>
          </a:p>
          <a:p>
            <a:r>
              <a:rPr lang="en-US" dirty="0"/>
              <a:t>4. Provide senior level BBA members with information on opportunities to pursue a graduate level designation in an accredited banking program.</a:t>
            </a:r>
          </a:p>
          <a:p>
            <a:pPr marL="342900" indent="-342900">
              <a:buAutoNum type="arabicPeriod"/>
            </a:pPr>
            <a:endParaRPr lang="en-US" dirty="0"/>
          </a:p>
        </p:txBody>
      </p:sp>
    </p:spTree>
    <p:extLst>
      <p:ext uri="{BB962C8B-B14F-4D97-AF65-F5344CB8AC3E}">
        <p14:creationId xmlns:p14="http://schemas.microsoft.com/office/powerpoint/2010/main" val="105578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4801314"/>
          </a:xfrm>
          <a:prstGeom prst="rect">
            <a:avLst/>
          </a:prstGeom>
          <a:noFill/>
        </p:spPr>
        <p:txBody>
          <a:bodyPr wrap="square" rtlCol="0">
            <a:spAutoFit/>
          </a:bodyPr>
          <a:lstStyle/>
          <a:p>
            <a:r>
              <a:rPr lang="en-US" dirty="0"/>
              <a:t>Part 5 – BBA Sponsored Training Sessions </a:t>
            </a:r>
          </a:p>
          <a:p>
            <a:endParaRPr lang="en-US" dirty="0"/>
          </a:p>
          <a:p>
            <a:r>
              <a:rPr lang="en-US" dirty="0"/>
              <a:t>Focused on Emerging Issues – FinTech, Data Privacy, Ethics, CFATF Results</a:t>
            </a:r>
          </a:p>
          <a:p>
            <a:pPr lvl="1"/>
            <a:endParaRPr lang="en-US" dirty="0"/>
          </a:p>
          <a:p>
            <a:pPr marL="800100" lvl="1" indent="-342900">
              <a:buFont typeface="Arial" panose="020B0604020202020204" pitchFamily="34" charset="0"/>
              <a:buChar char="•"/>
            </a:pPr>
            <a:r>
              <a:rPr lang="en-US" dirty="0"/>
              <a:t>Utilizing BBA Member facilities, coordinate and promote training sessions open to the financial sector and in some cases, the general public;</a:t>
            </a:r>
          </a:p>
          <a:p>
            <a:pPr marL="800100" lvl="1" indent="-342900">
              <a:buFont typeface="Arial" panose="020B0604020202020204" pitchFamily="34" charset="0"/>
              <a:buChar char="•"/>
            </a:pPr>
            <a:r>
              <a:rPr lang="en-US" dirty="0"/>
              <a:t>This model was employed in 2017 with a session on Digital Assets/FinTech by Conyers Dill and hosted at HSBC Bermuda;</a:t>
            </a:r>
          </a:p>
          <a:p>
            <a:pPr marL="800100" lvl="1" indent="-342900">
              <a:buFont typeface="Arial" panose="020B0604020202020204" pitchFamily="34" charset="0"/>
              <a:buChar char="•"/>
            </a:pPr>
            <a:r>
              <a:rPr lang="en-US" dirty="0"/>
              <a:t>BBA will seek out the </a:t>
            </a:r>
            <a:r>
              <a:rPr lang="en-US"/>
              <a:t>views of other </a:t>
            </a:r>
            <a:r>
              <a:rPr lang="en-US" dirty="0"/>
              <a:t>financial sector entities to coordinate the topic selection.</a:t>
            </a:r>
          </a:p>
          <a:p>
            <a:pPr marL="800100" lvl="1" indent="-342900">
              <a:buFont typeface="Arial" panose="020B0604020202020204" pitchFamily="34" charset="0"/>
              <a:buChar char="•"/>
            </a:pPr>
            <a:endParaRPr lang="en-US" dirty="0"/>
          </a:p>
          <a:p>
            <a:br>
              <a:rPr lang="en-US" dirty="0"/>
            </a:br>
            <a:endParaRPr lang="en-US" dirty="0"/>
          </a:p>
          <a:p>
            <a:pPr marL="800100" lvl="1" indent="-342900">
              <a:buFont typeface="Arial" panose="020B0604020202020204" pitchFamily="34" charset="0"/>
              <a:buChar char="•"/>
            </a:pPr>
            <a:endParaRPr lang="en-US" dirty="0"/>
          </a:p>
          <a:p>
            <a:pPr lvl="1"/>
            <a:endParaRPr lang="en-US" dirty="0"/>
          </a:p>
          <a:p>
            <a:pPr lvl="1"/>
            <a:endParaRPr lang="en-US" dirty="0"/>
          </a:p>
          <a:p>
            <a:r>
              <a:rPr lang="en-US" dirty="0"/>
              <a:t>	</a:t>
            </a:r>
          </a:p>
        </p:txBody>
      </p:sp>
      <p:sp>
        <p:nvSpPr>
          <p:cNvPr id="5" name="TextBox 4">
            <a:extLst>
              <a:ext uri="{FF2B5EF4-FFF2-40B4-BE49-F238E27FC236}">
                <a16:creationId xmlns:a16="http://schemas.microsoft.com/office/drawing/2014/main" id="{03EA2D77-AFA8-6F47-89BD-0181A37443E7}"/>
              </a:ext>
            </a:extLst>
          </p:cNvPr>
          <p:cNvSpPr txBox="1"/>
          <p:nvPr/>
        </p:nvSpPr>
        <p:spPr>
          <a:xfrm>
            <a:off x="9214339" y="2000250"/>
            <a:ext cx="2569992" cy="2031325"/>
          </a:xfrm>
          <a:prstGeom prst="rect">
            <a:avLst/>
          </a:prstGeom>
          <a:noFill/>
        </p:spPr>
        <p:txBody>
          <a:bodyPr wrap="square" rtlCol="0">
            <a:spAutoFit/>
          </a:bodyPr>
          <a:lstStyle/>
          <a:p>
            <a:r>
              <a:rPr lang="en-US" dirty="0"/>
              <a:t>Goal:</a:t>
            </a:r>
          </a:p>
          <a:p>
            <a:r>
              <a:rPr lang="en-US" dirty="0"/>
              <a:t>5. Provide focused training session for all BBA member banks on issues that present emerging challenges.</a:t>
            </a:r>
          </a:p>
          <a:p>
            <a:pPr marL="342900" indent="-342900">
              <a:buAutoNum type="arabicPeriod"/>
            </a:pPr>
            <a:endParaRPr lang="en-US" dirty="0"/>
          </a:p>
        </p:txBody>
      </p:sp>
    </p:spTree>
    <p:extLst>
      <p:ext uri="{BB962C8B-B14F-4D97-AF65-F5344CB8AC3E}">
        <p14:creationId xmlns:p14="http://schemas.microsoft.com/office/powerpoint/2010/main" val="42708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9206-748A-4E40-9200-AA857A1DD248}"/>
              </a:ext>
            </a:extLst>
          </p:cNvPr>
          <p:cNvSpPr>
            <a:spLocks noGrp="1"/>
          </p:cNvSpPr>
          <p:nvPr>
            <p:ph type="title"/>
          </p:nvPr>
        </p:nvSpPr>
        <p:spPr/>
        <p:txBody>
          <a:bodyPr/>
          <a:lstStyle/>
          <a:p>
            <a:r>
              <a:rPr lang="en-US" b="1" dirty="0"/>
              <a:t>2019 External training – members Guide </a:t>
            </a:r>
            <a:br>
              <a:rPr lang="en-US" b="1" dirty="0"/>
            </a:br>
            <a:endParaRPr lang="en-US" dirty="0"/>
          </a:p>
        </p:txBody>
      </p:sp>
      <p:sp>
        <p:nvSpPr>
          <p:cNvPr id="3" name="Content Placeholder 2">
            <a:extLst>
              <a:ext uri="{FF2B5EF4-FFF2-40B4-BE49-F238E27FC236}">
                <a16:creationId xmlns:a16="http://schemas.microsoft.com/office/drawing/2014/main" id="{69C3F047-3CB7-7A45-8599-69D4BC2AA9AA}"/>
              </a:ext>
            </a:extLst>
          </p:cNvPr>
          <p:cNvSpPr>
            <a:spLocks noGrp="1"/>
          </p:cNvSpPr>
          <p:nvPr>
            <p:ph idx="1"/>
          </p:nvPr>
        </p:nvSpPr>
        <p:spPr/>
        <p:txBody>
          <a:bodyPr>
            <a:normAutofit fontScale="92500"/>
          </a:bodyPr>
          <a:lstStyle/>
          <a:p>
            <a:r>
              <a:rPr lang="en-US" sz="4000" dirty="0">
                <a:latin typeface="Baskerville Old Face" panose="02020602080505020303" pitchFamily="18" charset="77"/>
              </a:rPr>
              <a:t>The following informational slides have been created to facilitate the training and professional development choices by our members.  The slides will contain information on seminars, certificate programs in a given specialty, professional accreditation and professional development.</a:t>
            </a:r>
          </a:p>
        </p:txBody>
      </p:sp>
    </p:spTree>
    <p:extLst>
      <p:ext uri="{BB962C8B-B14F-4D97-AF65-F5344CB8AC3E}">
        <p14:creationId xmlns:p14="http://schemas.microsoft.com/office/powerpoint/2010/main" val="220507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4801314"/>
          </a:xfrm>
          <a:prstGeom prst="rect">
            <a:avLst/>
          </a:prstGeom>
          <a:noFill/>
        </p:spPr>
        <p:txBody>
          <a:bodyPr wrap="square" rtlCol="0">
            <a:spAutoFit/>
          </a:bodyPr>
          <a:lstStyle/>
          <a:p>
            <a:r>
              <a:rPr lang="en-US" dirty="0"/>
              <a:t>Part 1 – Continuing Education – Online Learning </a:t>
            </a:r>
          </a:p>
          <a:p>
            <a:endParaRPr lang="en-US" dirty="0"/>
          </a:p>
          <a:p>
            <a:r>
              <a:rPr lang="en-US" dirty="0"/>
              <a:t>1. Independent Community Bankers of America (ICBA)</a:t>
            </a:r>
          </a:p>
          <a:p>
            <a:pPr marL="800100" lvl="1" indent="-342900">
              <a:buFont typeface="Arial" panose="020B0604020202020204" pitchFamily="34" charset="0"/>
              <a:buChar char="•"/>
            </a:pPr>
            <a:r>
              <a:rPr lang="en-US" dirty="0">
                <a:hlinkClick r:id="rId3"/>
              </a:rPr>
              <a:t>https://www.icba.org/education/online-training-center/individual-online-courses</a:t>
            </a:r>
            <a:endParaRPr lang="en-US" dirty="0"/>
          </a:p>
          <a:p>
            <a:pPr marL="800100" lvl="1" indent="-342900">
              <a:buFont typeface="Arial" panose="020B0604020202020204" pitchFamily="34" charset="0"/>
              <a:buChar char="•"/>
            </a:pPr>
            <a:endParaRPr lang="en-US" dirty="0"/>
          </a:p>
          <a:p>
            <a:pPr lvl="1"/>
            <a:r>
              <a:rPr lang="en-US" dirty="0"/>
              <a:t>Today's modern learner has only a fraction of their workweek available for training and professional development. This fast-pace way of life requires the delivery of learning opportunities through multiple channels to provide you convenience and flexibility. With more than 200 online training courses, dozens of seminars and certification programs, timely webinars and audio conferences, training manuals and access to on-demand content, you have the power to choose the Community Banker University learning experience that's right for you.  Courses are $300 (US) and cover a wide range of specialized banking functions.</a:t>
            </a:r>
            <a:br>
              <a:rPr lang="en-US" dirty="0"/>
            </a:br>
            <a:r>
              <a:rPr lang="en-US" dirty="0"/>
              <a:t>  </a:t>
            </a:r>
          </a:p>
          <a:p>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4247317"/>
          </a:xfrm>
          <a:prstGeom prst="rect">
            <a:avLst/>
          </a:prstGeom>
          <a:noFill/>
        </p:spPr>
        <p:txBody>
          <a:bodyPr wrap="square" rtlCol="0">
            <a:spAutoFit/>
          </a:bodyPr>
          <a:lstStyle/>
          <a:p>
            <a:r>
              <a:rPr lang="en-US" dirty="0"/>
              <a:t>Goal:</a:t>
            </a:r>
          </a:p>
          <a:p>
            <a:r>
              <a:rPr lang="en-US" dirty="0"/>
              <a:t>1. Provide BBA members with a wide array of information on flexible, relevant and cost-effective options to increase their professional knowledge, explore new knowledge opportunities or maintain their existing professional education level through refresher courses.</a:t>
            </a:r>
          </a:p>
          <a:p>
            <a:pPr marL="342900" indent="-342900">
              <a:buAutoNum type="arabicPeriod"/>
            </a:pPr>
            <a:endParaRPr lang="en-US" dirty="0"/>
          </a:p>
        </p:txBody>
      </p:sp>
    </p:spTree>
    <p:extLst>
      <p:ext uri="{BB962C8B-B14F-4D97-AF65-F5344CB8AC3E}">
        <p14:creationId xmlns:p14="http://schemas.microsoft.com/office/powerpoint/2010/main" val="307429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3970318"/>
          </a:xfrm>
          <a:prstGeom prst="rect">
            <a:avLst/>
          </a:prstGeom>
          <a:noFill/>
        </p:spPr>
        <p:txBody>
          <a:bodyPr wrap="square" rtlCol="0">
            <a:spAutoFit/>
          </a:bodyPr>
          <a:lstStyle/>
          <a:p>
            <a:r>
              <a:rPr lang="en-US" dirty="0"/>
              <a:t>Part 1 – Continuing Education – Online Learning </a:t>
            </a:r>
          </a:p>
          <a:p>
            <a:endParaRPr lang="en-US" dirty="0"/>
          </a:p>
          <a:p>
            <a:r>
              <a:rPr lang="en-US" dirty="0"/>
              <a:t>2. LinkedIn Learning</a:t>
            </a:r>
          </a:p>
          <a:p>
            <a:pPr marL="800100" lvl="1" indent="-342900">
              <a:buFont typeface="Arial" panose="020B0604020202020204" pitchFamily="34" charset="0"/>
              <a:buChar char="•"/>
            </a:pPr>
            <a:r>
              <a:rPr lang="en-US" dirty="0">
                <a:hlinkClick r:id="rId3"/>
              </a:rPr>
              <a:t>https://</a:t>
            </a:r>
            <a:r>
              <a:rPr lang="en-US" dirty="0" err="1">
                <a:hlinkClick r:id="rId3"/>
              </a:rPr>
              <a:t>www.linkedin.com</a:t>
            </a:r>
            <a:r>
              <a:rPr lang="en-US" dirty="0">
                <a:hlinkClick r:id="rId3"/>
              </a:rPr>
              <a:t>/learning/</a:t>
            </a:r>
            <a:r>
              <a:rPr lang="en-US" dirty="0" err="1">
                <a:hlinkClick r:id="rId3"/>
              </a:rPr>
              <a:t>search?difficultyLevel</a:t>
            </a:r>
            <a:r>
              <a:rPr lang="en-US" dirty="0">
                <a:hlinkClick r:id="rId3"/>
              </a:rPr>
              <a:t>=</a:t>
            </a:r>
            <a:r>
              <a:rPr lang="en-US" dirty="0" err="1">
                <a:hlinkClick r:id="rId3"/>
              </a:rPr>
              <a:t>INTERMEDIATE&amp;keywords</a:t>
            </a:r>
            <a:r>
              <a:rPr lang="en-US" dirty="0">
                <a:hlinkClick r:id="rId3"/>
              </a:rPr>
              <a:t>=banking%20and%20finance</a:t>
            </a:r>
            <a:endParaRPr lang="en-US" dirty="0"/>
          </a:p>
          <a:p>
            <a:pPr marL="800100" lvl="1" indent="-342900">
              <a:buFont typeface="Arial" panose="020B0604020202020204" pitchFamily="34" charset="0"/>
              <a:buChar char="•"/>
            </a:pPr>
            <a:endParaRPr lang="en-US" dirty="0"/>
          </a:p>
          <a:p>
            <a:pPr lvl="1"/>
            <a:r>
              <a:rPr lang="en-US" dirty="0"/>
              <a:t>These courses are offered as an adjunct to the LinkedIn Professional networking website and cover a wide array of topics with new ones being added continuously.  There are courses on Banking &amp; Finance, FinTech, Blockchain, Cybersecurity, Cloud Computing etc.….  In addition, there are also courses on managerial topics, human relations, interpersonal skills, team building and effective use of social media.</a:t>
            </a:r>
            <a:br>
              <a:rPr lang="en-US" dirty="0"/>
            </a:br>
            <a:r>
              <a:rPr lang="en-US" dirty="0"/>
              <a:t>  </a:t>
            </a:r>
          </a:p>
          <a:p>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4247317"/>
          </a:xfrm>
          <a:prstGeom prst="rect">
            <a:avLst/>
          </a:prstGeom>
          <a:noFill/>
        </p:spPr>
        <p:txBody>
          <a:bodyPr wrap="square" rtlCol="0">
            <a:spAutoFit/>
          </a:bodyPr>
          <a:lstStyle/>
          <a:p>
            <a:r>
              <a:rPr lang="en-US" dirty="0"/>
              <a:t>Goal:</a:t>
            </a:r>
          </a:p>
          <a:p>
            <a:r>
              <a:rPr lang="en-US" dirty="0"/>
              <a:t>1. Provide BBA members with a wide array of information on flexible, relevant and cost-effective options to increase their professional knowledge, explore new knowledge opportunities or maintain their existing professional education level through refresher courses.</a:t>
            </a:r>
          </a:p>
          <a:p>
            <a:pPr marL="342900" indent="-342900">
              <a:buAutoNum type="arabicPeriod"/>
            </a:pPr>
            <a:endParaRPr lang="en-US" dirty="0"/>
          </a:p>
        </p:txBody>
      </p:sp>
    </p:spTree>
    <p:extLst>
      <p:ext uri="{BB962C8B-B14F-4D97-AF65-F5344CB8AC3E}">
        <p14:creationId xmlns:p14="http://schemas.microsoft.com/office/powerpoint/2010/main" val="251064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4247317"/>
          </a:xfrm>
          <a:prstGeom prst="rect">
            <a:avLst/>
          </a:prstGeom>
          <a:noFill/>
        </p:spPr>
        <p:txBody>
          <a:bodyPr wrap="square" rtlCol="0">
            <a:spAutoFit/>
          </a:bodyPr>
          <a:lstStyle/>
          <a:p>
            <a:r>
              <a:rPr lang="en-US" dirty="0"/>
              <a:t>Part 1 – Continuing Education – Online Learning </a:t>
            </a:r>
          </a:p>
          <a:p>
            <a:endParaRPr lang="en-US" dirty="0"/>
          </a:p>
          <a:p>
            <a:r>
              <a:rPr lang="en-US" dirty="0"/>
              <a:t>3. The World Bank – Free Online Courses</a:t>
            </a:r>
          </a:p>
          <a:p>
            <a:pPr marL="800100" lvl="1" indent="-342900">
              <a:buFont typeface="Arial" panose="020B0604020202020204" pitchFamily="34" charset="0"/>
              <a:buChar char="•"/>
            </a:pPr>
            <a:r>
              <a:rPr lang="en-US" dirty="0">
                <a:hlinkClick r:id="rId3"/>
              </a:rPr>
              <a:t>https://www.class-central.com/institution/worldbank</a:t>
            </a:r>
            <a:endParaRPr lang="en-US" dirty="0"/>
          </a:p>
          <a:p>
            <a:pPr marL="800100" lvl="1" indent="-342900">
              <a:buFont typeface="Arial" panose="020B0604020202020204" pitchFamily="34" charset="0"/>
              <a:buChar char="•"/>
            </a:pPr>
            <a:endParaRPr lang="en-US" dirty="0"/>
          </a:p>
          <a:p>
            <a:pPr lvl="1"/>
            <a:r>
              <a:rPr lang="en-US" dirty="0"/>
              <a:t>The World Bank is a vital source of financial and technical assistance to developing countries around the world. We support developing countries through policy advice, research and analysis, and technical assistance. Our analytical work often underpins World Bank financing and helps inform developing countries’ own investments. The World Bank Institute (WBI) is a global connector of knowledge, learning and innovation. WBI codifies global knowledge into evidenced based learning programs, including e-learning and MOOCs, South-South (or North) knowledge exchange, and some combination of these with the more traditional face-to-face (F2F) methodologies.  </a:t>
            </a:r>
          </a:p>
          <a:p>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4247317"/>
          </a:xfrm>
          <a:prstGeom prst="rect">
            <a:avLst/>
          </a:prstGeom>
          <a:noFill/>
        </p:spPr>
        <p:txBody>
          <a:bodyPr wrap="square" rtlCol="0">
            <a:spAutoFit/>
          </a:bodyPr>
          <a:lstStyle/>
          <a:p>
            <a:r>
              <a:rPr lang="en-US" dirty="0"/>
              <a:t>Goal:</a:t>
            </a:r>
          </a:p>
          <a:p>
            <a:r>
              <a:rPr lang="en-US" dirty="0"/>
              <a:t>1. Provide BBA members with a wide array of information on flexible, relevant and cost-effective options to increase their professional knowledge, explore new knowledge opportunities or maintain their existing professional education level through refresher courses.</a:t>
            </a:r>
          </a:p>
          <a:p>
            <a:pPr marL="342900" indent="-342900">
              <a:buAutoNum type="arabicPeriod"/>
            </a:pPr>
            <a:endParaRPr lang="en-US" dirty="0"/>
          </a:p>
        </p:txBody>
      </p:sp>
    </p:spTree>
    <p:extLst>
      <p:ext uri="{BB962C8B-B14F-4D97-AF65-F5344CB8AC3E}">
        <p14:creationId xmlns:p14="http://schemas.microsoft.com/office/powerpoint/2010/main" val="418875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3970318"/>
          </a:xfrm>
          <a:prstGeom prst="rect">
            <a:avLst/>
          </a:prstGeom>
          <a:noFill/>
        </p:spPr>
        <p:txBody>
          <a:bodyPr wrap="square" rtlCol="0">
            <a:spAutoFit/>
          </a:bodyPr>
          <a:lstStyle/>
          <a:p>
            <a:r>
              <a:rPr lang="en-US" dirty="0"/>
              <a:t>Part 1 – Continuing Education – Online Learning </a:t>
            </a:r>
          </a:p>
          <a:p>
            <a:endParaRPr lang="en-US" dirty="0"/>
          </a:p>
          <a:p>
            <a:r>
              <a:rPr lang="en-US" dirty="0"/>
              <a:t>4. Coursera</a:t>
            </a:r>
          </a:p>
          <a:p>
            <a:pPr marL="800100" lvl="1" indent="-342900">
              <a:buFont typeface="Arial" panose="020B0604020202020204" pitchFamily="34" charset="0"/>
              <a:buChar char="•"/>
            </a:pPr>
            <a:r>
              <a:rPr lang="en-US" dirty="0" err="1"/>
              <a:t>www.coursera.org</a:t>
            </a:r>
            <a:endParaRPr lang="en-US" dirty="0"/>
          </a:p>
          <a:p>
            <a:pPr marL="800100" lvl="1" indent="-342900">
              <a:buFont typeface="Arial" panose="020B0604020202020204" pitchFamily="34" charset="0"/>
              <a:buChar char="•"/>
            </a:pPr>
            <a:endParaRPr lang="en-US" dirty="0"/>
          </a:p>
          <a:p>
            <a:pPr lvl="1"/>
            <a:r>
              <a:rPr lang="en-US" dirty="0"/>
              <a:t>Coursera provides universal access to the world’s best education, partnering with top universities and organizations to offer courses online.  Students can select from a global suite of courses offered completely online and covering numerous specializations.  Coursera now offers degree programs through its participating educational institutions.  These courses are largely self-paced and designed to meet the needs of persons who must work full time in addition to their educational pursuits.  While the basic course is free, there are other options for Certificate Courses, Master’s Degrees and Accreditation Tracks.  </a:t>
            </a:r>
          </a:p>
          <a:p>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4247317"/>
          </a:xfrm>
          <a:prstGeom prst="rect">
            <a:avLst/>
          </a:prstGeom>
          <a:noFill/>
        </p:spPr>
        <p:txBody>
          <a:bodyPr wrap="square" rtlCol="0">
            <a:spAutoFit/>
          </a:bodyPr>
          <a:lstStyle/>
          <a:p>
            <a:r>
              <a:rPr lang="en-US" dirty="0"/>
              <a:t>Goal:</a:t>
            </a:r>
          </a:p>
          <a:p>
            <a:r>
              <a:rPr lang="en-US" dirty="0"/>
              <a:t>1. Provide BBA members with a wide array of information on flexible, relevant and cost-effective options to increase their professional knowledge, explore new knowledge opportunities or maintain their existing professional education level through refresher courses.</a:t>
            </a:r>
          </a:p>
          <a:p>
            <a:pPr marL="342900" indent="-342900">
              <a:buAutoNum type="arabicPeriod"/>
            </a:pPr>
            <a:endParaRPr lang="en-US" dirty="0"/>
          </a:p>
        </p:txBody>
      </p:sp>
    </p:spTree>
    <p:extLst>
      <p:ext uri="{BB962C8B-B14F-4D97-AF65-F5344CB8AC3E}">
        <p14:creationId xmlns:p14="http://schemas.microsoft.com/office/powerpoint/2010/main" val="109366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3970318"/>
          </a:xfrm>
          <a:prstGeom prst="rect">
            <a:avLst/>
          </a:prstGeom>
          <a:noFill/>
        </p:spPr>
        <p:txBody>
          <a:bodyPr wrap="square" rtlCol="0">
            <a:spAutoFit/>
          </a:bodyPr>
          <a:lstStyle/>
          <a:p>
            <a:r>
              <a:rPr lang="en-US" dirty="0"/>
              <a:t>Part 2 – Professional Designations </a:t>
            </a:r>
          </a:p>
          <a:p>
            <a:endParaRPr lang="en-US" dirty="0"/>
          </a:p>
          <a:p>
            <a:r>
              <a:rPr lang="en-US" dirty="0"/>
              <a:t>1. ACAMS</a:t>
            </a:r>
          </a:p>
          <a:p>
            <a:pPr marL="800100" lvl="1" indent="-342900">
              <a:buFont typeface="Arial" panose="020B0604020202020204" pitchFamily="34" charset="0"/>
              <a:buChar char="•"/>
            </a:pPr>
            <a:r>
              <a:rPr lang="en-US" dirty="0"/>
              <a:t>https://</a:t>
            </a:r>
            <a:r>
              <a:rPr lang="en-US" dirty="0" err="1"/>
              <a:t>www.acams.org</a:t>
            </a:r>
            <a:r>
              <a:rPr lang="en-US" dirty="0"/>
              <a:t>/what-is-</a:t>
            </a:r>
            <a:r>
              <a:rPr lang="en-US" dirty="0" err="1"/>
              <a:t>acams</a:t>
            </a:r>
            <a:r>
              <a:rPr lang="en-US" dirty="0"/>
              <a:t>/</a:t>
            </a:r>
          </a:p>
          <a:p>
            <a:pPr marL="800100" lvl="1" indent="-342900">
              <a:buFont typeface="Arial" panose="020B0604020202020204" pitchFamily="34" charset="0"/>
              <a:buChar char="•"/>
            </a:pPr>
            <a:endParaRPr lang="en-US" dirty="0"/>
          </a:p>
          <a:p>
            <a:pPr lvl="1"/>
            <a:r>
              <a:rPr lang="en-US" dirty="0"/>
              <a:t>ASSOCIATION OF CERTIFIED ANTI-MONEY LAUNDERING SPECIALISTS </a:t>
            </a:r>
            <a:r>
              <a:rPr lang="en-US" baseline="30000" dirty="0"/>
              <a:t>®</a:t>
            </a:r>
            <a:r>
              <a:rPr lang="en-US" dirty="0"/>
              <a:t> (ACAMS) is the largest international membership organization dedicated to enhancing the knowledge, skills and expertise of AML/CTF and financial crime detection and prevention professionals. Members include representatives from a wide range of financial institutions, regulatory bodies, law enforcement agencies and industry sectors. The Certified Anti-Money Laundering Specialist </a:t>
            </a:r>
            <a:r>
              <a:rPr lang="en-US" b="1" dirty="0"/>
              <a:t>(CAMS)</a:t>
            </a:r>
            <a:r>
              <a:rPr lang="en-US" dirty="0"/>
              <a:t> credential and ACAMS Advanced Certifications like </a:t>
            </a:r>
            <a:r>
              <a:rPr lang="en-US" b="1" dirty="0"/>
              <a:t>CAMS-Audit</a:t>
            </a:r>
            <a:r>
              <a:rPr lang="en-US" dirty="0"/>
              <a:t> and </a:t>
            </a:r>
            <a:r>
              <a:rPr lang="en-US" b="1" dirty="0"/>
              <a:t>CAMS-FCI</a:t>
            </a:r>
            <a:r>
              <a:rPr lang="en-US" dirty="0"/>
              <a:t> are recognized as gold standards in </a:t>
            </a:r>
            <a:r>
              <a:rPr lang="en-US" b="1" dirty="0"/>
              <a:t>AML certifications</a:t>
            </a:r>
            <a:r>
              <a:rPr lang="en-US" dirty="0"/>
              <a:t> worldwide.</a:t>
            </a:r>
          </a:p>
          <a:p>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3416320"/>
          </a:xfrm>
          <a:prstGeom prst="rect">
            <a:avLst/>
          </a:prstGeom>
          <a:noFill/>
        </p:spPr>
        <p:txBody>
          <a:bodyPr wrap="square" rtlCol="0">
            <a:spAutoFit/>
          </a:bodyPr>
          <a:lstStyle/>
          <a:p>
            <a:r>
              <a:rPr lang="en-US" dirty="0"/>
              <a:t>Goal:</a:t>
            </a:r>
          </a:p>
          <a:p>
            <a:r>
              <a:rPr lang="en-US" dirty="0"/>
              <a:t>2. Provide BBA members with information and resources to guide them in deciding whether to pursue a Professional Designation such as ACAMS, CFE, CFA, FRM, etc., to further their career standing and documented expertise.</a:t>
            </a:r>
          </a:p>
          <a:p>
            <a:pPr marL="342900" indent="-342900">
              <a:buAutoNum type="arabicPeriod"/>
            </a:pPr>
            <a:endParaRPr lang="en-US" dirty="0"/>
          </a:p>
        </p:txBody>
      </p:sp>
    </p:spTree>
    <p:extLst>
      <p:ext uri="{BB962C8B-B14F-4D97-AF65-F5344CB8AC3E}">
        <p14:creationId xmlns:p14="http://schemas.microsoft.com/office/powerpoint/2010/main" val="415334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3970318"/>
          </a:xfrm>
          <a:prstGeom prst="rect">
            <a:avLst/>
          </a:prstGeom>
          <a:noFill/>
        </p:spPr>
        <p:txBody>
          <a:bodyPr wrap="square" rtlCol="0">
            <a:spAutoFit/>
          </a:bodyPr>
          <a:lstStyle/>
          <a:p>
            <a:r>
              <a:rPr lang="en-US" dirty="0"/>
              <a:t>Part 2 – Professional Designations </a:t>
            </a:r>
          </a:p>
          <a:p>
            <a:endParaRPr lang="en-US" dirty="0"/>
          </a:p>
          <a:p>
            <a:r>
              <a:rPr lang="en-US" dirty="0"/>
              <a:t>1. ACFE</a:t>
            </a:r>
          </a:p>
          <a:p>
            <a:pPr marL="800100" lvl="1" indent="-342900">
              <a:buFont typeface="Arial" panose="020B0604020202020204" pitchFamily="34" charset="0"/>
              <a:buChar char="•"/>
            </a:pPr>
            <a:r>
              <a:rPr lang="en-US" dirty="0"/>
              <a:t>https://</a:t>
            </a:r>
            <a:r>
              <a:rPr lang="en-US" dirty="0" err="1"/>
              <a:t>www.acfe.com</a:t>
            </a:r>
            <a:r>
              <a:rPr lang="en-US" dirty="0"/>
              <a:t>/</a:t>
            </a:r>
            <a:r>
              <a:rPr lang="en-US" dirty="0" err="1"/>
              <a:t>cfe-credential.aspx</a:t>
            </a:r>
            <a:endParaRPr lang="en-US" dirty="0"/>
          </a:p>
          <a:p>
            <a:pPr lvl="1"/>
            <a:endParaRPr lang="en-US" dirty="0"/>
          </a:p>
          <a:p>
            <a:r>
              <a:rPr lang="en-US" dirty="0"/>
              <a:t>	The Certified Fraud Examiner (CFE) credential denotes proven expertise in fraud 	prevention, detection and deterrence. CFEs are trained to identify the warning 	signs and red flags that indicate evidence of fraud and fraud risk. CFEs around 	the world help protect the global economy by uncovering fraud and 	implementing processes to prevent fraud from occurring in the first place. </a:t>
            </a:r>
          </a:p>
          <a:p>
            <a:r>
              <a:rPr lang="en-US" dirty="0"/>
              <a:t> 	CFEs have a unique set of skills that are not found in any other career field or 	discipline; they combine knowledge of complex financial transactions with an 	understanding of methods, law, and how to resolve allegations of fraud.</a:t>
            </a:r>
          </a:p>
          <a:p>
            <a:pPr lvl="1"/>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3693319"/>
          </a:xfrm>
          <a:prstGeom prst="rect">
            <a:avLst/>
          </a:prstGeom>
          <a:noFill/>
        </p:spPr>
        <p:txBody>
          <a:bodyPr wrap="square" rtlCol="0">
            <a:spAutoFit/>
          </a:bodyPr>
          <a:lstStyle/>
          <a:p>
            <a:r>
              <a:rPr lang="en-US" dirty="0"/>
              <a:t>Goal:</a:t>
            </a:r>
          </a:p>
          <a:p>
            <a:r>
              <a:rPr lang="en-US" dirty="0"/>
              <a:t>2. Provide BBA members with information and resources to guide them in deciding whether to pursue a Professional Designation such as ACAMS, ACFE, CFA, FRM, etc., to further their career standing and documented expertise.</a:t>
            </a:r>
          </a:p>
          <a:p>
            <a:pPr marL="342900" indent="-342900">
              <a:buAutoNum type="arabicPeriod"/>
            </a:pPr>
            <a:endParaRPr lang="en-US" dirty="0"/>
          </a:p>
        </p:txBody>
      </p:sp>
    </p:spTree>
    <p:extLst>
      <p:ext uri="{BB962C8B-B14F-4D97-AF65-F5344CB8AC3E}">
        <p14:creationId xmlns:p14="http://schemas.microsoft.com/office/powerpoint/2010/main" val="315715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3409-1BCD-C148-A90E-742EBE5D70C4}"/>
              </a:ext>
            </a:extLst>
          </p:cNvPr>
          <p:cNvSpPr>
            <a:spLocks noGrp="1"/>
          </p:cNvSpPr>
          <p:nvPr>
            <p:ph type="title"/>
          </p:nvPr>
        </p:nvSpPr>
        <p:spPr>
          <a:xfrm>
            <a:off x="922351" y="258927"/>
            <a:ext cx="6019138" cy="1115524"/>
          </a:xfrm>
        </p:spPr>
        <p:txBody>
          <a:bodyPr>
            <a:noAutofit/>
          </a:bodyPr>
          <a:lstStyle/>
          <a:p>
            <a:r>
              <a:rPr lang="en-US" sz="2800" b="1" dirty="0"/>
              <a:t>2019 External training – members Guide </a:t>
            </a:r>
            <a:br>
              <a:rPr lang="en-US" sz="2800" b="1" dirty="0"/>
            </a:br>
            <a:endParaRPr lang="en-US" sz="2800" dirty="0"/>
          </a:p>
        </p:txBody>
      </p:sp>
      <p:sp>
        <p:nvSpPr>
          <p:cNvPr id="3" name="Content Placeholder 2">
            <a:extLst>
              <a:ext uri="{FF2B5EF4-FFF2-40B4-BE49-F238E27FC236}">
                <a16:creationId xmlns:a16="http://schemas.microsoft.com/office/drawing/2014/main" id="{14A5373F-9473-814E-B28C-B94FC3A5B2FE}"/>
              </a:ext>
            </a:extLst>
          </p:cNvPr>
          <p:cNvSpPr>
            <a:spLocks noGrp="1"/>
          </p:cNvSpPr>
          <p:nvPr>
            <p:ph idx="1"/>
          </p:nvPr>
        </p:nvSpPr>
        <p:spPr>
          <a:xfrm>
            <a:off x="3188473" y="1255932"/>
            <a:ext cx="5168348" cy="1542927"/>
          </a:xfrm>
        </p:spPr>
        <p:txBody>
          <a:bodyPr>
            <a:normAutofit/>
          </a:bodyPr>
          <a:lstStyle/>
          <a:p>
            <a:pPr marL="0" indent="0">
              <a:lnSpc>
                <a:spcPct val="90000"/>
              </a:lnSpc>
              <a:buNone/>
            </a:pPr>
            <a:endParaRPr lang="en-US" sz="1100" dirty="0"/>
          </a:p>
          <a:p>
            <a:pPr>
              <a:lnSpc>
                <a:spcPct val="90000"/>
              </a:lnSpc>
            </a:pPr>
            <a:endParaRPr lang="en-US" sz="1100" dirty="0"/>
          </a:p>
        </p:txBody>
      </p:sp>
      <p:sp>
        <p:nvSpPr>
          <p:cNvPr id="4" name="TextBox 3">
            <a:extLst>
              <a:ext uri="{FF2B5EF4-FFF2-40B4-BE49-F238E27FC236}">
                <a16:creationId xmlns:a16="http://schemas.microsoft.com/office/drawing/2014/main" id="{E49F9830-AA53-1241-B413-8A9911751999}"/>
              </a:ext>
            </a:extLst>
          </p:cNvPr>
          <p:cNvSpPr txBox="1"/>
          <p:nvPr/>
        </p:nvSpPr>
        <p:spPr>
          <a:xfrm>
            <a:off x="811531" y="1520190"/>
            <a:ext cx="8172450" cy="3139321"/>
          </a:xfrm>
          <a:prstGeom prst="rect">
            <a:avLst/>
          </a:prstGeom>
          <a:noFill/>
        </p:spPr>
        <p:txBody>
          <a:bodyPr wrap="square" rtlCol="0">
            <a:spAutoFit/>
          </a:bodyPr>
          <a:lstStyle/>
          <a:p>
            <a:r>
              <a:rPr lang="en-US" dirty="0"/>
              <a:t>Part 2 – Professional Designations </a:t>
            </a:r>
          </a:p>
          <a:p>
            <a:endParaRPr lang="en-US" dirty="0"/>
          </a:p>
          <a:p>
            <a:r>
              <a:rPr lang="en-US" dirty="0"/>
              <a:t>1. CFA</a:t>
            </a:r>
          </a:p>
          <a:p>
            <a:pPr marL="800100" lvl="1" indent="-342900">
              <a:buFont typeface="Arial" panose="020B0604020202020204" pitchFamily="34" charset="0"/>
              <a:buChar char="•"/>
            </a:pPr>
            <a:r>
              <a:rPr lang="en-US" dirty="0"/>
              <a:t>https://</a:t>
            </a:r>
            <a:r>
              <a:rPr lang="en-US" dirty="0" err="1"/>
              <a:t>www.cfainstitute.org</a:t>
            </a:r>
            <a:r>
              <a:rPr lang="en-US" dirty="0"/>
              <a:t>/</a:t>
            </a:r>
            <a:r>
              <a:rPr lang="en-US" dirty="0" err="1"/>
              <a:t>en</a:t>
            </a:r>
            <a:r>
              <a:rPr lang="en-US" dirty="0"/>
              <a:t>/programs/</a:t>
            </a:r>
            <a:r>
              <a:rPr lang="en-US" dirty="0" err="1"/>
              <a:t>cfa</a:t>
            </a:r>
            <a:endParaRPr lang="en-US" dirty="0"/>
          </a:p>
          <a:p>
            <a:pPr lvl="1"/>
            <a:endParaRPr lang="en-US" dirty="0"/>
          </a:p>
          <a:p>
            <a:r>
              <a:rPr lang="en-US" dirty="0"/>
              <a:t>	The Chartered Financial Analyst</a:t>
            </a:r>
            <a:r>
              <a:rPr lang="en-US" baseline="30000" dirty="0"/>
              <a:t>®</a:t>
            </a:r>
            <a:r>
              <a:rPr lang="en-US" dirty="0"/>
              <a:t> (CFA) credential is held by over 150,000 	professionals around the world. The charter gives a strong understanding of 	advanced investment analysis and real-world portfolio management skills.</a:t>
            </a:r>
          </a:p>
          <a:p>
            <a:r>
              <a:rPr lang="en-US" dirty="0"/>
              <a:t>	The CFA Program is a self-study, graduate-level program divided into three levels 	of exams. Passing these exams is one step to becoming a CFA charter holder.</a:t>
            </a:r>
          </a:p>
          <a:p>
            <a:endParaRPr lang="en-US" dirty="0"/>
          </a:p>
        </p:txBody>
      </p:sp>
      <p:sp>
        <p:nvSpPr>
          <p:cNvPr id="5" name="TextBox 4">
            <a:extLst>
              <a:ext uri="{FF2B5EF4-FFF2-40B4-BE49-F238E27FC236}">
                <a16:creationId xmlns:a16="http://schemas.microsoft.com/office/drawing/2014/main" id="{03EA2D77-AFA8-6F47-89BD-0181A37443E7}"/>
              </a:ext>
            </a:extLst>
          </p:cNvPr>
          <p:cNvSpPr txBox="1"/>
          <p:nvPr/>
        </p:nvSpPr>
        <p:spPr>
          <a:xfrm>
            <a:off x="9294887" y="2000250"/>
            <a:ext cx="2489443" cy="3693319"/>
          </a:xfrm>
          <a:prstGeom prst="rect">
            <a:avLst/>
          </a:prstGeom>
          <a:noFill/>
        </p:spPr>
        <p:txBody>
          <a:bodyPr wrap="square" rtlCol="0">
            <a:spAutoFit/>
          </a:bodyPr>
          <a:lstStyle/>
          <a:p>
            <a:r>
              <a:rPr lang="en-US" dirty="0"/>
              <a:t>Goal:</a:t>
            </a:r>
          </a:p>
          <a:p>
            <a:r>
              <a:rPr lang="en-US" dirty="0"/>
              <a:t>2. Provide BBA members with information and resources to guide them in deciding whether to pursue a Professional Designation such as ACAMS, ACFE, CFA, FRM, etc., to further their career standing and documented expertise.</a:t>
            </a:r>
          </a:p>
          <a:p>
            <a:pPr marL="342900" indent="-342900">
              <a:buAutoNum type="arabicPeriod"/>
            </a:pPr>
            <a:endParaRPr lang="en-US" dirty="0"/>
          </a:p>
        </p:txBody>
      </p:sp>
    </p:spTree>
    <p:extLst>
      <p:ext uri="{BB962C8B-B14F-4D97-AF65-F5344CB8AC3E}">
        <p14:creationId xmlns:p14="http://schemas.microsoft.com/office/powerpoint/2010/main" val="58332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1007</TotalTime>
  <Words>1722</Words>
  <Application>Microsoft Macintosh PowerPoint</Application>
  <PresentationFormat>Widescreen</PresentationFormat>
  <Paragraphs>173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Baskerville Old Face</vt:lpstr>
      <vt:lpstr>Bookman Old Style</vt:lpstr>
      <vt:lpstr>Calibri</vt:lpstr>
      <vt:lpstr>Calibri Light</vt:lpstr>
      <vt:lpstr>Celestial</vt:lpstr>
      <vt:lpstr>PowerPoint Presentation</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lpstr>2019 External training – members Guide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58</cp:revision>
  <cp:lastPrinted>2019-01-23T15:38:22Z</cp:lastPrinted>
  <dcterms:created xsi:type="dcterms:W3CDTF">2018-12-01T16:50:58Z</dcterms:created>
  <dcterms:modified xsi:type="dcterms:W3CDTF">2019-03-16T16:09:29Z</dcterms:modified>
  <cp:category/>
</cp:coreProperties>
</file>