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0" r:id="rId3"/>
    <p:sldId id="261" r:id="rId4"/>
    <p:sldId id="317" r:id="rId5"/>
    <p:sldId id="318" r:id="rId6"/>
    <p:sldId id="262" r:id="rId7"/>
    <p:sldId id="328" r:id="rId8"/>
    <p:sldId id="263" r:id="rId9"/>
    <p:sldId id="264" r:id="rId10"/>
    <p:sldId id="324" r:id="rId11"/>
    <p:sldId id="325" r:id="rId12"/>
    <p:sldId id="267" r:id="rId13"/>
    <p:sldId id="268" r:id="rId14"/>
    <p:sldId id="269" r:id="rId15"/>
    <p:sldId id="270" r:id="rId16"/>
    <p:sldId id="271" r:id="rId17"/>
    <p:sldId id="272" r:id="rId18"/>
    <p:sldId id="273" r:id="rId19"/>
    <p:sldId id="337" r:id="rId20"/>
    <p:sldId id="336"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74" r:id="rId34"/>
    <p:sldId id="32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 id="314" r:id="rId50"/>
    <p:sldId id="306" r:id="rId51"/>
    <p:sldId id="307" r:id="rId52"/>
    <p:sldId id="309" r:id="rId53"/>
    <p:sldId id="308" r:id="rId54"/>
    <p:sldId id="313" r:id="rId55"/>
    <p:sldId id="321" r:id="rId56"/>
    <p:sldId id="329" r:id="rId57"/>
    <p:sldId id="315" r:id="rId58"/>
    <p:sldId id="316" r:id="rId59"/>
    <p:sldId id="330" r:id="rId60"/>
    <p:sldId id="331" r:id="rId61"/>
    <p:sldId id="332" r:id="rId62"/>
    <p:sldId id="333" r:id="rId63"/>
    <p:sldId id="334" r:id="rId64"/>
    <p:sldId id="335" r:id="rId65"/>
    <p:sldId id="33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3A49F-9852-4F2D-8778-1C508C1DCAB3}" type="datetimeFigureOut">
              <a:rPr lang="en-US" smtClean="0"/>
              <a:pPr/>
              <a:t>9/27/2017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FE8D0-471A-4D1C-A8B6-92454CE2ED8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D52FE-1FEC-4BE1-841E-862A8D4311B9}"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1F5B7-82D1-4179-8137-F1D3A28F29C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D52FE-1FEC-4BE1-841E-862A8D4311B9}" type="datetimeFigureOut">
              <a:rPr lang="en-US" smtClean="0"/>
              <a:pPr/>
              <a:t>9/27/2017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1F5B7-82D1-4179-8137-F1D3A28F29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eeasweetie.com/Food-chemical-list.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beeasweetie.com/Food-chemical-list.html"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ecfr.gpoaccess.gov/cgi/t/text/text-idx?c=ecfr&amp;sid=a38a59d35d922864e80e5bd9ec372f28&amp;rgn=div5&amp;view=text&amp;node=7:3.1.1.9.31&amp;idno=7" TargetMode="External"/><Relationship Id="rId2" Type="http://schemas.openxmlformats.org/officeDocument/2006/relationships/hyperlink" Target="http://www.ams.usda.gov/AMSv1.0/nop" TargetMode="Externa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a:t>CHEMICAL AWARENESS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THE SKIN</a:t>
            </a:r>
          </a:p>
        </p:txBody>
      </p:sp>
      <p:sp>
        <p:nvSpPr>
          <p:cNvPr id="3" name="Rectangle 2"/>
          <p:cNvSpPr/>
          <p:nvPr/>
        </p:nvSpPr>
        <p:spPr>
          <a:xfrm>
            <a:off x="381000" y="762000"/>
            <a:ext cx="8382000" cy="1200329"/>
          </a:xfrm>
          <a:prstGeom prst="rect">
            <a:avLst/>
          </a:prstGeom>
        </p:spPr>
        <p:txBody>
          <a:bodyPr wrap="square">
            <a:spAutoFit/>
          </a:bodyPr>
          <a:lstStyle/>
          <a:p>
            <a:r>
              <a:rPr lang="en-US" sz="2400" dirty="0">
                <a:solidFill>
                  <a:srgbClr val="293315"/>
                </a:solidFill>
              </a:rPr>
              <a:t>The skin is the largest functioning organ of the body. It is in fact the your bodies first line of defense and should be protected most fiercely and cared for with love and respect.  </a:t>
            </a:r>
          </a:p>
        </p:txBody>
      </p:sp>
      <p:sp>
        <p:nvSpPr>
          <p:cNvPr id="4" name="Rectangle 3"/>
          <p:cNvSpPr/>
          <p:nvPr/>
        </p:nvSpPr>
        <p:spPr>
          <a:xfrm>
            <a:off x="152400" y="1981200"/>
            <a:ext cx="8839200" cy="4708981"/>
          </a:xfrm>
          <a:prstGeom prst="rect">
            <a:avLst/>
          </a:prstGeom>
        </p:spPr>
        <p:txBody>
          <a:bodyPr wrap="square">
            <a:spAutoFit/>
          </a:bodyPr>
          <a:lstStyle/>
          <a:p>
            <a:r>
              <a:rPr lang="en-US" sz="2000" b="1" dirty="0"/>
              <a:t>Define skin:  </a:t>
            </a:r>
            <a:br>
              <a:rPr lang="en-US" sz="2000" dirty="0"/>
            </a:br>
            <a:r>
              <a:rPr lang="en-US" sz="2000" dirty="0"/>
              <a:t>The skin protects us from microbes and the elements, helps regulate body temperature, and permits the sensations of touch, heat, and cold.</a:t>
            </a:r>
            <a:br>
              <a:rPr lang="en-US" sz="2000" dirty="0"/>
            </a:br>
            <a:r>
              <a:rPr lang="en-US" sz="2000" b="1" dirty="0"/>
              <a:t>Skin has three layers</a:t>
            </a:r>
            <a:br>
              <a:rPr lang="en-US" sz="2000" dirty="0"/>
            </a:br>
            <a:r>
              <a:rPr lang="en-US" sz="2000" dirty="0"/>
              <a:t>1. The epidermis, the outermost layer of skin, provides a waterproof barrier and creates our skin tone.</a:t>
            </a:r>
            <a:br>
              <a:rPr lang="en-US" sz="2000" dirty="0"/>
            </a:br>
            <a:r>
              <a:rPr lang="en-US" sz="2000" dirty="0"/>
              <a:t>2. The dermis, beneath the epidermis, contains tough connective tissue, hair follicles, and sweat glands.</a:t>
            </a:r>
            <a:br>
              <a:rPr lang="en-US" sz="2000" dirty="0"/>
            </a:br>
            <a:r>
              <a:rPr lang="en-US" sz="2000" dirty="0"/>
              <a:t>3. The deeper subcutaneous tissue (hypodermis) is made of  </a:t>
            </a:r>
            <a:br>
              <a:rPr lang="en-US" sz="2000" dirty="0"/>
            </a:br>
            <a:r>
              <a:rPr lang="en-US" sz="2000" dirty="0"/>
              <a:t>fat (adipose tissue) and connective tissue.</a:t>
            </a:r>
          </a:p>
          <a:p>
            <a:br>
              <a:rPr lang="en-US" sz="2000" dirty="0"/>
            </a:br>
            <a:r>
              <a:rPr lang="en-US" sz="2000" dirty="0"/>
              <a:t>The skin’s color is created by special cells called melanocytes, which produce the pigment melanin. </a:t>
            </a:r>
          </a:p>
          <a:p>
            <a:r>
              <a:rPr lang="en-US" sz="2000" dirty="0" err="1"/>
              <a:t>Melanocytes</a:t>
            </a:r>
            <a:r>
              <a:rPr lang="en-US" sz="2000" dirty="0"/>
              <a:t> are located in the epidermis </a:t>
            </a:r>
          </a:p>
          <a:p>
            <a:r>
              <a:rPr lang="en-US" sz="2000" dirty="0"/>
              <a:t>Everyone has them no matter how light their complexion is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63562"/>
          </a:xfrm>
        </p:spPr>
        <p:txBody>
          <a:bodyPr>
            <a:normAutofit fontScale="90000"/>
          </a:bodyPr>
          <a:lstStyle/>
          <a:p>
            <a:r>
              <a:rPr lang="en-US" dirty="0"/>
              <a:t>Nano technology </a:t>
            </a:r>
          </a:p>
        </p:txBody>
      </p:sp>
      <p:sp>
        <p:nvSpPr>
          <p:cNvPr id="3" name="Rectangle 2"/>
          <p:cNvSpPr/>
          <p:nvPr/>
        </p:nvSpPr>
        <p:spPr>
          <a:xfrm>
            <a:off x="304800" y="990600"/>
            <a:ext cx="8686800" cy="5539978"/>
          </a:xfrm>
          <a:prstGeom prst="rect">
            <a:avLst/>
          </a:prstGeom>
        </p:spPr>
        <p:txBody>
          <a:bodyPr wrap="square">
            <a:spAutoFit/>
          </a:bodyPr>
          <a:lstStyle/>
          <a:p>
            <a:pPr>
              <a:buFont typeface="Arial" pitchFamily="34" charset="0"/>
              <a:buChar char="•"/>
            </a:pPr>
            <a:r>
              <a:rPr lang="en-US" sz="2400" dirty="0"/>
              <a:t>Nanotechnology is the study of </a:t>
            </a:r>
            <a:r>
              <a:rPr lang="en-US" sz="2400" dirty="0" err="1"/>
              <a:t>nanoparticles</a:t>
            </a:r>
            <a:endParaRPr lang="en-US" sz="2400" dirty="0"/>
          </a:p>
          <a:p>
            <a:r>
              <a:rPr lang="en-US" sz="2400" b="1" dirty="0"/>
              <a:t>Definition</a:t>
            </a:r>
          </a:p>
          <a:p>
            <a:pPr>
              <a:buFont typeface="Arial" pitchFamily="34" charset="0"/>
              <a:buChar char="•"/>
            </a:pPr>
            <a:r>
              <a:rPr lang="en-US" sz="2400" dirty="0"/>
              <a:t>a nanoparticle is any material measuring less than 100 nanometers in at least one dimension.</a:t>
            </a:r>
          </a:p>
          <a:p>
            <a:r>
              <a:rPr lang="en-US" sz="2400" dirty="0"/>
              <a:t>	 To put that into perspective, a nanoparticle is at least 10,000 times smaller than 	the period in this sentence. </a:t>
            </a:r>
          </a:p>
          <a:p>
            <a:pPr>
              <a:buFont typeface="Arial" pitchFamily="34" charset="0"/>
              <a:buChar char="•"/>
            </a:pPr>
            <a:r>
              <a:rPr lang="en-US" sz="2400" dirty="0"/>
              <a:t>Many nano-sized materials have unique optical, thermal, electrical, and/or magnetic properties and have been included in everyday items, such as cosmetics and paints, for several years.</a:t>
            </a:r>
          </a:p>
          <a:p>
            <a:r>
              <a:rPr lang="en-US" sz="2400" b="1" dirty="0"/>
              <a:t>Status Update </a:t>
            </a:r>
            <a:br>
              <a:rPr lang="en-US" sz="2400" dirty="0"/>
            </a:br>
            <a:r>
              <a:rPr lang="en-US" sz="2400" dirty="0"/>
              <a:t>No government in the world regulates </a:t>
            </a:r>
            <a:r>
              <a:rPr lang="en-US" sz="2400" dirty="0" err="1"/>
              <a:t>nanoparticles</a:t>
            </a:r>
            <a:r>
              <a:rPr lang="en-US" sz="2400" dirty="0"/>
              <a:t> </a:t>
            </a:r>
          </a:p>
          <a:p>
            <a:pPr>
              <a:buFont typeface="Arial" pitchFamily="34" charset="0"/>
              <a:buChar char="•"/>
            </a:pPr>
            <a:r>
              <a:rPr lang="en-US" sz="2400" dirty="0"/>
              <a:t>The European Union has at least begun to take action to better understand the risks posed by nanomaterials in cosmetics and personal care products </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exposure</a:t>
            </a:r>
          </a:p>
        </p:txBody>
      </p:sp>
      <p:sp>
        <p:nvSpPr>
          <p:cNvPr id="3" name="Content Placeholder 2"/>
          <p:cNvSpPr>
            <a:spLocks noGrp="1"/>
          </p:cNvSpPr>
          <p:nvPr>
            <p:ph idx="1"/>
          </p:nvPr>
        </p:nvSpPr>
        <p:spPr/>
        <p:txBody>
          <a:bodyPr/>
          <a:lstStyle/>
          <a:p>
            <a:r>
              <a:rPr lang="en-US" dirty="0"/>
              <a:t>Over exposure happens when the chemicals are entering the body in abundance.</a:t>
            </a:r>
          </a:p>
          <a:p>
            <a:r>
              <a:rPr lang="en-US" dirty="0"/>
              <a:t>If we look at a chemical such as </a:t>
            </a:r>
          </a:p>
          <a:p>
            <a:pPr>
              <a:buNone/>
            </a:pPr>
            <a:r>
              <a:rPr lang="en-US" dirty="0"/>
              <a:t>	</a:t>
            </a:r>
            <a:r>
              <a:rPr lang="en-US" dirty="0">
                <a:solidFill>
                  <a:srgbClr val="FF0000"/>
                </a:solidFill>
              </a:rPr>
              <a:t>Sodium hydroxide </a:t>
            </a:r>
            <a:r>
              <a:rPr lang="en-US" dirty="0"/>
              <a:t>which is a chemical that is commonly used to relax over curly hair; you can find that same ingredient in products we use daily.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Sodium Hydroxide</a:t>
            </a:r>
          </a:p>
        </p:txBody>
      </p:sp>
      <p:graphicFrame>
        <p:nvGraphicFramePr>
          <p:cNvPr id="4" name="Content Placeholder 3"/>
          <p:cNvGraphicFramePr>
            <a:graphicFrameLocks noGrp="1"/>
          </p:cNvGraphicFramePr>
          <p:nvPr>
            <p:ph idx="1"/>
          </p:nvPr>
        </p:nvGraphicFramePr>
        <p:xfrm>
          <a:off x="457200" y="2133600"/>
          <a:ext cx="8229600" cy="2834640"/>
        </p:xfrm>
        <a:graphic>
          <a:graphicData uri="http://schemas.openxmlformats.org/drawingml/2006/table">
            <a:tbl>
              <a:tblPr>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400" dirty="0"/>
                        <a:t>Inhalation</a:t>
                      </a:r>
                    </a:p>
                  </a:txBody>
                  <a:tcPr/>
                </a:tc>
                <a:tc>
                  <a:txBody>
                    <a:bodyPr/>
                    <a:lstStyle/>
                    <a:p>
                      <a:r>
                        <a:rPr lang="en-US" sz="2400" dirty="0"/>
                        <a:t>Included</a:t>
                      </a:r>
                      <a:r>
                        <a:rPr lang="en-US" sz="2400" baseline="0" dirty="0"/>
                        <a:t> in house hold cleaning products </a:t>
                      </a:r>
                      <a:endParaRPr lang="en-US" sz="2400" dirty="0"/>
                    </a:p>
                  </a:txBody>
                  <a:tcPr/>
                </a:tc>
                <a:extLst>
                  <a:ext uri="{0D108BD9-81ED-4DB2-BD59-A6C34878D82A}">
                    <a16:rowId xmlns:a16="http://schemas.microsoft.com/office/drawing/2014/main" val="10000"/>
                  </a:ext>
                </a:extLst>
              </a:tr>
              <a:tr h="370840">
                <a:tc>
                  <a:txBody>
                    <a:bodyPr/>
                    <a:lstStyle/>
                    <a:p>
                      <a:r>
                        <a:rPr lang="en-US" sz="2400" dirty="0"/>
                        <a:t>Ingestion </a:t>
                      </a:r>
                    </a:p>
                  </a:txBody>
                  <a:tcPr/>
                </a:tc>
                <a:tc>
                  <a:txBody>
                    <a:bodyPr/>
                    <a:lstStyle/>
                    <a:p>
                      <a:r>
                        <a:rPr lang="en-US" sz="2400" dirty="0"/>
                        <a:t>In 1951 the FDA</a:t>
                      </a:r>
                      <a:r>
                        <a:rPr lang="en-US" sz="2400" baseline="0" dirty="0"/>
                        <a:t> okayed sodium hydroxide to used as a pesticide on our food</a:t>
                      </a:r>
                      <a:endParaRPr lang="en-US" sz="2400" dirty="0"/>
                    </a:p>
                  </a:txBody>
                  <a:tcPr/>
                </a:tc>
                <a:extLst>
                  <a:ext uri="{0D108BD9-81ED-4DB2-BD59-A6C34878D82A}">
                    <a16:rowId xmlns:a16="http://schemas.microsoft.com/office/drawing/2014/main" val="10001"/>
                  </a:ext>
                </a:extLst>
              </a:tr>
              <a:tr h="370840">
                <a:tc>
                  <a:txBody>
                    <a:bodyPr/>
                    <a:lstStyle/>
                    <a:p>
                      <a:r>
                        <a:rPr lang="en-US" sz="2400" dirty="0"/>
                        <a:t>Absorption </a:t>
                      </a:r>
                    </a:p>
                  </a:txBody>
                  <a:tcPr/>
                </a:tc>
                <a:tc>
                  <a:txBody>
                    <a:bodyPr/>
                    <a:lstStyle/>
                    <a:p>
                      <a:r>
                        <a:rPr lang="en-US" sz="2400" dirty="0"/>
                        <a:t>Found</a:t>
                      </a:r>
                      <a:r>
                        <a:rPr lang="en-US" sz="2400" baseline="0" dirty="0"/>
                        <a:t> in many lotions and soaps including baby products </a:t>
                      </a:r>
                      <a:endParaRPr lang="en-US" sz="24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133600"/>
          </a:xfrm>
        </p:spPr>
        <p:txBody>
          <a:bodyPr>
            <a:normAutofit fontScale="90000"/>
          </a:bodyPr>
          <a:lstStyle/>
          <a:p>
            <a:br>
              <a:rPr lang="en-US" sz="2000" dirty="0"/>
            </a:br>
            <a:br>
              <a:rPr lang="en-US" sz="2000" dirty="0"/>
            </a:br>
            <a:r>
              <a:rPr lang="en-US" sz="2700" dirty="0"/>
              <a:t>many packages have warning labels that say this product is fatal to humans and domestic animals </a:t>
            </a:r>
            <a:br>
              <a:rPr lang="en-US" sz="2700" dirty="0"/>
            </a:br>
            <a:r>
              <a:rPr lang="en-US" sz="2700" dirty="0"/>
              <a:t>but no one reads them and they certainly don’t say it on the commercial for you to hear.  </a:t>
            </a:r>
            <a:br>
              <a:rPr lang="en-US" sz="2700" dirty="0"/>
            </a:br>
            <a:endParaRPr lang="en-US" sz="2700"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2800" dirty="0"/>
              <a:t>Do you recognize these products or use something</a:t>
            </a:r>
          </a:p>
          <a:p>
            <a:pPr>
              <a:buNone/>
            </a:pPr>
            <a:r>
              <a:rPr lang="en-US" sz="2800" dirty="0"/>
              <a:t>Similar?</a:t>
            </a:r>
          </a:p>
        </p:txBody>
      </p:sp>
      <p:pic>
        <p:nvPicPr>
          <p:cNvPr id="5" name="Picture 4" descr="bee a sweetie bottle fronts.jpg"/>
          <p:cNvPicPr>
            <a:picLocks noChangeAspect="1"/>
          </p:cNvPicPr>
          <p:nvPr/>
        </p:nvPicPr>
        <p:blipFill>
          <a:blip r:embed="rId2" cstate="print"/>
          <a:stretch>
            <a:fillRect/>
          </a:stretch>
        </p:blipFill>
        <p:spPr>
          <a:xfrm>
            <a:off x="228600" y="3429000"/>
            <a:ext cx="4876800" cy="3200400"/>
          </a:xfrm>
          <a:prstGeom prst="rect">
            <a:avLst/>
          </a:prstGeom>
        </p:spPr>
      </p:pic>
      <p:pic>
        <p:nvPicPr>
          <p:cNvPr id="10" name="Picture 9" descr="bee a sweetie oven.jpg"/>
          <p:cNvPicPr>
            <a:picLocks noChangeAspect="1"/>
          </p:cNvPicPr>
          <p:nvPr/>
        </p:nvPicPr>
        <p:blipFill>
          <a:blip r:embed="rId3" cstate="print"/>
          <a:stretch>
            <a:fillRect/>
          </a:stretch>
        </p:blipFill>
        <p:spPr>
          <a:xfrm>
            <a:off x="5257800" y="3429000"/>
            <a:ext cx="3200400" cy="342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e a sweetie bottle ingredient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 a sweetie bottle ingredients 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e a sweetie bottle ingredients 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 a sweetie oven back.jpg"/>
          <p:cNvPicPr>
            <a:picLocks noChangeAspect="1"/>
          </p:cNvPicPr>
          <p:nvPr/>
        </p:nvPicPr>
        <p:blipFill>
          <a:blip r:embed="rId2" cstate="print"/>
          <a:stretch>
            <a:fillRect/>
          </a:stretch>
        </p:blipFill>
        <p:spPr>
          <a:xfrm>
            <a:off x="-5892" y="0"/>
            <a:ext cx="9149892" cy="68535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a:t>Prevention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dirty="0">
                <a:latin typeface="Arabic Typesetting" pitchFamily="66" charset="-78"/>
                <a:cs typeface="Arabic Typesetting" pitchFamily="66" charset="-78"/>
              </a:rPr>
              <a:t>Though our bodies are seemingly protected by our skin there are three ways for toxins to enter our </a:t>
            </a:r>
          </a:p>
        </p:txBody>
      </p:sp>
      <p:sp>
        <p:nvSpPr>
          <p:cNvPr id="3" name="Subtitle 2"/>
          <p:cNvSpPr>
            <a:spLocks noGrp="1"/>
          </p:cNvSpPr>
          <p:nvPr>
            <p:ph type="subTitle" idx="1"/>
          </p:nvPr>
        </p:nvSpPr>
        <p:spPr>
          <a:xfrm>
            <a:off x="381000" y="1752600"/>
            <a:ext cx="8382000" cy="4724400"/>
          </a:xfrm>
        </p:spPr>
        <p:txBody>
          <a:bodyPr>
            <a:normAutofit/>
          </a:bodyPr>
          <a:lstStyle/>
          <a:p>
            <a:pPr algn="l"/>
            <a:r>
              <a:rPr lang="en-US" sz="2400" dirty="0"/>
              <a:t>                                     Ingestion- by means of the digestive system</a:t>
            </a:r>
          </a:p>
          <a:p>
            <a:pPr algn="l"/>
            <a:endParaRPr lang="en-US" sz="2400" dirty="0"/>
          </a:p>
          <a:p>
            <a:pPr algn="l"/>
            <a:endParaRPr lang="en-US" sz="2400" dirty="0"/>
          </a:p>
          <a:p>
            <a:pPr algn="l"/>
            <a:endParaRPr lang="en-US" sz="2400" dirty="0"/>
          </a:p>
          <a:p>
            <a:pPr algn="l"/>
            <a:r>
              <a:rPr lang="en-US" sz="2400" dirty="0"/>
              <a:t> </a:t>
            </a:r>
          </a:p>
          <a:p>
            <a:pPr algn="l"/>
            <a:r>
              <a:rPr lang="en-US" sz="2400" dirty="0"/>
              <a:t>                         Inhalation- by means of respiratory tract</a:t>
            </a:r>
          </a:p>
          <a:p>
            <a:pPr algn="l"/>
            <a:endParaRPr lang="en-US" sz="2400" dirty="0"/>
          </a:p>
          <a:p>
            <a:pPr algn="l"/>
            <a:r>
              <a:rPr lang="en-US" sz="2400" dirty="0"/>
              <a:t>Absorption- by means of the skins pores and                           </a:t>
            </a:r>
          </a:p>
          <a:p>
            <a:pPr algn="l"/>
            <a:r>
              <a:rPr lang="en-US" sz="2400" dirty="0"/>
              <a:t>                       follicles                                                  </a:t>
            </a:r>
          </a:p>
        </p:txBody>
      </p:sp>
      <p:pic>
        <p:nvPicPr>
          <p:cNvPr id="5" name="Picture 4" descr="ingestion1.jpg"/>
          <p:cNvPicPr>
            <a:picLocks noChangeAspect="1"/>
          </p:cNvPicPr>
          <p:nvPr/>
        </p:nvPicPr>
        <p:blipFill>
          <a:blip r:embed="rId2" cstate="print"/>
          <a:stretch>
            <a:fillRect/>
          </a:stretch>
        </p:blipFill>
        <p:spPr>
          <a:xfrm>
            <a:off x="6172200" y="2209800"/>
            <a:ext cx="1752600" cy="1713653"/>
          </a:xfrm>
          <a:prstGeom prst="rect">
            <a:avLst/>
          </a:prstGeom>
        </p:spPr>
      </p:pic>
      <p:pic>
        <p:nvPicPr>
          <p:cNvPr id="6" name="Picture 5" descr="ingestion.jpg"/>
          <p:cNvPicPr>
            <a:picLocks noChangeAspect="1"/>
          </p:cNvPicPr>
          <p:nvPr/>
        </p:nvPicPr>
        <p:blipFill>
          <a:blip r:embed="rId3" cstate="print"/>
          <a:stretch>
            <a:fillRect/>
          </a:stretch>
        </p:blipFill>
        <p:spPr>
          <a:xfrm>
            <a:off x="4495800" y="2743200"/>
            <a:ext cx="1828800" cy="1216152"/>
          </a:xfrm>
          <a:prstGeom prst="rect">
            <a:avLst/>
          </a:prstGeom>
        </p:spPr>
      </p:pic>
      <p:pic>
        <p:nvPicPr>
          <p:cNvPr id="7" name="Picture 6" descr="nose.jpg"/>
          <p:cNvPicPr>
            <a:picLocks noChangeAspect="1"/>
          </p:cNvPicPr>
          <p:nvPr/>
        </p:nvPicPr>
        <p:blipFill>
          <a:blip r:embed="rId4" cstate="print"/>
          <a:stretch>
            <a:fillRect/>
          </a:stretch>
        </p:blipFill>
        <p:spPr>
          <a:xfrm>
            <a:off x="381000" y="2971800"/>
            <a:ext cx="1676400" cy="1600200"/>
          </a:xfrm>
          <a:prstGeom prst="rect">
            <a:avLst/>
          </a:prstGeom>
        </p:spPr>
      </p:pic>
      <p:pic>
        <p:nvPicPr>
          <p:cNvPr id="10" name="Picture 9" descr="absorbtion.jpg"/>
          <p:cNvPicPr>
            <a:picLocks noChangeAspect="1"/>
          </p:cNvPicPr>
          <p:nvPr/>
        </p:nvPicPr>
        <p:blipFill>
          <a:blip r:embed="rId5" cstate="print"/>
          <a:stretch>
            <a:fillRect/>
          </a:stretch>
        </p:blipFill>
        <p:spPr>
          <a:xfrm>
            <a:off x="6096000" y="4419600"/>
            <a:ext cx="1981200" cy="2438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a:t>Reading Labels</a:t>
            </a:r>
          </a:p>
        </p:txBody>
      </p:sp>
      <p:sp>
        <p:nvSpPr>
          <p:cNvPr id="3" name="Subtitle 2"/>
          <p:cNvSpPr>
            <a:spLocks noGrp="1"/>
          </p:cNvSpPr>
          <p:nvPr>
            <p:ph type="subTitle" idx="1"/>
          </p:nvPr>
        </p:nvSpPr>
        <p:spPr>
          <a:xfrm>
            <a:off x="1371600" y="2438400"/>
            <a:ext cx="6400800" cy="1752600"/>
          </a:xfrm>
        </p:spPr>
        <p:txBody>
          <a:bodyPr>
            <a:normAutofit fontScale="92500" lnSpcReduction="10000"/>
          </a:bodyPr>
          <a:lstStyle/>
          <a:p>
            <a:r>
              <a:rPr lang="en-US" dirty="0"/>
              <a:t>These toxins enter through our home care beauty care and food products. The easiest way to prevent exposure is by reading labels.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066800"/>
          </a:xfrm>
        </p:spPr>
        <p:txBody>
          <a:bodyPr/>
          <a:lstStyle/>
          <a:p>
            <a:r>
              <a:rPr lang="en-US" dirty="0"/>
              <a:t>Let’s explore ingredients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86800" cy="4247317"/>
          </a:xfrm>
          <a:prstGeom prst="rect">
            <a:avLst/>
          </a:prstGeom>
        </p:spPr>
        <p:txBody>
          <a:bodyPr wrap="square">
            <a:spAutoFit/>
          </a:bodyPr>
          <a:lstStyle/>
          <a:p>
            <a:r>
              <a:rPr lang="en-US" b="1" dirty="0"/>
              <a:t>Carcinogen-</a:t>
            </a:r>
          </a:p>
          <a:p>
            <a:r>
              <a:rPr lang="en-US" dirty="0"/>
              <a:t>A substance that causes or is believed to cause cancer. A carcinogenic substance is one that is known to cause cancer.</a:t>
            </a:r>
          </a:p>
          <a:p>
            <a:r>
              <a:rPr lang="en-US" b="1" dirty="0"/>
              <a:t>Dermal toxicity-</a:t>
            </a:r>
          </a:p>
          <a:p>
            <a:r>
              <a:rPr lang="en-US" dirty="0"/>
              <a:t>Toxicity of the skin which can range from mild irritation to corrosivity, hypersensitivity, and skin cancer.</a:t>
            </a:r>
          </a:p>
          <a:p>
            <a:r>
              <a:rPr lang="en-US" b="1" dirty="0"/>
              <a:t>Ecotoxicity-</a:t>
            </a:r>
          </a:p>
          <a:p>
            <a:r>
              <a:rPr lang="en-US" dirty="0"/>
              <a:t>The toxic effects on environmental organisms other than humans.</a:t>
            </a:r>
          </a:p>
          <a:p>
            <a:r>
              <a:rPr lang="en-US" b="1" dirty="0"/>
              <a:t>EPA-</a:t>
            </a:r>
          </a:p>
          <a:p>
            <a:r>
              <a:rPr lang="en-US" dirty="0"/>
              <a:t>Environmental Protection Agency. A federal agency responsible for regulation of most chemicals that can enter the environment. The EPA administers the following acts: Federal Insecticide, Fungicide, and Rodenticide Act (FIFRA), the Toxic Substances Control Act (TSCA), the Resource Conservation and Recovery Act (RCRA), the Safe Drinking Water Act (SDWA), Clean Air Act (CAA), and the Comprehensive Environmental Response, Compensation and Liabilities Act (CERCLA) ( Superfund Act).</a:t>
            </a:r>
          </a:p>
        </p:txBody>
      </p:sp>
      <p:sp>
        <p:nvSpPr>
          <p:cNvPr id="3" name="TextBox 2"/>
          <p:cNvSpPr txBox="1"/>
          <p:nvPr/>
        </p:nvSpPr>
        <p:spPr>
          <a:xfrm>
            <a:off x="228600" y="228600"/>
            <a:ext cx="2842445" cy="646331"/>
          </a:xfrm>
          <a:prstGeom prst="rect">
            <a:avLst/>
          </a:prstGeom>
          <a:noFill/>
        </p:spPr>
        <p:txBody>
          <a:bodyPr wrap="none" rtlCol="0">
            <a:spAutoFit/>
          </a:bodyPr>
          <a:lstStyle/>
          <a:p>
            <a:r>
              <a:rPr lang="en-US" sz="3600" dirty="0"/>
              <a:t>VOCABULARY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05000"/>
            <a:ext cx="8458200" cy="3139321"/>
          </a:xfrm>
          <a:prstGeom prst="rect">
            <a:avLst/>
          </a:prstGeom>
        </p:spPr>
        <p:txBody>
          <a:bodyPr wrap="square">
            <a:spAutoFit/>
          </a:bodyPr>
          <a:lstStyle/>
          <a:p>
            <a:r>
              <a:rPr lang="en-US" b="1" dirty="0"/>
              <a:t>Exposure-</a:t>
            </a:r>
          </a:p>
          <a:p>
            <a:r>
              <a:rPr lang="en-US" dirty="0"/>
              <a:t>Contact with a foreign substance, usually by inhalation, ingestion, or skin contact.</a:t>
            </a:r>
            <a:br>
              <a:rPr lang="en-US" dirty="0"/>
            </a:br>
            <a:r>
              <a:rPr lang="en-US" b="1" dirty="0"/>
              <a:t>FDA-</a:t>
            </a:r>
          </a:p>
          <a:p>
            <a:r>
              <a:rPr lang="en-US" dirty="0"/>
              <a:t>Food And Drug Administration. A federal agency responsible for the safety evaluation of drugs, cosmetics, food additives, and medical devices.</a:t>
            </a:r>
            <a:endParaRPr lang="en-US" b="1" dirty="0"/>
          </a:p>
          <a:p>
            <a:r>
              <a:rPr lang="en-US" b="1" dirty="0"/>
              <a:t>Genetic toxicity-</a:t>
            </a:r>
          </a:p>
          <a:p>
            <a:r>
              <a:rPr lang="en-US" dirty="0"/>
              <a:t>Toxic effects that result from damage to DNA and altered genetic expression.</a:t>
            </a:r>
          </a:p>
          <a:p>
            <a:r>
              <a:rPr lang="en-US" b="1" dirty="0"/>
              <a:t>Genotoxic-</a:t>
            </a:r>
          </a:p>
          <a:p>
            <a:r>
              <a:rPr lang="en-US" dirty="0"/>
              <a:t>Toxic effects that result from damage to DNA and altered genetic expression.</a:t>
            </a:r>
          </a:p>
          <a:p>
            <a:r>
              <a:rPr lang="en-US" b="1" dirty="0"/>
              <a:t>Hazard-</a:t>
            </a:r>
          </a:p>
          <a:p>
            <a:r>
              <a:rPr lang="en-US" dirty="0"/>
              <a:t>The inherent adverse effect of a substance.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077200" cy="5355312"/>
          </a:xfrm>
          <a:prstGeom prst="rect">
            <a:avLst/>
          </a:prstGeom>
        </p:spPr>
        <p:txBody>
          <a:bodyPr wrap="square">
            <a:spAutoFit/>
          </a:bodyPr>
          <a:lstStyle/>
          <a:p>
            <a:r>
              <a:rPr lang="en-US" b="1" dirty="0"/>
              <a:t>Neurotoxin-</a:t>
            </a:r>
          </a:p>
          <a:p>
            <a:r>
              <a:rPr lang="en-US" dirty="0"/>
              <a:t>A toxic agent or substance that inhibits, damages or destroys the tissues of the nervous system, especially neurons, the conducting cells of your body's central nervous system. Neurotoxic effects can include behavior changes, seizures, as well as wide range of effects, including death.</a:t>
            </a:r>
          </a:p>
          <a:p>
            <a:r>
              <a:rPr lang="en-US" b="1" dirty="0"/>
              <a:t>OSHA-</a:t>
            </a:r>
          </a:p>
          <a:p>
            <a:r>
              <a:rPr lang="en-US" dirty="0"/>
              <a:t>The U.S. Occupational Health and Safety Administration, OSHA, is a federal agency in the U.S. Department of Labor that regulates workers? exposures to hazardous substances and requires manufacturers of products containing chemicals to develop an MSDS for each brand.</a:t>
            </a:r>
          </a:p>
          <a:p>
            <a:r>
              <a:rPr lang="en-US" b="1" dirty="0"/>
              <a:t>Petroleum distillate-</a:t>
            </a:r>
          </a:p>
          <a:p>
            <a:r>
              <a:rPr lang="en-US" dirty="0"/>
              <a:t>Petroleum distillates, also called hydrocarbons or petrochemicals, refer to a broad range of compounds that are extracted by distillation during the refining of crude oil. Petroleum distillates pose a special health risk if ingested and vomited. When swallowed, the lighter, more volatile distillate products can be sucked into the lungs interfering with the lung's functions and chemical pneumonia may result. Aspiration of fluid into the lungs can occur both during swallowing and vomiting of the product. Upon skin contact, petroleum distillates can produce local skin irritation and sensitivity to light in some individuals.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97839"/>
            <a:ext cx="8534400" cy="4247317"/>
          </a:xfrm>
          <a:prstGeom prst="rect">
            <a:avLst/>
          </a:prstGeom>
        </p:spPr>
        <p:txBody>
          <a:bodyPr wrap="square">
            <a:spAutoFit/>
          </a:bodyPr>
          <a:lstStyle/>
          <a:p>
            <a:r>
              <a:rPr lang="en-US" b="1" dirty="0"/>
              <a:t>Reproductive toxin-</a:t>
            </a:r>
          </a:p>
          <a:p>
            <a:r>
              <a:rPr lang="en-US" dirty="0"/>
              <a:t>Toxicity of the male or female reproductive system. Toxic effects may include damage to the reproductive organs or offspring.</a:t>
            </a:r>
          </a:p>
          <a:p>
            <a:r>
              <a:rPr lang="en-US" b="1" dirty="0"/>
              <a:t>Respiratory toxin-</a:t>
            </a:r>
          </a:p>
          <a:p>
            <a:r>
              <a:rPr lang="en-US" dirty="0"/>
              <a:t>Toxicity of the upper (nose, pharynx, larynx, and trachea) or lower (bronchi, bronchioles, and lung alveoli) respiratory system.</a:t>
            </a:r>
          </a:p>
          <a:p>
            <a:r>
              <a:rPr lang="en-US" dirty="0"/>
              <a:t>Systemic toxin-</a:t>
            </a:r>
          </a:p>
          <a:p>
            <a:r>
              <a:rPr lang="en-US" dirty="0"/>
              <a:t>A toxin that affects the entire body or many organs.</a:t>
            </a:r>
          </a:p>
          <a:p>
            <a:r>
              <a:rPr lang="en-US" b="1" dirty="0"/>
              <a:t>Toxicant-</a:t>
            </a:r>
          </a:p>
          <a:p>
            <a:r>
              <a:rPr lang="en-US" dirty="0"/>
              <a:t>An agent that produces adverse effects when absorbed into the body.</a:t>
            </a:r>
          </a:p>
          <a:p>
            <a:r>
              <a:rPr lang="en-US" b="1" dirty="0"/>
              <a:t>Toxin-</a:t>
            </a:r>
          </a:p>
          <a:p>
            <a:r>
              <a:rPr lang="en-US" dirty="0"/>
              <a:t>A specific protein produced by certain plants, animals and microorganisms that is highly toxic to other organisms (snake venom).</a:t>
            </a:r>
          </a:p>
          <a:p>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CHEMICALS </a:t>
            </a:r>
          </a:p>
        </p:txBody>
      </p:sp>
      <p:sp>
        <p:nvSpPr>
          <p:cNvPr id="3" name="Rectangle 2"/>
          <p:cNvSpPr/>
          <p:nvPr/>
        </p:nvSpPr>
        <p:spPr>
          <a:xfrm>
            <a:off x="228600" y="1524000"/>
            <a:ext cx="8686800" cy="2585323"/>
          </a:xfrm>
          <a:prstGeom prst="rect">
            <a:avLst/>
          </a:prstGeom>
        </p:spPr>
        <p:txBody>
          <a:bodyPr wrap="square">
            <a:spAutoFit/>
          </a:bodyPr>
          <a:lstStyle/>
          <a:p>
            <a:r>
              <a:rPr lang="en-US" b="1" dirty="0"/>
              <a:t>Chemical name: PARABEN</a:t>
            </a:r>
            <a:endParaRPr lang="en-US" dirty="0"/>
          </a:p>
          <a:p>
            <a:r>
              <a:rPr lang="en-US" b="1" dirty="0"/>
              <a:t>Used in: most</a:t>
            </a:r>
            <a:r>
              <a:rPr lang="en-US" dirty="0"/>
              <a:t> beauty products</a:t>
            </a:r>
          </a:p>
          <a:p>
            <a:r>
              <a:rPr lang="en-US" b="1" dirty="0"/>
              <a:t>Purpose: preservative</a:t>
            </a:r>
            <a:r>
              <a:rPr lang="en-US" dirty="0"/>
              <a:t>; fragrance</a:t>
            </a:r>
          </a:p>
          <a:p>
            <a:r>
              <a:rPr lang="en-US" b="1" dirty="0"/>
              <a:t>The Problem: is</a:t>
            </a:r>
            <a:r>
              <a:rPr lang="en-US" dirty="0"/>
              <a:t> naturally found in very low amounts in some foods like barley, strawberries, ect.., and get metabolized making them non toxic; the synthetic form created from petro- chemicals for cosmetics bi passes the metabolic process leaving them toxic, proof of that is in the high levels found in human urine and breast cancer tissue.</a:t>
            </a:r>
          </a:p>
          <a:p>
            <a:r>
              <a:rPr lang="en-US" b="1" dirty="0"/>
              <a:t>Restrictions: no</a:t>
            </a:r>
            <a:r>
              <a:rPr lang="en-US" dirty="0"/>
              <a:t> restrictions from the U.S.A </a:t>
            </a:r>
          </a:p>
          <a:p>
            <a:endParaRPr lang="en-US" dirty="0"/>
          </a:p>
        </p:txBody>
      </p:sp>
      <p:sp>
        <p:nvSpPr>
          <p:cNvPr id="4" name="Rectangle 3"/>
          <p:cNvSpPr/>
          <p:nvPr/>
        </p:nvSpPr>
        <p:spPr>
          <a:xfrm>
            <a:off x="304800" y="4267200"/>
            <a:ext cx="8610600" cy="1754326"/>
          </a:xfrm>
          <a:prstGeom prst="rect">
            <a:avLst/>
          </a:prstGeom>
        </p:spPr>
        <p:txBody>
          <a:bodyPr wrap="square">
            <a:spAutoFit/>
          </a:bodyPr>
          <a:lstStyle/>
          <a:p>
            <a:r>
              <a:rPr lang="en-US" b="1" dirty="0"/>
              <a:t>Chemical name: DEA, MEA, TEA, COCAMIDE DEA, LAURIMIDE DEA</a:t>
            </a:r>
            <a:endParaRPr lang="en-US" dirty="0"/>
          </a:p>
          <a:p>
            <a:r>
              <a:rPr lang="en-US" b="1" dirty="0"/>
              <a:t>Used in: creamy</a:t>
            </a:r>
            <a:r>
              <a:rPr lang="en-US" dirty="0"/>
              <a:t> foaming beauty products</a:t>
            </a:r>
          </a:p>
          <a:p>
            <a:r>
              <a:rPr lang="en-US" b="1" dirty="0"/>
              <a:t>Purpose: makes</a:t>
            </a:r>
            <a:r>
              <a:rPr lang="en-US" dirty="0"/>
              <a:t> products creamy and sudsy, also adjust pH</a:t>
            </a:r>
          </a:p>
          <a:p>
            <a:r>
              <a:rPr lang="en-US" b="1" dirty="0"/>
              <a:t>The Problem:</a:t>
            </a:r>
            <a:r>
              <a:rPr lang="en-US" dirty="0"/>
              <a:t> Causes mild skin irritation, liver cancer, pre-cancerous changes in the skin and thyroid.</a:t>
            </a:r>
          </a:p>
          <a:p>
            <a:r>
              <a:rPr lang="en-US" b="1" dirty="0"/>
              <a:t>Restrictions: no</a:t>
            </a:r>
            <a:r>
              <a:rPr lang="en-US" dirty="0"/>
              <a:t> restrictions from the U.S.A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2862322"/>
          </a:xfrm>
          <a:prstGeom prst="rect">
            <a:avLst/>
          </a:prstGeom>
        </p:spPr>
        <p:txBody>
          <a:bodyPr wrap="square">
            <a:spAutoFit/>
          </a:bodyPr>
          <a:lstStyle/>
          <a:p>
            <a:r>
              <a:rPr lang="en-US" b="1" dirty="0"/>
              <a:t>Chemical name: DIBUTYL PHTHALATE OR DBP/ DEP</a:t>
            </a:r>
            <a:endParaRPr lang="en-US" dirty="0"/>
          </a:p>
          <a:p>
            <a:r>
              <a:rPr lang="en-US" b="1" dirty="0"/>
              <a:t>Used in: nail</a:t>
            </a:r>
            <a:r>
              <a:rPr lang="en-US" dirty="0"/>
              <a:t> products, hairsprays, and plastic products  </a:t>
            </a:r>
          </a:p>
          <a:p>
            <a:r>
              <a:rPr lang="en-US" b="1" dirty="0"/>
              <a:t>Purpose: used</a:t>
            </a:r>
            <a:r>
              <a:rPr lang="en-US" dirty="0"/>
              <a:t> as fragrance(when use in recipe as fragrance they don't have to disclose the ingredient because its protected as trade secret)an din plastics to make them flexible. </a:t>
            </a:r>
          </a:p>
          <a:p>
            <a:r>
              <a:rPr lang="en-US" b="1" dirty="0"/>
              <a:t>The Problem: when</a:t>
            </a:r>
            <a:r>
              <a:rPr lang="en-US" dirty="0"/>
              <a:t> absorbed through the skin it ENHANCES other chemicals to cause genetic mutations, reduces sperm count and causes developmental defects on unborn children, may cause health problems such as liver and kidney failure in young children when sucking or chewing on products made with DEP </a:t>
            </a:r>
          </a:p>
          <a:p>
            <a:r>
              <a:rPr lang="en-US" b="1" dirty="0"/>
              <a:t>Restrictions: no</a:t>
            </a:r>
            <a:r>
              <a:rPr lang="en-US" dirty="0"/>
              <a:t> restrictions from the U.S.A</a:t>
            </a:r>
          </a:p>
        </p:txBody>
      </p:sp>
      <p:sp>
        <p:nvSpPr>
          <p:cNvPr id="3" name="Rectangle 2"/>
          <p:cNvSpPr/>
          <p:nvPr/>
        </p:nvSpPr>
        <p:spPr>
          <a:xfrm>
            <a:off x="457200" y="3810000"/>
            <a:ext cx="8458200" cy="2308324"/>
          </a:xfrm>
          <a:prstGeom prst="rect">
            <a:avLst/>
          </a:prstGeom>
        </p:spPr>
        <p:txBody>
          <a:bodyPr wrap="square">
            <a:spAutoFit/>
          </a:bodyPr>
          <a:lstStyle/>
          <a:p>
            <a:r>
              <a:rPr lang="en-US" b="1" dirty="0"/>
              <a:t>Chemical name: BHA, BUTYLATED, HYDROXYANISOLE &amp; BHT BUTYLATED, HYDROXYTOLUENE  </a:t>
            </a:r>
            <a:endParaRPr lang="en-US" dirty="0"/>
          </a:p>
          <a:p>
            <a:r>
              <a:rPr lang="en-US" b="1" dirty="0"/>
              <a:t>Used in: beauty</a:t>
            </a:r>
            <a:r>
              <a:rPr lang="en-US" dirty="0"/>
              <a:t> care products, widely used in </a:t>
            </a:r>
            <a:r>
              <a:rPr lang="en-US" b="1" dirty="0"/>
              <a:t>food </a:t>
            </a:r>
            <a:endParaRPr lang="en-US" dirty="0"/>
          </a:p>
          <a:p>
            <a:r>
              <a:rPr lang="en-US" b="1" dirty="0"/>
              <a:t>Purpose: preservative  </a:t>
            </a:r>
            <a:endParaRPr lang="en-US" dirty="0"/>
          </a:p>
          <a:p>
            <a:r>
              <a:rPr lang="en-US" b="1" dirty="0"/>
              <a:t>The Problem: possible</a:t>
            </a:r>
            <a:r>
              <a:rPr lang="en-US" dirty="0"/>
              <a:t> human carcinogen; interferes with hormone function; in other mammals causes liver. thyroid, kidney problems, disrupts lung function and blood circulation, and can promote tumor growth </a:t>
            </a:r>
          </a:p>
          <a:p>
            <a:r>
              <a:rPr lang="en-US" b="1" dirty="0"/>
              <a:t>Restrictions: no</a:t>
            </a:r>
            <a:r>
              <a:rPr lang="en-US" dirty="0"/>
              <a:t> restrictions from the U.S.A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2585323"/>
          </a:xfrm>
          <a:prstGeom prst="rect">
            <a:avLst/>
          </a:prstGeom>
        </p:spPr>
        <p:txBody>
          <a:bodyPr wrap="square">
            <a:spAutoFit/>
          </a:bodyPr>
          <a:lstStyle/>
          <a:p>
            <a:r>
              <a:rPr lang="en-US" b="1" dirty="0"/>
              <a:t>Chemical name: COAL TAR DYES PARAPHENYLENEDIAMINE FD&amp;C OR D&amp;C OR CI</a:t>
            </a:r>
            <a:endParaRPr lang="en-US" dirty="0"/>
          </a:p>
          <a:p>
            <a:r>
              <a:rPr lang="en-US" b="1" dirty="0"/>
              <a:t>Used in: hair</a:t>
            </a:r>
            <a:r>
              <a:rPr lang="en-US" dirty="0"/>
              <a:t> dye, </a:t>
            </a:r>
            <a:r>
              <a:rPr lang="en-US" b="1" dirty="0"/>
              <a:t>foods</a:t>
            </a:r>
            <a:r>
              <a:rPr lang="en-US" dirty="0"/>
              <a:t>, candy, drugs,  </a:t>
            </a:r>
          </a:p>
          <a:p>
            <a:r>
              <a:rPr lang="en-US" b="1" dirty="0"/>
              <a:t>Purpose:</a:t>
            </a:r>
            <a:r>
              <a:rPr lang="en-US" dirty="0"/>
              <a:t> add pigment</a:t>
            </a:r>
          </a:p>
          <a:p>
            <a:r>
              <a:rPr lang="en-US" b="1" dirty="0"/>
              <a:t>The Problem: the</a:t>
            </a:r>
            <a:r>
              <a:rPr lang="en-US" dirty="0"/>
              <a:t> mixture of many chemicals derived from petroleum is a known carcinogen, contains low levels of heavy metals with aluminum substrate</a:t>
            </a:r>
          </a:p>
          <a:p>
            <a:r>
              <a:rPr lang="en-US" dirty="0"/>
              <a:t>heavy metals + aluminum = brain toxin</a:t>
            </a:r>
          </a:p>
          <a:p>
            <a:r>
              <a:rPr lang="en-US" dirty="0"/>
              <a:t>linked to tumors by U.S National Cancer Institute, increase risk of Hodgkin's lymphoma.     </a:t>
            </a:r>
          </a:p>
          <a:p>
            <a:r>
              <a:rPr lang="en-US" b="1" dirty="0"/>
              <a:t>Restrictions: no</a:t>
            </a:r>
            <a:r>
              <a:rPr lang="en-US" dirty="0"/>
              <a:t> restrictions exist</a:t>
            </a:r>
          </a:p>
        </p:txBody>
      </p:sp>
      <p:sp>
        <p:nvSpPr>
          <p:cNvPr id="3" name="Rectangle 2"/>
          <p:cNvSpPr/>
          <p:nvPr/>
        </p:nvSpPr>
        <p:spPr>
          <a:xfrm>
            <a:off x="381000" y="4038600"/>
            <a:ext cx="8153400" cy="2031325"/>
          </a:xfrm>
          <a:prstGeom prst="rect">
            <a:avLst/>
          </a:prstGeom>
        </p:spPr>
        <p:txBody>
          <a:bodyPr wrap="square">
            <a:spAutoFit/>
          </a:bodyPr>
          <a:lstStyle/>
          <a:p>
            <a:r>
              <a:rPr lang="en-US" b="1" dirty="0"/>
              <a:t>Chemical name: FORMALDEHYDE DMDM HYDRATION, DIAZOLIDINYL UREA, IMIDAZOLINYL UREA, METHENAMINE, QUATERIUM</a:t>
            </a:r>
            <a:endParaRPr lang="en-US" dirty="0"/>
          </a:p>
          <a:p>
            <a:r>
              <a:rPr lang="en-US" b="1" dirty="0"/>
              <a:t>Used in: hair</a:t>
            </a:r>
            <a:r>
              <a:rPr lang="en-US" dirty="0"/>
              <a:t> products, nail products, </a:t>
            </a:r>
          </a:p>
          <a:p>
            <a:r>
              <a:rPr lang="en-US" b="1" dirty="0"/>
              <a:t>Purpose: used</a:t>
            </a:r>
            <a:r>
              <a:rPr lang="en-US" dirty="0"/>
              <a:t> as a preservative</a:t>
            </a:r>
          </a:p>
          <a:p>
            <a:r>
              <a:rPr lang="en-US" b="1" dirty="0"/>
              <a:t>The Problem: these</a:t>
            </a:r>
            <a:r>
              <a:rPr lang="en-US" dirty="0"/>
              <a:t> types are a concern because the slowly and continuously release small amounts of formaldehyde.</a:t>
            </a:r>
          </a:p>
          <a:p>
            <a:r>
              <a:rPr lang="en-US" b="1" dirty="0"/>
              <a:t>Restrictions: no</a:t>
            </a:r>
            <a:r>
              <a:rPr lang="en-US" dirty="0"/>
              <a:t> restrictions from the U.S.A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3693319"/>
          </a:xfrm>
          <a:prstGeom prst="rect">
            <a:avLst/>
          </a:prstGeom>
        </p:spPr>
        <p:txBody>
          <a:bodyPr wrap="square">
            <a:spAutoFit/>
          </a:bodyPr>
          <a:lstStyle/>
          <a:p>
            <a:r>
              <a:rPr lang="en-US" b="1" dirty="0"/>
              <a:t>Chemical name: SYNTHETIC FRAGRANCE AND PARFUM DEP, PHTHALATES</a:t>
            </a:r>
            <a:endParaRPr lang="en-US" dirty="0"/>
          </a:p>
          <a:p>
            <a:r>
              <a:rPr lang="en-US" b="1" dirty="0"/>
              <a:t>Used infused</a:t>
            </a:r>
            <a:r>
              <a:rPr lang="en-US" dirty="0"/>
              <a:t> inmost beauty and home care products </a:t>
            </a:r>
          </a:p>
          <a:p>
            <a:r>
              <a:rPr lang="en-US" b="1" dirty="0"/>
              <a:t>Purpose: to</a:t>
            </a:r>
            <a:r>
              <a:rPr lang="en-US" dirty="0"/>
              <a:t> produce a pleasant scent </a:t>
            </a:r>
          </a:p>
          <a:p>
            <a:r>
              <a:rPr lang="en-US" b="1" dirty="0"/>
              <a:t>The Problem: some</a:t>
            </a:r>
            <a:r>
              <a:rPr lang="en-US" dirty="0"/>
              <a:t> 3,000 chemicals are used as fragrance, most that have not been tested for toxicity alone or in combination, used even in unscented products, the chemical mixture can trigger allergies, asthma, and migraines in 3 out of 4 people, in laboratory some fragrance ingredients have been associated with cancer and neurotoxicity among other adverse health effects. Some</a:t>
            </a:r>
            <a:r>
              <a:rPr lang="en-US" b="1" dirty="0"/>
              <a:t> ingredients don't add fragrance but enhances perfuming agents.  </a:t>
            </a:r>
            <a:endParaRPr lang="en-US" dirty="0"/>
          </a:p>
          <a:p>
            <a:r>
              <a:rPr lang="en-US" b="1" dirty="0"/>
              <a:t>DEP-</a:t>
            </a:r>
            <a:r>
              <a:rPr lang="en-US" dirty="0"/>
              <a:t> makes scents linger</a:t>
            </a:r>
          </a:p>
          <a:p>
            <a:r>
              <a:rPr lang="en-US" b="1" dirty="0"/>
              <a:t>PHTHALATES-</a:t>
            </a:r>
            <a:r>
              <a:rPr lang="en-US" dirty="0"/>
              <a:t> cheap versatile reproductive toxin and may interfere with hormone function.</a:t>
            </a:r>
          </a:p>
          <a:p>
            <a:r>
              <a:rPr lang="en-US" b="1" dirty="0"/>
              <a:t>Restrictions: no</a:t>
            </a:r>
            <a:r>
              <a:rPr lang="en-US" dirty="0"/>
              <a:t> restrictions from the U.S.A</a:t>
            </a:r>
          </a:p>
        </p:txBody>
      </p:sp>
      <p:sp>
        <p:nvSpPr>
          <p:cNvPr id="3" name="Rectangle 2"/>
          <p:cNvSpPr/>
          <p:nvPr/>
        </p:nvSpPr>
        <p:spPr>
          <a:xfrm>
            <a:off x="381000" y="4343400"/>
            <a:ext cx="8382000" cy="2031325"/>
          </a:xfrm>
          <a:prstGeom prst="rect">
            <a:avLst/>
          </a:prstGeom>
        </p:spPr>
        <p:txBody>
          <a:bodyPr wrap="square">
            <a:spAutoFit/>
          </a:bodyPr>
          <a:lstStyle/>
          <a:p>
            <a:r>
              <a:rPr lang="en-US" b="1" dirty="0"/>
              <a:t>Chemical name: PETROLATUM, MINERAL OIL, PETROLEUM, </a:t>
            </a:r>
            <a:endParaRPr lang="en-US" dirty="0"/>
          </a:p>
          <a:p>
            <a:r>
              <a:rPr lang="en-US" b="1" dirty="0"/>
              <a:t>Used in: </a:t>
            </a:r>
            <a:r>
              <a:rPr lang="en-US" dirty="0"/>
              <a:t>hair products, make up, skin care, drugs</a:t>
            </a:r>
          </a:p>
          <a:p>
            <a:r>
              <a:rPr lang="en-US" b="1" dirty="0"/>
              <a:t>Purpose: to</a:t>
            </a:r>
            <a:r>
              <a:rPr lang="en-US" dirty="0"/>
              <a:t> lock in moisture in a variety of moisturizers and in hair care products to make your hair shine.</a:t>
            </a:r>
          </a:p>
          <a:p>
            <a:r>
              <a:rPr lang="en-US" b="1" dirty="0"/>
              <a:t>The Problem: petroleum</a:t>
            </a:r>
            <a:r>
              <a:rPr lang="en-US" dirty="0"/>
              <a:t> products can be contaminated with PAH'S, POLYCRYLIC AROMATIC HYDROCARBONS, that are cancer causing impurities.  </a:t>
            </a:r>
          </a:p>
          <a:p>
            <a:r>
              <a:rPr lang="en-US" b="1" dirty="0"/>
              <a:t>Restrictions: no</a:t>
            </a:r>
            <a:r>
              <a:rPr lang="en-US" dirty="0"/>
              <a:t> restriction from the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4343400"/>
            <a:ext cx="3429000" cy="2286000"/>
          </a:xfrm>
        </p:spPr>
        <p:txBody>
          <a:bodyPr>
            <a:normAutofit fontScale="90000"/>
          </a:bodyPr>
          <a:lstStyle/>
          <a:p>
            <a:r>
              <a:rPr lang="en-US" sz="8000" dirty="0">
                <a:latin typeface="Curlz MT" pitchFamily="82" charset="0"/>
              </a:rPr>
              <a:t>Ingestion </a:t>
            </a:r>
          </a:p>
        </p:txBody>
      </p:sp>
      <p:sp>
        <p:nvSpPr>
          <p:cNvPr id="4" name="Content Placeholder 3"/>
          <p:cNvSpPr>
            <a:spLocks noGrp="1"/>
          </p:cNvSpPr>
          <p:nvPr>
            <p:ph idx="1"/>
          </p:nvPr>
        </p:nvSpPr>
        <p:spPr>
          <a:xfrm>
            <a:off x="381000" y="533400"/>
            <a:ext cx="8229600" cy="4572000"/>
          </a:xfrm>
        </p:spPr>
        <p:txBody>
          <a:bodyPr>
            <a:normAutofit/>
          </a:bodyPr>
          <a:lstStyle/>
          <a:p>
            <a:pPr>
              <a:buNone/>
            </a:pPr>
            <a:r>
              <a:rPr lang="en-US" sz="2400" dirty="0"/>
              <a:t>What is in what you eat?</a:t>
            </a:r>
          </a:p>
          <a:p>
            <a:r>
              <a:rPr lang="en-US" sz="2400" dirty="0"/>
              <a:t>when chemicals are ingested they leave behind what is called free radicals </a:t>
            </a:r>
          </a:p>
          <a:p>
            <a:r>
              <a:rPr lang="en-US" sz="2400" dirty="0"/>
              <a:t>which are molecules with no purpose that retard and decay healthy cells.</a:t>
            </a:r>
            <a:r>
              <a:rPr lang="en-US" sz="2400" b="1" dirty="0"/>
              <a:t> </a:t>
            </a:r>
          </a:p>
          <a:p>
            <a:r>
              <a:rPr lang="en-US" sz="2400" dirty="0">
                <a:latin typeface="+mj-lt"/>
              </a:rPr>
              <a:t>a free radical is a cellular  killer  that  by damaging DNA, alters the biochemical compounds messing up cell membranes, and destroying  cells.  </a:t>
            </a:r>
            <a:endParaRPr lang="en-US" sz="2400" dirty="0"/>
          </a:p>
          <a:p>
            <a:r>
              <a:rPr lang="en-US" sz="2400" dirty="0"/>
              <a:t>In 1951 the united states of America gave the okay for </a:t>
            </a:r>
            <a:r>
              <a:rPr lang="en-US" sz="2400" dirty="0">
                <a:solidFill>
                  <a:srgbClr val="FF0000"/>
                </a:solidFill>
              </a:rPr>
              <a:t>sodium hydroxide </a:t>
            </a:r>
            <a:r>
              <a:rPr lang="en-US" sz="2400" dirty="0"/>
              <a:t>(commonly used in chemical hair relaxer) to be used as a pesticide on our food.</a:t>
            </a:r>
          </a:p>
          <a:p>
            <a:pPr>
              <a:buNone/>
            </a:pPr>
            <a:endParaRPr lang="en-US" sz="2400" dirty="0"/>
          </a:p>
        </p:txBody>
      </p:sp>
      <p:pic>
        <p:nvPicPr>
          <p:cNvPr id="5" name="Picture 4" descr="ingestion2.jpg"/>
          <p:cNvPicPr>
            <a:picLocks noChangeAspect="1"/>
          </p:cNvPicPr>
          <p:nvPr/>
        </p:nvPicPr>
        <p:blipFill>
          <a:blip r:embed="rId2" cstate="print"/>
          <a:stretch>
            <a:fillRect/>
          </a:stretch>
        </p:blipFill>
        <p:spPr>
          <a:xfrm>
            <a:off x="5486400" y="5105400"/>
            <a:ext cx="2209800" cy="14745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82000" cy="2031325"/>
          </a:xfrm>
          <a:prstGeom prst="rect">
            <a:avLst/>
          </a:prstGeom>
        </p:spPr>
        <p:txBody>
          <a:bodyPr wrap="square">
            <a:spAutoFit/>
          </a:bodyPr>
          <a:lstStyle/>
          <a:p>
            <a:r>
              <a:rPr lang="en-US" b="1" dirty="0"/>
              <a:t>Chemical name: MINERAL OILS</a:t>
            </a:r>
            <a:endParaRPr lang="en-US" dirty="0"/>
          </a:p>
          <a:p>
            <a:r>
              <a:rPr lang="en-US" b="1" dirty="0"/>
              <a:t>Used in:  </a:t>
            </a:r>
            <a:r>
              <a:rPr lang="en-US" dirty="0"/>
              <a:t>baby products, lotions, soaps, and make up</a:t>
            </a:r>
          </a:p>
          <a:p>
            <a:r>
              <a:rPr lang="en-US" b="1" dirty="0"/>
              <a:t>Purpose: preservative</a:t>
            </a:r>
            <a:r>
              <a:rPr lang="en-US" dirty="0"/>
              <a:t> and assist in maintaining moisture</a:t>
            </a:r>
          </a:p>
          <a:p>
            <a:r>
              <a:rPr lang="en-US" b="1" dirty="0"/>
              <a:t>The Problem: can</a:t>
            </a:r>
            <a:r>
              <a:rPr lang="en-US" dirty="0"/>
              <a:t> affect liver function and immune health, clogs pores and interferes with skins ability to remove toxins, and slows cells development causing ageing.</a:t>
            </a:r>
          </a:p>
          <a:p>
            <a:r>
              <a:rPr lang="en-US" b="1" dirty="0"/>
              <a:t>Restrictions: The</a:t>
            </a:r>
            <a:r>
              <a:rPr lang="en-US" dirty="0"/>
              <a:t> U.S. Registry of toxic effects of chemical substances classifies mineral oil as both carcinogenic and tumorigenic.</a:t>
            </a:r>
          </a:p>
        </p:txBody>
      </p:sp>
      <p:sp>
        <p:nvSpPr>
          <p:cNvPr id="3" name="Rectangle 2"/>
          <p:cNvSpPr/>
          <p:nvPr/>
        </p:nvSpPr>
        <p:spPr>
          <a:xfrm>
            <a:off x="457200" y="2819400"/>
            <a:ext cx="8077200" cy="3693319"/>
          </a:xfrm>
          <a:prstGeom prst="rect">
            <a:avLst/>
          </a:prstGeom>
        </p:spPr>
        <p:txBody>
          <a:bodyPr wrap="square">
            <a:spAutoFit/>
          </a:bodyPr>
          <a:lstStyle/>
          <a:p>
            <a:r>
              <a:rPr lang="en-US" b="1" dirty="0"/>
              <a:t>Chemical name: SODIUM LAURYL SULFATES (SLS), SODIUM LAURETH SULFATE (SLES) </a:t>
            </a:r>
            <a:endParaRPr lang="en-US" dirty="0"/>
          </a:p>
          <a:p>
            <a:r>
              <a:rPr lang="en-US" b="1" dirty="0"/>
              <a:t>Used in: </a:t>
            </a:r>
            <a:r>
              <a:rPr lang="en-US" dirty="0"/>
              <a:t>shampoo, cleansers, bubble bath, house cleaning products, </a:t>
            </a:r>
          </a:p>
          <a:p>
            <a:r>
              <a:rPr lang="en-US" b="1" dirty="0"/>
              <a:t>Purpose: to</a:t>
            </a:r>
            <a:r>
              <a:rPr lang="en-US" dirty="0"/>
              <a:t> make bubbles and foam</a:t>
            </a:r>
          </a:p>
          <a:p>
            <a:r>
              <a:rPr lang="en-US" b="1" dirty="0"/>
              <a:t>The Problem: </a:t>
            </a:r>
            <a:r>
              <a:rPr lang="en-US" dirty="0"/>
              <a:t>can be contaminated with the carcinogen 1,4-dioxane, SLS may cause liver damage, damage and severely irritates skin, eyes, respiratory tract, linked to depression, labored breathing, and diarrhea.</a:t>
            </a:r>
          </a:p>
          <a:p>
            <a:r>
              <a:rPr lang="en-US" dirty="0"/>
              <a:t>causes layers of skin to separate damaging the skins immune system, stays in your system up to 5 days and it may enter and ,maintain residual levels in the heart, liver, lungs, and brain, can contain carcinogen ethylene oxide, may interfere with human development, does not easily degrade so it remains in the environment long after its rinsed down the drain.       </a:t>
            </a:r>
          </a:p>
          <a:p>
            <a:r>
              <a:rPr lang="en-US" b="1" dirty="0"/>
              <a:t>Restrictions: no</a:t>
            </a:r>
            <a:r>
              <a:rPr lang="en-US" dirty="0"/>
              <a:t> restrictions exist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2862322"/>
          </a:xfrm>
          <a:prstGeom prst="rect">
            <a:avLst/>
          </a:prstGeom>
        </p:spPr>
        <p:txBody>
          <a:bodyPr wrap="square">
            <a:spAutoFit/>
          </a:bodyPr>
          <a:lstStyle/>
          <a:p>
            <a:r>
              <a:rPr lang="en-US" b="1" dirty="0"/>
              <a:t>Chemical name: ALUMINUM </a:t>
            </a:r>
            <a:endParaRPr lang="en-US" dirty="0"/>
          </a:p>
          <a:p>
            <a:r>
              <a:rPr lang="en-US" dirty="0"/>
              <a:t>THE AVERAGE PERSON CONSUMES 3 POUNDS IN A LIFETIME EQUAL TO 229 SQUARE FEET OF ALUMINUM FOIL</a:t>
            </a:r>
          </a:p>
          <a:p>
            <a:r>
              <a:rPr lang="en-US" b="1" dirty="0"/>
              <a:t>Used in: deodorant</a:t>
            </a:r>
            <a:r>
              <a:rPr lang="en-US" dirty="0"/>
              <a:t>, mostly antiperspirant, drinking water, and vaccinations, baking powders, feminine care products, cow's milk, soy milk, baby formula, antacids, aluminum foil, pots and pans. </a:t>
            </a:r>
          </a:p>
          <a:p>
            <a:r>
              <a:rPr lang="en-US" b="1" dirty="0"/>
              <a:t>Purpose: temporarily</a:t>
            </a:r>
            <a:r>
              <a:rPr lang="en-US" dirty="0"/>
              <a:t> plugs the pores to prevent sweating </a:t>
            </a:r>
          </a:p>
          <a:p>
            <a:r>
              <a:rPr lang="en-US" b="1" dirty="0"/>
              <a:t>The Problem: forces</a:t>
            </a:r>
            <a:r>
              <a:rPr lang="en-US" dirty="0"/>
              <a:t> toxins to flow back into the body, linked to Alzheimer's and brain disorders, possible breast cancer factor, and is a neurotoxin. </a:t>
            </a:r>
          </a:p>
          <a:p>
            <a:r>
              <a:rPr lang="en-US" b="1" dirty="0"/>
              <a:t>Restrictions: no</a:t>
            </a:r>
            <a:r>
              <a:rPr lang="en-US" dirty="0"/>
              <a:t> restrictions exist</a:t>
            </a:r>
          </a:p>
        </p:txBody>
      </p:sp>
      <p:sp>
        <p:nvSpPr>
          <p:cNvPr id="3" name="Rectangle 2"/>
          <p:cNvSpPr/>
          <p:nvPr/>
        </p:nvSpPr>
        <p:spPr>
          <a:xfrm>
            <a:off x="457200" y="3505200"/>
            <a:ext cx="8382000" cy="2585323"/>
          </a:xfrm>
          <a:prstGeom prst="rect">
            <a:avLst/>
          </a:prstGeom>
        </p:spPr>
        <p:txBody>
          <a:bodyPr wrap="square">
            <a:spAutoFit/>
          </a:bodyPr>
          <a:lstStyle/>
          <a:p>
            <a:r>
              <a:rPr lang="en-US" b="1" dirty="0"/>
              <a:t>Chemical Name: TALC </a:t>
            </a:r>
            <a:endParaRPr lang="en-US" dirty="0"/>
          </a:p>
          <a:p>
            <a:r>
              <a:rPr lang="en-US" b="1" dirty="0"/>
              <a:t>Since 1980 several thousand infants died or became seriously ill after accidentally inhaling baby powder.</a:t>
            </a:r>
            <a:endParaRPr lang="en-US" dirty="0"/>
          </a:p>
          <a:p>
            <a:r>
              <a:rPr lang="en-US" b="1" dirty="0"/>
              <a:t>Used in: baby</a:t>
            </a:r>
            <a:r>
              <a:rPr lang="en-US" dirty="0"/>
              <a:t> powder, face powder, deodorant, chalk, crayons, soap, body powder, paint, asphalt filler, food processing, antacids, garden pesticides.</a:t>
            </a:r>
          </a:p>
          <a:p>
            <a:r>
              <a:rPr lang="en-US" b="1" dirty="0"/>
              <a:t>Purpose: used</a:t>
            </a:r>
            <a:r>
              <a:rPr lang="en-US" dirty="0"/>
              <a:t> for its anti moisture properties</a:t>
            </a:r>
          </a:p>
          <a:p>
            <a:r>
              <a:rPr lang="en-US" b="1" dirty="0"/>
              <a:t>The problem: Major</a:t>
            </a:r>
            <a:r>
              <a:rPr lang="en-US" dirty="0"/>
              <a:t> known carcinogen major cause of ovarian cancer when use don the female genital area, can lodge in the lungs causing respiratory issues.</a:t>
            </a:r>
          </a:p>
          <a:p>
            <a:r>
              <a:rPr lang="en-US" b="1" dirty="0"/>
              <a:t>Restrictions: no</a:t>
            </a:r>
            <a:r>
              <a:rPr lang="en-US" dirty="0"/>
              <a:t> restrictions exist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4572000" cy="1477328"/>
          </a:xfrm>
          <a:prstGeom prst="rect">
            <a:avLst/>
          </a:prstGeom>
        </p:spPr>
        <p:txBody>
          <a:bodyPr>
            <a:spAutoFit/>
          </a:bodyPr>
          <a:lstStyle/>
          <a:p>
            <a:r>
              <a:rPr lang="en-US" b="1" dirty="0"/>
              <a:t>Chemical name: TOCOPHERYL ACETATE </a:t>
            </a:r>
            <a:endParaRPr lang="en-US" dirty="0"/>
          </a:p>
          <a:p>
            <a:r>
              <a:rPr lang="en-US" b="1" dirty="0"/>
              <a:t>Used in: beauty</a:t>
            </a:r>
            <a:r>
              <a:rPr lang="en-US" dirty="0"/>
              <a:t> care products</a:t>
            </a:r>
          </a:p>
          <a:p>
            <a:r>
              <a:rPr lang="en-US" b="1" dirty="0"/>
              <a:t>Purpose: </a:t>
            </a:r>
            <a:r>
              <a:rPr lang="en-US" dirty="0"/>
              <a:t>skin conditioning</a:t>
            </a:r>
          </a:p>
          <a:p>
            <a:r>
              <a:rPr lang="en-US" b="1" dirty="0"/>
              <a:t>The problem: enhances</a:t>
            </a:r>
            <a:r>
              <a:rPr lang="en-US" dirty="0"/>
              <a:t> tumor formation</a:t>
            </a:r>
          </a:p>
          <a:p>
            <a:r>
              <a:rPr lang="en-US" b="1" dirty="0"/>
              <a:t>Restrictions: no</a:t>
            </a:r>
            <a:r>
              <a:rPr lang="en-US" dirty="0"/>
              <a:t> restrictions from U.S.A</a:t>
            </a:r>
          </a:p>
        </p:txBody>
      </p:sp>
      <p:sp>
        <p:nvSpPr>
          <p:cNvPr id="3" name="Rectangle 2"/>
          <p:cNvSpPr/>
          <p:nvPr/>
        </p:nvSpPr>
        <p:spPr>
          <a:xfrm>
            <a:off x="228600" y="2362200"/>
            <a:ext cx="8763000" cy="4154984"/>
          </a:xfrm>
          <a:prstGeom prst="rect">
            <a:avLst/>
          </a:prstGeom>
        </p:spPr>
        <p:txBody>
          <a:bodyPr wrap="square">
            <a:spAutoFit/>
          </a:bodyPr>
          <a:lstStyle/>
          <a:p>
            <a:r>
              <a:rPr lang="en-US" b="1" dirty="0"/>
              <a:t>Chemical name: HEAVY METALS: LEAD, MERCURY, CADMIUM, ARSENIC, NICKEL, ECT...</a:t>
            </a:r>
            <a:endParaRPr lang="en-US" dirty="0"/>
          </a:p>
          <a:p>
            <a:r>
              <a:rPr lang="en-US" dirty="0"/>
              <a:t>Heavy metals can build up in the body over time and are known to cause varied health problems, which can include: cancer, reproductive and developmental disorders, neurological problems; memory loss; mood swings; nerve, joint and muscle disorders; cardiovascular, skeletal, blood, immune system, kidney and renal problems; headaches; vomiting, nausea, and diarrhea; lung damage; contact dermatitis; and brittle hair and hair loss. Many are suspected hormone disruptors and respiratory toxins, and for some like lead, there is no known safe blood level.</a:t>
            </a:r>
          </a:p>
          <a:p>
            <a:r>
              <a:rPr lang="en-US" b="1" dirty="0"/>
              <a:t>Used in: almost</a:t>
            </a:r>
            <a:r>
              <a:rPr lang="en-US" dirty="0"/>
              <a:t> everything</a:t>
            </a:r>
            <a:r>
              <a:rPr lang="en-US" b="1" dirty="0"/>
              <a:t> </a:t>
            </a:r>
          </a:p>
          <a:p>
            <a:endParaRPr lang="en-US" b="1" dirty="0"/>
          </a:p>
          <a:p>
            <a:pPr algn="ctr"/>
            <a:r>
              <a:rPr lang="en-US" sz="2800" dirty="0"/>
              <a:t>TO LEARN MORE ABOUT HEAVY METALS AND OTHER CHEMICALS IN THE </a:t>
            </a:r>
          </a:p>
          <a:p>
            <a:pPr algn="ctr"/>
            <a:r>
              <a:rPr lang="en-US" sz="2800" dirty="0"/>
              <a:t>SWEET &amp; SIMPLE GUIDE TO CHEMICA AWRAENESS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ps1.jpg"/>
          <p:cNvPicPr>
            <a:picLocks noChangeAspect="1"/>
          </p:cNvPicPr>
          <p:nvPr/>
        </p:nvPicPr>
        <p:blipFill>
          <a:blip r:embed="rId2" cstate="print"/>
          <a:stretch>
            <a:fillRect/>
          </a:stretch>
        </p:blipFill>
        <p:spPr>
          <a:xfrm>
            <a:off x="2794000" y="2578100"/>
            <a:ext cx="6350000" cy="4279900"/>
          </a:xfrm>
          <a:prstGeom prst="rect">
            <a:avLst/>
          </a:prstGeom>
        </p:spPr>
      </p:pic>
      <p:pic>
        <p:nvPicPr>
          <p:cNvPr id="3" name="Picture 2" descr="crops.jpg"/>
          <p:cNvPicPr>
            <a:picLocks noChangeAspect="1"/>
          </p:cNvPicPr>
          <p:nvPr/>
        </p:nvPicPr>
        <p:blipFill>
          <a:blip r:embed="rId3" cstate="print"/>
          <a:stretch>
            <a:fillRect/>
          </a:stretch>
        </p:blipFill>
        <p:spPr>
          <a:xfrm>
            <a:off x="-1" y="0"/>
            <a:ext cx="5635925" cy="3733800"/>
          </a:xfrm>
          <a:prstGeom prst="rect">
            <a:avLst/>
          </a:prstGeom>
        </p:spPr>
      </p:pic>
      <p:sp>
        <p:nvSpPr>
          <p:cNvPr id="4" name="TextBox 3"/>
          <p:cNvSpPr txBox="1"/>
          <p:nvPr/>
        </p:nvSpPr>
        <p:spPr>
          <a:xfrm>
            <a:off x="5638800" y="1676400"/>
            <a:ext cx="3505200" cy="1384995"/>
          </a:xfrm>
          <a:prstGeom prst="rect">
            <a:avLst/>
          </a:prstGeom>
          <a:noFill/>
        </p:spPr>
        <p:txBody>
          <a:bodyPr wrap="square" rtlCol="0">
            <a:spAutoFit/>
          </a:bodyPr>
          <a:lstStyle/>
          <a:p>
            <a:r>
              <a:rPr lang="en-US" sz="6600" dirty="0"/>
              <a:t>Our Food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41375"/>
          </a:xfrm>
        </p:spPr>
        <p:txBody>
          <a:bodyPr/>
          <a:lstStyle/>
          <a:p>
            <a:r>
              <a:rPr lang="en-US" dirty="0"/>
              <a:t>Food Safety </a:t>
            </a:r>
          </a:p>
        </p:txBody>
      </p:sp>
      <p:sp>
        <p:nvSpPr>
          <p:cNvPr id="3" name="Subtitle 2"/>
          <p:cNvSpPr>
            <a:spLocks noGrp="1"/>
          </p:cNvSpPr>
          <p:nvPr>
            <p:ph type="subTitle" idx="1"/>
          </p:nvPr>
        </p:nvSpPr>
        <p:spPr>
          <a:xfrm>
            <a:off x="1371600" y="1981200"/>
            <a:ext cx="6400800" cy="1752600"/>
          </a:xfrm>
        </p:spPr>
        <p:txBody>
          <a:bodyPr/>
          <a:lstStyle/>
          <a:p>
            <a:r>
              <a:rPr lang="en-US" dirty="0"/>
              <a:t>What is in and on your food directly affects your health beauty and wellbeing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38200"/>
          </a:xfrm>
        </p:spPr>
        <p:txBody>
          <a:bodyPr/>
          <a:lstStyle/>
          <a:p>
            <a:r>
              <a:rPr lang="en-US" dirty="0"/>
              <a:t>Food Chemicals </a:t>
            </a:r>
          </a:p>
        </p:txBody>
      </p:sp>
      <p:sp>
        <p:nvSpPr>
          <p:cNvPr id="3" name="Subtitle 2"/>
          <p:cNvSpPr>
            <a:spLocks noGrp="1"/>
          </p:cNvSpPr>
          <p:nvPr>
            <p:ph type="subTitle" idx="1"/>
          </p:nvPr>
        </p:nvSpPr>
        <p:spPr>
          <a:xfrm>
            <a:off x="228600" y="1371600"/>
            <a:ext cx="8686800" cy="2057400"/>
          </a:xfrm>
        </p:spPr>
        <p:txBody>
          <a:bodyPr>
            <a:normAutofit/>
          </a:bodyPr>
          <a:lstStyle/>
          <a:p>
            <a:pPr algn="l"/>
            <a:r>
              <a:rPr lang="en-US" dirty="0"/>
              <a:t>There is a great deal to be discussed when you are talking food chemicals from sow to plate. With this in mind we are going to hit on what we consider to be major areas of concern. </a:t>
            </a:r>
          </a:p>
        </p:txBody>
      </p:sp>
      <p:sp>
        <p:nvSpPr>
          <p:cNvPr id="4" name="Rectangle 3"/>
          <p:cNvSpPr/>
          <p:nvPr/>
        </p:nvSpPr>
        <p:spPr>
          <a:xfrm>
            <a:off x="381000" y="3657600"/>
            <a:ext cx="8382000" cy="2554545"/>
          </a:xfrm>
          <a:prstGeom prst="rect">
            <a:avLst/>
          </a:prstGeom>
        </p:spPr>
        <p:txBody>
          <a:bodyPr wrap="square">
            <a:spAutoFit/>
          </a:bodyPr>
          <a:lstStyle/>
          <a:p>
            <a:r>
              <a:rPr lang="en-US" sz="4000" b="1" dirty="0"/>
              <a:t>GENERAL RULE</a:t>
            </a:r>
            <a:endParaRPr lang="en-US" sz="4000" dirty="0"/>
          </a:p>
          <a:p>
            <a:r>
              <a:rPr lang="en-US" sz="4000" dirty="0"/>
              <a:t>As a general rule, the more processing a food undergoes, the more potential there is for nutrient loss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a:t>From Concentrate </a:t>
            </a:r>
          </a:p>
        </p:txBody>
      </p:sp>
      <p:sp>
        <p:nvSpPr>
          <p:cNvPr id="3" name="Rectangle 2"/>
          <p:cNvSpPr/>
          <p:nvPr/>
        </p:nvSpPr>
        <p:spPr>
          <a:xfrm>
            <a:off x="228600" y="838200"/>
            <a:ext cx="8686800" cy="923330"/>
          </a:xfrm>
          <a:prstGeom prst="rect">
            <a:avLst/>
          </a:prstGeom>
        </p:spPr>
        <p:txBody>
          <a:bodyPr wrap="square">
            <a:spAutoFit/>
          </a:bodyPr>
          <a:lstStyle/>
          <a:p>
            <a:r>
              <a:rPr lang="en-US" b="1" dirty="0"/>
              <a:t>From concentrate</a:t>
            </a:r>
            <a:r>
              <a:rPr lang="en-US" dirty="0"/>
              <a:t> </a:t>
            </a:r>
          </a:p>
          <a:p>
            <a:r>
              <a:rPr lang="en-US" dirty="0"/>
              <a:t>a substance made by removing water or other diluting agent; a concentrated form of something, esp. food.</a:t>
            </a:r>
          </a:p>
        </p:txBody>
      </p:sp>
      <p:sp>
        <p:nvSpPr>
          <p:cNvPr id="4" name="Rectangle 3"/>
          <p:cNvSpPr/>
          <p:nvPr/>
        </p:nvSpPr>
        <p:spPr>
          <a:xfrm>
            <a:off x="304800" y="1828800"/>
            <a:ext cx="8534400" cy="4893647"/>
          </a:xfrm>
          <a:prstGeom prst="rect">
            <a:avLst/>
          </a:prstGeom>
        </p:spPr>
        <p:txBody>
          <a:bodyPr wrap="square">
            <a:spAutoFit/>
          </a:bodyPr>
          <a:lstStyle/>
          <a:p>
            <a:r>
              <a:rPr lang="en-US" b="1" dirty="0"/>
              <a:t>THE PROCESS</a:t>
            </a:r>
            <a:endParaRPr lang="en-US" dirty="0"/>
          </a:p>
          <a:p>
            <a:pPr>
              <a:buFont typeface="Arial" pitchFamily="34" charset="0"/>
              <a:buChar char="•"/>
            </a:pPr>
            <a:r>
              <a:rPr lang="en-US" sz="2100" dirty="0"/>
              <a:t>Juice from concentrate has most of its water removed through filtration, extraction and evaporation processes. </a:t>
            </a:r>
          </a:p>
          <a:p>
            <a:pPr>
              <a:buFont typeface="Arial" pitchFamily="34" charset="0"/>
              <a:buChar char="•"/>
            </a:pPr>
            <a:r>
              <a:rPr lang="en-US" sz="2100" dirty="0"/>
              <a:t>Evaporation involves heating the juice to high temperatures and extraction involves adding some chemicals to get a more condensed product, according to the “Dictionary of Food Science and Technology</a:t>
            </a:r>
          </a:p>
          <a:p>
            <a:pPr>
              <a:buFont typeface="Arial" pitchFamily="34" charset="0"/>
              <a:buChar char="•"/>
            </a:pPr>
            <a:r>
              <a:rPr lang="en-US" sz="2100" dirty="0"/>
              <a:t>Water is either added to it or it is frozen in smaller containers and must be added to water at home. </a:t>
            </a:r>
          </a:p>
          <a:p>
            <a:pPr>
              <a:buFont typeface="Arial" pitchFamily="34" charset="0"/>
              <a:buChar char="•"/>
            </a:pPr>
            <a:r>
              <a:rPr lang="en-US" sz="2100" dirty="0"/>
              <a:t>Even 100 percent fruit juice from concentrate can contain additives to enhance color, flavor and nutritional content, so read labels before you buy.</a:t>
            </a:r>
          </a:p>
          <a:p>
            <a:pPr>
              <a:buFont typeface="Arial" pitchFamily="34" charset="0"/>
              <a:buChar char="•"/>
            </a:pPr>
            <a:r>
              <a:rPr lang="en-US" sz="2100" dirty="0"/>
              <a:t>100 percent juice from concentrate with no added sugar is a healthy beverage that is comparable to fresh squeezed juice. </a:t>
            </a:r>
          </a:p>
          <a:p>
            <a:pPr>
              <a:buFont typeface="Arial" pitchFamily="34" charset="0"/>
              <a:buChar char="•"/>
            </a:pPr>
            <a:r>
              <a:rPr lang="en-US" sz="2100" dirty="0"/>
              <a:t>juice drinks and juice cocktails from concentrate have refined sugars and flavors added and are not healthy for your body in large quantities. </a:t>
            </a:r>
          </a:p>
          <a:p>
            <a:pPr>
              <a:buFont typeface="Arial" pitchFamily="34" charset="0"/>
              <a:buChar char="•"/>
            </a:pPr>
            <a:r>
              <a:rPr lang="en-US" sz="2100" dirty="0"/>
              <a:t>Check the labels on juice cartons for additives.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86800" cy="6247864"/>
          </a:xfrm>
          <a:prstGeom prst="rect">
            <a:avLst/>
          </a:prstGeom>
        </p:spPr>
        <p:txBody>
          <a:bodyPr wrap="square">
            <a:spAutoFit/>
          </a:bodyPr>
          <a:lstStyle/>
          <a:p>
            <a:r>
              <a:rPr lang="en-US" sz="2000" b="1" dirty="0"/>
              <a:t>WHAT ARE THE DIRTY DOZEN?</a:t>
            </a:r>
            <a:endParaRPr lang="en-US" sz="2000" dirty="0"/>
          </a:p>
          <a:p>
            <a:r>
              <a:rPr lang="en-US" sz="2000" dirty="0"/>
              <a:t>According to the Environmental working group these foods are sprayed in very high amounts of pesticides. The dozen changes yearly.</a:t>
            </a:r>
          </a:p>
          <a:p>
            <a:r>
              <a:rPr lang="en-US" sz="2000" dirty="0"/>
              <a:t>Fruits such as oranges, lemons, and limes have been said to have skin thick enough to make them washable just please remember to wash your hands after you wash your fruit to avoid re polluting the fruit when peeled or simply touched. </a:t>
            </a:r>
          </a:p>
          <a:p>
            <a:r>
              <a:rPr lang="en-US" sz="2000" b="1" u="sng" dirty="0"/>
              <a:t>The dirty dozen</a:t>
            </a:r>
            <a:endParaRPr lang="en-US" sz="2000" dirty="0"/>
          </a:p>
          <a:p>
            <a:r>
              <a:rPr lang="en-US" sz="2000" dirty="0"/>
              <a:t>nectarines</a:t>
            </a:r>
          </a:p>
          <a:p>
            <a:r>
              <a:rPr lang="en-US" sz="2000" dirty="0"/>
              <a:t>peaches</a:t>
            </a:r>
          </a:p>
          <a:p>
            <a:r>
              <a:rPr lang="en-US" sz="2000" dirty="0"/>
              <a:t>apples</a:t>
            </a:r>
          </a:p>
          <a:p>
            <a:r>
              <a:rPr lang="en-US" sz="2000" dirty="0"/>
              <a:t>strawberries</a:t>
            </a:r>
          </a:p>
          <a:p>
            <a:r>
              <a:rPr lang="en-US" sz="2000" dirty="0"/>
              <a:t>grapes</a:t>
            </a:r>
          </a:p>
          <a:p>
            <a:r>
              <a:rPr lang="en-US" sz="2000" dirty="0"/>
              <a:t>tomatoes</a:t>
            </a:r>
          </a:p>
          <a:p>
            <a:r>
              <a:rPr lang="en-US" sz="2000" dirty="0"/>
              <a:t>sweet bell pepper</a:t>
            </a:r>
            <a:br>
              <a:rPr lang="en-US" sz="2000" dirty="0"/>
            </a:br>
            <a:r>
              <a:rPr lang="en-US" sz="2000" dirty="0"/>
              <a:t>spinach </a:t>
            </a:r>
            <a:br>
              <a:rPr lang="en-US" sz="2000" dirty="0"/>
            </a:br>
            <a:r>
              <a:rPr lang="en-US" sz="2000" dirty="0"/>
              <a:t>potatoes</a:t>
            </a:r>
          </a:p>
          <a:p>
            <a:r>
              <a:rPr lang="en-US" sz="2000" dirty="0"/>
              <a:t>hot peppers</a:t>
            </a:r>
          </a:p>
          <a:p>
            <a:r>
              <a:rPr lang="en-US" sz="2000" dirty="0"/>
              <a:t>pears</a:t>
            </a:r>
          </a:p>
          <a:p>
            <a:r>
              <a:rPr lang="en-US" sz="2000" dirty="0"/>
              <a:t>cherries</a:t>
            </a:r>
          </a:p>
          <a:p>
            <a:r>
              <a:rPr lang="en-US" sz="2000" dirty="0"/>
              <a:t>hot peppers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eeasweetie.com/0_0_0_0_484_129_csupload_45584014_large.png?u=142589263"/>
          <p:cNvPicPr>
            <a:picLocks noChangeAspect="1" noChangeArrowheads="1"/>
          </p:cNvPicPr>
          <p:nvPr/>
        </p:nvPicPr>
        <p:blipFill>
          <a:blip r:embed="rId2"/>
          <a:srcRect/>
          <a:stretch>
            <a:fillRect/>
          </a:stretch>
        </p:blipFill>
        <p:spPr bwMode="auto">
          <a:xfrm>
            <a:off x="1066800" y="228600"/>
            <a:ext cx="7143750" cy="1895476"/>
          </a:xfrm>
          <a:prstGeom prst="rect">
            <a:avLst/>
          </a:prstGeom>
          <a:noFill/>
        </p:spPr>
      </p:pic>
      <p:sp>
        <p:nvSpPr>
          <p:cNvPr id="3" name="Rectangle 2"/>
          <p:cNvSpPr/>
          <p:nvPr/>
        </p:nvSpPr>
        <p:spPr>
          <a:xfrm>
            <a:off x="381000" y="1828800"/>
            <a:ext cx="8305800" cy="4893647"/>
          </a:xfrm>
          <a:prstGeom prst="rect">
            <a:avLst/>
          </a:prstGeom>
        </p:spPr>
        <p:txBody>
          <a:bodyPr wrap="square">
            <a:spAutoFit/>
          </a:bodyPr>
          <a:lstStyle/>
          <a:p>
            <a:r>
              <a:rPr lang="en-US" sz="2400" b="1" dirty="0"/>
              <a:t>The facts </a:t>
            </a:r>
            <a:endParaRPr lang="en-US" sz="2400" dirty="0"/>
          </a:p>
          <a:p>
            <a:pPr>
              <a:buFont typeface="Arial" pitchFamily="34" charset="0"/>
              <a:buChar char="•"/>
            </a:pPr>
            <a:r>
              <a:rPr lang="en-US" sz="2400" dirty="0"/>
              <a:t>your bodies pH can determine its ability to fight off bacteria and viruses.</a:t>
            </a:r>
          </a:p>
          <a:p>
            <a:pPr>
              <a:buFont typeface="Arial" pitchFamily="34" charset="0"/>
              <a:buChar char="•"/>
            </a:pPr>
            <a:r>
              <a:rPr lang="en-US" sz="2400" dirty="0"/>
              <a:t>your body's pH should be between 6.0-7.0 when tested with  a precision pH testing kit. </a:t>
            </a:r>
          </a:p>
          <a:p>
            <a:pPr>
              <a:buFont typeface="Arial" pitchFamily="34" charset="0"/>
              <a:buChar char="•"/>
            </a:pPr>
            <a:r>
              <a:rPr lang="en-US" sz="2400" dirty="0"/>
              <a:t>pH testing kits can be found at your local health food store. </a:t>
            </a:r>
          </a:p>
          <a:p>
            <a:pPr>
              <a:buFont typeface="Arial" pitchFamily="34" charset="0"/>
              <a:buChar char="•"/>
            </a:pPr>
            <a:r>
              <a:rPr lang="en-US" sz="2400" dirty="0"/>
              <a:t>to maintain health intake 60% alkaline 40% acid foods in your diet.</a:t>
            </a:r>
          </a:p>
          <a:p>
            <a:pPr>
              <a:buFont typeface="Arial" pitchFamily="34" charset="0"/>
              <a:buChar char="•"/>
            </a:pPr>
            <a:r>
              <a:rPr lang="en-US" sz="2400" dirty="0"/>
              <a:t>when sick its 80% alkaline 20% acid </a:t>
            </a:r>
          </a:p>
          <a:p>
            <a:endParaRPr lang="en-US" sz="2400" dirty="0"/>
          </a:p>
          <a:p>
            <a:r>
              <a:rPr lang="en-US" sz="2400" dirty="0"/>
              <a:t>Visit www.rense.com for more detailed information  </a:t>
            </a:r>
          </a:p>
          <a:p>
            <a:endParaRPr lang="en-US" sz="2400" dirty="0"/>
          </a:p>
          <a:p>
            <a:r>
              <a:rPr lang="en-US" sz="2400" dirty="0"/>
              <a:t>VISIT BEEASWEETIE.COM FOR A LIST OF ALKALINE FOODS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5181600"/>
          </a:xfrm>
          <a:prstGeom prst="rect">
            <a:avLst/>
          </a:prstGeom>
        </p:spPr>
        <p:txBody>
          <a:bodyPr wrap="square">
            <a:spAutoFit/>
          </a:bodyPr>
          <a:lstStyle/>
          <a:p>
            <a:r>
              <a:rPr lang="en-US" sz="2000" b="1" dirty="0"/>
              <a:t>Problem:</a:t>
            </a:r>
            <a:r>
              <a:rPr lang="en-US" sz="2000" dirty="0"/>
              <a:t> </a:t>
            </a:r>
          </a:p>
          <a:p>
            <a:r>
              <a:rPr lang="en-US" sz="2000" dirty="0"/>
              <a:t>Sweeteners that have </a:t>
            </a:r>
            <a:r>
              <a:rPr lang="en-US" sz="2000" b="1" dirty="0"/>
              <a:t>NO NUTRITIONAL VALUE </a:t>
            </a:r>
            <a:r>
              <a:rPr lang="en-US" sz="2000" dirty="0"/>
              <a:t>which makes them empty calories</a:t>
            </a:r>
            <a:r>
              <a:rPr lang="en-US" sz="2000" b="1" dirty="0"/>
              <a:t> </a:t>
            </a:r>
            <a:endParaRPr lang="en-US" sz="2000" dirty="0"/>
          </a:p>
          <a:p>
            <a:r>
              <a:rPr lang="en-US" sz="2000" dirty="0"/>
              <a:t>The chemicals used in the processing of these sweeteners causes your digestive system to retard by not producing the proper enzymes to absorb  needed vitamins and minerals from nutritious foods.</a:t>
            </a:r>
          </a:p>
          <a:p>
            <a:r>
              <a:rPr lang="en-US" sz="2000" dirty="0"/>
              <a:t>It is very important that you know the source of your sweetener because all are not created equal.   </a:t>
            </a:r>
          </a:p>
          <a:p>
            <a:r>
              <a:rPr lang="en-US" sz="2000" b="1" dirty="0"/>
              <a:t>Solution:</a:t>
            </a:r>
            <a:r>
              <a:rPr lang="en-US" sz="2000" dirty="0"/>
              <a:t> Try Raw sugar its great and it’s a high alkaline food that helps the bodies pH</a:t>
            </a:r>
          </a:p>
          <a:p>
            <a:r>
              <a:rPr lang="en-US" sz="2000" b="1" dirty="0"/>
              <a:t>Lets briefly explore sweeteners and their origins </a:t>
            </a:r>
          </a:p>
          <a:p>
            <a:r>
              <a:rPr lang="en-US" sz="2000" dirty="0"/>
              <a:t>Sucrose-  naturally in fruits, vegetables, grains</a:t>
            </a:r>
          </a:p>
          <a:p>
            <a:r>
              <a:rPr lang="en-US" sz="2000" dirty="0"/>
              <a:t>Dextrose a.k.a Glucose- naturally in pollen and corn</a:t>
            </a:r>
          </a:p>
          <a:p>
            <a:r>
              <a:rPr lang="en-US" sz="2000" dirty="0"/>
              <a:t>Maltodextrin- naturally in rice corn or potato </a:t>
            </a:r>
          </a:p>
          <a:p>
            <a:r>
              <a:rPr lang="en-US" sz="2000" dirty="0"/>
              <a:t>Lactose- found in dairy</a:t>
            </a:r>
          </a:p>
          <a:p>
            <a:r>
              <a:rPr lang="en-US" sz="2000" dirty="0"/>
              <a:t>Fructose- found in fruits</a:t>
            </a:r>
          </a:p>
          <a:p>
            <a:r>
              <a:rPr lang="en-US" sz="2000" dirty="0"/>
              <a:t>There is a major difference in the origin of...and the direct source.</a:t>
            </a:r>
          </a:p>
        </p:txBody>
      </p:sp>
      <p:sp>
        <p:nvSpPr>
          <p:cNvPr id="3" name="Title 2"/>
          <p:cNvSpPr>
            <a:spLocks noGrp="1"/>
          </p:cNvSpPr>
          <p:nvPr>
            <p:ph type="title"/>
          </p:nvPr>
        </p:nvSpPr>
        <p:spPr/>
        <p:txBody>
          <a:bodyPr>
            <a:normAutofit fontScale="90000"/>
          </a:bodyPr>
          <a:lstStyle/>
          <a:p>
            <a:r>
              <a:rPr lang="en-US" dirty="0"/>
              <a:t>The “Bitter Sweet” Truth about Sugar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46287"/>
            <a:ext cx="8305800" cy="5078313"/>
          </a:xfrm>
          <a:prstGeom prst="rect">
            <a:avLst/>
          </a:prstGeom>
        </p:spPr>
        <p:txBody>
          <a:bodyPr wrap="square">
            <a:spAutoFit/>
          </a:bodyPr>
          <a:lstStyle/>
          <a:p>
            <a:r>
              <a:rPr lang="en-US" b="1" dirty="0"/>
              <a:t>Define:</a:t>
            </a:r>
            <a:r>
              <a:rPr lang="en-US" dirty="0"/>
              <a:t> Ingestion – The process of taking a material into mouth or body</a:t>
            </a:r>
          </a:p>
          <a:p>
            <a:endParaRPr lang="en-US" dirty="0"/>
          </a:p>
          <a:p>
            <a:r>
              <a:rPr lang="en-US" b="1" dirty="0"/>
              <a:t>The Mouth/throat </a:t>
            </a:r>
            <a:r>
              <a:rPr lang="en-US" dirty="0"/>
              <a:t>– chew- swallow </a:t>
            </a:r>
          </a:p>
          <a:p>
            <a:pPr>
              <a:buFont typeface="Arial" pitchFamily="34" charset="0"/>
              <a:buChar char="•"/>
            </a:pPr>
            <a:r>
              <a:rPr lang="en-US" dirty="0"/>
              <a:t>Saliva is the watery and usually somewhat frothy substance produced in the mouths of some animals, including humans.</a:t>
            </a:r>
          </a:p>
          <a:p>
            <a:pPr>
              <a:buFont typeface="Arial" pitchFamily="34" charset="0"/>
              <a:buChar char="•"/>
            </a:pPr>
            <a:r>
              <a:rPr lang="en-US" dirty="0"/>
              <a:t>Produced in salivary glands, saliva is 98% water, but it contains many important substances, including electrolytes, mucus, antibacterial compounds and various enzymes.</a:t>
            </a:r>
          </a:p>
          <a:p>
            <a:pPr>
              <a:buFont typeface="Arial" pitchFamily="34" charset="0"/>
              <a:buChar char="•"/>
            </a:pPr>
            <a:r>
              <a:rPr lang="en-US" dirty="0"/>
              <a:t>The digestive functions of saliva include moistening food, and helping to create a food bolus, so it can be swallowed easily.</a:t>
            </a:r>
          </a:p>
          <a:p>
            <a:pPr>
              <a:buFont typeface="Arial" pitchFamily="34" charset="0"/>
              <a:buChar char="•"/>
            </a:pPr>
            <a:r>
              <a:rPr lang="en-US" dirty="0"/>
              <a:t>Saliva contains the enzyme amylase that breaks some starches down into maltose and dextrin.</a:t>
            </a:r>
          </a:p>
          <a:p>
            <a:endParaRPr lang="en-US" dirty="0"/>
          </a:p>
          <a:p>
            <a:r>
              <a:rPr lang="en-US" b="1" dirty="0"/>
              <a:t>Define:</a:t>
            </a:r>
            <a:r>
              <a:rPr lang="en-US" dirty="0"/>
              <a:t> Digestion-  the process of breaking down food by mechanical and enzymatic action in the alimentary canal into substances that can be used by the body.  </a:t>
            </a:r>
          </a:p>
          <a:p>
            <a:endParaRPr lang="en-US" dirty="0"/>
          </a:p>
          <a:p>
            <a:r>
              <a:rPr lang="en-US" dirty="0"/>
              <a:t>The process of digestion</a:t>
            </a:r>
          </a:p>
          <a:p>
            <a:r>
              <a:rPr lang="en-US" dirty="0"/>
              <a:t>digestion of food occurs within the mouth, even before food reaches the stomach.</a:t>
            </a:r>
          </a:p>
        </p:txBody>
      </p:sp>
      <p:sp>
        <p:nvSpPr>
          <p:cNvPr id="4" name="Title 3"/>
          <p:cNvSpPr>
            <a:spLocks noGrp="1"/>
          </p:cNvSpPr>
          <p:nvPr>
            <p:ph type="title"/>
          </p:nvPr>
        </p:nvSpPr>
        <p:spPr>
          <a:xfrm>
            <a:off x="457200" y="274638"/>
            <a:ext cx="8229600" cy="868362"/>
          </a:xfrm>
        </p:spPr>
        <p:txBody>
          <a:bodyPr>
            <a:normAutofit/>
          </a:bodyPr>
          <a:lstStyle/>
          <a:p>
            <a:r>
              <a:rPr lang="en-US" b="1" dirty="0"/>
              <a:t>The Process of ingestion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763000" cy="4794111"/>
          </a:xfrm>
          <a:prstGeom prst="rect">
            <a:avLst/>
          </a:prstGeom>
        </p:spPr>
        <p:txBody>
          <a:bodyPr wrap="square" numCol="2">
            <a:spAutoFit/>
          </a:bodyPr>
          <a:lstStyle/>
          <a:p>
            <a:r>
              <a:rPr lang="en-US" dirty="0"/>
              <a:t>YES, apples naturally have fructose in them but guess what else apples have in them:</a:t>
            </a:r>
          </a:p>
          <a:p>
            <a:r>
              <a:rPr lang="en-US" u="sng" dirty="0"/>
              <a:t>APPLES</a:t>
            </a:r>
            <a:r>
              <a:rPr lang="en-US" dirty="0"/>
              <a:t> </a:t>
            </a:r>
          </a:p>
          <a:p>
            <a:r>
              <a:rPr lang="en-US" dirty="0"/>
              <a:t>potassium</a:t>
            </a:r>
          </a:p>
          <a:p>
            <a:r>
              <a:rPr lang="en-US" dirty="0"/>
              <a:t>calcium</a:t>
            </a:r>
          </a:p>
          <a:p>
            <a:r>
              <a:rPr lang="en-US" dirty="0"/>
              <a:t>phosphorus</a:t>
            </a:r>
          </a:p>
          <a:p>
            <a:r>
              <a:rPr lang="en-US" dirty="0"/>
              <a:t>magnesium</a:t>
            </a:r>
          </a:p>
          <a:p>
            <a:r>
              <a:rPr lang="en-US" dirty="0"/>
              <a:t>manganese</a:t>
            </a:r>
          </a:p>
          <a:p>
            <a:r>
              <a:rPr lang="en-US" dirty="0"/>
              <a:t>iron</a:t>
            </a:r>
          </a:p>
          <a:p>
            <a:r>
              <a:rPr lang="en-US" dirty="0"/>
              <a:t>sodium</a:t>
            </a:r>
          </a:p>
          <a:p>
            <a:r>
              <a:rPr lang="en-US" dirty="0"/>
              <a:t>copper</a:t>
            </a:r>
          </a:p>
          <a:p>
            <a:r>
              <a:rPr lang="en-US" dirty="0"/>
              <a:t>zinc</a:t>
            </a:r>
          </a:p>
          <a:p>
            <a:r>
              <a:rPr lang="en-US" dirty="0"/>
              <a:t>vitamin A</a:t>
            </a:r>
          </a:p>
          <a:p>
            <a:r>
              <a:rPr lang="en-US" dirty="0"/>
              <a:t>vitamin B1 (thiamine)</a:t>
            </a:r>
          </a:p>
          <a:p>
            <a:r>
              <a:rPr lang="en-US" dirty="0"/>
              <a:t>vitamin B2 (riboflavin)</a:t>
            </a:r>
          </a:p>
          <a:p>
            <a:r>
              <a:rPr lang="en-US" dirty="0"/>
              <a:t>vitamin B3 (niacin)</a:t>
            </a:r>
          </a:p>
          <a:p>
            <a:r>
              <a:rPr lang="en-US" dirty="0"/>
              <a:t>vitamin B9 ( folate acid</a:t>
            </a:r>
          </a:p>
          <a:p>
            <a:r>
              <a:rPr lang="en-US" dirty="0"/>
              <a:t>vitamin B5 (panthentic acid)</a:t>
            </a:r>
          </a:p>
          <a:p>
            <a:r>
              <a:rPr lang="en-US" dirty="0"/>
              <a:t>vitamin B6 (pyridoxine)</a:t>
            </a:r>
          </a:p>
          <a:p>
            <a:r>
              <a:rPr lang="en-US" dirty="0"/>
              <a:t>vitamin C</a:t>
            </a:r>
          </a:p>
          <a:p>
            <a:r>
              <a:rPr lang="en-US" dirty="0"/>
              <a:t>vitamin K</a:t>
            </a:r>
          </a:p>
        </p:txBody>
      </p:sp>
      <p:sp>
        <p:nvSpPr>
          <p:cNvPr id="3" name="Title 2"/>
          <p:cNvSpPr>
            <a:spLocks noGrp="1"/>
          </p:cNvSpPr>
          <p:nvPr>
            <p:ph type="title"/>
          </p:nvPr>
        </p:nvSpPr>
        <p:spPr/>
        <p:txBody>
          <a:bodyPr/>
          <a:lstStyle/>
          <a:p>
            <a:r>
              <a:rPr lang="en-US" dirty="0"/>
              <a:t>Fructose does happen naturally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rn  Bee A Sweetie  Beauty  Coaching  Consultations  Bee A Sweetie">
            <a:hlinkClick r:id="rId2"/>
          </p:cNvPr>
          <p:cNvPicPr>
            <a:picLocks noChangeAspect="1" noChangeArrowheads="1"/>
          </p:cNvPicPr>
          <p:nvPr/>
        </p:nvPicPr>
        <p:blipFill>
          <a:blip r:embed="rId3"/>
          <a:srcRect/>
          <a:stretch>
            <a:fillRect/>
          </a:stretch>
        </p:blipFill>
        <p:spPr bwMode="auto">
          <a:xfrm>
            <a:off x="457200" y="2590800"/>
            <a:ext cx="1752600" cy="3489552"/>
          </a:xfrm>
          <a:prstGeom prst="rect">
            <a:avLst/>
          </a:prstGeom>
          <a:noFill/>
        </p:spPr>
      </p:pic>
      <p:sp>
        <p:nvSpPr>
          <p:cNvPr id="5" name="Rectangle 4"/>
          <p:cNvSpPr/>
          <p:nvPr/>
        </p:nvSpPr>
        <p:spPr>
          <a:xfrm>
            <a:off x="152400" y="0"/>
            <a:ext cx="6553200" cy="646331"/>
          </a:xfrm>
          <a:prstGeom prst="rect">
            <a:avLst/>
          </a:prstGeom>
        </p:spPr>
        <p:txBody>
          <a:bodyPr wrap="square">
            <a:spAutoFit/>
          </a:bodyPr>
          <a:lstStyle/>
          <a:p>
            <a:r>
              <a:rPr lang="en-US" sz="3600" dirty="0">
                <a:latin typeface="Times New Roman" pitchFamily="18" charset="0"/>
                <a:cs typeface="Times New Roman" pitchFamily="18" charset="0"/>
              </a:rPr>
              <a:t>High fructose </a:t>
            </a:r>
            <a:r>
              <a:rPr lang="en-US" sz="3600" dirty="0">
                <a:latin typeface="Times New Roman" pitchFamily="18" charset="0"/>
                <a:cs typeface="Times New Roman" pitchFamily="18" charset="0"/>
                <a:hlinkClick r:id="rId2"/>
              </a:rPr>
              <a:t>corn syrup</a:t>
            </a:r>
            <a:endParaRPr lang="en-US" sz="3600" dirty="0">
              <a:latin typeface="Times New Roman" pitchFamily="18" charset="0"/>
              <a:cs typeface="Times New Roman" pitchFamily="18" charset="0"/>
            </a:endParaRPr>
          </a:p>
        </p:txBody>
      </p:sp>
      <p:sp>
        <p:nvSpPr>
          <p:cNvPr id="6" name="Rectangle 5"/>
          <p:cNvSpPr/>
          <p:nvPr/>
        </p:nvSpPr>
        <p:spPr>
          <a:xfrm>
            <a:off x="2819400" y="2133600"/>
            <a:ext cx="5715000" cy="4154984"/>
          </a:xfrm>
          <a:prstGeom prst="rect">
            <a:avLst/>
          </a:prstGeom>
        </p:spPr>
        <p:txBody>
          <a:bodyPr wrap="square">
            <a:spAutoFit/>
          </a:bodyPr>
          <a:lstStyle/>
          <a:p>
            <a:pPr lvl="0" eaLnBrk="0" fontAlgn="base" hangingPunct="0">
              <a:spcBef>
                <a:spcPct val="0"/>
              </a:spcBef>
              <a:spcAft>
                <a:spcPct val="0"/>
              </a:spcAft>
              <a:buFontTx/>
              <a:buChar char="•"/>
            </a:pPr>
            <a:r>
              <a:rPr lang="en-US" sz="2400" dirty="0">
                <a:solidFill>
                  <a:srgbClr val="89191C"/>
                </a:solidFill>
                <a:latin typeface="Times New Roman" pitchFamily="18" charset="0"/>
                <a:cs typeface="Times New Roman" pitchFamily="18" charset="0"/>
              </a:rPr>
              <a:t>Is a liver toxin that cause a fatty liver which leads to high cholesterol.</a:t>
            </a:r>
            <a:endParaRPr lang="en-US" sz="2400" dirty="0">
              <a:solidFill>
                <a:srgbClr val="4A3473"/>
              </a:solidFill>
              <a:latin typeface="Times New Roman" pitchFamily="18" charset="0"/>
              <a:cs typeface="Times New Roman" pitchFamily="18" charset="0"/>
            </a:endParaRPr>
          </a:p>
          <a:p>
            <a:pPr lvl="0" eaLnBrk="0" fontAlgn="base" hangingPunct="0">
              <a:spcBef>
                <a:spcPct val="0"/>
              </a:spcBef>
              <a:spcAft>
                <a:spcPct val="0"/>
              </a:spcAft>
            </a:pPr>
            <a:br>
              <a:rPr lang="en-US" sz="2400" dirty="0">
                <a:solidFill>
                  <a:srgbClr val="89191C"/>
                </a:solidFill>
                <a:latin typeface="Times New Roman" pitchFamily="18" charset="0"/>
                <a:cs typeface="Times New Roman" pitchFamily="18" charset="0"/>
              </a:rPr>
            </a:br>
            <a:endParaRPr lang="en-US" sz="2400" dirty="0">
              <a:latin typeface="Arial" pitchFamily="34" charset="0"/>
              <a:cs typeface="Arial" pitchFamily="34" charset="0"/>
            </a:endParaRPr>
          </a:p>
          <a:p>
            <a:pPr lvl="0" eaLnBrk="0" fontAlgn="base" hangingPunct="0">
              <a:spcBef>
                <a:spcPct val="0"/>
              </a:spcBef>
              <a:spcAft>
                <a:spcPct val="0"/>
              </a:spcAft>
              <a:buFontTx/>
              <a:buChar char="•"/>
            </a:pPr>
            <a:r>
              <a:rPr lang="en-US" sz="2400" dirty="0">
                <a:solidFill>
                  <a:srgbClr val="89191C"/>
                </a:solidFill>
                <a:latin typeface="Times New Roman" pitchFamily="18" charset="0"/>
                <a:cs typeface="Times New Roman" pitchFamily="18" charset="0"/>
              </a:rPr>
              <a:t>It is metabolized like alcohol but has no affect on immediate brain activity so you don't feel the effects.</a:t>
            </a:r>
            <a:endParaRPr lang="en-US" sz="2400" dirty="0">
              <a:solidFill>
                <a:srgbClr val="4A3473"/>
              </a:solidFill>
              <a:latin typeface="Times New Roman" pitchFamily="18" charset="0"/>
              <a:cs typeface="Times New Roman" pitchFamily="18" charset="0"/>
            </a:endParaRPr>
          </a:p>
          <a:p>
            <a:pPr lvl="0" eaLnBrk="0" fontAlgn="base" hangingPunct="0">
              <a:spcBef>
                <a:spcPct val="0"/>
              </a:spcBef>
              <a:spcAft>
                <a:spcPct val="0"/>
              </a:spcAft>
            </a:pPr>
            <a:br>
              <a:rPr lang="en-US" sz="2400" dirty="0">
                <a:solidFill>
                  <a:srgbClr val="89191C"/>
                </a:solidFill>
                <a:latin typeface="Times New Roman" pitchFamily="18" charset="0"/>
                <a:cs typeface="Times New Roman" pitchFamily="18" charset="0"/>
              </a:rPr>
            </a:br>
            <a:endParaRPr lang="en-US" sz="2400" dirty="0">
              <a:latin typeface="Arial" pitchFamily="34" charset="0"/>
              <a:cs typeface="Arial" pitchFamily="34" charset="0"/>
            </a:endParaRPr>
          </a:p>
          <a:p>
            <a:pPr lvl="0" eaLnBrk="0" fontAlgn="base" hangingPunct="0">
              <a:spcBef>
                <a:spcPct val="0"/>
              </a:spcBef>
              <a:spcAft>
                <a:spcPct val="0"/>
              </a:spcAft>
              <a:buFontTx/>
              <a:buChar char="•"/>
            </a:pPr>
            <a:r>
              <a:rPr lang="en-US" sz="2400" dirty="0">
                <a:solidFill>
                  <a:srgbClr val="89191C"/>
                </a:solidFill>
                <a:latin typeface="Times New Roman" pitchFamily="18" charset="0"/>
                <a:cs typeface="Times New Roman" pitchFamily="18" charset="0"/>
              </a:rPr>
              <a:t>Also acts as insulin which can cause kidney damage and can lead  to heart trouble.</a:t>
            </a:r>
            <a:endParaRPr lang="en-US" sz="2400" dirty="0">
              <a:solidFill>
                <a:srgbClr val="4A3473"/>
              </a:solidFill>
              <a:latin typeface="Times New Roman" pitchFamily="18" charset="0"/>
              <a:cs typeface="Times New Roman" pitchFamily="18" charset="0"/>
            </a:endParaRPr>
          </a:p>
        </p:txBody>
      </p:sp>
      <p:sp>
        <p:nvSpPr>
          <p:cNvPr id="7" name="Rectangle 6"/>
          <p:cNvSpPr/>
          <p:nvPr/>
        </p:nvSpPr>
        <p:spPr>
          <a:xfrm>
            <a:off x="228600" y="762000"/>
            <a:ext cx="8534400" cy="830997"/>
          </a:xfrm>
          <a:prstGeom prst="rect">
            <a:avLst/>
          </a:prstGeom>
        </p:spPr>
        <p:txBody>
          <a:bodyPr wrap="square">
            <a:spAutoFit/>
          </a:bodyPr>
          <a:lstStyle/>
          <a:p>
            <a:r>
              <a:rPr lang="en-US" sz="2400" dirty="0"/>
              <a:t>sweetener made from corn starch that has been processed by glucose </a:t>
            </a:r>
            <a:r>
              <a:rPr lang="en-US" sz="2400" dirty="0" err="1"/>
              <a:t>isomerase</a:t>
            </a:r>
            <a:r>
              <a:rPr lang="en-US" sz="2400" dirty="0"/>
              <a:t> to convert some of its glucose into fructose.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3505200" cy="1096962"/>
          </a:xfrm>
        </p:spPr>
        <p:txBody>
          <a:bodyPr>
            <a:normAutofit fontScale="90000"/>
          </a:bodyPr>
          <a:lstStyle/>
          <a:p>
            <a:pPr lvl="0" algn="l"/>
            <a:r>
              <a:rPr lang="en-US" dirty="0">
                <a:cs typeface="Times New Roman" pitchFamily="18" charset="0"/>
              </a:rPr>
              <a:t>Maltodextrine</a:t>
            </a:r>
            <a:br>
              <a:rPr lang="en-US" sz="4000" dirty="0">
                <a:cs typeface="Arial" pitchFamily="34" charset="0"/>
              </a:rPr>
            </a:br>
            <a:endParaRPr lang="en-US" dirty="0"/>
          </a:p>
        </p:txBody>
      </p:sp>
      <p:pic>
        <p:nvPicPr>
          <p:cNvPr id="48130" name="Picture 2" descr="malto  Bee A Sweetie  Beauty  Coaching  Consultations  Bee A Sweetie">
            <a:hlinkClick r:id="rId2"/>
          </p:cNvPr>
          <p:cNvPicPr>
            <a:picLocks noChangeAspect="1" noChangeArrowheads="1"/>
          </p:cNvPicPr>
          <p:nvPr/>
        </p:nvPicPr>
        <p:blipFill>
          <a:blip r:embed="rId3"/>
          <a:srcRect/>
          <a:stretch>
            <a:fillRect/>
          </a:stretch>
        </p:blipFill>
        <p:spPr bwMode="auto">
          <a:xfrm>
            <a:off x="304800" y="1828800"/>
            <a:ext cx="2819397" cy="2819400"/>
          </a:xfrm>
          <a:prstGeom prst="rect">
            <a:avLst/>
          </a:prstGeom>
          <a:noFill/>
        </p:spPr>
      </p:pic>
      <p:sp>
        <p:nvSpPr>
          <p:cNvPr id="5" name="Rectangle 4"/>
          <p:cNvSpPr/>
          <p:nvPr/>
        </p:nvSpPr>
        <p:spPr>
          <a:xfrm>
            <a:off x="3505200" y="1447800"/>
            <a:ext cx="5105400" cy="4308872"/>
          </a:xfrm>
          <a:prstGeom prst="rect">
            <a:avLst/>
          </a:prstGeom>
        </p:spPr>
        <p:txBody>
          <a:bodyPr wrap="square">
            <a:spAutoFit/>
          </a:bodyPr>
          <a:lstStyle/>
          <a:p>
            <a:pPr lvl="0" eaLnBrk="0" fontAlgn="base" hangingPunct="0">
              <a:spcBef>
                <a:spcPct val="0"/>
              </a:spcBef>
              <a:spcAft>
                <a:spcPct val="0"/>
              </a:spcAft>
              <a:buFontTx/>
              <a:buChar char="•"/>
            </a:pPr>
            <a:r>
              <a:rPr lang="en-US" sz="2400" dirty="0">
                <a:solidFill>
                  <a:srgbClr val="4A3473"/>
                </a:solidFill>
                <a:latin typeface="Times New Roman" pitchFamily="18" charset="0"/>
                <a:cs typeface="Times New Roman" pitchFamily="18" charset="0"/>
              </a:rPr>
              <a:t>Has the ability to pass through the digestive system easily and into the blood because it has no nutrients to be collected by the natural enzymes that collect vitamins and minerals in the intestines. </a:t>
            </a:r>
          </a:p>
          <a:p>
            <a:pPr lvl="0" eaLnBrk="0" fontAlgn="base" hangingPunct="0">
              <a:spcBef>
                <a:spcPct val="0"/>
              </a:spcBef>
              <a:spcAft>
                <a:spcPct val="0"/>
              </a:spcAft>
              <a:buFontTx/>
              <a:buChar char="•"/>
            </a:pPr>
            <a:endParaRPr lang="en-US" sz="2400" dirty="0">
              <a:solidFill>
                <a:srgbClr val="4A3473"/>
              </a:solidFill>
              <a:latin typeface="Times New Roman" pitchFamily="18" charset="0"/>
              <a:cs typeface="Times New Roman" pitchFamily="18" charset="0"/>
            </a:endParaRPr>
          </a:p>
          <a:p>
            <a:pPr lvl="0" eaLnBrk="0" fontAlgn="base" hangingPunct="0">
              <a:spcBef>
                <a:spcPct val="0"/>
              </a:spcBef>
              <a:spcAft>
                <a:spcPct val="0"/>
              </a:spcAft>
              <a:buFontTx/>
              <a:buChar char="•"/>
            </a:pPr>
            <a:r>
              <a:rPr lang="en-US" sz="2400" dirty="0">
                <a:solidFill>
                  <a:srgbClr val="4A3473"/>
                </a:solidFill>
                <a:latin typeface="Times New Roman" pitchFamily="18" charset="0"/>
                <a:cs typeface="Times New Roman" pitchFamily="18" charset="0"/>
              </a:rPr>
              <a:t>The "passing" through process causes your body to literally forget how to process healthy foods. </a:t>
            </a:r>
          </a:p>
          <a:p>
            <a:pPr lvl="0" eaLnBrk="0" fontAlgn="base" hangingPunct="0">
              <a:spcBef>
                <a:spcPct val="0"/>
              </a:spcBef>
              <a:spcAft>
                <a:spcPct val="0"/>
              </a:spcAft>
            </a:pPr>
            <a:br>
              <a:rPr lang="en-US" sz="1600" dirty="0">
                <a:latin typeface="Arial" pitchFamily="34" charset="0"/>
                <a:cs typeface="Arial" pitchFamily="34" charset="0"/>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762000"/>
          </a:xfrm>
        </p:spPr>
        <p:txBody>
          <a:bodyPr>
            <a:normAutofit/>
          </a:bodyPr>
          <a:lstStyle/>
          <a:p>
            <a:pPr algn="l"/>
            <a:r>
              <a:rPr lang="en-US" dirty="0"/>
              <a:t>Granulated white sugar</a:t>
            </a:r>
          </a:p>
        </p:txBody>
      </p:sp>
      <p:pic>
        <p:nvPicPr>
          <p:cNvPr id="49154" name="Picture 2" descr="sugar  Bee A Sweetie  Beauty  Coaching  Consultations  Bee A Sweetie"/>
          <p:cNvPicPr>
            <a:picLocks noChangeAspect="1" noChangeArrowheads="1"/>
          </p:cNvPicPr>
          <p:nvPr/>
        </p:nvPicPr>
        <p:blipFill>
          <a:blip r:embed="rId2"/>
          <a:srcRect/>
          <a:stretch>
            <a:fillRect/>
          </a:stretch>
        </p:blipFill>
        <p:spPr bwMode="auto">
          <a:xfrm>
            <a:off x="304800" y="990600"/>
            <a:ext cx="1295400" cy="1295401"/>
          </a:xfrm>
          <a:prstGeom prst="rect">
            <a:avLst/>
          </a:prstGeom>
          <a:noFill/>
        </p:spPr>
      </p:pic>
      <p:sp>
        <p:nvSpPr>
          <p:cNvPr id="4" name="Rectangle 3"/>
          <p:cNvSpPr/>
          <p:nvPr/>
        </p:nvSpPr>
        <p:spPr>
          <a:xfrm>
            <a:off x="1676400" y="838201"/>
            <a:ext cx="7315200" cy="5324535"/>
          </a:xfrm>
          <a:prstGeom prst="rect">
            <a:avLst/>
          </a:prstGeom>
        </p:spPr>
        <p:txBody>
          <a:bodyPr wrap="square">
            <a:spAutoFit/>
          </a:bodyPr>
          <a:lstStyle/>
          <a:p>
            <a:r>
              <a:rPr lang="en-US" sz="2000" b="1" dirty="0"/>
              <a:t>The process: </a:t>
            </a:r>
          </a:p>
          <a:p>
            <a:pPr>
              <a:buFont typeface="Arial" pitchFamily="34" charset="0"/>
              <a:buChar char="•"/>
            </a:pPr>
            <a:r>
              <a:rPr lang="en-US" sz="2000" dirty="0"/>
              <a:t>Sulfur dioxide bubbles through the cane juice before it evaporates; affination ( attaching) occurs with mixing cane juice with heavy syrup and then centrifuged (separated by a spinning machine) washing away its outer coating.</a:t>
            </a:r>
          </a:p>
          <a:p>
            <a:pPr>
              <a:buFont typeface="Arial" pitchFamily="34" charset="0"/>
              <a:buChar char="•"/>
            </a:pPr>
            <a:r>
              <a:rPr lang="en-US" sz="2000" dirty="0"/>
              <a:t>The solution is again clarified by adding phosphoric acid and calcium hydroxide (also a used as chemical hair relaxer) which traps impurities that float to the surface and are skimmed off .</a:t>
            </a:r>
          </a:p>
          <a:p>
            <a:pPr>
              <a:buFont typeface="Arial" pitchFamily="34" charset="0"/>
              <a:buChar char="•"/>
            </a:pPr>
            <a:r>
              <a:rPr lang="en-US" sz="2000" dirty="0"/>
              <a:t>After  remaining solids are filtered out, the clarified syrup is decolorized by filtration through a bed of activated carbon</a:t>
            </a:r>
          </a:p>
          <a:p>
            <a:pPr>
              <a:buFont typeface="Arial" pitchFamily="34" charset="0"/>
              <a:buChar char="•"/>
            </a:pPr>
            <a:r>
              <a:rPr lang="en-US" sz="2000" dirty="0"/>
              <a:t>The purified syrup is then concentrated to super saturation and repeatedly crystallized under vacuum, to produce white refined sugar.</a:t>
            </a:r>
          </a:p>
          <a:p>
            <a:pPr>
              <a:buFont typeface="Arial" pitchFamily="34" charset="0"/>
              <a:buChar char="•"/>
            </a:pPr>
            <a:r>
              <a:rPr lang="en-US" sz="2000" dirty="0"/>
              <a:t>To produce granulated sugar, in which the individual sugar grains do not clump together, sugar must be dried. Drying is accomplished first by drying the sugar in a hot rotary dryer, and then by conditioning the sugar by blowing cool air through it for several days.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400800" cy="3124200"/>
          </a:xfrm>
        </p:spPr>
        <p:txBody>
          <a:bodyPr>
            <a:normAutofit fontScale="90000"/>
          </a:bodyPr>
          <a:lstStyle/>
          <a:p>
            <a:pPr algn="l"/>
            <a:r>
              <a:rPr lang="en-US" dirty="0"/>
              <a:t>Sucanant </a:t>
            </a:r>
            <a:br>
              <a:rPr lang="en-US" dirty="0"/>
            </a:br>
            <a:r>
              <a:rPr lang="en-US" sz="2700" b="1" dirty="0" err="1"/>
              <a:t>Sucanat</a:t>
            </a:r>
            <a:r>
              <a:rPr lang="en-US" sz="2700" b="1" dirty="0"/>
              <a:t> i</a:t>
            </a:r>
            <a:r>
              <a:rPr lang="en-US" sz="2700" dirty="0"/>
              <a:t>s a brand name for a variety of whole cane </a:t>
            </a:r>
            <a:r>
              <a:rPr lang="en-US" sz="2700" b="1" dirty="0"/>
              <a:t>sugar</a:t>
            </a:r>
            <a:r>
              <a:rPr lang="en-US" sz="2700" dirty="0"/>
              <a:t> </a:t>
            </a:r>
            <a:br>
              <a:rPr lang="en-US" sz="2700" dirty="0"/>
            </a:br>
            <a:r>
              <a:rPr lang="en-US" sz="2700" dirty="0"/>
              <a:t>Unlike refined and processed white cane </a:t>
            </a:r>
            <a:r>
              <a:rPr lang="en-US" sz="2700" b="1" dirty="0"/>
              <a:t>sugar</a:t>
            </a:r>
            <a:r>
              <a:rPr lang="en-US" sz="2700" dirty="0"/>
              <a:t> and brown cane </a:t>
            </a:r>
            <a:r>
              <a:rPr lang="en-US" sz="2700" b="1" dirty="0"/>
              <a:t>sugar</a:t>
            </a:r>
            <a:r>
              <a:rPr lang="en-US" sz="2700" dirty="0"/>
              <a:t>, but similar to </a:t>
            </a:r>
            <a:r>
              <a:rPr lang="en-US" sz="2700" dirty="0" err="1"/>
              <a:t>panela</a:t>
            </a:r>
            <a:r>
              <a:rPr lang="en-US" sz="2700" dirty="0"/>
              <a:t> and </a:t>
            </a:r>
            <a:r>
              <a:rPr lang="en-US" sz="2700" dirty="0" err="1"/>
              <a:t>muscovado</a:t>
            </a:r>
            <a:r>
              <a:rPr lang="en-US" sz="2700" dirty="0"/>
              <a:t>, </a:t>
            </a:r>
            <a:r>
              <a:rPr lang="en-US" sz="2700" b="1" dirty="0" err="1"/>
              <a:t>Sucanat</a:t>
            </a:r>
            <a:r>
              <a:rPr lang="en-US" sz="2700" dirty="0"/>
              <a:t> retains its molasses content.</a:t>
            </a:r>
          </a:p>
        </p:txBody>
      </p:sp>
      <p:sp>
        <p:nvSpPr>
          <p:cNvPr id="3" name="Rectangle 2"/>
          <p:cNvSpPr/>
          <p:nvPr/>
        </p:nvSpPr>
        <p:spPr>
          <a:xfrm>
            <a:off x="381000" y="3733800"/>
            <a:ext cx="8305800" cy="2677656"/>
          </a:xfrm>
          <a:prstGeom prst="rect">
            <a:avLst/>
          </a:prstGeom>
        </p:spPr>
        <p:txBody>
          <a:bodyPr wrap="square">
            <a:spAutoFit/>
          </a:bodyPr>
          <a:lstStyle/>
          <a:p>
            <a:r>
              <a:rPr lang="en-US" sz="2800" dirty="0"/>
              <a:t>whole sugar cane has a sand like outer coating which is where the nutrients live.</a:t>
            </a:r>
          </a:p>
          <a:p>
            <a:r>
              <a:rPr lang="en-US" sz="2800" dirty="0"/>
              <a:t>when this coating is removed all nutrients gone.</a:t>
            </a:r>
          </a:p>
          <a:p>
            <a:r>
              <a:rPr lang="en-US" sz="2800" dirty="0"/>
              <a:t>has lowest amount of sucrose and contains : potassium, phosphorus, Vitamin A, calcium, iron, several B vitamins, and magnesium.</a:t>
            </a:r>
          </a:p>
        </p:txBody>
      </p:sp>
      <p:pic>
        <p:nvPicPr>
          <p:cNvPr id="50178" name="Picture 2" descr="sucanat2  Bee A Sweetie  Beauty  Coaching  Consultations  Bee A Sweetie"/>
          <p:cNvPicPr>
            <a:picLocks noChangeAspect="1" noChangeArrowheads="1"/>
          </p:cNvPicPr>
          <p:nvPr/>
        </p:nvPicPr>
        <p:blipFill>
          <a:blip r:embed="rId2"/>
          <a:srcRect/>
          <a:stretch>
            <a:fillRect/>
          </a:stretch>
        </p:blipFill>
        <p:spPr bwMode="auto">
          <a:xfrm>
            <a:off x="0" y="304800"/>
            <a:ext cx="2209800" cy="220980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B.P.A bisopherol A</a:t>
            </a:r>
            <a:endParaRPr lang="en-US" dirty="0"/>
          </a:p>
        </p:txBody>
      </p:sp>
      <p:sp>
        <p:nvSpPr>
          <p:cNvPr id="3" name="Rectangle 2"/>
          <p:cNvSpPr/>
          <p:nvPr/>
        </p:nvSpPr>
        <p:spPr>
          <a:xfrm>
            <a:off x="533400" y="1447800"/>
            <a:ext cx="8001000" cy="4524315"/>
          </a:xfrm>
          <a:prstGeom prst="rect">
            <a:avLst/>
          </a:prstGeom>
        </p:spPr>
        <p:txBody>
          <a:bodyPr wrap="square">
            <a:spAutoFit/>
          </a:bodyPr>
          <a:lstStyle/>
          <a:p>
            <a:pPr>
              <a:buFont typeface="Arial" pitchFamily="34" charset="0"/>
              <a:buChar char="•"/>
            </a:pPr>
            <a:r>
              <a:rPr lang="en-US" sz="2400" dirty="0"/>
              <a:t>Cans and plastic bottles are usually treated with BPA</a:t>
            </a:r>
          </a:p>
          <a:p>
            <a:pPr>
              <a:buFont typeface="Arial" pitchFamily="34" charset="0"/>
              <a:buChar char="•"/>
            </a:pPr>
            <a:r>
              <a:rPr lang="en-US" sz="2400" dirty="0"/>
              <a:t>In cans and reusable water bottles to prevent the metal from poisoning you (however BPA does a great job at poisoning you by itself) and in plastics such as baby bottles and beverage bottles</a:t>
            </a:r>
          </a:p>
          <a:p>
            <a:pPr>
              <a:buFont typeface="Arial" pitchFamily="34" charset="0"/>
              <a:buChar char="•"/>
            </a:pPr>
            <a:r>
              <a:rPr lang="en-US" sz="2400" dirty="0"/>
              <a:t>Its used to help harden the plastics making them durable but toxic </a:t>
            </a:r>
          </a:p>
          <a:p>
            <a:r>
              <a:rPr lang="en-US" sz="2400" b="1" dirty="0"/>
              <a:t>Effects: </a:t>
            </a:r>
            <a:r>
              <a:rPr lang="en-US" sz="2400" dirty="0"/>
              <a:t>ultimately decreasing fertility in women, sperm abnormalities in men, obesity, accelerated growth in children, fetal and infant brain development, heart disease, diabetes, breast cancer, testicular cancer, thyroid dysfunctions, miscarriage, and accelerated puberty.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pa7  Bee A Sweetie  Beauty  Coaching  Consultations  Bee A Sweetie"/>
          <p:cNvPicPr>
            <a:picLocks noChangeAspect="1" noChangeArrowheads="1"/>
          </p:cNvPicPr>
          <p:nvPr/>
        </p:nvPicPr>
        <p:blipFill>
          <a:blip r:embed="rId2"/>
          <a:srcRect/>
          <a:stretch>
            <a:fillRect/>
          </a:stretch>
        </p:blipFill>
        <p:spPr bwMode="auto">
          <a:xfrm>
            <a:off x="762000" y="1752600"/>
            <a:ext cx="7723317" cy="3505200"/>
          </a:xfrm>
          <a:prstGeom prst="rect">
            <a:avLst/>
          </a:prstGeom>
          <a:noFill/>
        </p:spPr>
      </p:pic>
      <p:sp>
        <p:nvSpPr>
          <p:cNvPr id="3" name="Title 2"/>
          <p:cNvSpPr>
            <a:spLocks noGrp="1"/>
          </p:cNvSpPr>
          <p:nvPr>
            <p:ph type="title"/>
          </p:nvPr>
        </p:nvSpPr>
        <p:spPr/>
        <p:txBody>
          <a:bodyPr/>
          <a:lstStyle/>
          <a:p>
            <a:r>
              <a:rPr lang="en-US" dirty="0"/>
              <a:t>BPA Safety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5262979"/>
          </a:xfrm>
          <a:prstGeom prst="rect">
            <a:avLst/>
          </a:prstGeom>
        </p:spPr>
        <p:txBody>
          <a:bodyPr wrap="square">
            <a:spAutoFit/>
          </a:bodyPr>
          <a:lstStyle/>
          <a:p>
            <a:r>
              <a:rPr lang="en-US" sz="2800" b="1" u="sng" dirty="0"/>
              <a:t>BPA Facts</a:t>
            </a:r>
            <a:endParaRPr lang="en-US" sz="2800" dirty="0"/>
          </a:p>
          <a:p>
            <a:pPr>
              <a:buFont typeface="Arial" pitchFamily="34" charset="0"/>
              <a:buChar char="•"/>
            </a:pPr>
            <a:r>
              <a:rPr lang="en-US" sz="2800" dirty="0"/>
              <a:t>Putting hot food onto or into plastic eating ware allows BPA to leak into your food</a:t>
            </a:r>
          </a:p>
          <a:p>
            <a:pPr>
              <a:buFont typeface="Arial" pitchFamily="34" charset="0"/>
              <a:buChar char="•"/>
            </a:pPr>
            <a:r>
              <a:rPr lang="en-US" sz="2800" dirty="0"/>
              <a:t>Any food that is acidic or alkaline can cause BPA to leak into at room temperature</a:t>
            </a:r>
          </a:p>
          <a:p>
            <a:pPr>
              <a:buFont typeface="Arial" pitchFamily="34" charset="0"/>
              <a:buChar char="•"/>
            </a:pPr>
            <a:r>
              <a:rPr lang="en-US" sz="2800" dirty="0"/>
              <a:t>BPAs original use was as an estrogen drug</a:t>
            </a:r>
          </a:p>
          <a:p>
            <a:pPr>
              <a:buFont typeface="Arial" pitchFamily="34" charset="0"/>
              <a:buChar char="•"/>
            </a:pPr>
            <a:r>
              <a:rPr lang="en-US" sz="2800" dirty="0"/>
              <a:t>90% of all government studies found BPA to be harmful for pregnant women and infants</a:t>
            </a:r>
          </a:p>
          <a:p>
            <a:pPr>
              <a:buFont typeface="Arial" pitchFamily="34" charset="0"/>
              <a:buChar char="•"/>
            </a:pPr>
            <a:r>
              <a:rPr lang="en-US" sz="2800" dirty="0"/>
              <a:t>Canada and Chicago has banned its use in baby bottles</a:t>
            </a:r>
          </a:p>
          <a:p>
            <a:pPr>
              <a:buFont typeface="Arial" pitchFamily="34" charset="0"/>
              <a:buChar char="•"/>
            </a:pPr>
            <a:r>
              <a:rPr lang="en-US" sz="2800" dirty="0"/>
              <a:t>In January 2010 the FDA issued new warnings and concerns about BPA but DIDN’T list them on the MSDS(material safety data sheet).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Home care chemicals</a:t>
            </a:r>
          </a:p>
        </p:txBody>
      </p:sp>
      <p:sp>
        <p:nvSpPr>
          <p:cNvPr id="3" name="Rectangle 2"/>
          <p:cNvSpPr/>
          <p:nvPr/>
        </p:nvSpPr>
        <p:spPr>
          <a:xfrm>
            <a:off x="304800" y="1752600"/>
            <a:ext cx="8610600" cy="2308324"/>
          </a:xfrm>
          <a:prstGeom prst="rect">
            <a:avLst/>
          </a:prstGeom>
        </p:spPr>
        <p:txBody>
          <a:bodyPr wrap="square">
            <a:spAutoFit/>
          </a:bodyPr>
          <a:lstStyle/>
          <a:p>
            <a:r>
              <a:rPr lang="en-US" sz="2400" dirty="0"/>
              <a:t>The biggest issues </a:t>
            </a:r>
          </a:p>
          <a:p>
            <a:r>
              <a:rPr lang="en-US" sz="2400" dirty="0"/>
              <a:t>Inhalation </a:t>
            </a:r>
          </a:p>
          <a:p>
            <a:pPr>
              <a:buFont typeface="Arial" pitchFamily="34" charset="0"/>
              <a:buChar char="•"/>
            </a:pPr>
            <a:r>
              <a:rPr lang="en-US" sz="2400" dirty="0"/>
              <a:t>with the frequent use of aerosol cans, pump sprays, and home fragrance products leaving our respiratory tracts and nervous systems in real trouble</a:t>
            </a:r>
          </a:p>
          <a:p>
            <a:r>
              <a:rPr lang="en-US" sz="2400" dirty="0"/>
              <a:t>Chemical residue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90600"/>
            <a:ext cx="8077200" cy="5632311"/>
          </a:xfrm>
          <a:prstGeom prst="rect">
            <a:avLst/>
          </a:prstGeom>
        </p:spPr>
        <p:txBody>
          <a:bodyPr wrap="square">
            <a:spAutoFit/>
          </a:bodyPr>
          <a:lstStyle/>
          <a:p>
            <a:pPr marL="457200" indent="-457200"/>
            <a:r>
              <a:rPr lang="en-US" sz="2000" b="1" dirty="0"/>
              <a:t>Use products with care:</a:t>
            </a:r>
            <a:endParaRPr lang="en-US" sz="2000" dirty="0"/>
          </a:p>
          <a:p>
            <a:pPr marL="342900" indent="-342900">
              <a:buFont typeface="Arial" pitchFamily="34" charset="0"/>
              <a:buChar char="•"/>
            </a:pPr>
            <a:r>
              <a:rPr lang="en-US" sz="2000" b="1" dirty="0"/>
              <a:t>always open windows before you begin to create air flow </a:t>
            </a:r>
            <a:endParaRPr lang="en-US" sz="2000" dirty="0"/>
          </a:p>
          <a:p>
            <a:pPr marL="342900" indent="-342900">
              <a:buFont typeface="Arial" pitchFamily="34" charset="0"/>
              <a:buChar char="•"/>
            </a:pPr>
            <a:r>
              <a:rPr lang="en-US" sz="2000" b="1" dirty="0"/>
              <a:t>wear a mask when dealing with chemicals to prevent particle inhalation.</a:t>
            </a:r>
            <a:endParaRPr lang="en-US" sz="2000" dirty="0"/>
          </a:p>
          <a:p>
            <a:pPr marL="342900" indent="-342900">
              <a:buFont typeface="Arial" pitchFamily="34" charset="0"/>
              <a:buChar char="•"/>
            </a:pPr>
            <a:r>
              <a:rPr lang="en-US" sz="2000" b="1" dirty="0"/>
              <a:t>wear gloves to protect your skin</a:t>
            </a:r>
            <a:endParaRPr lang="en-US" sz="2000" dirty="0"/>
          </a:p>
          <a:p>
            <a:pPr marL="342900" indent="-342900">
              <a:buFont typeface="Arial" pitchFamily="34" charset="0"/>
              <a:buChar char="•"/>
            </a:pPr>
            <a:r>
              <a:rPr lang="en-US" sz="2000" b="1" dirty="0"/>
              <a:t>use mildly warm temperature water preventing steam and decreasing inhalation risk, every little bit counts </a:t>
            </a:r>
            <a:endParaRPr lang="en-US" sz="2000" dirty="0"/>
          </a:p>
          <a:p>
            <a:pPr marL="342900" indent="-342900">
              <a:buFont typeface="Arial" pitchFamily="34" charset="0"/>
              <a:buChar char="•"/>
            </a:pPr>
            <a:r>
              <a:rPr lang="en-US" sz="2000" b="1" dirty="0"/>
              <a:t>always pour water into the container first and follow with cleaning agent, to prevent chemical splashing</a:t>
            </a:r>
            <a:endParaRPr lang="en-US" sz="2000" dirty="0"/>
          </a:p>
          <a:p>
            <a:pPr marL="342900" indent="-342900">
              <a:buFont typeface="Arial" pitchFamily="34" charset="0"/>
              <a:buChar char="•"/>
            </a:pPr>
            <a:r>
              <a:rPr lang="en-US" sz="2000" b="1" dirty="0"/>
              <a:t>be sure that pets and children will not be the area during the cleaning process</a:t>
            </a:r>
            <a:endParaRPr lang="en-US" sz="2000" dirty="0"/>
          </a:p>
          <a:p>
            <a:pPr marL="342900" indent="-342900">
              <a:buFont typeface="Arial" pitchFamily="34" charset="0"/>
              <a:buChar char="•"/>
            </a:pPr>
            <a:r>
              <a:rPr lang="en-US" sz="2000" b="1" dirty="0"/>
              <a:t>after you are finished with the chemicals, clean your tools thoroughly with mildly warm water </a:t>
            </a:r>
            <a:endParaRPr lang="en-US" sz="2000" dirty="0"/>
          </a:p>
          <a:p>
            <a:pPr marL="342900" indent="-342900">
              <a:buFont typeface="Arial" pitchFamily="34" charset="0"/>
              <a:buChar char="•"/>
            </a:pPr>
            <a:r>
              <a:rPr lang="en-US" sz="2000" b="1" dirty="0"/>
              <a:t>now clean your surface with pure water in an attempt to remove as much residue as possible</a:t>
            </a:r>
            <a:endParaRPr lang="en-US" sz="2000" dirty="0"/>
          </a:p>
          <a:p>
            <a:pPr marL="342900" indent="-342900">
              <a:buFont typeface="Arial" pitchFamily="34" charset="0"/>
              <a:buChar char="•"/>
            </a:pPr>
            <a:r>
              <a:rPr lang="en-US" sz="2000" b="1" dirty="0"/>
              <a:t>its preferred that you wipe up moisture left behind but if not, allow the area to totally  air dry before bringing children and animals into the area.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200" b="1" dirty="0"/>
              <a:t>Stomach - Small Intestines - Large Intestines</a:t>
            </a:r>
            <a:endParaRPr lang="en-US" sz="3200" dirty="0"/>
          </a:p>
        </p:txBody>
      </p:sp>
      <p:sp>
        <p:nvSpPr>
          <p:cNvPr id="3" name="Rectangle 2"/>
          <p:cNvSpPr/>
          <p:nvPr/>
        </p:nvSpPr>
        <p:spPr>
          <a:xfrm>
            <a:off x="228600" y="1295400"/>
            <a:ext cx="8686800" cy="4801314"/>
          </a:xfrm>
          <a:prstGeom prst="rect">
            <a:avLst/>
          </a:prstGeom>
        </p:spPr>
        <p:txBody>
          <a:bodyPr wrap="square">
            <a:spAutoFit/>
          </a:bodyPr>
          <a:lstStyle/>
          <a:p>
            <a:r>
              <a:rPr lang="en-US" b="1" dirty="0"/>
              <a:t>The Stomach </a:t>
            </a:r>
          </a:p>
          <a:p>
            <a:pPr>
              <a:buFont typeface="Arial" pitchFamily="34" charset="0"/>
              <a:buChar char="•"/>
            </a:pPr>
            <a:r>
              <a:rPr lang="en-US" dirty="0"/>
              <a:t>acids and enzymes break down food</a:t>
            </a:r>
          </a:p>
          <a:p>
            <a:pPr>
              <a:buFont typeface="Arial" pitchFamily="34" charset="0"/>
              <a:buChar char="•"/>
            </a:pPr>
            <a:r>
              <a:rPr lang="en-US" dirty="0"/>
              <a:t>stomach's muscular lining squeezes and mixes the food</a:t>
            </a:r>
          </a:p>
          <a:p>
            <a:pPr>
              <a:buFont typeface="Arial" pitchFamily="34" charset="0"/>
              <a:buChar char="•"/>
            </a:pPr>
            <a:r>
              <a:rPr lang="en-US" dirty="0"/>
              <a:t>eventually, the food moves on to the intestine</a:t>
            </a:r>
          </a:p>
          <a:p>
            <a:r>
              <a:rPr lang="en-US" dirty="0"/>
              <a:t> </a:t>
            </a:r>
          </a:p>
          <a:p>
            <a:r>
              <a:rPr lang="en-US" b="1" dirty="0"/>
              <a:t>Small intestine</a:t>
            </a:r>
          </a:p>
          <a:p>
            <a:pPr lvl="0">
              <a:buFont typeface="Arial" pitchFamily="34" charset="0"/>
              <a:buChar char="•"/>
            </a:pPr>
            <a:r>
              <a:rPr lang="en-US" dirty="0"/>
              <a:t>breaking down of food for use by the body</a:t>
            </a:r>
          </a:p>
          <a:p>
            <a:pPr lvl="0">
              <a:buFont typeface="Arial" pitchFamily="34" charset="0"/>
              <a:buChar char="•"/>
            </a:pPr>
            <a:r>
              <a:rPr lang="en-US" dirty="0"/>
              <a:t>special juices and enzymes finish breaking the food down into nutrients</a:t>
            </a:r>
          </a:p>
          <a:p>
            <a:pPr lvl="0">
              <a:buFont typeface="Arial" pitchFamily="34" charset="0"/>
              <a:buChar char="•"/>
            </a:pPr>
            <a:r>
              <a:rPr lang="en-US" dirty="0"/>
              <a:t>vitamins and other nutrients are absorbed into the cells of the mucosa that lines the    intestines </a:t>
            </a:r>
          </a:p>
          <a:p>
            <a:pPr lvl="0">
              <a:buFont typeface="Arial" pitchFamily="34" charset="0"/>
              <a:buChar char="•"/>
            </a:pPr>
            <a:r>
              <a:rPr lang="en-US" dirty="0"/>
              <a:t>then are delivered to the cells of the organs. </a:t>
            </a:r>
          </a:p>
          <a:p>
            <a:r>
              <a:rPr lang="en-US" dirty="0"/>
              <a:t> </a:t>
            </a:r>
          </a:p>
          <a:p>
            <a:r>
              <a:rPr lang="en-US" b="1" dirty="0"/>
              <a:t>Large intestine </a:t>
            </a:r>
          </a:p>
          <a:p>
            <a:pPr lvl="0">
              <a:buFont typeface="Arial" pitchFamily="34" charset="0"/>
              <a:buChar char="•"/>
            </a:pPr>
            <a:r>
              <a:rPr lang="en-US" dirty="0"/>
              <a:t>waste to travels into the large intestine and out of the body</a:t>
            </a:r>
          </a:p>
          <a:p>
            <a:pPr lvl="0">
              <a:buFont typeface="Arial" pitchFamily="34" charset="0"/>
              <a:buChar char="•"/>
            </a:pPr>
            <a:r>
              <a:rPr lang="en-US" dirty="0"/>
              <a:t>absorbs water from the remaining indigestible food matter</a:t>
            </a:r>
          </a:p>
          <a:p>
            <a:pPr lvl="0">
              <a:buFont typeface="Arial" pitchFamily="34" charset="0"/>
              <a:buChar char="•"/>
            </a:pPr>
            <a:r>
              <a:rPr lang="en-US" dirty="0"/>
              <a:t>transmit the useless waste material from the body</a:t>
            </a:r>
          </a:p>
          <a:p>
            <a:r>
              <a:rPr lang="en-US" dirty="0"/>
              <a:t>You can see how important what we eat is to the healthy function of bodies.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dirty="0"/>
              <a:t>Green Washing</a:t>
            </a:r>
          </a:p>
        </p:txBody>
      </p:sp>
      <p:sp>
        <p:nvSpPr>
          <p:cNvPr id="3" name="Rectangle 2"/>
          <p:cNvSpPr/>
          <p:nvPr/>
        </p:nvSpPr>
        <p:spPr>
          <a:xfrm>
            <a:off x="228600" y="1143000"/>
            <a:ext cx="8610600" cy="1384995"/>
          </a:xfrm>
          <a:prstGeom prst="rect">
            <a:avLst/>
          </a:prstGeom>
        </p:spPr>
        <p:txBody>
          <a:bodyPr wrap="square">
            <a:spAutoFit/>
          </a:bodyPr>
          <a:lstStyle/>
          <a:p>
            <a:pPr>
              <a:buFont typeface="Arial" pitchFamily="34" charset="0"/>
              <a:buChar char="•"/>
            </a:pPr>
            <a:r>
              <a:rPr lang="en-US" sz="2800" dirty="0"/>
              <a:t>Green washing is when a product is presented as natural, organic or generally healthy for you and actually isn't. </a:t>
            </a:r>
          </a:p>
          <a:p>
            <a:endParaRPr lang="en-US" sz="2800" dirty="0"/>
          </a:p>
        </p:txBody>
      </p:sp>
      <p:sp>
        <p:nvSpPr>
          <p:cNvPr id="4" name="Rectangle 3"/>
          <p:cNvSpPr/>
          <p:nvPr/>
        </p:nvSpPr>
        <p:spPr>
          <a:xfrm>
            <a:off x="304800" y="2362200"/>
            <a:ext cx="8610600" cy="2308324"/>
          </a:xfrm>
          <a:prstGeom prst="rect">
            <a:avLst/>
          </a:prstGeom>
        </p:spPr>
        <p:txBody>
          <a:bodyPr wrap="square">
            <a:spAutoFit/>
          </a:bodyPr>
          <a:lstStyle/>
          <a:p>
            <a:r>
              <a:rPr lang="en-US" sz="2400" b="1" u="sng" dirty="0"/>
              <a:t>What we suggest </a:t>
            </a:r>
            <a:endParaRPr lang="en-US" sz="2400" dirty="0"/>
          </a:p>
          <a:p>
            <a:r>
              <a:rPr lang="en-US" sz="2400" b="1" dirty="0"/>
              <a:t>We recommend that you take advantage of the budget friendly, family friendly,  pet friendly, and eco- friendly, bull by the horns approach to home care.</a:t>
            </a:r>
            <a:endParaRPr lang="en-US" sz="2400" dirty="0"/>
          </a:p>
          <a:p>
            <a:r>
              <a:rPr lang="en-US" sz="2400" b="1" dirty="0"/>
              <a:t> </a:t>
            </a:r>
          </a:p>
          <a:p>
            <a:r>
              <a:rPr lang="en-US" sz="2400" b="1" dirty="0"/>
              <a:t>Check out the Sweet &amp; Simple Guide Aromatherapy for my family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ash4  Bee A Sweetie  Beauty  Coaching  Consultations  Bee A Sweetie"/>
          <p:cNvPicPr>
            <a:picLocks noChangeAspect="1" noChangeArrowheads="1"/>
          </p:cNvPicPr>
          <p:nvPr/>
        </p:nvPicPr>
        <p:blipFill>
          <a:blip r:embed="rId2"/>
          <a:srcRect/>
          <a:stretch>
            <a:fillRect/>
          </a:stretch>
        </p:blipFill>
        <p:spPr bwMode="auto">
          <a:xfrm>
            <a:off x="304800" y="228600"/>
            <a:ext cx="3996502" cy="2286000"/>
          </a:xfrm>
          <a:prstGeom prst="rect">
            <a:avLst/>
          </a:prstGeom>
          <a:noFill/>
        </p:spPr>
      </p:pic>
      <p:sp>
        <p:nvSpPr>
          <p:cNvPr id="3" name="Rectangle 2"/>
          <p:cNvSpPr/>
          <p:nvPr/>
        </p:nvSpPr>
        <p:spPr>
          <a:xfrm>
            <a:off x="152400" y="2438400"/>
            <a:ext cx="4191000" cy="3693319"/>
          </a:xfrm>
          <a:prstGeom prst="rect">
            <a:avLst/>
          </a:prstGeom>
        </p:spPr>
        <p:txBody>
          <a:bodyPr wrap="square">
            <a:spAutoFit/>
          </a:bodyPr>
          <a:lstStyle/>
          <a:p>
            <a:r>
              <a:rPr lang="en-US" b="1" dirty="0"/>
              <a:t>Lets look at this product that appears good for you but wait......it contains </a:t>
            </a:r>
            <a:endParaRPr lang="en-US" dirty="0"/>
          </a:p>
          <a:p>
            <a:br>
              <a:rPr lang="en-US" dirty="0"/>
            </a:br>
            <a:r>
              <a:rPr lang="en-US" b="1" u="sng" dirty="0"/>
              <a:t>sodium hydroxide</a:t>
            </a:r>
            <a:endParaRPr lang="en-US" b="1" dirty="0"/>
          </a:p>
          <a:p>
            <a:r>
              <a:rPr lang="en-US" dirty="0"/>
              <a:t>This mineral-based ingredient increases the pH levels in our products for improved cleaning performance. glass cleaner, laundry detergent*This is also found in beauty products and toothpaste.</a:t>
            </a:r>
            <a:br>
              <a:rPr lang="en-US" dirty="0"/>
            </a:br>
            <a:endParaRPr lang="en-US" dirty="0"/>
          </a:p>
          <a:p>
            <a:r>
              <a:rPr lang="en-US" b="1" dirty="0"/>
              <a:t>This would be a somewhere in between its better than some others but no where near natural.</a:t>
            </a:r>
            <a:endParaRPr lang="en-US" dirty="0"/>
          </a:p>
        </p:txBody>
      </p:sp>
      <p:sp>
        <p:nvSpPr>
          <p:cNvPr id="4" name="Title 3"/>
          <p:cNvSpPr>
            <a:spLocks noGrp="1"/>
          </p:cNvSpPr>
          <p:nvPr>
            <p:ph type="title"/>
          </p:nvPr>
        </p:nvSpPr>
        <p:spPr>
          <a:xfrm>
            <a:off x="4648200" y="228600"/>
            <a:ext cx="4343400" cy="1143000"/>
          </a:xfrm>
        </p:spPr>
        <p:txBody>
          <a:bodyPr>
            <a:normAutofit fontScale="90000"/>
          </a:bodyPr>
          <a:lstStyle/>
          <a:p>
            <a:pPr algn="l"/>
            <a:r>
              <a:rPr lang="en-US" dirty="0"/>
              <a:t>What is natural?</a:t>
            </a:r>
            <a:br>
              <a:rPr lang="en-US" dirty="0"/>
            </a:br>
            <a:r>
              <a:rPr lang="en-US" sz="3100" dirty="0"/>
              <a:t>legal definition: NONE</a:t>
            </a:r>
          </a:p>
        </p:txBody>
      </p:sp>
      <p:sp>
        <p:nvSpPr>
          <p:cNvPr id="5" name="Rectangle 4"/>
          <p:cNvSpPr/>
          <p:nvPr/>
        </p:nvSpPr>
        <p:spPr>
          <a:xfrm>
            <a:off x="4572000" y="1447800"/>
            <a:ext cx="4572000" cy="4708981"/>
          </a:xfrm>
          <a:prstGeom prst="rect">
            <a:avLst/>
          </a:prstGeom>
        </p:spPr>
        <p:txBody>
          <a:bodyPr>
            <a:spAutoFit/>
          </a:bodyPr>
          <a:lstStyle/>
          <a:p>
            <a:r>
              <a:rPr lang="en-US" sz="2000" dirty="0"/>
              <a:t>The FDA has </a:t>
            </a:r>
            <a:r>
              <a:rPr lang="en-US" sz="2000" i="1" u="sng" dirty="0"/>
              <a:t>considered </a:t>
            </a:r>
            <a:r>
              <a:rPr lang="en-US" sz="2000" dirty="0"/>
              <a:t>the term “natural” to mean that nothing artificial or synthetic  (including all color additives regardless of source) has been included in, or has been added to, a food that would not normally be expected to be in that food.  </a:t>
            </a:r>
          </a:p>
          <a:p>
            <a:endParaRPr lang="en-US" sz="2000" dirty="0"/>
          </a:p>
          <a:p>
            <a:r>
              <a:rPr lang="en-US" sz="2000" dirty="0"/>
              <a:t>However, this policy was not intended to address </a:t>
            </a:r>
          </a:p>
          <a:p>
            <a:pPr>
              <a:buFont typeface="Arial" pitchFamily="34" charset="0"/>
              <a:buChar char="•"/>
            </a:pPr>
            <a:r>
              <a:rPr lang="en-US" sz="2000" dirty="0"/>
              <a:t>food production methods</a:t>
            </a:r>
          </a:p>
          <a:p>
            <a:pPr>
              <a:buFont typeface="Arial" pitchFamily="34" charset="0"/>
              <a:buChar char="•"/>
            </a:pPr>
            <a:r>
              <a:rPr lang="en-US" sz="2000" dirty="0"/>
              <a:t>use of pesticides, </a:t>
            </a:r>
          </a:p>
          <a:p>
            <a:pPr>
              <a:buFont typeface="Arial" pitchFamily="34" charset="0"/>
              <a:buChar char="•"/>
            </a:pPr>
            <a:r>
              <a:rPr lang="en-US" sz="2000" dirty="0"/>
              <a:t>food processing </a:t>
            </a:r>
          </a:p>
          <a:p>
            <a:pPr>
              <a:buFont typeface="Arial" pitchFamily="34" charset="0"/>
              <a:buChar char="•"/>
            </a:pPr>
            <a:r>
              <a:rPr lang="en-US" sz="2000" dirty="0"/>
              <a:t>manufacturing methods, </a:t>
            </a:r>
          </a:p>
          <a:p>
            <a:pPr>
              <a:buFont typeface="Arial" pitchFamily="34" charset="0"/>
              <a:buChar char="•"/>
            </a:pPr>
            <a:r>
              <a:rPr lang="en-US" sz="2000" dirty="0"/>
              <a:t>any nutritional or other health benefit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a:t>Legality of labeling</a:t>
            </a:r>
          </a:p>
        </p:txBody>
      </p:sp>
      <p:sp>
        <p:nvSpPr>
          <p:cNvPr id="3" name="Subtitle 2"/>
          <p:cNvSpPr>
            <a:spLocks noGrp="1"/>
          </p:cNvSpPr>
          <p:nvPr>
            <p:ph type="subTitle" idx="1"/>
          </p:nvPr>
        </p:nvSpPr>
        <p:spPr>
          <a:xfrm>
            <a:off x="1219200" y="2438400"/>
            <a:ext cx="6705600" cy="2590800"/>
          </a:xfrm>
        </p:spPr>
        <p:txBody>
          <a:bodyPr>
            <a:normAutofit/>
          </a:bodyPr>
          <a:lstStyle/>
          <a:p>
            <a:r>
              <a:rPr lang="en-US" dirty="0"/>
              <a:t>Nothing is for certain but there are organization that are supposed to ensure the legitimacy of the labels on our food</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normAutofit fontScale="90000"/>
          </a:bodyPr>
          <a:lstStyle/>
          <a:p>
            <a:pPr algn="l"/>
            <a:r>
              <a:rPr lang="en-US" dirty="0"/>
              <a:t>What is organic?</a:t>
            </a:r>
            <a:br>
              <a:rPr lang="en-US" dirty="0"/>
            </a:br>
            <a:r>
              <a:rPr lang="en-US" sz="3600" dirty="0"/>
              <a:t>legal definition:</a:t>
            </a:r>
          </a:p>
        </p:txBody>
      </p:sp>
      <p:sp>
        <p:nvSpPr>
          <p:cNvPr id="3" name="Rectangle 2"/>
          <p:cNvSpPr/>
          <p:nvPr/>
        </p:nvSpPr>
        <p:spPr>
          <a:xfrm>
            <a:off x="381000" y="1524000"/>
            <a:ext cx="3962400" cy="3970318"/>
          </a:xfrm>
          <a:prstGeom prst="rect">
            <a:avLst/>
          </a:prstGeom>
        </p:spPr>
        <p:txBody>
          <a:bodyPr wrap="square">
            <a:spAutoFit/>
          </a:bodyPr>
          <a:lstStyle/>
          <a:p>
            <a:r>
              <a:rPr lang="en-US" dirty="0"/>
              <a:t>The Agricultural Marketing Service of the </a:t>
            </a:r>
            <a:r>
              <a:rPr lang="en-US" b="1" dirty="0"/>
              <a:t>U.S. Department of Agriculture (USDA) </a:t>
            </a:r>
            <a:r>
              <a:rPr lang="en-US" b="1" i="1" u="sng" dirty="0"/>
              <a:t>oversees</a:t>
            </a:r>
            <a:r>
              <a:rPr lang="en-US" dirty="0"/>
              <a:t> the </a:t>
            </a:r>
            <a:r>
              <a:rPr lang="en-US" dirty="0">
                <a:hlinkClick r:id="rId2"/>
              </a:rPr>
              <a:t>National Organic Program</a:t>
            </a:r>
            <a:r>
              <a:rPr lang="en-US" dirty="0"/>
              <a:t> (NOP). The </a:t>
            </a:r>
            <a:r>
              <a:rPr lang="en-US" dirty="0">
                <a:hlinkClick r:id="rId3"/>
              </a:rPr>
              <a:t>NOP regulations</a:t>
            </a:r>
            <a:r>
              <a:rPr lang="en-US" dirty="0"/>
              <a:t> include a definition of "organic" and provide for certification that agricultural ingredients have been produced under conditions that would meet the definition. They also include labeling standards based on the percentage of organic ingredients in food.</a:t>
            </a:r>
          </a:p>
          <a:p>
            <a:endParaRPr lang="en-US" dirty="0"/>
          </a:p>
          <a:p>
            <a:endParaRPr lang="en-US" dirty="0"/>
          </a:p>
        </p:txBody>
      </p:sp>
      <p:sp>
        <p:nvSpPr>
          <p:cNvPr id="4" name="Rectangle 3"/>
          <p:cNvSpPr/>
          <p:nvPr/>
        </p:nvSpPr>
        <p:spPr>
          <a:xfrm>
            <a:off x="4343400" y="533400"/>
            <a:ext cx="4572000" cy="5632311"/>
          </a:xfrm>
          <a:prstGeom prst="rect">
            <a:avLst/>
          </a:prstGeom>
        </p:spPr>
        <p:txBody>
          <a:bodyPr>
            <a:spAutoFit/>
          </a:bodyPr>
          <a:lstStyle/>
          <a:p>
            <a:r>
              <a:rPr lang="en-US" b="1" i="1" dirty="0"/>
              <a:t>Organic</a:t>
            </a:r>
            <a:r>
              <a:rPr lang="en-US" i="1" dirty="0"/>
              <a:t>.</a:t>
            </a:r>
            <a:r>
              <a:rPr lang="en-US" dirty="0"/>
              <a:t> A labeling term that refers to an agricultural product produced in accordance with the Act and the regulations in this part.</a:t>
            </a:r>
          </a:p>
          <a:p>
            <a:r>
              <a:rPr lang="en-US" b="1" i="1" dirty="0"/>
              <a:t>Organic matter</a:t>
            </a:r>
            <a:r>
              <a:rPr lang="en-US" i="1" dirty="0"/>
              <a:t>.</a:t>
            </a:r>
            <a:r>
              <a:rPr lang="en-US" dirty="0"/>
              <a:t> The remains, residues, or waste products of any organism.</a:t>
            </a:r>
          </a:p>
          <a:p>
            <a:r>
              <a:rPr lang="en-US" b="1" i="1" dirty="0"/>
              <a:t>Organic production</a:t>
            </a:r>
            <a:r>
              <a:rPr lang="en-US" i="1" dirty="0"/>
              <a:t>.</a:t>
            </a:r>
            <a:r>
              <a:rPr lang="en-US" dirty="0"/>
              <a:t> A production system that is managed in accordance with the Act and regulations in this part to respond to site-specific conditions by integrating cultural, biological, and mechanical practices that foster cycling of resources, promote ecological balance, and conserve biodiversity.</a:t>
            </a:r>
          </a:p>
          <a:p>
            <a:r>
              <a:rPr lang="en-US" b="1" i="1" dirty="0"/>
              <a:t>Organic system plan</a:t>
            </a:r>
            <a:r>
              <a:rPr lang="en-US" i="1" dirty="0"/>
              <a:t>.</a:t>
            </a:r>
            <a:r>
              <a:rPr lang="en-US" dirty="0"/>
              <a:t> A plan of management of an organic production or handling operation that has been agreed to by the producer or handler and the certifying agent and that includes written plans concerning all aspects of agricultural production or handling described in the Act and the regulations in subpart C of this part.</a:t>
            </a:r>
          </a:p>
        </p:txBody>
      </p:sp>
      <p:sp>
        <p:nvSpPr>
          <p:cNvPr id="5" name="Rectangle 4"/>
          <p:cNvSpPr/>
          <p:nvPr/>
        </p:nvSpPr>
        <p:spPr>
          <a:xfrm>
            <a:off x="381000" y="6172200"/>
            <a:ext cx="7924800" cy="369332"/>
          </a:xfrm>
          <a:prstGeom prst="rect">
            <a:avLst/>
          </a:prstGeom>
        </p:spPr>
        <p:txBody>
          <a:bodyPr wrap="square">
            <a:spAutoFit/>
          </a:bodyPr>
          <a:lstStyle/>
          <a:p>
            <a:r>
              <a:rPr lang="en-US" dirty="0"/>
              <a:t>https://www.fda.gov/aboutfda/transparency/basics/ucm214871.htm</a:t>
            </a:r>
          </a:p>
        </p:txBody>
      </p:sp>
      <p:pic>
        <p:nvPicPr>
          <p:cNvPr id="6" name="Picture 5" descr="usda2.jpg"/>
          <p:cNvPicPr>
            <a:picLocks noChangeAspect="1"/>
          </p:cNvPicPr>
          <p:nvPr/>
        </p:nvPicPr>
        <p:blipFill>
          <a:blip r:embed="rId4" cstate="print"/>
          <a:stretch>
            <a:fillRect/>
          </a:stretch>
        </p:blipFill>
        <p:spPr>
          <a:xfrm>
            <a:off x="1066800" y="5029200"/>
            <a:ext cx="1143000" cy="1143000"/>
          </a:xfrm>
          <a:prstGeom prst="rect">
            <a:avLst/>
          </a:prstGeom>
        </p:spPr>
      </p:pic>
      <p:pic>
        <p:nvPicPr>
          <p:cNvPr id="7" name="Picture 6" descr="usda.jpg"/>
          <p:cNvPicPr>
            <a:picLocks noChangeAspect="1"/>
          </p:cNvPicPr>
          <p:nvPr/>
        </p:nvPicPr>
        <p:blipFill>
          <a:blip r:embed="rId5" cstate="print"/>
          <a:stretch>
            <a:fillRect/>
          </a:stretch>
        </p:blipFill>
        <p:spPr>
          <a:xfrm>
            <a:off x="2667000" y="5029200"/>
            <a:ext cx="1143000" cy="1143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a:t>Do some more digging at…..</a:t>
            </a:r>
          </a:p>
        </p:txBody>
      </p:sp>
      <p:sp>
        <p:nvSpPr>
          <p:cNvPr id="3" name="Rectangle 2"/>
          <p:cNvSpPr/>
          <p:nvPr/>
        </p:nvSpPr>
        <p:spPr>
          <a:xfrm>
            <a:off x="0" y="2971800"/>
            <a:ext cx="8915400" cy="369332"/>
          </a:xfrm>
          <a:prstGeom prst="rect">
            <a:avLst/>
          </a:prstGeom>
        </p:spPr>
        <p:txBody>
          <a:bodyPr wrap="square">
            <a:spAutoFit/>
          </a:bodyPr>
          <a:lstStyle/>
          <a:p>
            <a:pPr algn="ctr"/>
            <a:r>
              <a:rPr lang="en-US" b="1" dirty="0"/>
              <a:t>https://www.nal.usda.gov/afsic/organic-productionorganic-food-information-access-tools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470025"/>
          </a:xfrm>
        </p:spPr>
        <p:txBody>
          <a:bodyPr/>
          <a:lstStyle/>
          <a:p>
            <a:r>
              <a:rPr lang="en-US" dirty="0"/>
              <a:t>The best option is to DO IT YOURSELF</a:t>
            </a:r>
          </a:p>
        </p:txBody>
      </p:sp>
      <p:sp>
        <p:nvSpPr>
          <p:cNvPr id="3" name="Subtitle 2"/>
          <p:cNvSpPr>
            <a:spLocks noGrp="1"/>
          </p:cNvSpPr>
          <p:nvPr>
            <p:ph type="subTitle" idx="1"/>
          </p:nvPr>
        </p:nvSpPr>
        <p:spPr>
          <a:xfrm>
            <a:off x="1371600" y="4038600"/>
            <a:ext cx="6400800" cy="2286000"/>
          </a:xfrm>
        </p:spPr>
        <p:txBody>
          <a:bodyPr/>
          <a:lstStyle/>
          <a:p>
            <a:r>
              <a:rPr lang="en-US" dirty="0"/>
              <a:t>Sometime you have to become one of D.I.M girls </a:t>
            </a:r>
          </a:p>
          <a:p>
            <a:r>
              <a:rPr lang="en-US" dirty="0"/>
              <a:t>and say I’ll</a:t>
            </a:r>
          </a:p>
          <a:p>
            <a:r>
              <a:rPr lang="en-US" dirty="0"/>
              <a:t>DO IT MYSELF</a:t>
            </a:r>
          </a:p>
        </p:txBody>
      </p:sp>
      <p:sp>
        <p:nvSpPr>
          <p:cNvPr id="4" name="Rectangle 3"/>
          <p:cNvSpPr/>
          <p:nvPr/>
        </p:nvSpPr>
        <p:spPr>
          <a:xfrm>
            <a:off x="228600" y="1981200"/>
            <a:ext cx="8610600" cy="1938992"/>
          </a:xfrm>
          <a:prstGeom prst="rect">
            <a:avLst/>
          </a:prstGeom>
        </p:spPr>
        <p:txBody>
          <a:bodyPr wrap="square">
            <a:spAutoFit/>
          </a:bodyPr>
          <a:lstStyle/>
          <a:p>
            <a:r>
              <a:rPr lang="en-US" sz="2400" dirty="0"/>
              <a:t>Labeling is something that you will see to be an issue across the board. GMO foods have yet to be labeled and Nanotech beauty products also have yet to be labeled. This is pushing the average person into a D.I.Y. lifestyle slowly but surely. Lets look at some D.I.Y. ideas for beauty.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DIY home care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s://scontent-iad3-1.xx.fbcdn.net/v/t34.0-12/18555123_1905857506369565_887500811_n.png?oh=aa0827243ccef37a7cd62d1aa8d03299&amp;oe=59208850"/>
          <p:cNvPicPr>
            <a:picLocks noChangeAspect="1" noChangeArrowheads="1"/>
          </p:cNvPicPr>
          <p:nvPr/>
        </p:nvPicPr>
        <p:blipFill>
          <a:blip r:embed="rId2"/>
          <a:srcRect/>
          <a:stretch>
            <a:fillRect/>
          </a:stretch>
        </p:blipFill>
        <p:spPr bwMode="auto">
          <a:xfrm>
            <a:off x="1066800" y="0"/>
            <a:ext cx="7408456" cy="676097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scontent-iad3-1.xx.fbcdn.net/v/t34.0-12/18601234_1905857509702898_1577858851_n.png?oh=59e257d598838a00e4317fd69c3e43ac&amp;oe=59204D2C"/>
          <p:cNvPicPr>
            <a:picLocks noChangeAspect="1" noChangeArrowheads="1"/>
          </p:cNvPicPr>
          <p:nvPr/>
        </p:nvPicPr>
        <p:blipFill>
          <a:blip r:embed="rId2"/>
          <a:srcRect/>
          <a:stretch>
            <a:fillRect/>
          </a:stretch>
        </p:blipFill>
        <p:spPr bwMode="auto">
          <a:xfrm>
            <a:off x="1752600" y="152400"/>
            <a:ext cx="6116652" cy="6597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a:t>DIY beauty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se2.jpg"/>
          <p:cNvPicPr>
            <a:picLocks noChangeAspect="1"/>
          </p:cNvPicPr>
          <p:nvPr/>
        </p:nvPicPr>
        <p:blipFill>
          <a:blip r:embed="rId2" cstate="print"/>
          <a:stretch>
            <a:fillRect/>
          </a:stretch>
        </p:blipFill>
        <p:spPr>
          <a:xfrm>
            <a:off x="0" y="0"/>
            <a:ext cx="7924800" cy="6858000"/>
          </a:xfrm>
          <a:prstGeom prst="rect">
            <a:avLst/>
          </a:prstGeom>
        </p:spPr>
      </p:pic>
      <p:sp>
        <p:nvSpPr>
          <p:cNvPr id="2" name="Title 1"/>
          <p:cNvSpPr>
            <a:spLocks noGrp="1"/>
          </p:cNvSpPr>
          <p:nvPr>
            <p:ph type="title"/>
          </p:nvPr>
        </p:nvSpPr>
        <p:spPr>
          <a:xfrm>
            <a:off x="0" y="0"/>
            <a:ext cx="4114800" cy="1143000"/>
          </a:xfrm>
        </p:spPr>
        <p:txBody>
          <a:bodyPr>
            <a:noAutofit/>
          </a:bodyPr>
          <a:lstStyle/>
          <a:p>
            <a:pPr algn="l"/>
            <a:r>
              <a:rPr lang="en-US" sz="6000" dirty="0">
                <a:latin typeface="Curlz MT" pitchFamily="82" charset="0"/>
              </a:rPr>
              <a:t>Inhalation</a:t>
            </a:r>
          </a:p>
        </p:txBody>
      </p:sp>
      <p:sp>
        <p:nvSpPr>
          <p:cNvPr id="6" name="Content Placeholder 5"/>
          <p:cNvSpPr>
            <a:spLocks noGrp="1"/>
          </p:cNvSpPr>
          <p:nvPr>
            <p:ph idx="1"/>
          </p:nvPr>
        </p:nvSpPr>
        <p:spPr>
          <a:xfrm>
            <a:off x="6324600" y="0"/>
            <a:ext cx="2819400" cy="6858000"/>
          </a:xfrm>
          <a:solidFill>
            <a:schemeClr val="bg1"/>
          </a:solidFill>
        </p:spPr>
        <p:txBody>
          <a:bodyPr>
            <a:normAutofit/>
          </a:bodyPr>
          <a:lstStyle/>
          <a:p>
            <a:r>
              <a:rPr lang="en-US" sz="2000" dirty="0"/>
              <a:t>Our sense of smell is 10,000 times more sensitive than any other sense</a:t>
            </a:r>
          </a:p>
          <a:p>
            <a:r>
              <a:rPr lang="en-US" sz="2000" dirty="0"/>
              <a:t>Recognition of smell is immediate; the olfactory system response is </a:t>
            </a:r>
          </a:p>
          <a:p>
            <a:pPr>
              <a:buNone/>
            </a:pPr>
            <a:r>
              <a:rPr lang="en-US" sz="2000" dirty="0"/>
              <a:t>	immediate, extending </a:t>
            </a:r>
          </a:p>
          <a:p>
            <a:pPr>
              <a:buNone/>
            </a:pPr>
            <a:r>
              <a:rPr lang="en-US" sz="2000" dirty="0"/>
              <a:t>	directly to the brain.</a:t>
            </a:r>
          </a:p>
          <a:p>
            <a:r>
              <a:rPr lang="en-US" sz="2000" dirty="0"/>
              <a:t>This is the only place</a:t>
            </a:r>
          </a:p>
          <a:p>
            <a:pPr>
              <a:buNone/>
            </a:pPr>
            <a:r>
              <a:rPr lang="en-US" sz="2000" dirty="0"/>
              <a:t>	where our central </a:t>
            </a:r>
          </a:p>
          <a:p>
            <a:pPr>
              <a:buNone/>
            </a:pPr>
            <a:r>
              <a:rPr lang="en-US" sz="2000" dirty="0"/>
              <a:t>	nervous system is </a:t>
            </a:r>
          </a:p>
          <a:p>
            <a:pPr>
              <a:buNone/>
            </a:pPr>
            <a:r>
              <a:rPr lang="en-US" sz="2000" dirty="0"/>
              <a:t>	directly exposed to the environment</a:t>
            </a:r>
          </a:p>
          <a:p>
            <a:r>
              <a:rPr lang="en-US" sz="2000" dirty="0"/>
              <a:t>Nero toxins would be an example of a substance that destroys the nervous system.</a:t>
            </a:r>
          </a:p>
          <a:p>
            <a:endParaRPr lang="en-US" sz="2000" dirty="0"/>
          </a:p>
        </p:txBody>
      </p:sp>
      <p:sp>
        <p:nvSpPr>
          <p:cNvPr id="7" name="TextBox 6"/>
          <p:cNvSpPr txBox="1"/>
          <p:nvPr/>
        </p:nvSpPr>
        <p:spPr>
          <a:xfrm>
            <a:off x="0" y="4038600"/>
            <a:ext cx="1905000" cy="2031325"/>
          </a:xfrm>
          <a:prstGeom prst="rect">
            <a:avLst/>
          </a:prstGeom>
          <a:noFill/>
        </p:spPr>
        <p:txBody>
          <a:bodyPr wrap="square" rtlCol="0">
            <a:spAutoFit/>
          </a:bodyPr>
          <a:lstStyle/>
          <a:p>
            <a:r>
              <a:rPr lang="en-US" dirty="0"/>
              <a:t>Smells enter through the nose and or mouth it takes about 2-4 seconds to cause a physical reaction.</a:t>
            </a:r>
          </a:p>
        </p:txBody>
      </p:sp>
      <p:sp>
        <p:nvSpPr>
          <p:cNvPr id="8" name="TextBox 7"/>
          <p:cNvSpPr txBox="1"/>
          <p:nvPr/>
        </p:nvSpPr>
        <p:spPr>
          <a:xfrm>
            <a:off x="0" y="1143000"/>
            <a:ext cx="1600200" cy="1477328"/>
          </a:xfrm>
          <a:prstGeom prst="rect">
            <a:avLst/>
          </a:prstGeom>
          <a:noFill/>
        </p:spPr>
        <p:txBody>
          <a:bodyPr wrap="square" rtlCol="0">
            <a:spAutoFit/>
          </a:bodyPr>
          <a:lstStyle/>
          <a:p>
            <a:r>
              <a:rPr lang="en-US" dirty="0"/>
              <a:t>Inhalation can happen via fumes, gases, vapors and mist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839201" cy="6248400"/>
        </p:xfrm>
        <a:graphic>
          <a:graphicData uri="http://schemas.openxmlformats.org/drawingml/2006/table">
            <a:tbl>
              <a:tblPr firstRow="1" bandRow="1">
                <a:tableStyleId>{5C22544A-7EE6-4342-B048-85BDC9FD1C3A}</a:tableStyleId>
              </a:tblPr>
              <a:tblGrid>
                <a:gridCol w="3566695">
                  <a:extLst>
                    <a:ext uri="{9D8B030D-6E8A-4147-A177-3AD203B41FA5}">
                      <a16:colId xmlns:a16="http://schemas.microsoft.com/office/drawing/2014/main" val="20000"/>
                    </a:ext>
                  </a:extLst>
                </a:gridCol>
                <a:gridCol w="3179011">
                  <a:extLst>
                    <a:ext uri="{9D8B030D-6E8A-4147-A177-3AD203B41FA5}">
                      <a16:colId xmlns:a16="http://schemas.microsoft.com/office/drawing/2014/main" val="20001"/>
                    </a:ext>
                  </a:extLst>
                </a:gridCol>
                <a:gridCol w="2093495">
                  <a:extLst>
                    <a:ext uri="{9D8B030D-6E8A-4147-A177-3AD203B41FA5}">
                      <a16:colId xmlns:a16="http://schemas.microsoft.com/office/drawing/2014/main" val="20002"/>
                    </a:ext>
                  </a:extLst>
                </a:gridCol>
              </a:tblGrid>
              <a:tr h="1269206">
                <a:tc>
                  <a:txBody>
                    <a:bodyPr/>
                    <a:lstStyle/>
                    <a:p>
                      <a:r>
                        <a:rPr lang="en-US" dirty="0"/>
                        <a:t>HAIR</a:t>
                      </a:r>
                    </a:p>
                    <a:p>
                      <a:r>
                        <a:rPr lang="en-US" dirty="0"/>
                        <a:t>Apply to clean hair let sit for 20 minutes and rinse with cool water</a:t>
                      </a:r>
                    </a:p>
                  </a:txBody>
                  <a:tcPr/>
                </a:tc>
                <a:tc>
                  <a:txBody>
                    <a:bodyPr/>
                    <a:lstStyle/>
                    <a:p>
                      <a:r>
                        <a:rPr lang="en-US" dirty="0"/>
                        <a:t>SKIN</a:t>
                      </a:r>
                    </a:p>
                    <a:p>
                      <a:r>
                        <a:rPr lang="en-US" dirty="0"/>
                        <a:t>Apply to a clean face and sit for  10 minutes, rinse with warm water </a:t>
                      </a:r>
                    </a:p>
                  </a:txBody>
                  <a:tcPr/>
                </a:tc>
                <a:tc>
                  <a:txBody>
                    <a:bodyPr/>
                    <a:lstStyle/>
                    <a:p>
                      <a:r>
                        <a:rPr lang="en-US" dirty="0"/>
                        <a:t>NAILS</a:t>
                      </a:r>
                    </a:p>
                    <a:p>
                      <a:r>
                        <a:rPr lang="en-US" dirty="0"/>
                        <a:t>Massage into nails daily </a:t>
                      </a:r>
                    </a:p>
                  </a:txBody>
                  <a:tcPr/>
                </a:tc>
                <a:extLst>
                  <a:ext uri="{0D108BD9-81ED-4DB2-BD59-A6C34878D82A}">
                    <a16:rowId xmlns:a16="http://schemas.microsoft.com/office/drawing/2014/main" val="10000"/>
                  </a:ext>
                </a:extLst>
              </a:tr>
              <a:tr h="1854994">
                <a:tc>
                  <a:txBody>
                    <a:bodyPr/>
                    <a:lstStyle/>
                    <a:p>
                      <a:r>
                        <a:rPr lang="en-US" dirty="0"/>
                        <a:t>Smoothing</a:t>
                      </a:r>
                      <a:r>
                        <a:rPr lang="en-US" baseline="0" dirty="0"/>
                        <a:t> Treatment:</a:t>
                      </a:r>
                    </a:p>
                    <a:p>
                      <a:r>
                        <a:rPr lang="en-US" baseline="0" dirty="0"/>
                        <a:t>1 tsp coconut oil- shine and moisture </a:t>
                      </a:r>
                    </a:p>
                    <a:p>
                      <a:r>
                        <a:rPr lang="en-US" baseline="0" dirty="0"/>
                        <a:t>1 oz. Vinegar- body </a:t>
                      </a:r>
                    </a:p>
                    <a:p>
                      <a:r>
                        <a:rPr lang="en-US" baseline="0" dirty="0"/>
                        <a:t>1 oz. Green tea- smooth </a:t>
                      </a:r>
                    </a:p>
                    <a:p>
                      <a:r>
                        <a:rPr lang="en-US" baseline="0" dirty="0"/>
                        <a:t>2 oz. Water </a:t>
                      </a:r>
                    </a:p>
                  </a:txBody>
                  <a:tcPr/>
                </a:tc>
                <a:tc>
                  <a:txBody>
                    <a:bodyPr/>
                    <a:lstStyle/>
                    <a:p>
                      <a:r>
                        <a:rPr lang="en-US" dirty="0"/>
                        <a:t>Dry: “go bananas face mask” half of a banana, 1 tsp. honey, mix</a:t>
                      </a:r>
                      <a:r>
                        <a:rPr lang="en-US" baseline="0" dirty="0"/>
                        <a:t> together</a:t>
                      </a:r>
                      <a:endParaRPr lang="en-US" dirty="0"/>
                    </a:p>
                  </a:txBody>
                  <a:tcPr/>
                </a:tc>
                <a:tc>
                  <a:txBody>
                    <a:bodyPr/>
                    <a:lstStyle/>
                    <a:p>
                      <a:r>
                        <a:rPr lang="en-US" dirty="0"/>
                        <a:t>Strengthening: </a:t>
                      </a:r>
                    </a:p>
                    <a:p>
                      <a:r>
                        <a:rPr lang="en-US" dirty="0"/>
                        <a:t>1 drop Lemon</a:t>
                      </a:r>
                      <a:r>
                        <a:rPr lang="en-US" baseline="0" dirty="0"/>
                        <a:t> essential oil </a:t>
                      </a:r>
                    </a:p>
                    <a:p>
                      <a:r>
                        <a:rPr lang="en-US" baseline="0" dirty="0"/>
                        <a:t>1 tsp. coconut oil</a:t>
                      </a:r>
                      <a:endParaRPr lang="en-US" dirty="0"/>
                    </a:p>
                  </a:txBody>
                  <a:tcPr/>
                </a:tc>
                <a:extLst>
                  <a:ext uri="{0D108BD9-81ED-4DB2-BD59-A6C34878D82A}">
                    <a16:rowId xmlns:a16="http://schemas.microsoft.com/office/drawing/2014/main" val="10001"/>
                  </a:ext>
                </a:extLst>
              </a:tr>
              <a:tr h="1562100">
                <a:tc>
                  <a:txBody>
                    <a:bodyPr/>
                    <a:lstStyle/>
                    <a:p>
                      <a:r>
                        <a:rPr lang="en-US" dirty="0"/>
                        <a:t>Volumizing</a:t>
                      </a:r>
                      <a:r>
                        <a:rPr lang="en-US" baseline="0" dirty="0"/>
                        <a:t> Treatment:</a:t>
                      </a:r>
                    </a:p>
                    <a:p>
                      <a:r>
                        <a:rPr lang="en-US" baseline="0" dirty="0"/>
                        <a:t>1 tsp. Cornstarch </a:t>
                      </a:r>
                    </a:p>
                    <a:p>
                      <a:r>
                        <a:rPr lang="en-US" baseline="0" dirty="0"/>
                        <a:t>1 tsp. Baking soda </a:t>
                      </a:r>
                    </a:p>
                    <a:p>
                      <a:r>
                        <a:rPr lang="en-US" baseline="0" dirty="0"/>
                        <a:t>1 oz. Vinegar</a:t>
                      </a:r>
                    </a:p>
                    <a:p>
                      <a:r>
                        <a:rPr lang="en-US" baseline="0" dirty="0"/>
                        <a:t>2 oz. water  </a:t>
                      </a:r>
                    </a:p>
                  </a:txBody>
                  <a:tcPr/>
                </a:tc>
                <a:tc>
                  <a:txBody>
                    <a:bodyPr/>
                    <a:lstStyle/>
                    <a:p>
                      <a:r>
                        <a:rPr lang="en-US" dirty="0"/>
                        <a:t>Oily: “tea time mask” make a paste</a:t>
                      </a:r>
                      <a:r>
                        <a:rPr lang="en-US" baseline="0" dirty="0"/>
                        <a:t> out of </a:t>
                      </a:r>
                      <a:r>
                        <a:rPr lang="en-US" dirty="0"/>
                        <a:t>1 tsp of baking soda,</a:t>
                      </a:r>
                      <a:r>
                        <a:rPr lang="en-US" baseline="0" dirty="0"/>
                        <a:t> and tea from a green tea bag. Add just enough tea to create a paste</a:t>
                      </a:r>
                      <a:endParaRPr lang="en-US" dirty="0"/>
                    </a:p>
                  </a:txBody>
                  <a:tcPr/>
                </a:tc>
                <a:tc>
                  <a:txBody>
                    <a:bodyPr/>
                    <a:lstStyle/>
                    <a:p>
                      <a:r>
                        <a:rPr lang="en-US" dirty="0"/>
                        <a:t>Growth: </a:t>
                      </a:r>
                    </a:p>
                    <a:p>
                      <a:r>
                        <a:rPr lang="en-US" dirty="0"/>
                        <a:t>1 drop Lime essential oil</a:t>
                      </a:r>
                    </a:p>
                    <a:p>
                      <a:r>
                        <a:rPr lang="en-US" dirty="0"/>
                        <a:t>1 tsp. coconut oil  </a:t>
                      </a:r>
                    </a:p>
                  </a:txBody>
                  <a:tcPr/>
                </a:tc>
                <a:extLst>
                  <a:ext uri="{0D108BD9-81ED-4DB2-BD59-A6C34878D82A}">
                    <a16:rowId xmlns:a16="http://schemas.microsoft.com/office/drawing/2014/main" val="10002"/>
                  </a:ext>
                </a:extLst>
              </a:tr>
              <a:tr h="1562100">
                <a:tc>
                  <a:txBody>
                    <a:bodyPr/>
                    <a:lstStyle/>
                    <a:p>
                      <a:r>
                        <a:rPr lang="en-US" dirty="0"/>
                        <a:t>Growth</a:t>
                      </a:r>
                      <a:r>
                        <a:rPr lang="en-US" baseline="0" dirty="0"/>
                        <a:t> Treatment:</a:t>
                      </a:r>
                    </a:p>
                    <a:p>
                      <a:r>
                        <a:rPr lang="en-US" baseline="0" dirty="0"/>
                        <a:t>5 drops Lavender essential oil </a:t>
                      </a:r>
                    </a:p>
                    <a:p>
                      <a:r>
                        <a:rPr lang="en-US" baseline="0" dirty="0"/>
                        <a:t>5 drops Rosemary essential oil</a:t>
                      </a:r>
                    </a:p>
                    <a:p>
                      <a:r>
                        <a:rPr lang="en-US" baseline="0" dirty="0"/>
                        <a:t>2 oz. brewed coffee </a:t>
                      </a:r>
                    </a:p>
                    <a:p>
                      <a:r>
                        <a:rPr lang="en-US" baseline="0" dirty="0"/>
                        <a:t>2 oz. water </a:t>
                      </a:r>
                      <a:endParaRPr lang="en-US" dirty="0"/>
                    </a:p>
                  </a:txBody>
                  <a:tcPr/>
                </a:tc>
                <a:tc>
                  <a:txBody>
                    <a:bodyPr/>
                    <a:lstStyle/>
                    <a:p>
                      <a:r>
                        <a:rPr lang="en-US" dirty="0"/>
                        <a:t>Normal: “ breakfast mask” mix together 1 tbsp. oatmeal,  1 tsp</a:t>
                      </a:r>
                      <a:r>
                        <a:rPr lang="en-US" baseline="0" dirty="0"/>
                        <a:t> honey, and enough milk to form a paste</a:t>
                      </a:r>
                      <a:endParaRPr lang="en-US" dirty="0"/>
                    </a:p>
                  </a:txBody>
                  <a:tcPr/>
                </a:tc>
                <a:tc>
                  <a:txBody>
                    <a:bodyPr/>
                    <a:lstStyle/>
                    <a:p>
                      <a:r>
                        <a:rPr lang="en-US" dirty="0"/>
                        <a:t>Dry cuticle:</a:t>
                      </a:r>
                    </a:p>
                    <a:p>
                      <a:r>
                        <a:rPr lang="en-US" dirty="0"/>
                        <a:t>1 drop Lavender essential oil </a:t>
                      </a:r>
                    </a:p>
                    <a:p>
                      <a:r>
                        <a:rPr lang="en-US" dirty="0"/>
                        <a:t>1 tsp olive oil </a:t>
                      </a:r>
                    </a:p>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t>DIY food safety </a:t>
            </a:r>
          </a:p>
        </p:txBody>
      </p:sp>
      <p:sp>
        <p:nvSpPr>
          <p:cNvPr id="3" name="TextBox 2"/>
          <p:cNvSpPr txBox="1"/>
          <p:nvPr/>
        </p:nvSpPr>
        <p:spPr>
          <a:xfrm>
            <a:off x="381000" y="2209800"/>
            <a:ext cx="8368381" cy="2862322"/>
          </a:xfrm>
          <a:prstGeom prst="rect">
            <a:avLst/>
          </a:prstGeom>
          <a:noFill/>
        </p:spPr>
        <p:txBody>
          <a:bodyPr wrap="none" rtlCol="0">
            <a:spAutoFit/>
          </a:bodyPr>
          <a:lstStyle/>
          <a:p>
            <a:pPr algn="ctr"/>
            <a:r>
              <a:rPr lang="en-US" dirty="0"/>
              <a:t>BEST OPTION </a:t>
            </a:r>
          </a:p>
          <a:p>
            <a:pPr algn="ctr"/>
            <a:r>
              <a:rPr lang="en-US" dirty="0"/>
              <a:t>Gardening </a:t>
            </a:r>
          </a:p>
          <a:p>
            <a:pPr algn="ctr"/>
            <a:endParaRPr lang="en-US" dirty="0"/>
          </a:p>
          <a:p>
            <a:pPr algn="ctr"/>
            <a:r>
              <a:rPr lang="en-US" dirty="0"/>
              <a:t>BETTER OPTION </a:t>
            </a:r>
          </a:p>
          <a:p>
            <a:pPr algn="ctr"/>
            <a:r>
              <a:rPr lang="en-US" dirty="0"/>
              <a:t>Buying organic </a:t>
            </a:r>
          </a:p>
          <a:p>
            <a:pPr algn="ctr"/>
            <a:endParaRPr lang="en-US" dirty="0"/>
          </a:p>
          <a:p>
            <a:pPr algn="ctr"/>
            <a:r>
              <a:rPr lang="en-US" dirty="0"/>
              <a:t>GOOD OPTION </a:t>
            </a:r>
          </a:p>
          <a:p>
            <a:pPr algn="ctr"/>
            <a:r>
              <a:rPr lang="en-US" dirty="0"/>
              <a:t>Cleansing what you got </a:t>
            </a:r>
          </a:p>
          <a:p>
            <a:pPr algn="ctr"/>
            <a:endParaRPr lang="en-US" dirty="0"/>
          </a:p>
          <a:p>
            <a:pPr algn="ctr"/>
            <a:r>
              <a:rPr lang="en-US" dirty="0"/>
              <a:t>MOST IMPOTANTLY DOTHE BEST YOU CAN FROM WHERE YOU ARE UNAPOLOGETICALLY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841375"/>
          </a:xfrm>
        </p:spPr>
        <p:txBody>
          <a:bodyPr/>
          <a:lstStyle/>
          <a:p>
            <a:r>
              <a:rPr lang="en-US" dirty="0"/>
              <a:t>Gardening 101</a:t>
            </a:r>
          </a:p>
        </p:txBody>
      </p:sp>
      <p:sp>
        <p:nvSpPr>
          <p:cNvPr id="4" name="Subtitle 3"/>
          <p:cNvSpPr>
            <a:spLocks noGrp="1"/>
          </p:cNvSpPr>
          <p:nvPr>
            <p:ph type="subTitle" idx="1"/>
          </p:nvPr>
        </p:nvSpPr>
        <p:spPr>
          <a:xfrm>
            <a:off x="457200" y="1295400"/>
            <a:ext cx="8305800" cy="5257800"/>
          </a:xfrm>
        </p:spPr>
        <p:txBody>
          <a:bodyPr>
            <a:normAutofit/>
          </a:bodyPr>
          <a:lstStyle/>
          <a:p>
            <a:pPr marL="514350" indent="-514350" algn="l">
              <a:buFont typeface="+mj-lt"/>
              <a:buAutoNum type="arabicPeriod"/>
            </a:pPr>
            <a:r>
              <a:rPr lang="en-US" dirty="0"/>
              <a:t>Know your zone </a:t>
            </a:r>
          </a:p>
          <a:p>
            <a:pPr marL="514350" indent="-514350" algn="l">
              <a:buFont typeface="+mj-lt"/>
              <a:buAutoNum type="arabicPeriod"/>
            </a:pPr>
            <a:r>
              <a:rPr lang="en-US" dirty="0"/>
              <a:t>Your zone will tell you what and when to grow</a:t>
            </a:r>
          </a:p>
          <a:p>
            <a:pPr marL="514350" indent="-514350" algn="l">
              <a:buFont typeface="+mj-lt"/>
              <a:buAutoNum type="arabicPeriod"/>
            </a:pPr>
            <a:r>
              <a:rPr lang="en-US" dirty="0"/>
              <a:t>Decide if you will grow in ground or pots</a:t>
            </a:r>
          </a:p>
          <a:p>
            <a:pPr marL="514350" indent="-514350" algn="l">
              <a:buFont typeface="+mj-lt"/>
              <a:buAutoNum type="arabicPeriod"/>
            </a:pPr>
            <a:r>
              <a:rPr lang="en-US" dirty="0"/>
              <a:t>Select the plants you want to grow</a:t>
            </a:r>
          </a:p>
          <a:p>
            <a:pPr marL="514350" indent="-514350" algn="l">
              <a:buFont typeface="+mj-lt"/>
              <a:buAutoNum type="arabicPeriod"/>
            </a:pPr>
            <a:r>
              <a:rPr lang="en-US" dirty="0"/>
              <a:t>Learn needs of the plants, including soil, sun, water, and feeding </a:t>
            </a:r>
          </a:p>
          <a:p>
            <a:pPr marL="514350" indent="-514350" algn="l">
              <a:buFont typeface="+mj-lt"/>
              <a:buAutoNum type="arabicPeriod"/>
            </a:pPr>
            <a:r>
              <a:rPr lang="en-US" dirty="0"/>
              <a:t>Purchase materials and supplies</a:t>
            </a:r>
          </a:p>
          <a:p>
            <a:pPr marL="514350" indent="-514350" algn="l">
              <a:buFont typeface="+mj-lt"/>
              <a:buAutoNum type="arabicPeriod"/>
            </a:pPr>
            <a:r>
              <a:rPr lang="en-US" dirty="0"/>
              <a:t>Keep a notebook record of sowing, germination, care and harvesting </a:t>
            </a:r>
          </a:p>
          <a:p>
            <a:pPr marL="514350" indent="-514350" algn="l">
              <a:buFont typeface="+mj-lt"/>
              <a:buAutoNum type="arabicPeriod"/>
            </a:pPr>
            <a:endParaRPr lang="en-US" dirty="0"/>
          </a:p>
          <a:p>
            <a:pPr marL="514350" indent="-514350" algn="l">
              <a:buFont typeface="+mj-lt"/>
              <a:buAutoNum type="arabicPeriod"/>
            </a:pPr>
            <a:endParaRPr lang="en-US" dirty="0"/>
          </a:p>
          <a:p>
            <a:pPr marL="514350" indent="-514350" algn="l">
              <a:buFont typeface="+mj-lt"/>
              <a:buAutoNum type="arabicPeriod"/>
            </a:pPr>
            <a:endParaRPr lang="en-US" dirty="0"/>
          </a:p>
          <a:p>
            <a:pPr marL="514350" indent="-514350" algn="l">
              <a:buFont typeface="+mj-lt"/>
              <a:buAutoNum type="arabicPeriod"/>
            </a:pPr>
            <a:endParaRPr lang="en-US" dirty="0"/>
          </a:p>
          <a:p>
            <a:pPr marL="971550" lvl="1" indent="-514350" algn="l">
              <a:buFont typeface="Arial" pitchFamily="34" charset="0"/>
              <a:buChar cha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841375"/>
          </a:xfrm>
        </p:spPr>
        <p:txBody>
          <a:bodyPr/>
          <a:lstStyle/>
          <a:p>
            <a:r>
              <a:rPr lang="en-US" dirty="0"/>
              <a:t>Buying Organic</a:t>
            </a:r>
          </a:p>
        </p:txBody>
      </p:sp>
      <p:sp>
        <p:nvSpPr>
          <p:cNvPr id="3" name="Subtitle 2"/>
          <p:cNvSpPr>
            <a:spLocks noGrp="1"/>
          </p:cNvSpPr>
          <p:nvPr>
            <p:ph type="subTitle" idx="1"/>
          </p:nvPr>
        </p:nvSpPr>
        <p:spPr>
          <a:xfrm>
            <a:off x="457200" y="1524000"/>
            <a:ext cx="8153400" cy="5029200"/>
          </a:xfrm>
        </p:spPr>
        <p:txBody>
          <a:bodyPr>
            <a:normAutofit/>
          </a:bodyPr>
          <a:lstStyle/>
          <a:p>
            <a:pPr algn="l">
              <a:buFont typeface="Arial" pitchFamily="34" charset="0"/>
              <a:buChar char="•"/>
            </a:pPr>
            <a:r>
              <a:rPr lang="en-US" dirty="0"/>
              <a:t>Be sure to see the USDA seal</a:t>
            </a:r>
          </a:p>
          <a:p>
            <a:pPr algn="l">
              <a:buFont typeface="Arial" pitchFamily="34" charset="0"/>
              <a:buChar char="•"/>
            </a:pPr>
            <a:r>
              <a:rPr lang="en-US" dirty="0"/>
              <a:t>Remember that organic does not mean GMO or gluten free and the reverse </a:t>
            </a:r>
          </a:p>
          <a:p>
            <a:pPr algn="l">
              <a:buFont typeface="Arial" pitchFamily="34" charset="0"/>
              <a:buChar char="•"/>
            </a:pPr>
            <a:r>
              <a:rPr lang="en-US" dirty="0"/>
              <a:t>Remember organic does not mean free range or pasture raised </a:t>
            </a:r>
          </a:p>
          <a:p>
            <a:pPr algn="l">
              <a:buFont typeface="Arial" pitchFamily="34" charset="0"/>
              <a:buChar char="•"/>
            </a:pPr>
            <a:r>
              <a:rPr lang="en-US" dirty="0"/>
              <a:t>Remember to check produce sticker numbers </a:t>
            </a:r>
          </a:p>
          <a:p>
            <a:pPr algn="l">
              <a:buFont typeface="Arial" pitchFamily="34" charset="0"/>
              <a:buChar char="•"/>
            </a:pPr>
            <a:endParaRPr lang="en-US" dirty="0"/>
          </a:p>
          <a:p>
            <a:pPr algn="l">
              <a:buFont typeface="Arial" pitchFamily="34" charset="0"/>
              <a:buChar char="•"/>
            </a:pPr>
            <a:r>
              <a:rPr lang="en-US" dirty="0"/>
              <a:t> Consider the Dirty Dozen</a:t>
            </a:r>
          </a:p>
          <a:p>
            <a:pPr algn="l"/>
            <a:endParaRPr lang="en-US" dirty="0"/>
          </a:p>
        </p:txBody>
      </p:sp>
      <p:pic>
        <p:nvPicPr>
          <p:cNvPr id="4" name="Picture 3" descr="image usda.jpg"/>
          <p:cNvPicPr>
            <a:picLocks noChangeAspect="1"/>
          </p:cNvPicPr>
          <p:nvPr/>
        </p:nvPicPr>
        <p:blipFill>
          <a:blip r:embed="rId2" cstate="print"/>
          <a:stretch>
            <a:fillRect/>
          </a:stretch>
        </p:blipFill>
        <p:spPr>
          <a:xfrm>
            <a:off x="5410200" y="1219200"/>
            <a:ext cx="942975" cy="942975"/>
          </a:xfrm>
          <a:prstGeom prst="rect">
            <a:avLst/>
          </a:prstGeom>
        </p:spPr>
      </p:pic>
      <p:graphicFrame>
        <p:nvGraphicFramePr>
          <p:cNvPr id="6" name="Table 5"/>
          <p:cNvGraphicFramePr>
            <a:graphicFrameLocks noGrp="1"/>
          </p:cNvGraphicFramePr>
          <p:nvPr/>
        </p:nvGraphicFramePr>
        <p:xfrm>
          <a:off x="609600" y="4724400"/>
          <a:ext cx="6096000" cy="716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716280">
                <a:tc>
                  <a:txBody>
                    <a:bodyPr/>
                    <a:lstStyle/>
                    <a:p>
                      <a:r>
                        <a:rPr lang="en-US" dirty="0"/>
                        <a:t>9 ORGANIC </a:t>
                      </a:r>
                    </a:p>
                  </a:txBody>
                  <a:tcPr>
                    <a:solidFill>
                      <a:schemeClr val="accent3">
                        <a:lumMod val="60000"/>
                        <a:lumOff val="40000"/>
                      </a:schemeClr>
                    </a:solidFill>
                  </a:tcPr>
                </a:tc>
                <a:tc>
                  <a:txBody>
                    <a:bodyPr/>
                    <a:lstStyle/>
                    <a:p>
                      <a:r>
                        <a:rPr lang="en-US" dirty="0"/>
                        <a:t>3 or 4 CONVENTIONAL</a:t>
                      </a:r>
                    </a:p>
                  </a:txBody>
                  <a:tcPr>
                    <a:solidFill>
                      <a:schemeClr val="accent5">
                        <a:lumMod val="60000"/>
                        <a:lumOff val="40000"/>
                      </a:schemeClr>
                    </a:solidFill>
                  </a:tcPr>
                </a:tc>
                <a:tc>
                  <a:txBody>
                    <a:bodyPr/>
                    <a:lstStyle/>
                    <a:p>
                      <a:r>
                        <a:rPr lang="en-US" dirty="0"/>
                        <a:t>8 GMO</a:t>
                      </a:r>
                      <a:r>
                        <a:rPr lang="en-US" baseline="0" dirty="0"/>
                        <a:t> </a:t>
                      </a:r>
                      <a:endParaRPr lang="en-US" dirty="0"/>
                    </a:p>
                  </a:txBody>
                  <a:tcPr>
                    <a:solidFill>
                      <a:srgbClr val="FF0000"/>
                    </a:solidFill>
                  </a:tcPr>
                </a:tc>
                <a:extLst>
                  <a:ext uri="{0D108BD9-81ED-4DB2-BD59-A6C34878D82A}">
                    <a16:rowId xmlns:a16="http://schemas.microsoft.com/office/drawing/2014/main" val="10000"/>
                  </a:ext>
                </a:extLst>
              </a:tr>
            </a:tbl>
          </a:graphicData>
        </a:graphic>
      </p:graphicFrame>
      <p:pic>
        <p:nvPicPr>
          <p:cNvPr id="7" name="Picture 6" descr="image produce labels.jpg"/>
          <p:cNvPicPr>
            <a:picLocks noChangeAspect="1"/>
          </p:cNvPicPr>
          <p:nvPr/>
        </p:nvPicPr>
        <p:blipFill>
          <a:blip r:embed="rId3"/>
          <a:stretch>
            <a:fillRect/>
          </a:stretch>
        </p:blipFill>
        <p:spPr>
          <a:xfrm>
            <a:off x="6705600" y="4724400"/>
            <a:ext cx="1801856" cy="134778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Cleansing and Considerations</a:t>
            </a:r>
          </a:p>
        </p:txBody>
      </p:sp>
      <p:sp>
        <p:nvSpPr>
          <p:cNvPr id="3" name="Rectangle 2"/>
          <p:cNvSpPr/>
          <p:nvPr/>
        </p:nvSpPr>
        <p:spPr>
          <a:xfrm>
            <a:off x="381000" y="1905000"/>
            <a:ext cx="8305800" cy="923330"/>
          </a:xfrm>
          <a:prstGeom prst="rect">
            <a:avLst/>
          </a:prstGeom>
        </p:spPr>
        <p:txBody>
          <a:bodyPr wrap="square">
            <a:spAutoFit/>
          </a:bodyPr>
          <a:lstStyle/>
          <a:p>
            <a:pPr>
              <a:buFont typeface="Arial" pitchFamily="34" charset="0"/>
              <a:buChar char="•"/>
            </a:pPr>
            <a:r>
              <a:rPr lang="en-US" dirty="0"/>
              <a:t>Wash all your fruits and vegetables. According to the CSE, washing them with 2% of salt water will remove most of the contact pesticide residues that normally appear on the surface of the vegetables and fruits</a:t>
            </a:r>
          </a:p>
        </p:txBody>
      </p:sp>
      <p:sp>
        <p:nvSpPr>
          <p:cNvPr id="4" name="Rectangle 3"/>
          <p:cNvSpPr/>
          <p:nvPr/>
        </p:nvSpPr>
        <p:spPr>
          <a:xfrm>
            <a:off x="457200" y="2971800"/>
            <a:ext cx="8229600" cy="646331"/>
          </a:xfrm>
          <a:prstGeom prst="rect">
            <a:avLst/>
          </a:prstGeom>
        </p:spPr>
        <p:txBody>
          <a:bodyPr wrap="square">
            <a:spAutoFit/>
          </a:bodyPr>
          <a:lstStyle/>
          <a:p>
            <a:pPr>
              <a:buFont typeface="Arial" pitchFamily="34" charset="0"/>
              <a:buChar char="•"/>
            </a:pPr>
            <a:r>
              <a:rPr lang="en-US" dirty="0"/>
              <a:t>CSE ( Center for Science and Environment) claims that if done diligently, washing with cold water should be able to remove 70% to 80% of all pesticides</a:t>
            </a:r>
          </a:p>
        </p:txBody>
      </p:sp>
      <p:sp>
        <p:nvSpPr>
          <p:cNvPr id="5" name="Rectangle 4"/>
          <p:cNvSpPr/>
          <p:nvPr/>
        </p:nvSpPr>
        <p:spPr>
          <a:xfrm>
            <a:off x="457200" y="3886200"/>
            <a:ext cx="8077200" cy="1754326"/>
          </a:xfrm>
          <a:prstGeom prst="rect">
            <a:avLst/>
          </a:prstGeom>
        </p:spPr>
        <p:txBody>
          <a:bodyPr wrap="square">
            <a:spAutoFit/>
          </a:bodyPr>
          <a:lstStyle/>
          <a:p>
            <a:pPr>
              <a:buFont typeface="Arial" pitchFamily="34" charset="0"/>
              <a:buChar char="•"/>
            </a:pPr>
            <a:r>
              <a:rPr lang="en-US" dirty="0"/>
              <a:t>Fill a large bowl with 4 parts water to 1 part plain white vinegar, then soak the fruit or vegetables in the mixture for 20 minutes, after rinse the fruit or vegetables well with water. Save.</a:t>
            </a:r>
          </a:p>
          <a:p>
            <a:endParaRPr lang="en-US" dirty="0"/>
          </a:p>
          <a:p>
            <a:pPr>
              <a:buFont typeface="Arial" pitchFamily="34" charset="0"/>
              <a:buChar char="•"/>
            </a:pPr>
            <a:r>
              <a:rPr lang="en-US" dirty="0"/>
              <a:t>Remember that fresh or frozen is always better than canned.</a:t>
            </a:r>
          </a:p>
          <a:p>
            <a:pPr>
              <a:buFont typeface="Arial" pitchFamily="34" charset="0"/>
              <a:buChar char="•"/>
            </a:pPr>
            <a:r>
              <a:rPr lang="en-US" dirty="0"/>
              <a:t>Avoid processed and concentrated foods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jpg"/>
          <p:cNvPicPr>
            <a:picLocks noChangeAspect="1"/>
          </p:cNvPicPr>
          <p:nvPr/>
        </p:nvPicPr>
        <p:blipFill>
          <a:blip r:embed="rId2"/>
          <a:stretch>
            <a:fillRect/>
          </a:stretch>
        </p:blipFill>
        <p:spPr>
          <a:xfrm>
            <a:off x="1524000" y="228600"/>
            <a:ext cx="6248400" cy="624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914400"/>
            <a:ext cx="8305800" cy="5715000"/>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your scent cells are renewed every 28 days, so every four weeks you get a new “nose”.</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smell is the sense most linked to our emotional recollection</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75% of emotions are triggered by smell which is linked to pleasure, well-being, emotion and memory</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 woman’s sense of smell is much stronger than a man’s.</a:t>
            </a:r>
          </a:p>
          <a:p>
            <a:pPr marL="342900" marR="0" lvl="0" indent="-342900" algn="l" defTabSz="914400" rtl="0" eaLnBrk="1" fontAlgn="base" latinLnBrk="0" hangingPunct="1">
              <a:lnSpc>
                <a:spcPct val="100000"/>
              </a:lnSpc>
              <a:spcBef>
                <a:spcPct val="20000"/>
              </a:spcBef>
              <a:spcAft>
                <a:spcPts val="0"/>
              </a:spcAft>
              <a:buClrTx/>
              <a:buSzTx/>
              <a:tabLst/>
              <a:defRPr/>
            </a:pPr>
            <a:r>
              <a:rPr lang="en-US" sz="2000" dirty="0"/>
              <a:t>	</a:t>
            </a:r>
            <a:r>
              <a:rPr kumimoji="0" lang="en-US" sz="2000" b="0" i="0" u="none" strike="noStrike" kern="1200" cap="none" spc="0" normalizeH="0" baseline="0" noProof="0" dirty="0">
                <a:ln>
                  <a:noFill/>
                </a:ln>
                <a:solidFill>
                  <a:schemeClr val="tx1"/>
                </a:solidFill>
                <a:effectLst/>
                <a:uLnTx/>
                <a:uFillTx/>
                <a:latin typeface="+mn-lt"/>
                <a:ea typeface="+mn-ea"/>
                <a:cs typeface="+mn-cs"/>
              </a:rPr>
              <a:t>It is heightened even more in the first half of the menstrual cycle and reaches its peak when she is most fertile.</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You can smell things better in the spring and summer, due to the additional moisture in the air.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lang="en-US" sz="2000" dirty="0"/>
              <a:t>The sense of smell is </a:t>
            </a:r>
            <a:r>
              <a:rPr kumimoji="0" lang="en-US" sz="2000" b="0" i="0" u="none" strike="noStrike" kern="1200" cap="none" spc="0" normalizeH="0" baseline="0" noProof="0" dirty="0">
                <a:ln>
                  <a:noFill/>
                </a:ln>
                <a:solidFill>
                  <a:schemeClr val="tx1"/>
                </a:solidFill>
                <a:effectLst/>
                <a:uLnTx/>
                <a:uFillTx/>
                <a:latin typeface="+mn-lt"/>
                <a:ea typeface="+mn-ea"/>
                <a:cs typeface="+mn-cs"/>
              </a:rPr>
              <a:t>stronger after exercise, </a:t>
            </a:r>
            <a:r>
              <a:rPr lang="en-US" sz="2000" dirty="0"/>
              <a:t>because of the</a:t>
            </a:r>
            <a:r>
              <a:rPr kumimoji="0" lang="en-US" sz="2000" b="0" i="0" u="none" strike="noStrike" kern="1200" cap="none" spc="0" normalizeH="0" baseline="0" noProof="0" dirty="0">
                <a:ln>
                  <a:noFill/>
                </a:ln>
                <a:solidFill>
                  <a:schemeClr val="tx1"/>
                </a:solidFill>
                <a:effectLst/>
                <a:uLnTx/>
                <a:uFillTx/>
                <a:latin typeface="+mn-lt"/>
                <a:ea typeface="+mn-ea"/>
                <a:cs typeface="+mn-cs"/>
              </a:rPr>
              <a:t> increases </a:t>
            </a:r>
            <a:r>
              <a:rPr lang="en-US" sz="2000" dirty="0"/>
              <a:t>of</a:t>
            </a:r>
            <a:r>
              <a:rPr kumimoji="0" lang="en-US" sz="2000" b="0" i="0" u="none" strike="noStrike" kern="1200" cap="none" spc="0" normalizeH="0" baseline="0" noProof="0" dirty="0">
                <a:ln>
                  <a:noFill/>
                </a:ln>
                <a:solidFill>
                  <a:schemeClr val="tx1"/>
                </a:solidFill>
                <a:effectLst/>
                <a:uLnTx/>
                <a:uFillTx/>
                <a:latin typeface="+mn-lt"/>
                <a:ea typeface="+mn-ea"/>
                <a:cs typeface="+mn-cs"/>
              </a:rPr>
              <a:t> moisture in the nasal passage.</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No two people smell the same odor the same way</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Your sense of smell is least acute in the morning; our ability to perceive odors increases as the day wears on.</a:t>
            </a:r>
          </a:p>
        </p:txBody>
      </p:sp>
      <p:sp>
        <p:nvSpPr>
          <p:cNvPr id="3" name="Title 2"/>
          <p:cNvSpPr>
            <a:spLocks noGrp="1"/>
          </p:cNvSpPr>
          <p:nvPr>
            <p:ph type="title"/>
          </p:nvPr>
        </p:nvSpPr>
        <p:spPr>
          <a:xfrm>
            <a:off x="457200" y="274638"/>
            <a:ext cx="8229600" cy="715962"/>
          </a:xfrm>
        </p:spPr>
        <p:txBody>
          <a:bodyPr>
            <a:normAutofit fontScale="90000"/>
          </a:bodyPr>
          <a:lstStyle/>
          <a:p>
            <a:r>
              <a:rPr lang="en-US" dirty="0"/>
              <a:t>Fun facts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038600" cy="1143000"/>
          </a:xfrm>
        </p:spPr>
        <p:txBody>
          <a:bodyPr>
            <a:noAutofit/>
          </a:bodyPr>
          <a:lstStyle/>
          <a:p>
            <a:r>
              <a:rPr lang="en-US" sz="6600" dirty="0">
                <a:latin typeface="Curlz MT" pitchFamily="82" charset="0"/>
              </a:rPr>
              <a:t>Absorption</a:t>
            </a:r>
          </a:p>
        </p:txBody>
      </p:sp>
      <p:pic>
        <p:nvPicPr>
          <p:cNvPr id="6" name="Content Placeholder 5" descr="absorbtion.jpg"/>
          <p:cNvPicPr>
            <a:picLocks noGrp="1" noChangeAspect="1"/>
          </p:cNvPicPr>
          <p:nvPr>
            <p:ph idx="1"/>
          </p:nvPr>
        </p:nvPicPr>
        <p:blipFill>
          <a:blip r:embed="rId2" cstate="print"/>
          <a:stretch>
            <a:fillRect/>
          </a:stretch>
        </p:blipFill>
        <p:spPr>
          <a:xfrm>
            <a:off x="228600" y="1143000"/>
            <a:ext cx="2381250" cy="2743200"/>
          </a:xfrm>
        </p:spPr>
      </p:pic>
      <p:sp>
        <p:nvSpPr>
          <p:cNvPr id="7" name="TextBox 6"/>
          <p:cNvSpPr txBox="1"/>
          <p:nvPr/>
        </p:nvSpPr>
        <p:spPr>
          <a:xfrm>
            <a:off x="2667000" y="1219200"/>
            <a:ext cx="5867400" cy="3200876"/>
          </a:xfrm>
          <a:prstGeom prst="rect">
            <a:avLst/>
          </a:prstGeom>
          <a:noFill/>
        </p:spPr>
        <p:txBody>
          <a:bodyPr wrap="square" rtlCol="0">
            <a:spAutoFit/>
          </a:bodyPr>
          <a:lstStyle/>
          <a:p>
            <a:r>
              <a:rPr lang="en-US" sz="2000" dirty="0"/>
              <a:t>This brings us to the skin. To understand this we must first discuss the primary functions of the skin.</a:t>
            </a:r>
          </a:p>
          <a:p>
            <a:endParaRPr lang="en-US" dirty="0"/>
          </a:p>
          <a:p>
            <a:r>
              <a:rPr lang="en-US" dirty="0"/>
              <a:t>FUNTIONS OF THE SKIN    (think: SHARPER)</a:t>
            </a:r>
          </a:p>
          <a:p>
            <a:pPr marL="342900" indent="-342900">
              <a:buFont typeface="+mj-lt"/>
              <a:buAutoNum type="arabicPeriod"/>
            </a:pPr>
            <a:r>
              <a:rPr lang="en-US" dirty="0"/>
              <a:t>Sensation- how you feel </a:t>
            </a:r>
          </a:p>
          <a:p>
            <a:pPr marL="342900" indent="-342900">
              <a:buFont typeface="+mj-lt"/>
              <a:buAutoNum type="arabicPeriod"/>
            </a:pPr>
            <a:r>
              <a:rPr lang="en-US" dirty="0"/>
              <a:t>Hydration- maintaining moisture </a:t>
            </a:r>
          </a:p>
          <a:p>
            <a:pPr marL="342900" indent="-342900">
              <a:buFont typeface="+mj-lt"/>
              <a:buAutoNum type="arabicPeriod"/>
            </a:pPr>
            <a:r>
              <a:rPr lang="en-US" dirty="0"/>
              <a:t>Absorption- taking in water </a:t>
            </a:r>
          </a:p>
          <a:p>
            <a:pPr marL="342900" indent="-342900">
              <a:buFont typeface="+mj-lt"/>
              <a:buAutoNum type="arabicPeriod"/>
            </a:pPr>
            <a:r>
              <a:rPr lang="en-US" dirty="0"/>
              <a:t>Respiration- Breathing </a:t>
            </a:r>
          </a:p>
          <a:p>
            <a:pPr marL="342900" indent="-342900">
              <a:buFont typeface="+mj-lt"/>
              <a:buAutoNum type="arabicPeriod"/>
            </a:pPr>
            <a:r>
              <a:rPr lang="en-US" dirty="0"/>
              <a:t>Protection- of bones, muscles, organs</a:t>
            </a:r>
          </a:p>
          <a:p>
            <a:pPr marL="342900" indent="-342900">
              <a:buFont typeface="+mj-lt"/>
              <a:buAutoNum type="arabicPeriod"/>
            </a:pPr>
            <a:r>
              <a:rPr lang="en-US" dirty="0"/>
              <a:t>Excretion- waste removal </a:t>
            </a:r>
          </a:p>
          <a:p>
            <a:pPr marL="342900" indent="-342900">
              <a:buFont typeface="+mj-lt"/>
              <a:buAutoNum type="arabicPeriod"/>
            </a:pPr>
            <a:r>
              <a:rPr lang="en-US" dirty="0"/>
              <a:t>Regulation- body temperature</a:t>
            </a:r>
          </a:p>
        </p:txBody>
      </p:sp>
      <p:sp>
        <p:nvSpPr>
          <p:cNvPr id="8" name="TextBox 7"/>
          <p:cNvSpPr txBox="1"/>
          <p:nvPr/>
        </p:nvSpPr>
        <p:spPr>
          <a:xfrm>
            <a:off x="0" y="4419600"/>
            <a:ext cx="9144000" cy="2308324"/>
          </a:xfrm>
          <a:prstGeom prst="rect">
            <a:avLst/>
          </a:prstGeom>
          <a:noFill/>
        </p:spPr>
        <p:txBody>
          <a:bodyPr wrap="square" rtlCol="0">
            <a:spAutoFit/>
          </a:bodyPr>
          <a:lstStyle/>
          <a:p>
            <a:r>
              <a:rPr lang="en-US" sz="2400" dirty="0"/>
              <a:t>Lets focus on four functions that we interfere with daily and look at how</a:t>
            </a:r>
          </a:p>
          <a:p>
            <a:r>
              <a:rPr lang="en-US" sz="2400" b="1" u="sng" dirty="0"/>
              <a:t>FUNCTIONS </a:t>
            </a:r>
          </a:p>
          <a:p>
            <a:pPr marL="457200" indent="-457200">
              <a:buFont typeface="+mj-lt"/>
              <a:buAutoNum type="arabicPeriod"/>
            </a:pPr>
            <a:r>
              <a:rPr lang="en-US" sz="2400" dirty="0"/>
              <a:t>Hydration                                   </a:t>
            </a:r>
          </a:p>
          <a:p>
            <a:pPr marL="457200" indent="-457200">
              <a:buFont typeface="+mj-lt"/>
              <a:buAutoNum type="arabicPeriod"/>
            </a:pPr>
            <a:r>
              <a:rPr lang="en-US" sz="2400" dirty="0"/>
              <a:t>Absorption</a:t>
            </a:r>
          </a:p>
          <a:p>
            <a:pPr marL="457200" indent="-457200">
              <a:buFont typeface="+mj-lt"/>
              <a:buAutoNum type="arabicPeriod"/>
            </a:pPr>
            <a:r>
              <a:rPr lang="en-US" sz="2400" dirty="0"/>
              <a:t>Respiration </a:t>
            </a:r>
          </a:p>
          <a:p>
            <a:pPr marL="457200" indent="-457200">
              <a:buFont typeface="+mj-lt"/>
              <a:buAutoNum type="arabicPeriod"/>
            </a:pPr>
            <a:r>
              <a:rPr lang="en-US" sz="2400" dirty="0"/>
              <a:t>Excretion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How…</a:t>
            </a:r>
          </a:p>
        </p:txBody>
      </p:sp>
      <p:sp>
        <p:nvSpPr>
          <p:cNvPr id="3" name="Content Placeholder 2"/>
          <p:cNvSpPr>
            <a:spLocks noGrp="1"/>
          </p:cNvSpPr>
          <p:nvPr>
            <p:ph idx="1"/>
          </p:nvPr>
        </p:nvSpPr>
        <p:spPr/>
        <p:txBody>
          <a:bodyPr/>
          <a:lstStyle/>
          <a:p>
            <a:r>
              <a:rPr lang="en-US" sz="2800" dirty="0"/>
              <a:t>products contain protective ingredients clog the pores and follicles of the skin</a:t>
            </a:r>
          </a:p>
          <a:p>
            <a:r>
              <a:rPr lang="en-US" sz="2800" dirty="0"/>
              <a:t> preventing it from performing the necessary function to maximize health and leaving behind free radicals. </a:t>
            </a:r>
          </a:p>
          <a:p>
            <a:pPr>
              <a:buNone/>
            </a:pPr>
            <a:endParaRPr lang="en-US" sz="2800" dirty="0"/>
          </a:p>
        </p:txBody>
      </p:sp>
      <p:pic>
        <p:nvPicPr>
          <p:cNvPr id="4" name="Picture 3" descr="deo.jpg"/>
          <p:cNvPicPr>
            <a:picLocks noChangeAspect="1"/>
          </p:cNvPicPr>
          <p:nvPr/>
        </p:nvPicPr>
        <p:blipFill>
          <a:blip r:embed="rId2" cstate="print"/>
          <a:stretch>
            <a:fillRect/>
          </a:stretch>
        </p:blipFill>
        <p:spPr>
          <a:xfrm>
            <a:off x="0" y="3810000"/>
            <a:ext cx="2342331" cy="2743200"/>
          </a:xfrm>
          <a:prstGeom prst="rect">
            <a:avLst/>
          </a:prstGeom>
        </p:spPr>
      </p:pic>
      <p:pic>
        <p:nvPicPr>
          <p:cNvPr id="5" name="Picture 4" descr="petro1.jpg"/>
          <p:cNvPicPr>
            <a:picLocks noChangeAspect="1"/>
          </p:cNvPicPr>
          <p:nvPr/>
        </p:nvPicPr>
        <p:blipFill>
          <a:blip r:embed="rId3" cstate="print"/>
          <a:stretch>
            <a:fillRect/>
          </a:stretch>
        </p:blipFill>
        <p:spPr>
          <a:xfrm>
            <a:off x="2362200" y="4800601"/>
            <a:ext cx="2628900" cy="2057400"/>
          </a:xfrm>
          <a:prstGeom prst="rect">
            <a:avLst/>
          </a:prstGeom>
        </p:spPr>
      </p:pic>
      <p:pic>
        <p:nvPicPr>
          <p:cNvPr id="6" name="Picture 5" descr="petro2.jpg"/>
          <p:cNvPicPr>
            <a:picLocks noChangeAspect="1"/>
          </p:cNvPicPr>
          <p:nvPr/>
        </p:nvPicPr>
        <p:blipFill>
          <a:blip r:embed="rId4" cstate="print"/>
          <a:stretch>
            <a:fillRect/>
          </a:stretch>
        </p:blipFill>
        <p:spPr>
          <a:xfrm>
            <a:off x="4114800" y="4191000"/>
            <a:ext cx="1885950" cy="1600200"/>
          </a:xfrm>
          <a:prstGeom prst="rect">
            <a:avLst/>
          </a:prstGeom>
        </p:spPr>
      </p:pic>
      <p:pic>
        <p:nvPicPr>
          <p:cNvPr id="8" name="Picture 7" descr="baby- oil2.jpg"/>
          <p:cNvPicPr>
            <a:picLocks noChangeAspect="1"/>
          </p:cNvPicPr>
          <p:nvPr/>
        </p:nvPicPr>
        <p:blipFill>
          <a:blip r:embed="rId5" cstate="print"/>
          <a:stretch>
            <a:fillRect/>
          </a:stretch>
        </p:blipFill>
        <p:spPr>
          <a:xfrm>
            <a:off x="6019800" y="4619625"/>
            <a:ext cx="1295400" cy="2238375"/>
          </a:xfrm>
          <a:prstGeom prst="rect">
            <a:avLst/>
          </a:prstGeom>
        </p:spPr>
      </p:pic>
      <p:pic>
        <p:nvPicPr>
          <p:cNvPr id="10" name="Picture 9" descr="lotion2.png"/>
          <p:cNvPicPr>
            <a:picLocks noChangeAspect="1"/>
          </p:cNvPicPr>
          <p:nvPr/>
        </p:nvPicPr>
        <p:blipFill>
          <a:blip r:embed="rId6" cstate="print"/>
          <a:stretch>
            <a:fillRect/>
          </a:stretch>
        </p:blipFill>
        <p:spPr>
          <a:xfrm>
            <a:off x="7315200" y="4810552"/>
            <a:ext cx="1639518" cy="20474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2464</Words>
  <Application>Microsoft Office PowerPoint</Application>
  <PresentationFormat>On-screen Show (4:3)</PresentationFormat>
  <Paragraphs>472</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Arabic Typesetting</vt:lpstr>
      <vt:lpstr>Arial</vt:lpstr>
      <vt:lpstr>Calibri</vt:lpstr>
      <vt:lpstr>Curlz MT</vt:lpstr>
      <vt:lpstr>Times New Roman</vt:lpstr>
      <vt:lpstr>Office Theme</vt:lpstr>
      <vt:lpstr>CHEMICAL AWARENESS</vt:lpstr>
      <vt:lpstr>Though our bodies are seemingly protected by our skin there are three ways for toxins to enter our </vt:lpstr>
      <vt:lpstr>Ingestion </vt:lpstr>
      <vt:lpstr>The Process of ingestion</vt:lpstr>
      <vt:lpstr>Stomach - Small Intestines - Large Intestines</vt:lpstr>
      <vt:lpstr>Inhalation</vt:lpstr>
      <vt:lpstr>Fun facts </vt:lpstr>
      <vt:lpstr>Absorption</vt:lpstr>
      <vt:lpstr>How…</vt:lpstr>
      <vt:lpstr>THE SKIN</vt:lpstr>
      <vt:lpstr>Nano technology </vt:lpstr>
      <vt:lpstr>Over exposure</vt:lpstr>
      <vt:lpstr>Sodium Hydroxide</vt:lpstr>
      <vt:lpstr>  many packages have warning labels that say this product is fatal to humans and domestic animals  but no one reads them and they certainly don’t say it on the commercial for you to hear.   </vt:lpstr>
      <vt:lpstr>PowerPoint Presentation</vt:lpstr>
      <vt:lpstr>PowerPoint Presentation</vt:lpstr>
      <vt:lpstr>PowerPoint Presentation</vt:lpstr>
      <vt:lpstr>PowerPoint Presentation</vt:lpstr>
      <vt:lpstr>Prevention</vt:lpstr>
      <vt:lpstr>Reading Labels</vt:lpstr>
      <vt:lpstr>Let’s explore ingredients</vt:lpstr>
      <vt:lpstr>PowerPoint Presentation</vt:lpstr>
      <vt:lpstr>PowerPoint Presentation</vt:lpstr>
      <vt:lpstr>PowerPoint Presentation</vt:lpstr>
      <vt:lpstr>PowerPoint Presentation</vt:lpstr>
      <vt:lpstr>BEAUTY CHEMICALS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Safety </vt:lpstr>
      <vt:lpstr>Food Chemicals </vt:lpstr>
      <vt:lpstr>From Concentrate </vt:lpstr>
      <vt:lpstr>PowerPoint Presentation</vt:lpstr>
      <vt:lpstr>PowerPoint Presentation</vt:lpstr>
      <vt:lpstr>The “Bitter Sweet” Truth about Sugar</vt:lpstr>
      <vt:lpstr>Fructose does happen naturally</vt:lpstr>
      <vt:lpstr>PowerPoint Presentation</vt:lpstr>
      <vt:lpstr>Maltodextrine </vt:lpstr>
      <vt:lpstr>Granulated white sugar</vt:lpstr>
      <vt:lpstr>Sucanant  Sucanat is a brand name for a variety of whole cane sugar  Unlike refined and processed white cane sugar and brown cane sugar, but similar to panela and muscovado, Sucanat retains its molasses content.</vt:lpstr>
      <vt:lpstr>B.P.A bisopherol A</vt:lpstr>
      <vt:lpstr>BPA Safety </vt:lpstr>
      <vt:lpstr>PowerPoint Presentation</vt:lpstr>
      <vt:lpstr>Home care chemicals</vt:lpstr>
      <vt:lpstr>PowerPoint Presentation</vt:lpstr>
      <vt:lpstr>Green Washing</vt:lpstr>
      <vt:lpstr>What is natural? legal definition: NONE</vt:lpstr>
      <vt:lpstr>Legality of labeling</vt:lpstr>
      <vt:lpstr>What is organic? legal definition:</vt:lpstr>
      <vt:lpstr>Do some more digging at…..</vt:lpstr>
      <vt:lpstr>The best option is to DO IT YOURSELF</vt:lpstr>
      <vt:lpstr>DIY home care </vt:lpstr>
      <vt:lpstr>PowerPoint Presentation</vt:lpstr>
      <vt:lpstr>PowerPoint Presentation</vt:lpstr>
      <vt:lpstr>DIY beauty</vt:lpstr>
      <vt:lpstr>PowerPoint Presentation</vt:lpstr>
      <vt:lpstr>DIY food safety </vt:lpstr>
      <vt:lpstr>Gardening 101</vt:lpstr>
      <vt:lpstr>Buying Organic</vt:lpstr>
      <vt:lpstr>Cleansing and Considerations</vt:lpstr>
      <vt:lpstr>PowerPoint Presentation</vt:lpstr>
    </vt:vector>
  </TitlesOfParts>
  <Company>JHUAPL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shance</dc:creator>
  <cp:lastModifiedBy>Melanie Ball</cp:lastModifiedBy>
  <cp:revision>140</cp:revision>
  <dcterms:created xsi:type="dcterms:W3CDTF">2012-05-29T00:20:10Z</dcterms:created>
  <dcterms:modified xsi:type="dcterms:W3CDTF">2017-09-27T21:30:48Z</dcterms:modified>
</cp:coreProperties>
</file>