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8"/>
  </p:notesMasterIdLst>
  <p:sldIdLst>
    <p:sldId id="256" r:id="rId2"/>
    <p:sldId id="278" r:id="rId3"/>
    <p:sldId id="279" r:id="rId4"/>
    <p:sldId id="257" r:id="rId5"/>
    <p:sldId id="258" r:id="rId6"/>
    <p:sldId id="259" r:id="rId7"/>
    <p:sldId id="260" r:id="rId8"/>
    <p:sldId id="261" r:id="rId9"/>
    <p:sldId id="262" r:id="rId10"/>
    <p:sldId id="263" r:id="rId11"/>
    <p:sldId id="264" r:id="rId12"/>
    <p:sldId id="265" r:id="rId13"/>
    <p:sldId id="266" r:id="rId14"/>
    <p:sldId id="267" r:id="rId15"/>
    <p:sldId id="269" r:id="rId16"/>
    <p:sldId id="293" r:id="rId17"/>
    <p:sldId id="271" r:id="rId18"/>
    <p:sldId id="273" r:id="rId19"/>
    <p:sldId id="274" r:id="rId20"/>
    <p:sldId id="294" r:id="rId21"/>
    <p:sldId id="275" r:id="rId22"/>
    <p:sldId id="280" r:id="rId23"/>
    <p:sldId id="281" r:id="rId24"/>
    <p:sldId id="282" r:id="rId25"/>
    <p:sldId id="283" r:id="rId26"/>
    <p:sldId id="284" r:id="rId27"/>
    <p:sldId id="285" r:id="rId28"/>
    <p:sldId id="286" r:id="rId29"/>
    <p:sldId id="287" r:id="rId30"/>
    <p:sldId id="289" r:id="rId31"/>
    <p:sldId id="291" r:id="rId32"/>
    <p:sldId id="288" r:id="rId33"/>
    <p:sldId id="292" r:id="rId34"/>
    <p:sldId id="276" r:id="rId35"/>
    <p:sldId id="277" r:id="rId36"/>
    <p:sldId id="295"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8608" autoAdjust="0"/>
  </p:normalViewPr>
  <p:slideViewPr>
    <p:cSldViewPr>
      <p:cViewPr>
        <p:scale>
          <a:sx n="50" d="100"/>
          <a:sy n="50" d="100"/>
        </p:scale>
        <p:origin x="-396" y="-72"/>
      </p:cViewPr>
      <p:guideLst>
        <p:guide orient="horz" pos="2160"/>
        <p:guide pos="2880"/>
      </p:guideLst>
    </p:cSldViewPr>
  </p:slideViewPr>
  <p:outlineViewPr>
    <p:cViewPr>
      <p:scale>
        <a:sx n="33" d="100"/>
        <a:sy n="33" d="100"/>
      </p:scale>
      <p:origin x="0" y="2736"/>
    </p:cViewPr>
  </p:outlineViewPr>
  <p:notesTextViewPr>
    <p:cViewPr>
      <p:scale>
        <a:sx n="1" d="1"/>
        <a:sy n="1" d="1"/>
      </p:scale>
      <p:origin x="0" y="0"/>
    </p:cViewPr>
  </p:notesTextViewPr>
  <p:notesViewPr>
    <p:cSldViewPr>
      <p:cViewPr>
        <p:scale>
          <a:sx n="120" d="100"/>
          <a:sy n="120" d="100"/>
        </p:scale>
        <p:origin x="-4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325E0D2-7FA8-4AD8-AE5D-F6E1C25AFE48}" type="datetimeFigureOut">
              <a:rPr lang="en-US" smtClean="0"/>
              <a:t>6/27/2013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077F6D-B01F-43F2-BBB6-8CCE3EA23E9F}" type="slidenum">
              <a:rPr lang="en-US" smtClean="0"/>
              <a:t>‹#›</a:t>
            </a:fld>
            <a:endParaRPr lang="en-US" dirty="0"/>
          </a:p>
        </p:txBody>
      </p:sp>
    </p:spTree>
    <p:extLst>
      <p:ext uri="{BB962C8B-B14F-4D97-AF65-F5344CB8AC3E}">
        <p14:creationId xmlns:p14="http://schemas.microsoft.com/office/powerpoint/2010/main" val="238384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Ebonics: The Foundation of Understanding,</a:t>
            </a:r>
            <a:r>
              <a:rPr lang="en-US" baseline="0" dirty="0" smtClean="0"/>
              <a:t> written by Sarah Armstrong</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1</a:t>
            </a:fld>
            <a:endParaRPr lang="en-US" dirty="0"/>
          </a:p>
        </p:txBody>
      </p:sp>
    </p:spTree>
    <p:extLst>
      <p:ext uri="{BB962C8B-B14F-4D97-AF65-F5344CB8AC3E}">
        <p14:creationId xmlns:p14="http://schemas.microsoft.com/office/powerpoint/2010/main" val="297991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hypothesis is that language is defined as having shared etymology and lexicon, not on the “continuity” in the rules of grammar, but English borrows the bulk of its lexicon from Romance and Latin languages. Under this conclusion, English would be classified as Latin or Romance, not Germanic and Black English would be a dialect of Latin or French. </a:t>
            </a:r>
          </a:p>
          <a:p>
            <a:endParaRPr lang="en-US" baseline="0" dirty="0" smtClean="0"/>
          </a:p>
          <a:p>
            <a:r>
              <a:rPr lang="en-US" baseline="0" dirty="0" smtClean="0"/>
              <a:t>The other issue is with the word, “black.” there are too many differences in how blackness is perceived, so it would be difficult to use this word without certain implications.</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10</a:t>
            </a:fld>
            <a:endParaRPr lang="en-US" dirty="0"/>
          </a:p>
        </p:txBody>
      </p:sp>
    </p:spTree>
    <p:extLst>
      <p:ext uri="{BB962C8B-B14F-4D97-AF65-F5344CB8AC3E}">
        <p14:creationId xmlns:p14="http://schemas.microsoft.com/office/powerpoint/2010/main" val="2310622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Ebonics is the word of choice</a:t>
            </a:r>
            <a:r>
              <a:rPr lang="en-US" baseline="0" dirty="0" smtClean="0"/>
              <a:t> for the authors. It was coined by Dr. Robert L. Williams, and it literally means “black sounds.” Ebonics represents the language and communicative competence of West and Niger Congo Africa, Caribbean and United States slave descendants of Niger Congo African origin as well the “non-verbal, cues and gestures” often used by African American people. </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11</a:t>
            </a:fld>
            <a:endParaRPr lang="en-US" dirty="0"/>
          </a:p>
        </p:txBody>
      </p:sp>
    </p:spTree>
    <p:extLst>
      <p:ext uri="{BB962C8B-B14F-4D97-AF65-F5344CB8AC3E}">
        <p14:creationId xmlns:p14="http://schemas.microsoft.com/office/powerpoint/2010/main" val="1061504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Smith and Crozier’s final points</a:t>
            </a:r>
            <a:r>
              <a:rPr lang="en-US" baseline="0" dirty="0" smtClean="0"/>
              <a:t> are that </a:t>
            </a:r>
            <a:r>
              <a:rPr lang="en-US" dirty="0" smtClean="0"/>
              <a:t>Ebonics does not follow the rules of English grammar.</a:t>
            </a:r>
            <a:r>
              <a:rPr lang="en-US" baseline="0" dirty="0" smtClean="0"/>
              <a:t> Segregation and poverty limit exposure to English grammatical structure, but the root cause for limited English proficiency for children is that they do not recognize or understand English grammar. </a:t>
            </a:r>
          </a:p>
          <a:p>
            <a:endParaRPr lang="en-US" baseline="0" dirty="0" smtClean="0"/>
          </a:p>
          <a:p>
            <a:r>
              <a:rPr lang="en-US" baseline="0" dirty="0" smtClean="0"/>
              <a:t>Ebonics is not a dialect nor is it the africanaization of American English. It is an African based language with European words.</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12</a:t>
            </a:fld>
            <a:endParaRPr lang="en-US" dirty="0"/>
          </a:p>
        </p:txBody>
      </p:sp>
    </p:spTree>
    <p:extLst>
      <p:ext uri="{BB962C8B-B14F-4D97-AF65-F5344CB8AC3E}">
        <p14:creationId xmlns:p14="http://schemas.microsoft.com/office/powerpoint/2010/main" val="3141443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Wayne O’Neil supports that Ebonics is derived from certain West African languages. He also defines</a:t>
            </a:r>
            <a:r>
              <a:rPr lang="en-US" baseline="0" dirty="0" smtClean="0"/>
              <a:t> language as having an army or a navy that support it. He cites the Oakland School district resolution as the system that supports it as a language.</a:t>
            </a:r>
          </a:p>
          <a:p>
            <a:endParaRPr lang="en-US" baseline="0" dirty="0" smtClean="0"/>
          </a:p>
          <a:p>
            <a:r>
              <a:rPr lang="en-US" dirty="0"/>
              <a:t>In 1996, Oakland attempted to fix the problems they were having with failing working class, underclass background students. They came up with “nine recommendations, including new criteria to identify, assess and admit younger students to Special Education and Gifted and Talented Education classes; improve parental and community involvement; increase funding ; and step up efforts to hire African American teachers and staff members”. The recommendations that dealt with recognizing Ebonics led to a media frenzy (Rickford and Rickford 164).</a:t>
            </a:r>
          </a:p>
          <a:p>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13</a:t>
            </a:fld>
            <a:endParaRPr lang="en-US" dirty="0"/>
          </a:p>
        </p:txBody>
      </p:sp>
    </p:spTree>
    <p:extLst>
      <p:ext uri="{BB962C8B-B14F-4D97-AF65-F5344CB8AC3E}">
        <p14:creationId xmlns:p14="http://schemas.microsoft.com/office/powerpoint/2010/main" val="2017208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r>
              <a:rPr lang="en-US" baseline="0" dirty="0" smtClean="0"/>
              <a:t> Rickford says that English first started as a pidgin and then a creole. It was a “creative response to a language learning situation.”</a:t>
            </a:r>
          </a:p>
          <a:p>
            <a:endParaRPr lang="en-US" baseline="0" dirty="0" smtClean="0"/>
          </a:p>
          <a:p>
            <a:r>
              <a:rPr lang="en-US" baseline="0" dirty="0" smtClean="0"/>
              <a:t>And James Baldwin says that language is a “political instrument, means and proof of power” that is a “crucial key to identity.” He speaks about how the creation of Ebonics during the Black diaspora, which was the movement of Africans to places like America, Europe and the Middle East,  as a “brutal necessity.”</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14</a:t>
            </a:fld>
            <a:endParaRPr lang="en-US" dirty="0"/>
          </a:p>
        </p:txBody>
      </p:sp>
    </p:spTree>
    <p:extLst>
      <p:ext uri="{BB962C8B-B14F-4D97-AF65-F5344CB8AC3E}">
        <p14:creationId xmlns:p14="http://schemas.microsoft.com/office/powerpoint/2010/main" val="897503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Rickford</a:t>
            </a:r>
            <a:r>
              <a:rPr lang="en-US" baseline="0" dirty="0" smtClean="0"/>
              <a:t> and Russel Rickford in the book </a:t>
            </a:r>
            <a:r>
              <a:rPr lang="en-US" i="1" baseline="0" dirty="0" smtClean="0"/>
              <a:t>Spoken Soul </a:t>
            </a:r>
            <a:r>
              <a:rPr lang="en-US" baseline="0" dirty="0" smtClean="0"/>
              <a:t>introduce another term created by Claude Brown. The term “spoken soul” recognizes the lyrical qualities of the language. They also agree that Ebonics shows vocabulary parallels between Caribbean Creole English and African American English.</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15</a:t>
            </a:fld>
            <a:endParaRPr lang="en-US" dirty="0"/>
          </a:p>
        </p:txBody>
      </p:sp>
    </p:spTree>
    <p:extLst>
      <p:ext uri="{BB962C8B-B14F-4D97-AF65-F5344CB8AC3E}">
        <p14:creationId xmlns:p14="http://schemas.microsoft.com/office/powerpoint/2010/main" val="180429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b="1" dirty="0" smtClean="0"/>
              <a:t>The</a:t>
            </a:r>
            <a:r>
              <a:rPr lang="en-US" b="1" baseline="0" dirty="0" smtClean="0"/>
              <a:t> 1979 Ann Arbor:</a:t>
            </a:r>
          </a:p>
          <a:p>
            <a:endParaRPr lang="en-US" baseline="0" dirty="0" smtClean="0"/>
          </a:p>
          <a:p>
            <a:r>
              <a:rPr lang="en-US" baseline="0" dirty="0" smtClean="0"/>
              <a:t>A group of parents sued the Ann Arbor, Michigan, School Board in federal court for failing to overcome significant linguistic barriers that prevented their children from becoming academically successful.</a:t>
            </a:r>
          </a:p>
          <a:p>
            <a:endParaRPr lang="en-US" baseline="0" dirty="0" smtClean="0"/>
          </a:p>
          <a:p>
            <a:r>
              <a:rPr lang="en-US" baseline="0" dirty="0" smtClean="0"/>
              <a:t>They argued that, “as a class of black economically disadvantaged children living in the social isolation of a housing project [their children] speak a vernacular of English, referred to as ‘Black English,” which is so different from the English commonly spoken in the public schools as to constitute a language barrier which impedes their equal participation in King School’s instructional programs.”</a:t>
            </a:r>
          </a:p>
          <a:p>
            <a:endParaRPr lang="en-US" baseline="0" dirty="0" smtClean="0"/>
          </a:p>
          <a:p>
            <a:pPr rtl="0"/>
            <a:r>
              <a:rPr lang="en-US" dirty="0"/>
              <a:t>In deciding the case, Judge Charles Joiner acknowledged that “a major goal of a school system is to teach reading, writing, speaking and understanding standard English.” He noted that African American parents did not want their students to be taught Black English, a language variety that they already used extensively in their informal communication.</a:t>
            </a:r>
          </a:p>
          <a:p>
            <a:pPr rtl="0"/>
            <a:r>
              <a:rPr lang="en-US" dirty="0"/>
              <a:t> </a:t>
            </a:r>
          </a:p>
          <a:p>
            <a:pPr rtl="0"/>
            <a:r>
              <a:rPr lang="en-US" dirty="0"/>
              <a:t>In response, the Ann Arbor School Board offered a two-part plan. It would create a program to teach the district’s teachers about “the contrasting features of black English and standard English, the identification of black English speakers, [and] the accommodation of code-switching needs in black English speakers.” And teachers would learn as well to apply their new linguistic knowledge “to help individual students read </a:t>
            </a:r>
          </a:p>
          <a:p>
            <a:pPr rtl="0"/>
            <a:r>
              <a:rPr lang="en-US" dirty="0"/>
              <a:t>standard English.”</a:t>
            </a:r>
          </a:p>
          <a:p>
            <a:pPr rtl="0"/>
            <a:endParaRPr lang="en-US" dirty="0"/>
          </a:p>
          <a:p>
            <a:r>
              <a:rPr lang="en-US" baseline="0" dirty="0" smtClean="0"/>
              <a:t>Source: Baron, Dennis. “Language and Education: The More Things Change.”</a:t>
            </a:r>
            <a:r>
              <a:rPr lang="en-US" i="1" baseline="0" dirty="0" smtClean="0"/>
              <a:t> english.illinois.edu</a:t>
            </a:r>
            <a:r>
              <a:rPr lang="en-US" i="0" baseline="0" dirty="0" smtClean="0"/>
              <a:t>.  University of Illinois at Urbana-Champaign, </a:t>
            </a:r>
            <a:r>
              <a:rPr lang="en-US" i="0" baseline="0" dirty="0" err="1" smtClean="0"/>
              <a:t>n.d.</a:t>
            </a:r>
            <a:r>
              <a:rPr lang="en-US" i="0" baseline="0" dirty="0" smtClean="0"/>
              <a:t> Web. 24 June. 2013.</a:t>
            </a:r>
            <a:endParaRPr lang="en-US" baseline="0" dirty="0" smtClean="0"/>
          </a:p>
          <a:p>
            <a:endParaRPr lang="en-US" baseline="0" dirty="0" smtClean="0"/>
          </a:p>
          <a:p>
            <a:r>
              <a:rPr lang="en-US" baseline="0" dirty="0" smtClean="0"/>
              <a:t>2. </a:t>
            </a:r>
            <a:r>
              <a:rPr lang="en-US" b="1" baseline="0" dirty="0" smtClean="0"/>
              <a:t>Oakland School district resolution: </a:t>
            </a:r>
          </a:p>
          <a:p>
            <a:r>
              <a:rPr lang="en-US" baseline="0" dirty="0" smtClean="0"/>
              <a:t> </a:t>
            </a:r>
          </a:p>
          <a:p>
            <a:r>
              <a:rPr lang="en-US" baseline="0" dirty="0" smtClean="0"/>
              <a:t>The 1996 Oakland school district resolution acknowledged Ebonics as a language and not a dialect. </a:t>
            </a:r>
          </a:p>
          <a:p>
            <a:endParaRPr lang="en-US" baseline="0" dirty="0" smtClean="0"/>
          </a:p>
          <a:p>
            <a:r>
              <a:rPr lang="en-US" baseline="0" dirty="0" smtClean="0"/>
              <a:t>It stated that “The superintendent…shall immediately device and implement the best possible academic program for imparting instruction to African American students in their primary language for the combined purpose of maintaining the legitimacy and richness of…Ebonics...and to facilitate their acquisition and mastery of English language skills.”</a:t>
            </a:r>
          </a:p>
          <a:p>
            <a:endParaRPr lang="en-US" baseline="0" dirty="0" smtClean="0"/>
          </a:p>
          <a:p>
            <a:r>
              <a:rPr lang="en-US" baseline="0" dirty="0" smtClean="0"/>
              <a:t>It called for “federal bilingual education funds to support its Ebonics program, asserting that African American pupils were on the same footing as Asian-American, Latino-American, native American, and other pupils ‘who come from backgrounds or environments where a language other than English is dominant.”</a:t>
            </a:r>
          </a:p>
          <a:p>
            <a:endParaRPr lang="en-US" baseline="0" dirty="0" smtClean="0"/>
          </a:p>
          <a:p>
            <a:r>
              <a:rPr lang="en-US" baseline="0" dirty="0" smtClean="0"/>
              <a:t>The new resolution adds, “the superintendent shall devise a program ‘for the combined purposes of facilitating the acquisition and mastery of English language skills, while respecting and embracing the legitimacy and richness of the language patters whether they are known as ‘Ebonics’…or other description.”</a:t>
            </a:r>
          </a:p>
          <a:p>
            <a:endParaRPr lang="en-US" baseline="0" dirty="0" smtClean="0"/>
          </a:p>
          <a:p>
            <a:r>
              <a:rPr lang="en-US" baseline="0" dirty="0" smtClean="0"/>
              <a:t>Source: Baron, Dennis. “What happened in Oakland? The Ebonics Controversy of 1996-97.”  </a:t>
            </a:r>
            <a:r>
              <a:rPr lang="en-US" i="1" baseline="0" dirty="0" smtClean="0"/>
              <a:t>english.illinois.edu</a:t>
            </a:r>
            <a:r>
              <a:rPr lang="en-US" i="0" baseline="0" dirty="0" smtClean="0"/>
              <a:t>.  University of Illinois at Urbana-Champaign, </a:t>
            </a:r>
            <a:r>
              <a:rPr lang="en-US" i="0" baseline="0" dirty="0" err="1" smtClean="0"/>
              <a:t>n.d.</a:t>
            </a:r>
            <a:r>
              <a:rPr lang="en-US" i="0" baseline="0" dirty="0" smtClean="0"/>
              <a:t> Web. 24 June. 2013.</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16</a:t>
            </a:fld>
            <a:endParaRPr lang="en-US" dirty="0"/>
          </a:p>
        </p:txBody>
      </p:sp>
    </p:spTree>
    <p:extLst>
      <p:ext uri="{BB962C8B-B14F-4D97-AF65-F5344CB8AC3E}">
        <p14:creationId xmlns:p14="http://schemas.microsoft.com/office/powerpoint/2010/main" val="244333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Fern Johnson, in 2002,  was curious to see if major dictionaries would recognize words with black origins; however, he found</a:t>
            </a:r>
            <a:r>
              <a:rPr lang="en-US" baseline="0" dirty="0" smtClean="0"/>
              <a:t> that the two editions of the two dictionaries, </a:t>
            </a:r>
            <a:r>
              <a:rPr lang="en-US" i="1" baseline="0" dirty="0" smtClean="0"/>
              <a:t>The American Heritage Dictionary of English </a:t>
            </a:r>
            <a:r>
              <a:rPr lang="en-US" baseline="0" dirty="0" smtClean="0"/>
              <a:t>and the </a:t>
            </a:r>
            <a:r>
              <a:rPr lang="en-US" i="1" baseline="0" dirty="0" smtClean="0"/>
              <a:t>Merriam Webster Dictionary</a:t>
            </a:r>
            <a:r>
              <a:rPr lang="en-US" baseline="0" dirty="0" smtClean="0"/>
              <a:t>, did not recognize these origins.</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17</a:t>
            </a:fld>
            <a:endParaRPr lang="en-US" dirty="0"/>
          </a:p>
        </p:txBody>
      </p:sp>
    </p:spTree>
    <p:extLst>
      <p:ext uri="{BB962C8B-B14F-4D97-AF65-F5344CB8AC3E}">
        <p14:creationId xmlns:p14="http://schemas.microsoft.com/office/powerpoint/2010/main" val="2967871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Ebonics,</a:t>
            </a:r>
            <a:r>
              <a:rPr lang="en-US" baseline="0" dirty="0" smtClean="0"/>
              <a:t> however, does have a presence within English. Rickford and Rickford provide several resources for finding Ebonics words and their etymologies. I have listed a few here.</a:t>
            </a:r>
          </a:p>
          <a:p>
            <a:endParaRPr lang="en-US" baseline="0" dirty="0" smtClean="0"/>
          </a:p>
          <a:p>
            <a:r>
              <a:rPr lang="en-US" baseline="0" dirty="0" smtClean="0"/>
              <a:t>Some words that are of African word origin are “goober,” which means peanut, okay, jazz, and tote. There are also words that are loan translations such as cut-eye and bad mouth. Loan translations tend to survive longer than direct loans.</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18</a:t>
            </a:fld>
            <a:endParaRPr lang="en-US" dirty="0"/>
          </a:p>
        </p:txBody>
      </p:sp>
    </p:spTree>
    <p:extLst>
      <p:ext uri="{BB962C8B-B14F-4D97-AF65-F5344CB8AC3E}">
        <p14:creationId xmlns:p14="http://schemas.microsoft.com/office/powerpoint/2010/main" val="2250510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specific pronunciation and grammatical characteristics for the Ebonics language. Pronunciation categories consist of things like [r] dropping and</a:t>
            </a:r>
            <a:r>
              <a:rPr lang="en-US" baseline="0" dirty="0" smtClean="0"/>
              <a:t> sounds substitutions such as [t] or [d] for the sounds [th] and [</a:t>
            </a:r>
            <a:r>
              <a:rPr lang="en-US" i="1" baseline="0" dirty="0" smtClean="0"/>
              <a:t>th</a:t>
            </a:r>
            <a:r>
              <a:rPr lang="en-US" baseline="0" dirty="0" smtClean="0"/>
              <a:t>]. Grammatical differences include absence of possessive ‘s, invariant be, and negative forms and constructions. Both sources provide amble examples and explanations for these categories.</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19</a:t>
            </a:fld>
            <a:endParaRPr lang="en-US" dirty="0"/>
          </a:p>
        </p:txBody>
      </p:sp>
    </p:spTree>
    <p:extLst>
      <p:ext uri="{BB962C8B-B14F-4D97-AF65-F5344CB8AC3E}">
        <p14:creationId xmlns:p14="http://schemas.microsoft.com/office/powerpoint/2010/main" val="420360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077F6D-B01F-43F2-BBB6-8CCE3EA23E9F}" type="slidenum">
              <a:rPr lang="en-US" smtClean="0"/>
              <a:t>2</a:t>
            </a:fld>
            <a:endParaRPr lang="en-US" dirty="0"/>
          </a:p>
        </p:txBody>
      </p:sp>
    </p:spTree>
    <p:extLst>
      <p:ext uri="{BB962C8B-B14F-4D97-AF65-F5344CB8AC3E}">
        <p14:creationId xmlns:p14="http://schemas.microsoft.com/office/powerpoint/2010/main" val="1307511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Rickford</a:t>
            </a:r>
            <a:r>
              <a:rPr lang="en-US" dirty="0" smtClean="0"/>
              <a:t> and </a:t>
            </a:r>
            <a:r>
              <a:rPr lang="en-US" dirty="0" err="1" smtClean="0"/>
              <a:t>Rickford</a:t>
            </a:r>
            <a:r>
              <a:rPr lang="en-US" dirty="0" smtClean="0"/>
              <a:t> break the grammar down into 12 grammatical features. This shows that Ebonics</a:t>
            </a:r>
            <a:r>
              <a:rPr lang="en-US" baseline="0" dirty="0" smtClean="0"/>
              <a:t> is not just randomly “put together,” but there are specific guidelines, even if they are subconscious ones, that guide how the language is used.</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20</a:t>
            </a:fld>
            <a:endParaRPr lang="en-US" dirty="0"/>
          </a:p>
        </p:txBody>
      </p:sp>
    </p:spTree>
    <p:extLst>
      <p:ext uri="{BB962C8B-B14F-4D97-AF65-F5344CB8AC3E}">
        <p14:creationId xmlns:p14="http://schemas.microsoft.com/office/powerpoint/2010/main" val="1458655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Ebonics should be incorporated into classroom instruction, but first, according to Ball and Lardner, we need to change the status quo. Some specific steps they suggest are the following: 1) Knowledge: This includes having a knowledge of the linguistics and rhetorical patterns for African American Vernacular English; of the culture and community of all students, particularly African Americans; of the student as a person and of race theory and power relations 2) Self-reflection: Once a teacher is more knowledgeable, he/she can reflect on their own prejudices, their teaching styles and its effects and their “relationship to those power relations.” 3) Personal and professional/classroom change. Following self-reflection, the teacher will be able “to give attention to building a sense of efficacy and positive optimism and motivate them to create teaching practices that reflect these attitudes” </a:t>
            </a:r>
          </a:p>
          <a:p>
            <a:endParaRPr lang="en-US" sz="800" dirty="0"/>
          </a:p>
          <a:p>
            <a:r>
              <a:rPr lang="en-US" sz="800" dirty="0"/>
              <a:t>Incorporating Ebonics does not mean we ignore or dismiss Standard English; however, we must recognize that in a way, students who use Ebonics are like our English as a Second Language or ESL students. It should be used as a means to help students learn Standard English.</a:t>
            </a:r>
          </a:p>
          <a:p>
            <a:endParaRPr lang="en-US" sz="800" dirty="0"/>
          </a:p>
          <a:p>
            <a:r>
              <a:rPr lang="en-US" sz="800" dirty="0"/>
              <a:t>So, Ebonics is a language with its own pronunciation and grammatical structure. It is a language that has borrowed extensively from West African and English languages and developed out of a great need to. We should change the negative attitudes that surround the discussion of using Ebonics in the classroom and promote change politically and socially. We must lay the foundation, by allowing there to be a continuous movement to explore, share, and discern the language and each other.</a:t>
            </a:r>
          </a:p>
        </p:txBody>
      </p:sp>
      <p:sp>
        <p:nvSpPr>
          <p:cNvPr id="4" name="Slide Number Placeholder 3"/>
          <p:cNvSpPr>
            <a:spLocks noGrp="1"/>
          </p:cNvSpPr>
          <p:nvPr>
            <p:ph type="sldNum" sz="quarter" idx="10"/>
          </p:nvPr>
        </p:nvSpPr>
        <p:spPr/>
        <p:txBody>
          <a:bodyPr/>
          <a:lstStyle/>
          <a:p>
            <a:fld id="{CD077F6D-B01F-43F2-BBB6-8CCE3EA23E9F}" type="slidenum">
              <a:rPr lang="en-US" smtClean="0"/>
              <a:t>21</a:t>
            </a:fld>
            <a:endParaRPr lang="en-US" dirty="0"/>
          </a:p>
        </p:txBody>
      </p:sp>
    </p:spTree>
    <p:extLst>
      <p:ext uri="{BB962C8B-B14F-4D97-AF65-F5344CB8AC3E}">
        <p14:creationId xmlns:p14="http://schemas.microsoft.com/office/powerpoint/2010/main" val="3982943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According to the text </a:t>
            </a:r>
            <a:r>
              <a:rPr lang="en-US" i="1" dirty="0" smtClean="0"/>
              <a:t>Exploring Diversity </a:t>
            </a:r>
            <a:r>
              <a:rPr lang="en-US" dirty="0" smtClean="0"/>
              <a:t>by Stephen D. </a:t>
            </a:r>
            <a:r>
              <a:rPr lang="en-US" dirty="0" err="1" smtClean="0"/>
              <a:t>Kroeger</a:t>
            </a:r>
            <a:r>
              <a:rPr lang="en-US" dirty="0" smtClean="0"/>
              <a:t> and Anne M. Bauer, there are specific principles of teaching in a culturally responsive way (Knowledge, Dispositions, and Performances).</a:t>
            </a:r>
          </a:p>
          <a:p>
            <a:r>
              <a:rPr lang="en-US" dirty="0" smtClean="0"/>
              <a:t> </a:t>
            </a:r>
            <a:r>
              <a:rPr lang="en-US" b="1" dirty="0" smtClean="0"/>
              <a:t>Knowledge</a:t>
            </a:r>
          </a:p>
          <a:p>
            <a:pPr lvl="1"/>
            <a:r>
              <a:rPr lang="en-US" dirty="0" smtClean="0"/>
              <a:t>1. The teacher understands and can identify differences in approaches to learning and performance, including different learning styles, multiples intelligences, and performance modes and can design instruction that helps use students’ strengths as the basis for growth.</a:t>
            </a:r>
          </a:p>
          <a:p>
            <a:pPr lvl="1"/>
            <a:r>
              <a:rPr lang="en-US" dirty="0" smtClean="0"/>
              <a:t>2. The teacher understands how students’ learning is influenced by individual experiences, talents, and prior learning, as well as language, culture, family, and community values.</a:t>
            </a:r>
          </a:p>
          <a:p>
            <a:pPr lvl="1"/>
            <a:r>
              <a:rPr lang="en-US" dirty="0" smtClean="0"/>
              <a:t>3. The teacher has a well-grounded framework for understanding cultural and community diversity and knows how to learn about and incorporate students’ experiences, cultures, and community resources into instruction. </a:t>
            </a:r>
          </a:p>
          <a:p>
            <a:r>
              <a:rPr lang="en-US" dirty="0" smtClean="0"/>
              <a:t>(Pg. 21)</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22</a:t>
            </a:fld>
            <a:endParaRPr lang="en-US" dirty="0"/>
          </a:p>
        </p:txBody>
      </p:sp>
    </p:spTree>
    <p:extLst>
      <p:ext uri="{BB962C8B-B14F-4D97-AF65-F5344CB8AC3E}">
        <p14:creationId xmlns:p14="http://schemas.microsoft.com/office/powerpoint/2010/main" val="3982943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teacher also has</a:t>
            </a:r>
            <a:r>
              <a:rPr lang="en-US" baseline="0" dirty="0" smtClean="0"/>
              <a:t> a specific disposition: </a:t>
            </a:r>
          </a:p>
          <a:p>
            <a:pPr lvl="1"/>
            <a:r>
              <a:rPr lang="en-US" dirty="0" smtClean="0"/>
              <a:t>1. The teacher respects students as individuals with differing personal and family backgrounds and various skills, talents, and interests.</a:t>
            </a:r>
          </a:p>
          <a:p>
            <a:pPr lvl="1"/>
            <a:r>
              <a:rPr lang="en-US" dirty="0" smtClean="0"/>
              <a:t>2. The teacher is sensitive to community and cultural norms.</a:t>
            </a:r>
          </a:p>
          <a:p>
            <a:pPr lvl="1"/>
            <a:r>
              <a:rPr lang="en-US" dirty="0" smtClean="0"/>
              <a:t>3. The teacher makes students feel valued for their potential as people, and helps them learn to value each other. </a:t>
            </a:r>
          </a:p>
          <a:p>
            <a:pPr lvl="1"/>
            <a:endParaRPr lang="en-US" dirty="0" smtClean="0"/>
          </a:p>
          <a:p>
            <a:pPr lvl="1"/>
            <a:r>
              <a:rPr lang="en-US" dirty="0" smtClean="0"/>
              <a:t>(Pg. 21)</a:t>
            </a:r>
          </a:p>
          <a:p>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23</a:t>
            </a:fld>
            <a:endParaRPr lang="en-US" dirty="0"/>
          </a:p>
        </p:txBody>
      </p:sp>
    </p:spTree>
    <p:extLst>
      <p:ext uri="{BB962C8B-B14F-4D97-AF65-F5344CB8AC3E}">
        <p14:creationId xmlns:p14="http://schemas.microsoft.com/office/powerpoint/2010/main" val="3982943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performs her duty in a specific</a:t>
            </a:r>
            <a:r>
              <a:rPr lang="en-US" baseline="0" dirty="0" smtClean="0"/>
              <a:t> way: </a:t>
            </a:r>
          </a:p>
          <a:p>
            <a:pPr lvl="1"/>
            <a:r>
              <a:rPr lang="en-US" dirty="0" smtClean="0"/>
              <a:t>1. The teacher seeks to understand students’ families, cultures, and communities, and uses this information as a basis for connecting instruction to students’ experiences (e.g., drawing explicit connections between subject matter and community matters, and making assignments that can be related to students’ experiences and cultures).</a:t>
            </a:r>
          </a:p>
          <a:p>
            <a:pPr lvl="1"/>
            <a:r>
              <a:rPr lang="en-US" dirty="0" smtClean="0"/>
              <a:t>2. The teacher brings multiple perspectives to the discussion of subject matter, including attention to students’ personal, family, and community experiences and cultural norms.</a:t>
            </a:r>
          </a:p>
          <a:p>
            <a:pPr lvl="1"/>
            <a:r>
              <a:rPr lang="en-US" dirty="0" smtClean="0"/>
              <a:t>3. The teacher creates a learning community in which individual differences are respected.</a:t>
            </a:r>
          </a:p>
          <a:p>
            <a:r>
              <a:rPr lang="en-US" dirty="0" smtClean="0"/>
              <a:t>(Pg. 21)</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24</a:t>
            </a:fld>
            <a:endParaRPr lang="en-US" dirty="0"/>
          </a:p>
        </p:txBody>
      </p:sp>
    </p:spTree>
    <p:extLst>
      <p:ext uri="{BB962C8B-B14F-4D97-AF65-F5344CB8AC3E}">
        <p14:creationId xmlns:p14="http://schemas.microsoft.com/office/powerpoint/2010/main" val="3982943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25</a:t>
            </a:fld>
            <a:endParaRPr lang="en-US" dirty="0"/>
          </a:p>
        </p:txBody>
      </p:sp>
    </p:spTree>
    <p:extLst>
      <p:ext uri="{BB962C8B-B14F-4D97-AF65-F5344CB8AC3E}">
        <p14:creationId xmlns:p14="http://schemas.microsoft.com/office/powerpoint/2010/main" val="3213375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for teacher’s to recognize that learning is social process and that their own beliefs influence their teaching:</a:t>
            </a:r>
          </a:p>
          <a:p>
            <a:r>
              <a:rPr lang="en-US" dirty="0" smtClean="0"/>
              <a:t> </a:t>
            </a:r>
          </a:p>
          <a:p>
            <a:pPr defTabSz="931774">
              <a:defRPr/>
            </a:pPr>
            <a:r>
              <a:rPr lang="en-US" dirty="0" smtClean="0"/>
              <a:t>Learning is a social process that involves socialization of students into ‘educated  persons’ (McLaughlin, 1996). McLaughlin (1996) suggests that participation in cultural activities with the guidance of a more skilled partner—you, the teacher—enables children to internalize tools for thinking and taking more mature approaches to problem solving that are appropriate in their. Problems occur, however, when children internalize the status difference between cultures. Unfortunately, this an be communicated by teachers. If their home culture and language are devalued, and teachers don’t make links between the culture and school, children can lose the strength and coherence of a bicultural identity” </a:t>
            </a:r>
          </a:p>
          <a:p>
            <a:pPr defTabSz="931774">
              <a:defRPr/>
            </a:pPr>
            <a:endParaRPr lang="en-US" i="1" dirty="0" smtClean="0"/>
          </a:p>
          <a:p>
            <a:pPr defTabSz="931774">
              <a:defRPr/>
            </a:pPr>
            <a:r>
              <a:rPr lang="en-US" i="0" dirty="0" smtClean="0"/>
              <a:t>(</a:t>
            </a:r>
            <a:r>
              <a:rPr lang="en-US" i="1" dirty="0" smtClean="0"/>
              <a:t>Exploring Diversity </a:t>
            </a:r>
            <a:r>
              <a:rPr lang="en-US" dirty="0" smtClean="0"/>
              <a:t> pg. 23)</a:t>
            </a:r>
          </a:p>
          <a:p>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26</a:t>
            </a:fld>
            <a:endParaRPr lang="en-US" dirty="0"/>
          </a:p>
        </p:txBody>
      </p:sp>
    </p:spTree>
    <p:extLst>
      <p:ext uri="{BB962C8B-B14F-4D97-AF65-F5344CB8AC3E}">
        <p14:creationId xmlns:p14="http://schemas.microsoft.com/office/powerpoint/2010/main" val="335732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“Your beliefs about teaching and learning are probably the most influential factor in how you will teach (Lipson &amp; </a:t>
            </a:r>
            <a:r>
              <a:rPr lang="en-US" dirty="0" err="1" smtClean="0"/>
              <a:t>Wixon</a:t>
            </a:r>
            <a:r>
              <a:rPr lang="en-US" dirty="0" smtClean="0"/>
              <a:t>, 1997). These beliefs will shape the learning context you develop and maintain in your classroom…it is your job to communicate to your students not only that you value them as people, but able to help them to learn to value each other” </a:t>
            </a:r>
          </a:p>
          <a:p>
            <a:pPr defTabSz="931774">
              <a:defRPr/>
            </a:pPr>
            <a:endParaRPr lang="en-US" dirty="0" smtClean="0"/>
          </a:p>
          <a:p>
            <a:pPr defTabSz="931774">
              <a:defRPr/>
            </a:pPr>
            <a:r>
              <a:rPr lang="en-US" dirty="0" smtClean="0"/>
              <a:t>(</a:t>
            </a:r>
            <a:r>
              <a:rPr lang="en-US" i="1" dirty="0" smtClean="0"/>
              <a:t>Exploring Diversity </a:t>
            </a:r>
            <a:r>
              <a:rPr lang="en-US" dirty="0" smtClean="0"/>
              <a:t> pg. 23)</a:t>
            </a:r>
          </a:p>
          <a:p>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27</a:t>
            </a:fld>
            <a:endParaRPr lang="en-US" dirty="0"/>
          </a:p>
        </p:txBody>
      </p:sp>
    </p:spTree>
    <p:extLst>
      <p:ext uri="{BB962C8B-B14F-4D97-AF65-F5344CB8AC3E}">
        <p14:creationId xmlns:p14="http://schemas.microsoft.com/office/powerpoint/2010/main" val="2784181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differences between the</a:t>
            </a:r>
            <a:r>
              <a:rPr lang="en-US" baseline="0" dirty="0" smtClean="0"/>
              <a:t> terms culture and ethnicity are also important: </a:t>
            </a:r>
          </a:p>
          <a:p>
            <a:endParaRPr lang="en-US" baseline="0" dirty="0" smtClean="0"/>
          </a:p>
          <a:p>
            <a:r>
              <a:rPr lang="en-US" dirty="0" smtClean="0"/>
              <a:t>Culture </a:t>
            </a:r>
            <a:r>
              <a:rPr lang="en-US" i="1" dirty="0" smtClean="0"/>
              <a:t>(Exploring Diversity </a:t>
            </a:r>
            <a:r>
              <a:rPr lang="en-US" dirty="0" smtClean="0"/>
              <a:t>text</a:t>
            </a:r>
            <a:r>
              <a:rPr lang="en-US" i="1" dirty="0" smtClean="0"/>
              <a:t>):</a:t>
            </a:r>
          </a:p>
          <a:p>
            <a:pPr lvl="1"/>
            <a:r>
              <a:rPr lang="en-US" dirty="0" smtClean="0"/>
              <a:t>Culture refers to the ways in which we perceive, believe, evaluate, and behave (</a:t>
            </a:r>
            <a:r>
              <a:rPr lang="en-US" dirty="0" err="1" smtClean="0"/>
              <a:t>Goodenough</a:t>
            </a:r>
            <a:r>
              <a:rPr lang="en-US" dirty="0" smtClean="0"/>
              <a:t>, 1987).</a:t>
            </a:r>
          </a:p>
          <a:p>
            <a:pPr lvl="1"/>
            <a:r>
              <a:rPr lang="en-US" dirty="0" smtClean="0"/>
              <a:t>Culture provides us with generally accepted and patterned ways of acting that enables us to live together and provides the norms that guide our language, actions, feelings, and thinking.</a:t>
            </a:r>
          </a:p>
          <a:p>
            <a:endParaRPr lang="en-US" dirty="0" smtClean="0"/>
          </a:p>
          <a:p>
            <a:r>
              <a:rPr lang="en-US" dirty="0" smtClean="0"/>
              <a:t>Ethnicity </a:t>
            </a:r>
            <a:r>
              <a:rPr lang="en-US" i="1" dirty="0" smtClean="0"/>
              <a:t>(Exploring Diversity </a:t>
            </a:r>
            <a:r>
              <a:rPr lang="en-US" dirty="0" smtClean="0"/>
              <a:t> text)</a:t>
            </a:r>
            <a:r>
              <a:rPr lang="en-US" i="1" dirty="0" smtClean="0"/>
              <a:t>:</a:t>
            </a:r>
          </a:p>
          <a:p>
            <a:pPr lvl="1"/>
            <a:r>
              <a:rPr lang="en-US" dirty="0" smtClean="0"/>
              <a:t>This is more subjective. According to Heath and </a:t>
            </a:r>
            <a:r>
              <a:rPr lang="en-US" dirty="0" err="1" smtClean="0"/>
              <a:t>McLauglin</a:t>
            </a:r>
            <a:r>
              <a:rPr lang="en-US" dirty="0" smtClean="0"/>
              <a:t> (1993), ethnicity is a subjective view a group holds regarding its common membership because of shared descent or historical background and similarities of customs, language, and, sometimes, physical type. The members of the group may not acknowledge the features that seem to set them apart, and certain groups may label other groups as “ethnic groups.”</a:t>
            </a:r>
            <a:endParaRPr lang="en-US" baseline="0" dirty="0" smtClean="0"/>
          </a:p>
          <a:p>
            <a:r>
              <a:rPr lang="en-US" dirty="0" smtClean="0"/>
              <a:t> (pg. 24)</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28</a:t>
            </a:fld>
            <a:endParaRPr lang="en-US" dirty="0"/>
          </a:p>
        </p:txBody>
      </p:sp>
    </p:spTree>
    <p:extLst>
      <p:ext uri="{BB962C8B-B14F-4D97-AF65-F5344CB8AC3E}">
        <p14:creationId xmlns:p14="http://schemas.microsoft.com/office/powerpoint/2010/main" val="3046859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general principals</a:t>
            </a:r>
            <a:r>
              <a:rPr lang="en-US" baseline="0" dirty="0" smtClean="0"/>
              <a:t> of culturally responsive instruction listed on this slide</a:t>
            </a:r>
          </a:p>
          <a:p>
            <a:endParaRPr lang="en-US" baseline="0" dirty="0" smtClean="0"/>
          </a:p>
          <a:p>
            <a:pPr defTabSz="931774">
              <a:defRPr/>
            </a:pPr>
            <a:r>
              <a:rPr lang="en-US" dirty="0" smtClean="0"/>
              <a:t>Culturally responsive instruction uses the cultural knowledge, experiences, and learning styles of students to make learning more appropriate and effective for them.</a:t>
            </a:r>
          </a:p>
          <a:p>
            <a:endParaRPr lang="en-US" baseline="0" dirty="0" smtClean="0"/>
          </a:p>
          <a:p>
            <a:pPr defTabSz="931774">
              <a:defRPr/>
            </a:pPr>
            <a:r>
              <a:rPr lang="en-US" i="0" baseline="0" dirty="0" smtClean="0"/>
              <a:t>(</a:t>
            </a:r>
            <a:r>
              <a:rPr lang="en-US" i="1" baseline="0" dirty="0" smtClean="0"/>
              <a:t>Exploring Diversity </a:t>
            </a:r>
            <a:r>
              <a:rPr lang="en-US" i="0" baseline="0" dirty="0" smtClean="0"/>
              <a:t>pg. 25-26)</a:t>
            </a:r>
            <a:endParaRPr lang="en-US" i="1"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29</a:t>
            </a:fld>
            <a:endParaRPr lang="en-US" dirty="0"/>
          </a:p>
        </p:txBody>
      </p:sp>
    </p:spTree>
    <p:extLst>
      <p:ext uri="{BB962C8B-B14F-4D97-AF65-F5344CB8AC3E}">
        <p14:creationId xmlns:p14="http://schemas.microsoft.com/office/powerpoint/2010/main" val="306659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half of this presentation will focus on how Ebonics can be defined as a language, and why it is not a dialect or “broken” English.</a:t>
            </a:r>
          </a:p>
          <a:p>
            <a:endParaRPr lang="en-US" dirty="0" smtClean="0"/>
          </a:p>
          <a:p>
            <a:r>
              <a:rPr lang="en-US" dirty="0" smtClean="0"/>
              <a:t>The second half will focus on strategies for creating a</a:t>
            </a:r>
            <a:r>
              <a:rPr lang="en-US" baseline="0" dirty="0" smtClean="0"/>
              <a:t> culturally responsive classroom for ALL students, not just students who use Ebonics. </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3</a:t>
            </a:fld>
            <a:endParaRPr lang="en-US" dirty="0"/>
          </a:p>
        </p:txBody>
      </p:sp>
    </p:spTree>
    <p:extLst>
      <p:ext uri="{BB962C8B-B14F-4D97-AF65-F5344CB8AC3E}">
        <p14:creationId xmlns:p14="http://schemas.microsoft.com/office/powerpoint/2010/main" val="2705847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few</a:t>
            </a:r>
            <a:r>
              <a:rPr lang="en-US" baseline="0" dirty="0" smtClean="0"/>
              <a:t> terms that describe the type of classroom a teacher should be looking to create are the “Contact Zone” and the “Pedagogy of Place.”</a:t>
            </a:r>
          </a:p>
          <a:p>
            <a:endParaRPr lang="en-US" baseline="0" dirty="0" smtClean="0"/>
          </a:p>
          <a:p>
            <a:r>
              <a:rPr lang="en-US" i="0" dirty="0" smtClean="0"/>
              <a:t>Contact</a:t>
            </a:r>
            <a:r>
              <a:rPr lang="en-US" i="0" baseline="0" dirty="0" smtClean="0"/>
              <a:t> Zone: </a:t>
            </a:r>
            <a:r>
              <a:rPr lang="en-US" i="1" dirty="0" smtClean="0"/>
              <a:t>(Exploring Diversity </a:t>
            </a:r>
            <a:r>
              <a:rPr lang="en-US" dirty="0" smtClean="0"/>
              <a:t>text)- </a:t>
            </a:r>
          </a:p>
          <a:p>
            <a:pPr lvl="1"/>
            <a:r>
              <a:rPr lang="en-US" dirty="0" smtClean="0"/>
              <a:t>1. This is a new way of imagining a classroom of students with diverse backgrounds and languages. It is a “zone” or place where cultures meet and learn from one another.</a:t>
            </a:r>
          </a:p>
          <a:p>
            <a:pPr lvl="1"/>
            <a:r>
              <a:rPr lang="en-US" dirty="0" smtClean="0"/>
              <a:t>2. It cannot be forced nor is it an attempt to “enlighten” students from the majority culture about their “problem” beliefs concerning race, gender and class. The attempt to convert only reinforces the perspective of the majority culture as central and normal and tends to make “multicultural” synonymous with “minority” or “other.”</a:t>
            </a:r>
          </a:p>
          <a:p>
            <a:pPr lvl="1"/>
            <a:r>
              <a:rPr lang="en-US" dirty="0" smtClean="0"/>
              <a:t>3. Offers an alternative to assimilation. The assumption is that these voices already exist. There is no argument, for example, about whether or not another’s voice should be heard in the curriculum. Even if voices were ignored or silenced in the past, they exist in the contact zone.</a:t>
            </a:r>
          </a:p>
          <a:p>
            <a:pPr lvl="0"/>
            <a:r>
              <a:rPr lang="en-US" dirty="0" smtClean="0"/>
              <a:t>Pedagogy</a:t>
            </a:r>
            <a:r>
              <a:rPr lang="en-US" baseline="0" dirty="0" smtClean="0"/>
              <a:t> of Place: </a:t>
            </a:r>
            <a:endParaRPr lang="en-US" dirty="0" smtClean="0"/>
          </a:p>
          <a:p>
            <a:pPr lvl="1"/>
            <a:r>
              <a:rPr lang="en-US" dirty="0" smtClean="0"/>
              <a:t>1. Asserts that learning occurs when students connect subject matter to their own lives and surroundings and critically reflect upon both the connection and the new materials being studied.</a:t>
            </a:r>
          </a:p>
          <a:p>
            <a:pPr lvl="1"/>
            <a:r>
              <a:rPr lang="en-US" dirty="0" smtClean="0"/>
              <a:t>2. Learns come to understand themselves as inheritors, inquirers, and contributors to knowledge in overlapping webs of social, cultural, natural, scientific and technical understanding. This in turn encourages constructive interaction with materials and resource persons beyond those found in the school</a:t>
            </a:r>
          </a:p>
          <a:p>
            <a:pPr lvl="1"/>
            <a:r>
              <a:rPr lang="en-US" dirty="0" smtClean="0"/>
              <a:t>3. When individuals come to an understanding of themselves as both products and creators of interconnections among people and places, they begin to make sense of their own communities and the larger world. Individuals are then equipped to acknowledge other views shaped by histories different from their own.</a:t>
            </a:r>
          </a:p>
          <a:p>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30</a:t>
            </a:fld>
            <a:endParaRPr lang="en-US" dirty="0"/>
          </a:p>
        </p:txBody>
      </p:sp>
    </p:spTree>
    <p:extLst>
      <p:ext uri="{BB962C8B-B14F-4D97-AF65-F5344CB8AC3E}">
        <p14:creationId xmlns:p14="http://schemas.microsoft.com/office/powerpoint/2010/main" val="2115090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Be flexible: teachers should develop</a:t>
            </a:r>
            <a:r>
              <a:rPr lang="en-US" baseline="0" dirty="0" smtClean="0"/>
              <a:t> a flexible and self-directed teaching approach to working with families and students rooted in the use of natural language. Corson (1998) suggests that this includes readiness to meet unusual classroom events or situations in imaginative and creative ways. This flexibility must be grounded </a:t>
            </a:r>
            <a:r>
              <a:rPr lang="en-US" baseline="0" dirty="0" err="1" smtClean="0"/>
              <a:t>ina</a:t>
            </a:r>
            <a:r>
              <a:rPr lang="en-US" baseline="0" dirty="0" smtClean="0"/>
              <a:t> person-oriented approach to conflict</a:t>
            </a:r>
          </a:p>
          <a:p>
            <a:pPr marL="232943" indent="-232943">
              <a:buAutoNum type="arabicPeriod"/>
            </a:pPr>
            <a:r>
              <a:rPr lang="en-US" baseline="0" dirty="0" smtClean="0"/>
              <a:t>Examine curriculum: Curriculum should build critical thinkers who can make decisions about their lives, address societal and social problems, and ask how change can occur (Corson, 1998). Multicultural activities should be integrated fully into the school curriculum, rather than being restricted to one-shot or culture-of-the-month sessions (Cotton, 1995)</a:t>
            </a:r>
          </a:p>
          <a:p>
            <a:pPr marL="232943" indent="-232943">
              <a:buAutoNum type="arabicPeriod"/>
            </a:pPr>
            <a:r>
              <a:rPr lang="en-US" baseline="0" dirty="0" smtClean="0"/>
              <a:t>Engage in ongoing professional development: Be active in learning about diversity. Be willing to look at how the school, not the student, is contributing to educational failure (Corson, 1998). Continue to learn about culture, class, gender, race, sexual orientation, religion, and other phenomena that affect or reflect the human context in which students are developing (Harding, London &amp; Safer, 2001)</a:t>
            </a:r>
          </a:p>
          <a:p>
            <a:pPr marL="232943" indent="-232943">
              <a:buAutoNum type="arabicPeriod"/>
            </a:pPr>
            <a:r>
              <a:rPr lang="en-US" baseline="0" dirty="0" smtClean="0"/>
              <a:t>Go beyond simple </a:t>
            </a:r>
            <a:r>
              <a:rPr lang="en-US" baseline="0" dirty="0" err="1" smtClean="0"/>
              <a:t>lables</a:t>
            </a:r>
            <a:r>
              <a:rPr lang="en-US" baseline="0" dirty="0" smtClean="0"/>
              <a:t>: Knowing that a student is identified as “Black” or “Hispanic” gives you very little information. The family’s country of origin, the </a:t>
            </a:r>
            <a:r>
              <a:rPr lang="en-US" baseline="0" dirty="0" err="1" smtClean="0"/>
              <a:t>langauge</a:t>
            </a:r>
            <a:r>
              <a:rPr lang="en-US" baseline="0" dirty="0" smtClean="0"/>
              <a:t> the family uses at home, and parents’ </a:t>
            </a:r>
            <a:r>
              <a:rPr lang="en-US" baseline="0" dirty="0" err="1" smtClean="0"/>
              <a:t>proficientcy</a:t>
            </a:r>
            <a:r>
              <a:rPr lang="en-US" baseline="0" dirty="0" smtClean="0"/>
              <a:t> at English should be explored if you are to meet the needs of the student. Students are identified as white are actually white ethnic students—Italian Americans, Irish Americans, Jewish Americans, Polish Americans, Appalachians, etc.---all of whom have unique customs, holiday, practices and family interactions (Ladson-Billings, 2001)</a:t>
            </a:r>
          </a:p>
          <a:p>
            <a:pPr marL="232943" indent="-232943">
              <a:buAutoNum type="arabicPeriod"/>
            </a:pPr>
            <a:r>
              <a:rPr lang="en-US" baseline="0" dirty="0" smtClean="0"/>
              <a:t>Be aware of your own culture: Though few Americans have one heritage or identity, the traditions we observe are unique and part of who we are. Understanding your personal history and family “stories” is important in your understanding of the stories of other people.</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31</a:t>
            </a:fld>
            <a:endParaRPr lang="en-US" dirty="0"/>
          </a:p>
        </p:txBody>
      </p:sp>
    </p:spTree>
    <p:extLst>
      <p:ext uri="{BB962C8B-B14F-4D97-AF65-F5344CB8AC3E}">
        <p14:creationId xmlns:p14="http://schemas.microsoft.com/office/powerpoint/2010/main" val="302965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077F6D-B01F-43F2-BBB6-8CCE3EA23E9F}" type="slidenum">
              <a:rPr lang="en-US" smtClean="0"/>
              <a:t>32</a:t>
            </a:fld>
            <a:endParaRPr lang="en-US" dirty="0"/>
          </a:p>
        </p:txBody>
      </p:sp>
    </p:spTree>
    <p:extLst>
      <p:ext uri="{BB962C8B-B14F-4D97-AF65-F5344CB8AC3E}">
        <p14:creationId xmlns:p14="http://schemas.microsoft.com/office/powerpoint/2010/main" val="1618891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you remember or take away from this presentation? These above points.</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33</a:t>
            </a:fld>
            <a:endParaRPr lang="en-US" dirty="0"/>
          </a:p>
        </p:txBody>
      </p:sp>
    </p:spTree>
    <p:extLst>
      <p:ext uri="{BB962C8B-B14F-4D97-AF65-F5344CB8AC3E}">
        <p14:creationId xmlns:p14="http://schemas.microsoft.com/office/powerpoint/2010/main" val="2404920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34</a:t>
            </a:fld>
            <a:endParaRPr lang="en-US" dirty="0"/>
          </a:p>
        </p:txBody>
      </p:sp>
    </p:spTree>
    <p:extLst>
      <p:ext uri="{BB962C8B-B14F-4D97-AF65-F5344CB8AC3E}">
        <p14:creationId xmlns:p14="http://schemas.microsoft.com/office/powerpoint/2010/main" val="1767773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35</a:t>
            </a:fld>
            <a:endParaRPr lang="en-US" dirty="0"/>
          </a:p>
        </p:txBody>
      </p:sp>
    </p:spTree>
    <p:extLst>
      <p:ext uri="{BB962C8B-B14F-4D97-AF65-F5344CB8AC3E}">
        <p14:creationId xmlns:p14="http://schemas.microsoft.com/office/powerpoint/2010/main" val="2725739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077F6D-B01F-43F2-BBB6-8CCE3EA23E9F}" type="slidenum">
              <a:rPr lang="en-US" smtClean="0"/>
              <a:t>36</a:t>
            </a:fld>
            <a:endParaRPr lang="en-US" dirty="0"/>
          </a:p>
        </p:txBody>
      </p:sp>
    </p:spTree>
    <p:extLst>
      <p:ext uri="{BB962C8B-B14F-4D97-AF65-F5344CB8AC3E}">
        <p14:creationId xmlns:p14="http://schemas.microsoft.com/office/powerpoint/2010/main" val="91101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Slang, Black English, Black Vernacular, Ebonics, African American Vernacular English, and a host of other titles are used to describe a language primarily spoken by Black Americans. Whether these terms are accurate or really capture the true essence of the language is not fully relevant because these terms, like the language itself, is fluid and ever changing. However, the need to define and identify is within human nature, so in order to understand Ebonics or African American Vernacular and the people who speak it, one must understand the history and the current presence of the language. This higher understanding of the language could lead to a change in the educational system, and ultimately social and political change, but one must first understand these facts about Ebonics: It is a language, not a dialect, directly influenced by several other languages, primarily the Niger Congo African language and English; it is a language with a rich history and its pronunciations, morphology, syntax, vocabulary and rhetorical devices are still in prevalent use today.  </a:t>
            </a:r>
            <a:endParaRPr lang="en-US" dirty="0">
              <a:effectLst/>
            </a:endParaRPr>
          </a:p>
        </p:txBody>
      </p:sp>
      <p:sp>
        <p:nvSpPr>
          <p:cNvPr id="4" name="Slide Number Placeholder 3"/>
          <p:cNvSpPr>
            <a:spLocks noGrp="1"/>
          </p:cNvSpPr>
          <p:nvPr>
            <p:ph type="sldNum" sz="quarter" idx="10"/>
          </p:nvPr>
        </p:nvSpPr>
        <p:spPr/>
        <p:txBody>
          <a:bodyPr/>
          <a:lstStyle/>
          <a:p>
            <a:fld id="{CD077F6D-B01F-43F2-BBB6-8CCE3EA23E9F}" type="slidenum">
              <a:rPr lang="en-US" smtClean="0"/>
              <a:t>4</a:t>
            </a:fld>
            <a:endParaRPr lang="en-US" dirty="0"/>
          </a:p>
        </p:txBody>
      </p:sp>
    </p:spTree>
    <p:extLst>
      <p:ext uri="{BB962C8B-B14F-4D97-AF65-F5344CB8AC3E}">
        <p14:creationId xmlns:p14="http://schemas.microsoft.com/office/powerpoint/2010/main" val="407173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US" dirty="0" smtClean="0"/>
              <a:t>Initially, it</a:t>
            </a:r>
            <a:r>
              <a:rPr lang="en-US" baseline="0" dirty="0" smtClean="0"/>
              <a:t> is important to understand that Ebonics is indeed a language. Rosina Lippi-Green, author of the essay, “What we Talk about When We Talk about Ebonics: Why Definitions Matter” is hesitant to use certain terms such as African American Vernacular English because it is used to avoid conflict </a:t>
            </a:r>
            <a:r>
              <a:rPr lang="en-US" dirty="0" smtClean="0"/>
              <a:t>surrounding the terms “language and dialect,” but it has little pejorative value,</a:t>
            </a:r>
            <a:r>
              <a:rPr lang="en-US" baseline="0" dirty="0" smtClean="0"/>
              <a:t> and she says that the terms </a:t>
            </a:r>
            <a:r>
              <a:rPr lang="en-US" dirty="0" smtClean="0"/>
              <a:t>“slang and jargon” are descriptively inaccurate and negative.</a:t>
            </a:r>
          </a:p>
          <a:p>
            <a:pPr lvl="1"/>
            <a:endParaRPr lang="en-US" dirty="0" smtClean="0"/>
          </a:p>
          <a:p>
            <a:pPr lvl="1"/>
            <a:r>
              <a:rPr lang="en-US" dirty="0" smtClean="0"/>
              <a:t>AAVE is,</a:t>
            </a:r>
            <a:r>
              <a:rPr lang="en-US" baseline="0" dirty="0" smtClean="0"/>
              <a:t> however, a</a:t>
            </a:r>
            <a:r>
              <a:rPr lang="en-US" dirty="0" smtClean="0"/>
              <a:t> functional spoken language and it shows grammatical characteristics such as pronunciation, intonations (phonetics and phonology), and morphology.</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5</a:t>
            </a:fld>
            <a:endParaRPr lang="en-US" dirty="0"/>
          </a:p>
        </p:txBody>
      </p:sp>
    </p:spTree>
    <p:extLst>
      <p:ext uri="{BB962C8B-B14F-4D97-AF65-F5344CB8AC3E}">
        <p14:creationId xmlns:p14="http://schemas.microsoft.com/office/powerpoint/2010/main" val="90625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author also reminds us of the negative reactions that surround the usage of Ebonics,</a:t>
            </a:r>
            <a:r>
              <a:rPr lang="en-US" baseline="0" dirty="0" smtClean="0"/>
              <a:t> including the reaction of those in the African American community. However, she says that even these blacks who disagree with the usage of Ebonics also use many of its characteristics because it is so deeply engrained within the community. To acknowledge that one’s home language may never be accepted can lead to many issues for the black community surrounding identity and self-esteem.</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6</a:t>
            </a:fld>
            <a:endParaRPr lang="en-US" dirty="0"/>
          </a:p>
        </p:txBody>
      </p:sp>
    </p:spTree>
    <p:extLst>
      <p:ext uri="{BB962C8B-B14F-4D97-AF65-F5344CB8AC3E}">
        <p14:creationId xmlns:p14="http://schemas.microsoft.com/office/powerpoint/2010/main" val="10244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Ernie Smith and Karen Crozier, authors of the essay, “Ebonics is</a:t>
            </a:r>
            <a:r>
              <a:rPr lang="en-US" baseline="0" dirty="0" smtClean="0"/>
              <a:t> not Black English” present information about why using the term “Black English” is problematic. African American language is known to have origin in West and Niger Congo Africa, but Black English makes it sound like the language is a variation of English. They begin to address the latter by asking, “How is it known that English is not a West Germanic language? What criteria is used to decide what is a language?”</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7</a:t>
            </a:fld>
            <a:endParaRPr lang="en-US" dirty="0"/>
          </a:p>
        </p:txBody>
      </p:sp>
    </p:spTree>
    <p:extLst>
      <p:ext uri="{BB962C8B-B14F-4D97-AF65-F5344CB8AC3E}">
        <p14:creationId xmlns:p14="http://schemas.microsoft.com/office/powerpoint/2010/main" val="557830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cite several authors</a:t>
            </a:r>
            <a:r>
              <a:rPr lang="en-US" baseline="0" dirty="0" smtClean="0"/>
              <a:t> in order to begin to answer this question. They find that vocabulary alone does not make a language, but grammatical structure, and grammatical structure includes elements such as phonetics, morphology, and systematic meaning and principles.</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8</a:t>
            </a:fld>
            <a:endParaRPr lang="en-US" dirty="0"/>
          </a:p>
        </p:txBody>
      </p:sp>
    </p:spTree>
    <p:extLst>
      <p:ext uri="{BB962C8B-B14F-4D97-AF65-F5344CB8AC3E}">
        <p14:creationId xmlns:p14="http://schemas.microsoft.com/office/powerpoint/2010/main" val="113352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previous definitions, English is a Germanic language; however, there is no Black dialect that has been documented as being formed off of English grammar. There is borrowing, but the grammar is based off of Niger Congo descendants.</a:t>
            </a:r>
            <a:endParaRPr lang="en-US" dirty="0"/>
          </a:p>
        </p:txBody>
      </p:sp>
      <p:sp>
        <p:nvSpPr>
          <p:cNvPr id="4" name="Slide Number Placeholder 3"/>
          <p:cNvSpPr>
            <a:spLocks noGrp="1"/>
          </p:cNvSpPr>
          <p:nvPr>
            <p:ph type="sldNum" sz="quarter" idx="10"/>
          </p:nvPr>
        </p:nvSpPr>
        <p:spPr/>
        <p:txBody>
          <a:bodyPr/>
          <a:lstStyle/>
          <a:p>
            <a:fld id="{CD077F6D-B01F-43F2-BBB6-8CCE3EA23E9F}" type="slidenum">
              <a:rPr lang="en-US" smtClean="0"/>
              <a:t>9</a:t>
            </a:fld>
            <a:endParaRPr lang="en-US" dirty="0"/>
          </a:p>
        </p:txBody>
      </p:sp>
    </p:spTree>
    <p:extLst>
      <p:ext uri="{BB962C8B-B14F-4D97-AF65-F5344CB8AC3E}">
        <p14:creationId xmlns:p14="http://schemas.microsoft.com/office/powerpoint/2010/main" val="3908842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C295150-4FD7-4802-B0EB-D52217513A72}" type="datetime1">
              <a:rPr lang="en-US" smtClean="0"/>
              <a:pPr/>
              <a:t>6/27/2013</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F36DD0FD-55B0-48C4-8AF2-8A69533EDFC3}"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6/27/2013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2847B31-A4E1-4FCE-8661-5EC33A675437}" type="datetime1">
              <a:rPr lang="en-US" smtClean="0"/>
              <a:pPr/>
              <a:t>6/27/2013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CAD832D-B7F8-4A85-B115-3F84BE9AC26D}" type="datetime1">
              <a:rPr lang="en-US" smtClean="0"/>
              <a:pPr/>
              <a:t>6/27/2013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0B34F3-05F7-41C1-B84E-68CE2E00C83C}" type="datetime1">
              <a:rPr lang="en-US" smtClean="0"/>
              <a:pPr/>
              <a:t>6/27/2013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6/27/2013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6/27/2013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6/27/2013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F1909345-DEE0-4B07-8E32-441AC9DA095E}" type="datetime1">
              <a:rPr lang="en-US" smtClean="0"/>
              <a:pPr/>
              <a:t>6/27/2013</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54317" y="2738957"/>
            <a:ext cx="4847038" cy="1877317"/>
          </a:xfrm>
          <a:solidFill>
            <a:schemeClr val="bg2">
              <a:lumMod val="90000"/>
            </a:schemeClr>
          </a:solidFill>
        </p:spPr>
        <p:txBody>
          <a:bodyPr/>
          <a:lstStyle/>
          <a:p>
            <a:r>
              <a:rPr lang="en-US" sz="4000" dirty="0" smtClean="0"/>
              <a:t>Ebonics: The Foundation of Understanding</a:t>
            </a:r>
            <a:endParaRPr lang="en-US" sz="4000" dirty="0"/>
          </a:p>
        </p:txBody>
      </p:sp>
      <p:sp>
        <p:nvSpPr>
          <p:cNvPr id="3" name="Subtitle 2"/>
          <p:cNvSpPr>
            <a:spLocks noGrp="1"/>
          </p:cNvSpPr>
          <p:nvPr>
            <p:ph type="subTitle" idx="1"/>
          </p:nvPr>
        </p:nvSpPr>
        <p:spPr/>
        <p:txBody>
          <a:bodyPr/>
          <a:lstStyle/>
          <a:p>
            <a:r>
              <a:rPr lang="en-US" dirty="0" smtClean="0"/>
              <a:t>Written By Sarah Armstrong</a:t>
            </a:r>
          </a:p>
          <a:p>
            <a:r>
              <a:rPr lang="en-US" dirty="0" smtClean="0"/>
              <a:t>2013 OAA Instructional Success Conference</a:t>
            </a:r>
          </a:p>
        </p:txBody>
      </p:sp>
      <p:pic>
        <p:nvPicPr>
          <p:cNvPr id="1026" name="Picture 2" descr="C:\Users\Sarah\AppData\Local\Microsoft\Windows\Temporary Internet Files\Content.IE5\LLUGSIWG\MP9004423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09600"/>
            <a:ext cx="2032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arah\AppData\Local\Microsoft\Windows\Temporary Internet Files\Content.IE5\P5UIGW1O\MP9004141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450" y="4343400"/>
            <a:ext cx="1581150" cy="136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1973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English vs. Ebonics</a:t>
            </a:r>
            <a:endParaRPr lang="en-US" dirty="0"/>
          </a:p>
        </p:txBody>
      </p:sp>
      <p:sp>
        <p:nvSpPr>
          <p:cNvPr id="3" name="Content Placeholder 2"/>
          <p:cNvSpPr>
            <a:spLocks noGrp="1"/>
          </p:cNvSpPr>
          <p:nvPr>
            <p:ph idx="1"/>
          </p:nvPr>
        </p:nvSpPr>
        <p:spPr>
          <a:xfrm>
            <a:off x="838200" y="1676400"/>
            <a:ext cx="7467600" cy="4495800"/>
          </a:xfrm>
          <a:solidFill>
            <a:schemeClr val="bg2">
              <a:lumMod val="90000"/>
            </a:schemeClr>
          </a:solidFill>
        </p:spPr>
        <p:txBody>
          <a:bodyPr>
            <a:normAutofit/>
          </a:bodyPr>
          <a:lstStyle/>
          <a:p>
            <a:r>
              <a:rPr lang="en-US" dirty="0" smtClean="0"/>
              <a:t>Another hypothesis is that “it is not continuity in the rules of grammar but rather the etymology and continuity of the lexicon” that are the characteristics of a language; however, the authors ask, “why the double standard” (111)?</a:t>
            </a:r>
          </a:p>
          <a:p>
            <a:pPr lvl="1"/>
            <a:r>
              <a:rPr lang="en-US" dirty="0" smtClean="0"/>
              <a:t>English has borrowed the bulk of its lexicon from Romance or Latin language families, so why is it not classified as Latin or Romance? If English is then Latin or French, then, Black English would be a dialect of the Latin or French language (111).</a:t>
            </a:r>
          </a:p>
          <a:p>
            <a:r>
              <a:rPr lang="en-US" dirty="0" smtClean="0"/>
              <a:t>Final issue is defining the word, “black” since there are differences in how it is perceived (111).</a:t>
            </a:r>
            <a:endParaRPr lang="en-US" dirty="0"/>
          </a:p>
        </p:txBody>
      </p:sp>
    </p:spTree>
    <p:extLst>
      <p:ext uri="{BB962C8B-B14F-4D97-AF65-F5344CB8AC3E}">
        <p14:creationId xmlns:p14="http://schemas.microsoft.com/office/powerpoint/2010/main" val="3207903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English vs. Ebonics</a:t>
            </a:r>
            <a:endParaRPr lang="en-US" dirty="0"/>
          </a:p>
        </p:txBody>
      </p:sp>
      <p:sp>
        <p:nvSpPr>
          <p:cNvPr id="3" name="Content Placeholder 2"/>
          <p:cNvSpPr>
            <a:spLocks noGrp="1"/>
          </p:cNvSpPr>
          <p:nvPr>
            <p:ph idx="1"/>
          </p:nvPr>
        </p:nvSpPr>
        <p:spPr>
          <a:xfrm>
            <a:off x="838200" y="1676400"/>
            <a:ext cx="7467600" cy="4267200"/>
          </a:xfrm>
          <a:solidFill>
            <a:schemeClr val="bg2">
              <a:lumMod val="90000"/>
            </a:schemeClr>
          </a:solidFill>
        </p:spPr>
        <p:txBody>
          <a:bodyPr>
            <a:normAutofit lnSpcReduction="10000"/>
          </a:bodyPr>
          <a:lstStyle/>
          <a:p>
            <a:r>
              <a:rPr lang="en-US" dirty="0" smtClean="0"/>
              <a:t>Ebonics was coined in January 1973, by Dr. Robert L. Williams, a Professor of Psychology at Washington University in St. Louis Missouri (qtd. in Smith and Crozier 112).</a:t>
            </a:r>
          </a:p>
          <a:p>
            <a:pPr lvl="1"/>
            <a:r>
              <a:rPr lang="en-US" dirty="0" smtClean="0"/>
              <a:t>Etymology of Ebonics: “Ebony”=black and “Phonics”=sounds. Literally means “black sounds” </a:t>
            </a:r>
            <a:r>
              <a:rPr lang="en-US" dirty="0"/>
              <a:t>(qtd. in Smith and Crozier 112).</a:t>
            </a:r>
          </a:p>
          <a:p>
            <a:pPr lvl="1"/>
            <a:r>
              <a:rPr lang="en-US" dirty="0" smtClean="0"/>
              <a:t>Represents the language and communicative competence of West and Niger-Congo Africa, Caribbean, and United States slave descendants of Niger-Congo African origin as well as the “non-verbal, cues and gestures” often used by African American people </a:t>
            </a:r>
            <a:r>
              <a:rPr lang="en-US" dirty="0"/>
              <a:t>(qtd. in Smith and Crozier 112).</a:t>
            </a:r>
          </a:p>
          <a:p>
            <a:pPr marL="0" indent="0">
              <a:buNone/>
            </a:pPr>
            <a:endParaRPr lang="en-US" dirty="0" smtClean="0"/>
          </a:p>
          <a:p>
            <a:pPr marL="0" indent="0">
              <a:buNone/>
            </a:pPr>
            <a:endParaRPr lang="en-US" dirty="0"/>
          </a:p>
        </p:txBody>
      </p:sp>
      <p:pic>
        <p:nvPicPr>
          <p:cNvPr id="6146" name="Picture 2" descr="C:\Users\Sarah\AppData\Local\Microsoft\Windows\Temporary Internet Files\Content.IE5\I82MM4AW\MC9004129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840" y="5486400"/>
            <a:ext cx="1994780" cy="119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162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Smith &amp; Crozier’s Conclusion: </a:t>
            </a:r>
            <a:br>
              <a:rPr lang="en-US" dirty="0" smtClean="0"/>
            </a:br>
            <a:r>
              <a:rPr lang="en-US" dirty="0" smtClean="0"/>
              <a:t>Black English vs. Ebonics</a:t>
            </a:r>
            <a:endParaRPr lang="en-US" dirty="0"/>
          </a:p>
        </p:txBody>
      </p:sp>
      <p:sp>
        <p:nvSpPr>
          <p:cNvPr id="3" name="Content Placeholder 2"/>
          <p:cNvSpPr>
            <a:spLocks noGrp="1"/>
          </p:cNvSpPr>
          <p:nvPr>
            <p:ph idx="1"/>
          </p:nvPr>
        </p:nvSpPr>
        <p:spPr>
          <a:xfrm>
            <a:off x="838200" y="1905000"/>
            <a:ext cx="7467600" cy="3276600"/>
          </a:xfrm>
          <a:solidFill>
            <a:schemeClr val="bg2">
              <a:lumMod val="90000"/>
            </a:schemeClr>
          </a:solidFill>
        </p:spPr>
        <p:txBody>
          <a:bodyPr>
            <a:normAutofit/>
          </a:bodyPr>
          <a:lstStyle/>
          <a:p>
            <a:r>
              <a:rPr lang="en-US" dirty="0" smtClean="0"/>
              <a:t>Smith and Crozier’s final points: </a:t>
            </a:r>
          </a:p>
          <a:p>
            <a:pPr lvl="1"/>
            <a:r>
              <a:rPr lang="en-US" dirty="0" smtClean="0"/>
              <a:t>Ebonics does not follow the rules of English grammar, which is the root cause for why some children do not recognize or comprehend English grammar. Segregation and poverty causes limited exposure to it, but it is not the root cause of limited English proficiency.</a:t>
            </a:r>
          </a:p>
          <a:p>
            <a:pPr lvl="1"/>
            <a:r>
              <a:rPr lang="en-US" dirty="0" smtClean="0"/>
              <a:t>Ebonics is not a dialect nor is it the “africanaization of American English.” It is an African based language with European words (114).</a:t>
            </a:r>
            <a:endParaRPr lang="en-US" dirty="0"/>
          </a:p>
          <a:p>
            <a:pPr marL="0" indent="0">
              <a:buNone/>
            </a:pPr>
            <a:endParaRPr lang="en-US" dirty="0" smtClean="0"/>
          </a:p>
          <a:p>
            <a:pPr marL="0" indent="0">
              <a:buNone/>
            </a:pPr>
            <a:endParaRPr lang="en-US" dirty="0"/>
          </a:p>
        </p:txBody>
      </p:sp>
      <p:pic>
        <p:nvPicPr>
          <p:cNvPr id="7170" name="Picture 2" descr="C:\Users\Sarah\AppData\Local\Microsoft\Windows\Temporary Internet Files\Content.IE5\P5UIGW1O\MP9004278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800600"/>
            <a:ext cx="2190750" cy="188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71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Ebonics is a language</a:t>
            </a:r>
            <a:endParaRPr lang="en-US" dirty="0"/>
          </a:p>
        </p:txBody>
      </p:sp>
      <p:sp>
        <p:nvSpPr>
          <p:cNvPr id="3" name="Content Placeholder 2"/>
          <p:cNvSpPr>
            <a:spLocks noGrp="1"/>
          </p:cNvSpPr>
          <p:nvPr>
            <p:ph idx="1"/>
          </p:nvPr>
        </p:nvSpPr>
        <p:spPr>
          <a:xfrm>
            <a:off x="838200" y="1676400"/>
            <a:ext cx="7467600" cy="3886200"/>
          </a:xfrm>
          <a:solidFill>
            <a:schemeClr val="bg2">
              <a:lumMod val="90000"/>
            </a:schemeClr>
          </a:solidFill>
        </p:spPr>
        <p:txBody>
          <a:bodyPr>
            <a:normAutofit/>
          </a:bodyPr>
          <a:lstStyle/>
          <a:p>
            <a:r>
              <a:rPr lang="en-US" dirty="0" smtClean="0"/>
              <a:t>Other authors support this fact.</a:t>
            </a:r>
          </a:p>
          <a:p>
            <a:pPr lvl="1"/>
            <a:r>
              <a:rPr lang="en-US" b="1" dirty="0" smtClean="0"/>
              <a:t>Wayne O’Neil’s essay, “If Ebonics isn’t a Language, then Tell Me, What Is? (</a:t>
            </a:r>
            <a:r>
              <a:rPr lang="en-US" b="1" i="1" dirty="0" smtClean="0"/>
              <a:t>pace</a:t>
            </a:r>
            <a:r>
              <a:rPr lang="en-US" b="1" dirty="0" smtClean="0"/>
              <a:t> James Baldwin, 1979)”</a:t>
            </a:r>
          </a:p>
          <a:p>
            <a:pPr lvl="2"/>
            <a:r>
              <a:rPr lang="en-US" dirty="0" smtClean="0"/>
              <a:t>It is derived from certain West African languages as well as from English. West African grammatical structures are masked by English words (39).</a:t>
            </a:r>
          </a:p>
          <a:p>
            <a:pPr lvl="2"/>
            <a:r>
              <a:rPr lang="en-US" dirty="0" smtClean="0"/>
              <a:t>“Commonsense definition of language…lies in the quip that a language is a dialect with an army and a navy—or a school system” (41). </a:t>
            </a:r>
          </a:p>
          <a:p>
            <a:pPr lvl="1"/>
            <a:r>
              <a:rPr lang="en-US" dirty="0" smtClean="0"/>
              <a:t>The School system he is referring to is the Oakland School district.</a:t>
            </a:r>
          </a:p>
          <a:p>
            <a:pPr marL="0" indent="0">
              <a:buNone/>
            </a:pPr>
            <a:endParaRPr lang="en-US" dirty="0"/>
          </a:p>
        </p:txBody>
      </p:sp>
      <p:sp>
        <p:nvSpPr>
          <p:cNvPr id="4" name="AutoShape 2" descr="data:image/jpeg;base64,/9j/4AAQSkZJRgABAQAAAQABAAD/2wCEAAkGBhQPDxQUDxQUFBQUFBUVFBQWFRUUFBUUFRQVFBQVFBQXHCYeFxwkHBUUHy8gJCcpLCwsFR4xNTAqNSYrLCkBCQoKDgwOGg8PGiklHyQuLCwpKiwsLCwsLCwsKiwsKSksLCwsLCwsLCwsLCwpLCwsLCwsLCksLCksLCwsLCksKf/AABEIAJIBWgMBIgACEQEDEQH/xAAcAAACAgMBAQAAAAAAAAAAAAAAAQYHBAUIAwL/xABKEAACAQMBBQQECgYIBAcAAAABAgMABBEFBgcSITETQVFhIjJxgRQVNUJyc5GhsbMIIzZSdII0Q2JjkqKywSUzU8MWJCajwtHS/8QAGAEBAAMBAAAAAAAAAAAAAAAAAAECAwT/xAAnEQADAAEDBAICAgMAAAAAAAAAAQIRAxIxITJBURMiIzOBoQRhcf/aAAwDAQACEQMRAD8Au+jNFFAGaM0qKAeaM0UUAZozRRQBmjNKigHmjNKigHmjNFFAGaM0UqAeaM0qdAGaM0UUAZozSooB5ozSp0AZozRRQBRSooB5ozRUf202wj0u2Mj+lI2Vhjzgu+PuUdSf9yKBvBm6/tLBYRdpdSBB0UdXcj5qKObH8O/FVHtFvuuJSVskECdzsBJKfPB9BPZhvbUE1zXZr6dprly7np3Kq9yIvzVHh9uTzrArF23wYVbfBsNQ2iubg5nuJpPJpHx7lzge4Vr80UVQzNnp21F3bHMFzMmO4SMV96MSp+yp9s3vxlQhb+MSr/1YwEkHmU9Vvdw1V1FSm0WTaOq9H1uG9iEttIsiHlkdQe9WU81PkedZ2a5c2a2nm06cS27Y6B0PqSL+64/A9R3V0XsttNFqVss0PLPJ0PrRuOqN9xz3gg1rNZNprJuM0ZpU6uXDNGaKKAM081819UAqVOigCiiigFRTpUA6KVOgFToooBU6KVAFOlRQDpUUUAUUU6AKKKKAKKVOgClTpUA6KKKAVFOigPiWQKpZiAFBJJ5AADJJrmfbbaltSvHmOezHoQr+7EDy5eLesfM47hVz73NYNtpUgU4adlhHsbLSf5FYe+ueqy1H4MdR+AooorIyCiiipAUVtNnNmptRnENsuT1ZjyRFzjidu4fee6p3fbJaTpGF1GWW5nIBMUfogA9DwqQVH0n59wqUsllOSsKlm7ba06derxHEExEcw7gCfQk9qk/YWrbLq2gSnha0uoAf6wOzY8yBK3+k166nulWeD4Ro84uozn9WxUP5qH5DIz6rBTUpeiUnyi8adYWi2rw20MczcciRIjt+8yqAT9orNrc6ApU6KAKdfNfVAKlTpUAUUU6AKVFOgFToooAooooBU6VOgFTopUA6VFFAOiilQDooooAooooAooooAooooBU6VOgKn3+THs7NO4vMx9qrGB/rNU9Vxb+7cmK0fuV5UPtdUYflmqcrC+TnvkdFFFVKBRRRQHQu6bQ1ttLjcD07gds57yGz2a+wLj3sfGqD1O+eeeSWUkvI7OxPiT093T2AV0du8vBLpNoy90KofJo/1bD7VNVnvI3XyxTSXNkhkhcl3jUZeJicsQo9ZM5PLmM9MDNaUuiwbUuiwVpUm3fbWtp14jcR7GRlSde4qTgPjxXOc+GR31GaRFZp4Mk8HXNOohuv2glvtPDzhQUfslK8WWWNEHG2SeZJPTwqX10J5OlPIUUqdSSFOvmvqgFRRSoB0UUqAKdKnQCp0UqAKdFKgHRSp0AqdKnQBRRRQBSoooB0UUqAKKKdAKnSp0AUUqKAdFFKgIlvU0U3WlTBRl4sTqPq88YH8heudK64Iz1rm/eHsidNvGVQewky8Dd3DnnHnxQnHs4T31la8mWovJF6KKKzMQooooCdbs94fxa5huMm2kbOQMtE55FwO9TyyBz5ZHeDe9jfxzxrJC6yIwyrKQwPvFcnVs9B2muLB+O1lZM+svVH+mh5H29fOrzeDSbx0L52q3aWmoZcr2Mx/rowASf7xej+08/Oqe2q3a3enZdl7aEf10YJAH94nrJ9486sLZbfXDNhL9ewfp2i5aEnz+dH78jzqyIZldQyMGVhlWUgqQehBHIir4VF8TXBpNhNFNlptvCww4TikHhJITIwPsLY91b+ilVzRDpUU6AVfVKnQCpU6KAKVOlQBToooBUU6KAVOiigFTpU6AKKVFAFOiigCiilQDooooBUUU6AKVFFAFOlToBUU6VAOtRtRszFqNs0M4680cetG46Ov/13gkVt6KA5f2o2Tn02bs7heRz2cgzwSAd6nx8VPMfedNXV2p6XFdRGK4jWSNuqsMjyI7wfMcxVW7RbjOZbT5QB/wBKbPLyWUD7mHvrFx6Maj0VHQoycVI7/d1qEB9K1lbzjAlH/tk1r4tm7riA+C3Ocj+ol8fo1TDM8M9tqtlJtMmWK4KFmQOChLKVLMvUgHIKnu8K01Xtvl2XN1aLPEMyW3EWAHMwtjj/AMJCt7OKqJqaWGTSwwqV7B7eS6ZMoLFrZm/WxE5CgnnJGPmsOvL1sYPcRFKMZ5DnnoPHyFQnghPB1urAjI5g8wfEGnWJo1u0dtCj+skUat9JUUH7xWXXSdQ6KKVAFfVKmKAVKnRQBRRSoB0qdKgHRRSoB0UUUAUUqdAKiinQCp0UqAKKdKgHSp0qAdKnRQBSp0qAdFFKgCnRSoB0UqdAFFFKgCnSooAqrtr9yqzO0unusRY5ML5EWe8xsoJT6OCPDAq0qKhpMhpPk55O6DUs47FPpdtHj8c/dU42H3PfBZVnvnWSRCGjiTJjVh0Z2IHGR3DAAIzzqzadVUJFVCQUqKKuXHRRRQBTFKnQCor4mmVFLOQqqCWZiAoA5kknkBVf6zvwsYGKwiW4I+dGoWP3O5GfaARVpl1wiHSXJYdFVTb/AKQNuW/WW06jxVo3P2Er+NTrZrbO11JSbWUMwGWjIKyL5lDzx5jI86mtOp5RCuXwzeUqKdULBSoooB0qp7efvGvbDUWhtpFWMRxtgxoxywOeZGe6rF2H1WS7022mnIaSSPiYgBQTxEdByHStK02pVFFabwbynSqMbydclsdMlntmCyK0QBKhhhpFU8jy6E1RLLwWbwskooqqd0u313qN3LHdyKyLBxgCNE9LtEXOVHgTVrVNy4eGRNKllBSop1UsKiinQBRRSoB0UUqAdFRHehtBNYacZrVgsgkjXJUMMMSDyPKo5ui26u9SnnS7dXVI1ZcIiYJcg81HPlWi0253FHaT2lo0Vrde2igsIe1upBGucDqWZv3UUc2PsqAyb9omJ7CzuZEHzvRH3Dix7zUTFVwiXSXJZ9OopsXvEg1ZpEhjljeJQziQLjDHAwysefI8jjpUqqrTTwyU88DopUVBIU6gWzG1lxPrt9aysDDArGNQiggh4gMsOZ5MetT2rVLnkhPIUUUqqSOiilQDopUUAU6KKAKKgeibV3Eu0N3ZuwMEURZF4FBBxB88DJ9dvtqeVap2kJ5FX1Sp1UkoXfTts09ybOFsQwkCXB/5k3UhvEJyGP3snuGPrdxuiF9CLm9Z1ib/AJUaei0gBxxsx9Vc5wBzPXIGM1vczGaZ3PrSOzE+bsSfvNdcWNosMSRoMLGioo8AihR9wrt1H8cqZOWFvptkD1PcfYSRkQCWB8cnEjSDP9pHJyPYR7apa/s7nRr8rxGOeBgVdehBGVZc9VYdx8SD311ZVKfpBWKia0lHrOksbeYjZGX8xqpo6jdbWW1YSWUWhsdtIuo2MVwoALDDqPmyKeF1HlkZHkRXlq231haMVnuogw6opMjA+BWMEj31CP0frsm1uYz0SZHHlxpg/lisPSdwxkZnvZygZ2IihALBSxI4pGyM47gD7ao4hU1TLqqcpomltva0yRuEXQUnveOVB/iZQB7zUrhnWRQyMGVgCrKQykHoQRyIqlNutzEdlZyXFpLI3ZDieOXhOUyAxVlAwR1wR0Br33Ba+/aT2jElODtowT6pDKsgXyPGpx/ZJ7zU1py53QyFbVbaI/vt+WG+ph/BquDdj8jWf1X/AMmqnt93yw31MP4NUkuNv/i3Z+zigP8A5qaD0f7pOJgZT59Qvnk93PSpdacpFJaV02WLebf2EMjRy3cKujFWUtzVh1BwOorQb1r9LjQJJYWDxu0JVhnDDt0GRnuqtd1+746nP21wD8Fjb085zM/XswfDvY+eOpyLQ3xIF0SYKAAGgAAGAAJkwAB0rPZMWki6p1LbIBuB+UJ/4Y/mx1dep6zBapx3MscS9xd1XPkM9T5CqU3A/KE/8MfzY6nO8nd7Lq9xa9m6RxxrKJJG9IjiaMqEQY4jybqQOXWp1UnqdSNNtR0M2Te9panHwnPmIpiPtCVvdE2otb4E2k8cuObAHDqPFkbDAe0VAh+j/a8GPhFzx49b9Vw5+hwZx/N76qy8hn0LVCFf9ZbSAhhkB0IDDI8GRgCPMii04vpL6h3U9yOmtT1WK1iMtw6xxqQC7dAWIUfeQKwtL2vtLrj+D3EUnZrxSENyRefpMTgAcjUc3vTiTQpHXoxt2HsaVCPxqjdltMnvZxaWzcIuCvac8LwR5fifHULzOO8478VEaSqctk3qOawX9cb2tMR+E3QJzjKxyuv+JUIPuqR6VrEN3EJLaRJUPLiU5Ge8HvB8jzqndp9xwtbKSaC4eR4kMjKyKquqjL8ODlTgEgHPTHnWj3Ma49vqiRAns7kMjr3cSozxtjxBUjPg5qXpS5bh8EfJSrFI6IkkCgliAACSScAAcyST0FRK53saZG/CbpSQcEoksi/40Ug+4moRv42pcPHZRsQpQSzYPrZYiND5DhLY78r4VoN3m6g6pCZ55Wih4iqcKgu5XkzZbkFB5d+SD0xzidKdu62TWo922Scb2NcgvNDaS1lSVO3hGVOcHJ5MOqnyIFRv9H7+lXX1KfmGo7t/sHLoxAWVpLefkGxw5ZDxBJFBxkdQfb051Iv0ff6VdfUp+Ya1aS0nhmeW9RZM/aKAajtVHbXXOCFBwxk4Dfqe3I/mYjPiExVvQwqihUAVVGAqgKoHgAOQqB7x93sl5Il3YP2d5CBjnw9oFOVw3zXGTgnkQcGtXs/vjMMnwfWoXgmXAMoQhT4GSPquf3lyp8AKxadytvjwap7W8loLbqGLBVDMAGYAcRAzgE9SBk/bX2WwMnljrXnbXSSorxMrowyrKQysD3gjkRVV7e6nNquqJpNq5jiXBuXHf6IduLHVVUqOHoWbn0FZzO5l6rCJleby9Nhfhe7iyOR4OKQA/SjUj762Wi7UWt8D8EnjlKjLBT6Sg9CynBA91azSd2en20YVbWKQ45vMqzOx8SXGB7AAPKtho+yVrZSSSWsKxNIAr8GQpCkkYTOB1PQCpezxkLd5IFsT+1Gp/Qf8yGpdd7zNNico93HxDkeHjcA+bIpX76qyTTJbzaO9tYnMaTuy3Dr6wt14HdQe7iKqv83PlkVa1vu606OLsxZwEYxlkDufMyN6WfPNaainKz6M5z1wbrTtTiuYxJbyJKh6MjBhnvGR0PlWTVR7MWnxPtI9lCW+D3UfGiEk4PA0i8+8gpImeuCM1nb3NoJnmg0yzJWS6x2hBIPA7FETI6KcOW8l8Cap8f2wi2/plkr1HeNp1u5SW7i4hyIXikwfAmMHBrYaLtPa3oPwSeOXHMqrekB4sh9ID2itLoG62wtIlVoI53x6UkyLIWPeQrZCDyH39aiu8bd8llH8YaVm3ltyHdYyQpTOC6L0XGea+qVzkeMqYbwmw3S6stetZrW1FrYgfC544ieYVm9MjxCDLEeeKjZ3ij4h+MML2nBwcHzfhHF2eMfu8XpY/dqP7ud3qXkfxhqoNxLcEuiyElQmcB2XoxPcPVC4wPCFGE3RLrwiaadvG0+4cJFdxcR5ANxR5PgO0AyakdRHaDdbYXcTKsEcD49CSFFjKnuJVcBx4g/d1rQbo9oZlln0y8JaS1z2ZJyeBG4HTJ6qCVK+TeAFHKazI3NPDPLZr9rr/wCoP4WtWNqusw2kfaXMqRJ0y7BcnwA6k+Qqudmv2uv/AKg/ha1hajaR6jtU8F+cxQxjsYmJCuezjfhHjku7nHXgA6DFXqdz6+iieF/JNoN6GmO3CLuMH+0HQf4nUD76lMUgdQykMrAEEEEEEZBBHUVH7jd/p0icLWdvjp6Mao3udMN99b20tlijSNBhUVUUZzhVAUDJ68hWNbfBos+TkrW9Oa1upoWGGildP8LHhPsIwffXVOgast5awzoQRLGr+wkekp8w2R7RVb74d3D3LfDLNS8gUCeJebOFGFkQd7AciOpAGOnOAbFbyrnSeKNVEsJYkwuSvC3eUYc0PiMEeWedddL5oTXJzy/jpp8HS9UVv81dZLyCBTkwRsz+TSlSAfPhRT/MKyNT/SAleMi2tVjcj13kMoXzCBFz7z7qhWzmzF1rV2SvE3E/FPcNzVMnJLHvbwUfcOYrpabh7qJ1LVLbJPd12oLpeiXd9KpIaXEa9C5QKiAHuy7MM93CTUbg2o1jW7kx20rryLFIW7CKNM9WcHJHtJJqy9v9jf8AgXwayUn4P2bog5s4jJL9OrEMzeZ9tVRu32+GkSyl4jLHMqhuEgOpQsVK55Eek2Ry7vDnacUnaWWRX1al8G717dxqlvaTTXN6GjSNmkT4RcPxKBzXDLwtnpg8q8dw/wAqv/CyfmQ1lbY7zJdZia1sYHSPhaWZmILmOIdoc8PJEHCCTkknA78HC3FvjVj528o/zRn/AGq32+N7iOm9YPHfb8sN9TD+DVEdU0mWFIHlyUnhV4m5kFR6JXJ6FSMY8x4ipfvtH/GG+ph/Bqn2m7IJqmzVrEcCRYuOFz8yQFsZ/snofI56gVKvZEthxuqjcbrNo4LzTo0gVYmgVY5IV+ae5xnmVfm2TzzxAkkGvLfL8iz/AE4Pzkqj9nNdn0a/4wpDRsY54jy4lBw8befLIPcQDVx7zdXjvNnnngbijkMDKe//AJyAqR3EHII7iDWNae3UTXDZpN7oa8kL3A/KE/8ADH82Os/eXvanjuZLWwbsliJSSUAF2cesqZyFAPLOMkg8x34G4H5Qn/hj+bHUZ290qWx1aYuvrTtPExHoujSGRSPHBPCR4g1rtT1Xkzy1prBK7Dd9rl2gklupIuIZCzXU4fB8UTi4fYcHyqB7X6TNaXkkN1IJpUC8Th3fPFGrKOJwGOAQOdWk/wCkFH2ORaydtjoZF7Li8eL1sfy1VO0puHuGlvARLcATkEYPDJng9H5owBgeGKnT35+ywRe3HQu3eT+zQ+haf6oqhW4OMHUpieotWx75YgamO8B+LZdD4xWR+0xVEdwXyhP/AAx/OirKf1UXr9iLn2i/oVz9RN+W1c47sPliz+t/7b10dtF/Qrj6ib8tq5x3YfLFn9b/ANt6jR7KLavdJsd84PxzLn/pw49nZj/fNXFurK/E1pw9OBs/S7V+L781Ct+2yjuY72JSwROynwPVUEmOQ+XpMpPd6NRfd9vVfSomhki7aEsWUBuF0Y+tgkEFT1xy55PfVmvk0ltKp7NR5LE37FfipeLr8Ii4PbwyZ/y8VRP9H7+lXX1KfmGo5t5t1PrJ4hEY7e358IJfhLkIHlfAGScADHeeuTUk/R+/pV19Sn5hqdrnSaZG5VqJou+tVtDsvb6hF2d1Grjnwt0dD4o45r+B7wa1mo7ybK1vHtbmQxOgQ8TKTGeNQwHEueE4PeBSvd5+mxIWN3G/LksZMjnyCqPxxXKppdUjobkhGxLS6NrbaY0hkt5gWjz3EoZEcD5pIVkbHUgHuFem7r9pNT4/X/X4+j8JTOPdwV8bCwy6xrb6o6GO3iBWHPzjwGJFB7yAWZiOQJxT2/0+bSNVTVbZC8T4Fwo6AlQjhseqHABDdzD2Z6H1bny1/ZiuM+M/0W9RUZ0neVp9zGHF1FGcc0mdYnU+BDnB9oJFbHSdqrW8kdLWZJWjAL8GSoDEgenjhPQ9Ca5nLXKN8pkA2JX/ANUan9B/vkgq1aqvYn9qNT+g/wCZDVqVfV5/hFY4Ks2g/a+x+oH+i6rFu/2zj4+nZjgz/CPjH83FWVtD+19j9QP9F1Xpvb2fmjmg1OzXiktsdqAMngRi6OQOZUZZW8mHcDWq5S9ozfl/7LOrV7V4+L7vi9X4NPn2dk1afQN6FhdxBzPHA+PSimdY2U94BbAceY+7pUU3j7wUvI/i/SibiW4IR2jyVCZyURujE45n1QucnwxnTrdjBo6WCDni/wDCw64+M/u+D/8A6q/NlsfALXh9X4NBj2dkuKjZ3cj4h+L8r2nBx8fzfhHF2mc/u8Xo5/drQbuN4SWkXwDVCbeW3JRGkyFKZyEduikZwCeRXGD46296e32UlbX19Fr1UVj+2cvB07M8eP4WPP8Am4al+0G9GwtImcTxzvj0IoXWQse4FlyEHmfv6VHt0ez8zyz6neArJdZ7MEYPA7B3fB6KcKF8l8CKpCcy2/8AhanlpI89mv2uv/qD+FrUk233bw6oRJxNDcIAEmTnyByodcjiAPQggjx7qjezX7XX/wBQfwtamTbf2KzyQSXMcUsTcLLIezGcA8nb0T18amtyac+kROMPPsgLbT6roDqupD4ZaEhRMDlx5CQ4PFjnwyDnjk3fVo2euwTRJIkqcMiK65YA8LAMMgnI5HpUA3qbe2b6fLbwyx3Es3CqrGwkVcOrcbMuQMY5DOc45dajmm7o714ImMnBxRoeAtgplQeEjuI6Y8qs5VLNdCE2nhdS76r3ezo8BgEphiMh6yGNOM8u98ZoorLT7kaVwVbsRp8Ut0qyRo68XRkVh9hFdIW9qkShIkVEUclRQqj2KOQoorX/ACOTPS4PWqV31aZElwjJFGrOMuyooZiTzLEDJPtpUVTR7y2p2k52C0uFNK9GKNe0RxJhFHaDBGHwPS5E9a8Nk9Et4bkNFBDG3Cw4kjRWwRzGQM0UVLfcSvA9rNFgmui0sEMjcCjieNGbAzgZIzUo2ft1jtYljVUULgKoCqBk8gByFKiq12olckW2q0G3kumeS3hdmVeJmiRmOBgZJGTyAHur7tdHgGnzRCGLszKjGPs04C3ocymMZ5Dn5Ciir56Ijye2xmkQQzO0MMUZMeCUjRCRxKcEqOnIVstuNPimsZe2jSTgUsvGivwt4rkcj5iiiqN/cnwVRui0uGS/btIo34eIrxIrcJHQrkciKsHbDRYJrgNNBDI3ZqOJ40ZsAtgZIzRRW1v8hnHabXVbCN9NWN40aMJCBGVUoAvDwgKRjlgY9la3YzSIIZ3aGGKNjGQSkaISOJTglR05D7KKKyXazTySu9QNE4YAgowIIyCCpBBHfUF2e0C2juomjt4EZWyGWJFYHhPQgZFFFRHDDJ+ygjB5g8iO4g9a553i6ZFFqTLFFGi8fqoiqv2AYooq/wDj9xTV4LVttEtxo6IIIeBwjOvZpwswYYZlxgnzNeuxekwwSSGGGKMlQCUjVCRxdCVAzRRVW/qyyMLerpEDW3atDE0nTtDGhfAAwOMjNVZu902Ka+VZYo3Xi9V0Vl6+BGKKK203+Nmd9x0XFEEAVAFVRgKAAAB0AA6Cm6BgQwBBGCCMgg9QR30UVxm5zrvJ02KG/dYYo414vVRFQfYBVlbn7CNLZ3SNFduEMwVQxHM4LAZIoors1P1ownvZINK06JNQuJEjjWRgeJwih25ofSYDJ6D7KkNFFctcmyI9e6fE2pwytGhkVMLIUUuBiTkHxkdT9pqQ0UUrwEUTvg0qGG7/AFUUaZAJ4EVckjJJwOZqwN1GmRJZCRIo1djhnVFDkcuRYDJFKiui3+JGU97JvUI3s6ZE9l2jxRtIpAV2RS4HPkGIyBRRWGn3I0rggG5/S4Zbv9bFG/DkjjRWwQORGRyNXtRRWmv3FdPtI9Y6fEupTSLGgkZMNIEUOw/V8i2MnoPsFQTfLpUKuHWKIOwyzhFDMefNmxkn20UVOm/uhfaY+5TTInkd3ijZ0GUcopZTkc1YjIPsq5qKKrrd40+0/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t3.gstatic.com/images?q=tbn:ANd9GcR56hqMFcT7sueu4lOMtXQn19x-sItpK5v9BgvbpPDZeHxzeu8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4572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954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Ebonics is a language</a:t>
            </a:r>
            <a:endParaRPr lang="en-US" dirty="0"/>
          </a:p>
        </p:txBody>
      </p:sp>
      <p:sp>
        <p:nvSpPr>
          <p:cNvPr id="3" name="Content Placeholder 2"/>
          <p:cNvSpPr>
            <a:spLocks noGrp="1"/>
          </p:cNvSpPr>
          <p:nvPr>
            <p:ph idx="1"/>
          </p:nvPr>
        </p:nvSpPr>
        <p:spPr>
          <a:xfrm>
            <a:off x="838200" y="1676400"/>
            <a:ext cx="7467600" cy="4572000"/>
          </a:xfrm>
          <a:solidFill>
            <a:schemeClr val="bg2">
              <a:lumMod val="90000"/>
            </a:schemeClr>
          </a:solidFill>
        </p:spPr>
        <p:txBody>
          <a:bodyPr>
            <a:normAutofit fontScale="92500" lnSpcReduction="20000"/>
          </a:bodyPr>
          <a:lstStyle/>
          <a:p>
            <a:r>
              <a:rPr lang="en-US" b="1" dirty="0" smtClean="0"/>
              <a:t>John Rickford, in an interview, “Holding on to a Language of our Own: an interview with Linguist John Rickford”</a:t>
            </a:r>
          </a:p>
          <a:p>
            <a:pPr lvl="1"/>
            <a:r>
              <a:rPr lang="en-US" dirty="0" smtClean="0"/>
              <a:t>Slaves in the course of  acquiring English, developed first a pidgin and then a creole. He says, “one can view it as a language problem or as language creativity because it is a creative response to a language learning situation” (61).</a:t>
            </a:r>
          </a:p>
          <a:p>
            <a:r>
              <a:rPr lang="en-US" b="1" dirty="0" smtClean="0"/>
              <a:t>James Baldwin, in his essay, “If Black English isn’t a Language, Then tell me What Is?”</a:t>
            </a:r>
          </a:p>
          <a:p>
            <a:pPr lvl="1"/>
            <a:r>
              <a:rPr lang="en-US" dirty="0" smtClean="0"/>
              <a:t>Language is a “political instrument, means and proof of power” and “it is vivid and crucial key to identity.” There are times when speaking certain languages can be dangerous or fatal or one may speak the language in a certain way (68).</a:t>
            </a:r>
          </a:p>
          <a:p>
            <a:pPr lvl="1"/>
            <a:r>
              <a:rPr lang="en-US" dirty="0" smtClean="0"/>
              <a:t>Ebonics was the creation of the Black diaspora. It came into existence by means of brutal necessity and the rules of language are dictated by what the language must convey (69).</a:t>
            </a:r>
            <a:endParaRPr lang="en-US" dirty="0"/>
          </a:p>
        </p:txBody>
      </p:sp>
    </p:spTree>
    <p:extLst>
      <p:ext uri="{BB962C8B-B14F-4D97-AF65-F5344CB8AC3E}">
        <p14:creationId xmlns:p14="http://schemas.microsoft.com/office/powerpoint/2010/main" val="2105953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Ebonics is a language</a:t>
            </a:r>
            <a:endParaRPr lang="en-US" dirty="0"/>
          </a:p>
        </p:txBody>
      </p:sp>
      <p:sp>
        <p:nvSpPr>
          <p:cNvPr id="3" name="Content Placeholder 2"/>
          <p:cNvSpPr>
            <a:spLocks noGrp="1"/>
          </p:cNvSpPr>
          <p:nvPr>
            <p:ph idx="1"/>
          </p:nvPr>
        </p:nvSpPr>
        <p:spPr>
          <a:xfrm>
            <a:off x="838200" y="1676400"/>
            <a:ext cx="7467600" cy="3200400"/>
          </a:xfrm>
          <a:solidFill>
            <a:schemeClr val="bg2">
              <a:lumMod val="90000"/>
            </a:schemeClr>
          </a:solidFill>
        </p:spPr>
        <p:txBody>
          <a:bodyPr>
            <a:normAutofit/>
          </a:bodyPr>
          <a:lstStyle/>
          <a:p>
            <a:r>
              <a:rPr lang="en-US" b="1" dirty="0" smtClean="0"/>
              <a:t>John R. Rickford and Russel J. Rickford in the book </a:t>
            </a:r>
            <a:r>
              <a:rPr lang="en-US" b="1" i="1" dirty="0" smtClean="0"/>
              <a:t>Spoken Soul</a:t>
            </a:r>
          </a:p>
          <a:p>
            <a:pPr lvl="1"/>
            <a:r>
              <a:rPr lang="en-US" dirty="0" smtClean="0"/>
              <a:t>The term “Spoken Soul” was created by Claude Brown, author of </a:t>
            </a:r>
            <a:r>
              <a:rPr lang="en-US" i="1" dirty="0" smtClean="0"/>
              <a:t>ManChild in the Promised Land</a:t>
            </a:r>
            <a:r>
              <a:rPr lang="en-US" dirty="0" smtClean="0"/>
              <a:t>, as another term for black talk (3). He says African American Vernacular posses a “pronounced lyrical quality.”</a:t>
            </a:r>
          </a:p>
          <a:p>
            <a:pPr lvl="1"/>
            <a:r>
              <a:rPr lang="en-US" dirty="0" smtClean="0"/>
              <a:t>Ebonics shows vocabulary parallels between Caribbean Creole English and African American English</a:t>
            </a:r>
            <a:endParaRPr lang="en-US" dirty="0"/>
          </a:p>
        </p:txBody>
      </p:sp>
      <p:pic>
        <p:nvPicPr>
          <p:cNvPr id="8195" name="Picture 3" descr="C:\Users\Sarah\AppData\Local\Microsoft\Windows\Temporary Internet Files\Content.IE5\I82MM4AW\MP9004313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876800"/>
            <a:ext cx="2362200" cy="172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058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Major Political Events in the issue of Ebonics</a:t>
            </a:r>
            <a:endParaRPr lang="en-US" dirty="0"/>
          </a:p>
        </p:txBody>
      </p:sp>
      <p:sp>
        <p:nvSpPr>
          <p:cNvPr id="3" name="Content Placeholder 2"/>
          <p:cNvSpPr>
            <a:spLocks noGrp="1"/>
          </p:cNvSpPr>
          <p:nvPr>
            <p:ph idx="1"/>
          </p:nvPr>
        </p:nvSpPr>
        <p:spPr>
          <a:solidFill>
            <a:schemeClr val="bg2">
              <a:lumMod val="90000"/>
            </a:schemeClr>
          </a:solidFill>
        </p:spPr>
        <p:txBody>
          <a:bodyPr/>
          <a:lstStyle/>
          <a:p>
            <a:r>
              <a:rPr lang="en-US" dirty="0" smtClean="0"/>
              <a:t>1979 Ann Arbor “Black English” case</a:t>
            </a:r>
          </a:p>
          <a:p>
            <a:r>
              <a:rPr lang="en-US" dirty="0" smtClean="0"/>
              <a:t>1996 Oakland School district</a:t>
            </a:r>
            <a:endParaRPr lang="en-US" dirty="0"/>
          </a:p>
        </p:txBody>
      </p:sp>
      <p:sp>
        <p:nvSpPr>
          <p:cNvPr id="4" name="AutoShape 2" descr="data:image/jpeg;base64,/9j/4AAQSkZJRgABAQAAAQABAAD/2wCEAAkGBxQQEBQUDxQUFBUPDw8PEBAPDxQPFA8PFBUWFhQUFBQYHSggGBolHBQUITEhJSkrLi4uFx8zODMsNygtLisBCgoKDg0OFxAQGy0kHCQsLCwsLCwsLCwvLCwsLCwsLCwsLCwsLCwsLCwsLCwsLCwsLCwsLCwsLCwsLCwsLCwsLP/AABEIALUBFgMBIgACEQEDEQH/xAAcAAACAgMBAQAAAAAAAAAAAAACAwAEAQUHBgj/xABBEAACAQIDAwgFCgUFAQEAAAABAgADEQQSIQUxUQYiQWFxgZGhBxMyQtEUIzNSYnKSk7HBFVOCovBDY8Lh8XMW/8QAGAEBAQEBAQAAAAAAAAAAAAAAAAECAwT/xAAgEQEBAAICAwADAQAAAAAAAAAAAQIREiEDMVETIkEy/9oADAMBAAIRAxEAPwC1lkyx2WTLMupOWTLHZZMsBOWTLHZZMsBOWCVj8swVgVysErLBWAVgIKwCssFYBWAgiCRHFYJEBBWYIjSsEiAoiARHEQCICiIJEaRAIgKIgERpEAiAoiARGkRbCAoiARGsIthCFGAY0wCICzAMYRAIgAYBjCIBgAYBhmCYQBkkMkDqeWTLHZZMsNE5ZMsdlmMsBWWYyx2WTLASVglY/LBYW3+cBBWCVl/5DUIv6upbj6treNpWZYFYrAKywVgFYFcrAKx5WAVgIIgkRxEEiAkiARHEQCICSIBEaRAIgJIgERzCLIgKIiyI4iARCEsIthHMIthASYBEawgEQFGAY0iARAWYBjDAMIWYBjDAMBZmZDJA69lkyxpWTLKpOWTLHFZMsgTlkyx2WYywE5ZzvaPK4Guc9MlaTsKeWtUospB0bmmxbTpBnSss4/y+wy08Y/q9QwDtZRZXO9bj/NZjObbxunstlekEjdiqya+ziaaYpLcM9P1bDwaew2fyyNcAVaVDFDjQqo7AcTTqhHv1KGnzwHjqWKKnQkdY0/SZ1Y1+tfRobZ+IbKGfDVSLilVDU27fV1Be3ZaVsZycqKL0rVV+x7Vvu/AmcbwPLDEIuRnFWn00cQorp+Frz0uyvSAtP2RWoN/tOK9In/5VTcDqVllmf1OHx6Rl8tDFsJUPKpsZiUDNQcOjKKlBHpOSouDVp1OneLqWG7WX2E3LtmzSuRAIj2EWRKhJEAiOIgEQEMIBEcwgEQEEQCI4iARASRAYRxEWwgIYQGEcwi2EIQwgERrCARAUYsxrRbQFmAYwwDCFtFmNaLMBZkmTJA7QVkyxxWYyyqVlmMsdlkyyBOWTLHZZMsDx3pHFQYQNSYqEqL6yxy3U6C/eR4znGI5QVqoAxAp1wtgDUpgMFG4Z0yse8me39K2L5tKkPtVWH9q/8pzZaFz8Jzy1tuXpdzYZ+ipRPYK6eHNI/umf4Tn+iKVeqi9n/LqAMe4RY2dcaMR2i8r1MKynUX7DMzKfyts1MEVNiSrDelVTSYeOnnBXMDYjxlyhtKsoyliyj/SrqKqgdSuDl7rS5h8VhWt8ow7rrq2ErFA39FUN5MOyW0k+NryR2JUaslWxFOmcxZhlzEDQAdOpGo0nvmWV9ibRTE0Q9MWAJQqRbKygaeBHjLjCbxmoxld1XYRbCPZYDLNMq7CAwj2WKYQEkQCI5hFkQEkQCI4iLYQEkQGEcRFsICWEUwj2EUwhCGEBhHMIphAUwizGsIsiApoBjGgGEKaAYwxbQAMxMmSB3MrMZY4rMZZVJyyZY3LJlkCssmWNyzVcodtU8HSLVGAZgwopvNR7aADhe1zA5Hy8x/rsdVI1VG9UvYmh87nvmmw63MuYjY2JPznqnZW52ZPnL31uQtyO8ROGp62OhGhB0I7p58vTpF5BpFGmGfXdfy/8mWe36yYTUzl67dZ30s16Ya9wDck2IvaL2LsgYjFJT1ytmLm98igE3F9xuLd8ZiGsCf8ADK+z9vPQNkZku3OKGxOo+B8TMeK3e/47eSSST+uq4LApQpinSFlXvJPSSekxjCVOTu302jUcKUplKdEIr2pmqQpDtppe9ptcThHp+2pHWRoew7jPdLK8WUsvaiwi2EsMsWyzSK7CKYSywimECuwiyJYYRbCAgiLIj2EWRASRFsI4iLYQEsIphHmKYQhDCKYR7CKYQEtFsI1hFtAU0W0a0U0IW0W0YYBgLMkyZIHeisxljSJi0ql5Zi0ZaS0Bdp4X0qbBFagMRmscMtmBOjU2YDTrBInvG0Fz0C84Xyl5Yvj2KViyUQxyUqXUeaagJs504i3RaZyXH283hdqVaJvSqOtuDEX+M9BhuWzMAuLpUsQB7zqA47GAmhGzg5+aqIfsufVN/ecp7mMXiNl1KftqV4BgaZPXzrA915nUXdewp4jZ+I0DVMMx6H+cS/3tbDvEuUeS1S2bDVKVdeg03Cse4m3nOeeqZegjqIOvZG4bEvTN0LIeNNih8pjLxy9N452Xb0+1MI9JslZGQ+0Q4K3A4HpHWJVrcjsXlpVKdM1Erqrg0zcoG1AdTqNDv3dcrVMTiMSLu71MugLksV6hedk5NGocHQ9euVxSVWBFjYaKSOgkAHvmfF45juOnl8lykrmFTkXjaYDLTuRrzKq5h3Xh0OVW0cHzHaqov9HXUkG27RuzeJ1thE16IcWcBgd6sAwPcZ1uDlPJ9eN2b6SaT2GMoa9NSgch713eR7Z6LB7TweJ+gxKhjup1x6s/iHwE1m0+ReFrbkNI8aJyj8JuPC08ptHkFXp60HWqOB+bfwOh8ZP2i/rXSq+y6qi+Qsv16ZFRSON1vNewnNMPtfHYBrBqtOx9lswHcDoZ6XA+lJzYYyjTrDpbLlfuO/ziZ/S4fHomEUwh4PlJs7EW59TDseh/nEHedfObMbGNQZsPUpVgd2RwpPc2nnNTKVm42NIwgES7i8DUpfSIy9bKQD2HcZVIlZIYRbCPYRbCUVyIphLDCJYQiuwimEsMIloCWEUwjmimgKaKaOaKaEKMAxhgGAsyTJkgd/ImLRhEG0qgtJaHaS0Bdp8+ctdgPg8TUVhzHd3otlsHpk3FiNLi9iOifQ1ojG4GnXQpWRaiHelRQwPcemZyx21jdPl69pcwe1KlIWR2APuE3Q/0HTynW9teibC1bthnqYdj7v01O/3WOYdzTxG1fRjj6FzTVMQt99FwGt1o9vImTicmqp7VQ/S0VI6WoE0G/Dqh/DMYtMK63pu6sBotWjbuzI1v7ZqsZhqtBsuIpVKR4VabU/DMNYtaw4950k1V3HSPRNiEFSrTfKXZVekxNyFW+dVHeDpw6p0thOc+jLk0/rFxVTREVxSBBBdmGUkcVAJ16T2TpRE1j6TL2rsIthLDCLYSsq7CKYSwwi2EKp4igrjK6hgd4YBh4Gea2nyLw9S5p3pE/V5y/hP7ET1jCKYSWSrLY5btHkdiKNzT+cUdNPf+E6+E1NLF18O3NZ0Yb7Eqe8dM7GwlLHYCnWFqqK3WRqOw7xMXBuZ/XkNk+k3F0LB29YN3OG8dc9JgvSDgq+mKw4Qne9IFNePM3+E0W0uRKNc0GKn6r6jx3zym0dgVqHtIbD315y+I3Sa0vVdjw+GwWJF8NibX92oA/dcWI8IvE8ma4F0yVRxpOCfwmxnEVrOpuCQR0roZu9l8s8VQOlQsB0Pr575d1OMe4xNBkNnVlP1XUqfAyswmdm+lHOMmKQMODgVFPcRNvSx2z8X7DGix+o11v1o37ERz+pwaJhEsJ6DFcnKm+gyVx/tnK/5ba+BM0VekVJDgqRvVgVI7QZuWViyxWaKaOaKaVCWimjmimgLMWYwwDCFmZkMkD6DtMWjLTFpVJquEUs5CqouWYgADrJnkOU/KwBMuCqJmJ51Q+71LcWJ65PS5XKbP0Ns1ZAewBj+oE4S9dvrHxnPPfqN46910hNu49zZcSSSdy5T/AMZtcPjdqBdOfrvbNfwBH6TkJxT8TMfKW4zlMMvrdyx+OzrtHaPvUj2j5Qv7mW6WNrW+cWsvG1TEt/xnEUxrjc7DsJEcu1Kw3Vag7KjD95rWX1N4/HbWqBxZzXIO9S1YjwIlahybwOcOcKS1wb+qqk37knHxtquN1ar+a/xmV23iP51X85/jJrJdx9HYKkh0SjV0G9/lRA720lo4TghU9hI8GE+b029if51X8xj+8Z/+gxB0Nap1/OMP3jdNO8bY2dXqIFSpQpEG+cN6pmHWLaSg+LWgFTEVqRe2pRswPAkjQGcS+XVGPOdmvvzMWv4mMGKIExzsvTcwlnbuJ13RbCUeStUvgqDHppAfhJX9psmE9U7jz3qqzCKYSwwi2ECuwiWEssIloCGEUwj2imgaXaPJ+hW9pMp+snNPhunmNocjnXWkwccG5pnvGimMzcY1MrHJ8Zs16Wjqy/eH7ysjkbjOs1lDCzWI4Gxmjx3J+hU1tlJ6UNvKTivJ5jZ3KfEUbZXaw6CbjwM9ZgvSEKihMXTWoNwuM1uw7x3GeexfJZh9G6twD80+M0+I2bUp+0jDrAzDxExcY3MnRb4bEa4WoFa1/VVT5Kx18R3zX4iiUJDCxE8Ejkbj3TYYfbVVBYsWA91+cO47xJOUNY16R4pprcPtpWPO5vbqPGbjZ+GbEsFogMTus6gd5JAE6TJyuFisYsy7tLAVMO+SsuRuFwwI6mUkGUmM0yAzMwTMwO9GueMx688ZXLzBqRtvTxXpbxobDpRvdmqestwUAi/n5Tjz4Zr7p1H0p7HDj5QKqKypl9VUverY/wCmRrfXdbvE5Td+DdwaY72vUF6gzBw7cDAzNwbzku/BvAy9p0cuFY7gZZo7JrN7NNz2KTKS1XG7N5xyY6uNz1h1K7j9DHZ0vpybxTbqNT8Ms0uSGLO6g/l8Zqv4liP5lf8AMqfGGNo4j+ZiPzKnxkqx6GhyGxrD6EjtIllPR5jD7i69Bb/qeYGOxB96v+ZU+Mnr653+tPa7fvOfX1vt62ryAxii5QWA1IddwE1NfYjJ7TKDwzD4zTFKpNypPWWH7wqdGpfdbXU3Bt3X1mdT63N/HV+RWJDYVaYa7ULowB6CxKn9fCbwjtmg5J4ajSpH1DFy2U1GbQ3toLdA3zdF5uXpm49owimEItFM8uziwVi3WRngM8bOIWWAVEjvALSbXiwyRRUQy56pixP/AJHJeJJAimURr02/wRLg/wCCNpxAyRLJGm/HygXPHyk3V4xSxGBpv7aKe1Rfxmur8n6R9nMv3Wv5Gbtr9J8hAKdf6Scl4vL1+TZ9xwep1y+Y+E1uIpVcKQblc1wGRtDx1nuGpHj+k120QCpUgPm0IYAgR+ST2n47/Hnf4vWqWVmLEnKt9Tcz0LUZrcFs9aL5gvVffl+7fdN2wP8AgtH5JfRPHZ7UjSkloiSOZ+OOtl5jNFZ5M067ctPFekLAlnVzbKVyDfowubd954sYax0tp0idI5bC+HHVUH6Gc+9VPL5Z+z1eP/JPyfhMjDnolj1cMJOO67cVdcET0DxAlmnsV23ZPzF+MxkgHSJSxaHJ6of5f5i/GOXk3U40/wA1Zr1v0XjFv1+M10zqtrR5JufeojtqCWE5JH3q1Af1E/tNUubr8Yyx6b+MbnxdX62NXk3SQHNiaZNtAqkkmUK+ApKOa7N/SF7t5k9XeMTCXmbWpG/5OYVUpllvz+J6Be37zZsZV2WuWioPA/qY4menD1Hmz91C0Wxmc0FjNM6YIgESFoN5FCwg2mWgGFYaBGGKftk2umS3GAwia2KUb/ASnU2lb2R4zNrWltxaVqtYDfEPic3SeyJaneZ5rwE+M4fCVqmJYy5h9nMx0t3x1TBhDqbngNBJva6ajnHiZf2fggzAVGygm1+EO3ATHTul4JyWtp4SjTbKhD6asCbdl5VKiC8GXj8Tf1k0xxmYsyR2dOlAzN4jPM5p6a8xG18N62iygXOhHaJ4XE4Rk0KkdonQc8r4zDLUWzdxG8Gcs8duuGWnP1ok7h5Rgwz/AFD+Ez0b7EYey/Ze4jqWAqAa1SOzWefhk7848wMNU+o34TMvg3O6m34TPU/JW/mMfCBVrLTHPbzEcbDnt5pNmVSfYI7RaWqOxqp3J5iXm25SBsFJ742jyhpg/R6feiQtosNyYrsPZGnEy4nJV+kLNhgNu0n9inlPW17+Uuna3AW750mMcrnk1A5LsOlR3GVsTsgUzbOrX35Rum3xWOzqVta+83JM17Wk4TazPJE0FuEl4stBLzqwbaA3XANWA1SAZi2MAvFvUhTLwWeU6mMA3aynWxZP/Um2pF6tiwvTKFfaBO7SVzcndLOGwTMdFPhM3tqdKL1rzAF9w3z0+G2AW1cW7paNChQ3jMw6ARM6Ocebwuyne1ge+bmjsZaQvWcDq3k9wh1trncgCjq3zWVaxOp1l4pyXq2NUC1JbfaO/umsqXO+ZDzBMutGyjBDkbo1iIoiXbOgMSd8WRDMWxlRi0xBvJA6AXhB5JJ0rmzngl5mSRQs012OxzJuAkkkq4tLiNoVGPtW7BKL0Cx1YntmZJzrrEGCHHyj6eBHHykkk0u13ZtGzjU6TeAySTeMc8qzBKySSoDJ2zBQdfjJJKhZA6/GTIOvxkkmtIUyjr8Yk4ZTvv4ySTOou6YmzqfA+MamCpDel++YkjUN0Rqovs018Yf8Ub3QB2SSTWozbVavjWb2iT/WbeEqGoPq+ZkkjUTdJqVgPdHjKnyzX2RJJGocqMYn7IjflA+qJiSXjDlWBiB9UQPlQ+oJmSOMTlQNix9QRTY37Akkl4xLlS/l32R/ndMSSS8YnK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752850"/>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07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Presence in Major Dictionaries</a:t>
            </a:r>
            <a:endParaRPr lang="en-US" dirty="0"/>
          </a:p>
        </p:txBody>
      </p:sp>
      <p:sp>
        <p:nvSpPr>
          <p:cNvPr id="3" name="Content Placeholder 2"/>
          <p:cNvSpPr>
            <a:spLocks noGrp="1"/>
          </p:cNvSpPr>
          <p:nvPr>
            <p:ph idx="1"/>
          </p:nvPr>
        </p:nvSpPr>
        <p:spPr>
          <a:xfrm>
            <a:off x="838200" y="1828800"/>
            <a:ext cx="7467600" cy="4572000"/>
          </a:xfrm>
          <a:solidFill>
            <a:schemeClr val="bg2">
              <a:lumMod val="90000"/>
            </a:schemeClr>
          </a:solidFill>
        </p:spPr>
        <p:txBody>
          <a:bodyPr>
            <a:normAutofit fontScale="92500" lnSpcReduction="20000"/>
          </a:bodyPr>
          <a:lstStyle/>
          <a:p>
            <a:r>
              <a:rPr lang="en-US" b="1" dirty="0" smtClean="0"/>
              <a:t>Fern L. Johnson, in the study “Unacknowledged African Origins of U.S. English Usage: ‘Origin Unknown’ and Other Peculiar Etymologies (2002)”</a:t>
            </a:r>
          </a:p>
          <a:p>
            <a:pPr lvl="1"/>
            <a:r>
              <a:rPr lang="en-US" b="1" u="sng" dirty="0" smtClean="0"/>
              <a:t>Purpose</a:t>
            </a:r>
            <a:r>
              <a:rPr lang="en-US" dirty="0" smtClean="0"/>
              <a:t>: “to ascertain the degree to which standard, highly regarded dictionaries of U.S. English recognize in their etymological entries the work that has been done to trace African origins for words in the U.S. linguistic currency” (209)</a:t>
            </a:r>
          </a:p>
          <a:p>
            <a:pPr lvl="1"/>
            <a:r>
              <a:rPr lang="en-US" b="1" u="sng" dirty="0" smtClean="0"/>
              <a:t>Method</a:t>
            </a:r>
            <a:r>
              <a:rPr lang="en-US" dirty="0" smtClean="0"/>
              <a:t>: Chose 26 recognizable mainstream English “test” words. The 26th being banana, which originated in West Africa and is well-know for its etymology. Chose two editions of  </a:t>
            </a:r>
            <a:r>
              <a:rPr lang="en-US" i="1" dirty="0" smtClean="0"/>
              <a:t>The American Heritage Dictionary of English</a:t>
            </a:r>
            <a:r>
              <a:rPr lang="en-US" dirty="0" smtClean="0"/>
              <a:t> and the </a:t>
            </a:r>
            <a:r>
              <a:rPr lang="en-US" i="1" dirty="0" smtClean="0"/>
              <a:t>Merriam Webster Dictionary</a:t>
            </a:r>
            <a:r>
              <a:rPr lang="en-US" dirty="0" smtClean="0"/>
              <a:t>. He assumed it would take several dictionary editions for the impact of etymological work on African language terms to become evident (210)</a:t>
            </a:r>
          </a:p>
          <a:p>
            <a:pPr lvl="1"/>
            <a:r>
              <a:rPr lang="en-US" b="1" u="sng" dirty="0" smtClean="0"/>
              <a:t>Conclusions</a:t>
            </a:r>
            <a:r>
              <a:rPr lang="en-US" dirty="0" smtClean="0"/>
              <a:t>: The general patterns in both shows lack of recognition for African word origins or even African word origin possibilities (212). </a:t>
            </a:r>
            <a:endParaRPr lang="en-US" dirty="0"/>
          </a:p>
        </p:txBody>
      </p:sp>
      <p:pic>
        <p:nvPicPr>
          <p:cNvPr id="4098" name="Picture 2" descr="http://t2.gstatic.com/images?q=tbn:ANd9GcSn3OOfAghnzEbDXVn0aVTdQJjPqhDeiNXtaQtRitLz-YudqjPw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990600"/>
            <a:ext cx="1179074" cy="82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53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Ebonics Presence</a:t>
            </a:r>
            <a:endParaRPr lang="en-US" dirty="0"/>
          </a:p>
        </p:txBody>
      </p:sp>
      <p:sp>
        <p:nvSpPr>
          <p:cNvPr id="3" name="Content Placeholder 2"/>
          <p:cNvSpPr>
            <a:spLocks noGrp="1"/>
          </p:cNvSpPr>
          <p:nvPr>
            <p:ph sz="quarter" idx="13"/>
          </p:nvPr>
        </p:nvSpPr>
        <p:spPr>
          <a:solidFill>
            <a:schemeClr val="bg2">
              <a:lumMod val="90000"/>
            </a:schemeClr>
          </a:solidFill>
        </p:spPr>
        <p:txBody>
          <a:bodyPr>
            <a:normAutofit fontScale="85000" lnSpcReduction="10000"/>
          </a:bodyPr>
          <a:lstStyle/>
          <a:p>
            <a:r>
              <a:rPr lang="en-US" b="1" dirty="0" smtClean="0"/>
              <a:t>Rickford and Rickford provide other resources for finding Ebonics words and their etymologies (93).</a:t>
            </a:r>
          </a:p>
          <a:p>
            <a:pPr lvl="1"/>
            <a:r>
              <a:rPr lang="en-US" dirty="0" smtClean="0"/>
              <a:t>Clarence Major’s 548 page </a:t>
            </a:r>
            <a:r>
              <a:rPr lang="en-US" i="1" dirty="0" smtClean="0"/>
              <a:t>Juba to Jive: A Dictionary of African American Slang</a:t>
            </a:r>
          </a:p>
          <a:p>
            <a:pPr lvl="1"/>
            <a:r>
              <a:rPr lang="en-US" dirty="0" smtClean="0"/>
              <a:t>Geneva Smithermans’s 243 page </a:t>
            </a:r>
            <a:r>
              <a:rPr lang="en-US" i="1" dirty="0" smtClean="0"/>
              <a:t>Black Talk: Words and Phrases from the Hood to the Amen Corner</a:t>
            </a:r>
          </a:p>
          <a:p>
            <a:pPr lvl="1"/>
            <a:r>
              <a:rPr lang="en-US" dirty="0" smtClean="0"/>
              <a:t>J.L Dilard </a:t>
            </a:r>
            <a:r>
              <a:rPr lang="en-US" i="1" dirty="0" smtClean="0"/>
              <a:t>Lexicon of Black English </a:t>
            </a:r>
            <a:r>
              <a:rPr lang="en-US" dirty="0" smtClean="0"/>
              <a:t>(1970)</a:t>
            </a:r>
            <a:endParaRPr lang="en-US" dirty="0"/>
          </a:p>
        </p:txBody>
      </p:sp>
      <p:sp>
        <p:nvSpPr>
          <p:cNvPr id="4" name="Content Placeholder 3"/>
          <p:cNvSpPr>
            <a:spLocks noGrp="1"/>
          </p:cNvSpPr>
          <p:nvPr>
            <p:ph sz="quarter" idx="14"/>
          </p:nvPr>
        </p:nvSpPr>
        <p:spPr>
          <a:solidFill>
            <a:schemeClr val="bg2">
              <a:lumMod val="90000"/>
            </a:schemeClr>
          </a:solidFill>
        </p:spPr>
        <p:txBody>
          <a:bodyPr>
            <a:normAutofit lnSpcReduction="10000"/>
          </a:bodyPr>
          <a:lstStyle/>
          <a:p>
            <a:r>
              <a:rPr lang="en-US" b="1" i="1" dirty="0" smtClean="0"/>
              <a:t>Words with African origins: </a:t>
            </a:r>
          </a:p>
          <a:p>
            <a:pPr lvl="1"/>
            <a:r>
              <a:rPr lang="en-US" dirty="0" smtClean="0"/>
              <a:t>Goober or guba from ngguba, a Kimbundu word meaning “peanut”</a:t>
            </a:r>
          </a:p>
          <a:p>
            <a:pPr lvl="1"/>
            <a:r>
              <a:rPr lang="en-US" dirty="0" smtClean="0"/>
              <a:t>Okay, jazz, tote (carry)</a:t>
            </a:r>
          </a:p>
          <a:p>
            <a:pPr lvl="1"/>
            <a:r>
              <a:rPr lang="en-US" dirty="0" smtClean="0"/>
              <a:t>Loan translations into English such as cut-eye and bad mouth.</a:t>
            </a:r>
          </a:p>
          <a:p>
            <a:pPr lvl="2"/>
            <a:r>
              <a:rPr lang="en-US" dirty="0" smtClean="0"/>
              <a:t>Loan translations tend to survive longer than direct loans.</a:t>
            </a:r>
          </a:p>
          <a:p>
            <a:pPr lvl="1"/>
            <a:endParaRPr lang="en-US" dirty="0" smtClean="0"/>
          </a:p>
          <a:p>
            <a:endParaRPr lang="en-US" dirty="0"/>
          </a:p>
        </p:txBody>
      </p:sp>
      <p:pic>
        <p:nvPicPr>
          <p:cNvPr id="5122" name="Picture 2" descr="http://t3.gstatic.com/images?q=tbn:ANd9GcSZG_rat4NSm73W_ngm-6GD5A70tEYr4mqlsJzTQ1hts4mXgwiY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988332"/>
            <a:ext cx="1066800" cy="100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066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Ebonic</a:t>
            </a:r>
            <a:r>
              <a:rPr lang="en-US" dirty="0" smtClean="0"/>
              <a:t> Pronunciation</a:t>
            </a:r>
            <a:endParaRPr lang="en-US" dirty="0"/>
          </a:p>
        </p:txBody>
      </p:sp>
      <p:sp>
        <p:nvSpPr>
          <p:cNvPr id="4" name="Content Placeholder 3"/>
          <p:cNvSpPr>
            <a:spLocks noGrp="1"/>
          </p:cNvSpPr>
          <p:nvPr>
            <p:ph idx="1"/>
          </p:nvPr>
        </p:nvSpPr>
        <p:spPr>
          <a:xfrm>
            <a:off x="838200" y="2038388"/>
            <a:ext cx="7467600" cy="4286212"/>
          </a:xfrm>
          <a:solidFill>
            <a:schemeClr val="bg2">
              <a:lumMod val="90000"/>
            </a:schemeClr>
          </a:solidFill>
        </p:spPr>
        <p:txBody>
          <a:bodyPr>
            <a:normAutofit fontScale="92500" lnSpcReduction="20000"/>
          </a:bodyPr>
          <a:lstStyle/>
          <a:p>
            <a:r>
              <a:rPr lang="en-US" sz="3500" b="1" u="sng" dirty="0" smtClean="0"/>
              <a:t>Pronunciation</a:t>
            </a:r>
            <a:r>
              <a:rPr lang="en-US" dirty="0" smtClean="0"/>
              <a:t>:</a:t>
            </a:r>
          </a:p>
          <a:p>
            <a:pPr lvl="1"/>
            <a:r>
              <a:rPr lang="en-US" sz="3000" dirty="0" smtClean="0"/>
              <a:t>Mary M. Clark’s textbook, </a:t>
            </a:r>
            <a:r>
              <a:rPr lang="en-US" sz="3000" i="1" dirty="0" smtClean="0"/>
              <a:t>The Structure of English for Readers, writers and Teachers</a:t>
            </a:r>
          </a:p>
          <a:p>
            <a:pPr marL="329184" lvl="1" indent="0">
              <a:buNone/>
            </a:pPr>
            <a:endParaRPr lang="en-US" sz="2300" i="1" dirty="0" smtClean="0"/>
          </a:p>
          <a:p>
            <a:pPr lvl="2"/>
            <a:r>
              <a:rPr lang="en-US" sz="2300" dirty="0" smtClean="0"/>
              <a:t>simplification </a:t>
            </a:r>
            <a:r>
              <a:rPr lang="en-US" sz="2300" dirty="0"/>
              <a:t>of consonant clusters (</a:t>
            </a:r>
            <a:r>
              <a:rPr lang="en-US" sz="2300" i="1" dirty="0"/>
              <a:t>help</a:t>
            </a:r>
            <a:r>
              <a:rPr lang="en-US" sz="2300" dirty="0"/>
              <a:t> as </a:t>
            </a:r>
            <a:r>
              <a:rPr lang="en-US" sz="2300" i="1" dirty="0" err="1"/>
              <a:t>hep</a:t>
            </a:r>
            <a:r>
              <a:rPr lang="en-US" sz="2300" dirty="0" smtClean="0"/>
              <a:t>),</a:t>
            </a:r>
          </a:p>
          <a:p>
            <a:pPr lvl="2"/>
            <a:r>
              <a:rPr lang="en-US" sz="2300" dirty="0" smtClean="0"/>
              <a:t> </a:t>
            </a:r>
            <a:r>
              <a:rPr lang="en-US" sz="2300" dirty="0"/>
              <a:t>[r]-dropping, </a:t>
            </a:r>
            <a:endParaRPr lang="en-US" sz="2300" dirty="0" smtClean="0"/>
          </a:p>
          <a:p>
            <a:pPr lvl="2"/>
            <a:r>
              <a:rPr lang="en-US" sz="2300" dirty="0" smtClean="0"/>
              <a:t>pronunciation </a:t>
            </a:r>
            <a:r>
              <a:rPr lang="en-US" sz="2300" dirty="0"/>
              <a:t>of [ I] as [a].  </a:t>
            </a:r>
            <a:endParaRPr lang="en-US" sz="2300" dirty="0" smtClean="0"/>
          </a:p>
          <a:p>
            <a:pPr lvl="2"/>
            <a:r>
              <a:rPr lang="en-US" sz="2300" dirty="0" smtClean="0"/>
              <a:t>When </a:t>
            </a:r>
            <a:r>
              <a:rPr lang="en-US" sz="2300" dirty="0"/>
              <a:t>looking at the types of substitution of sounds, there is the substitution of [t] and [d] for initial [th] and [</a:t>
            </a:r>
            <a:r>
              <a:rPr lang="en-US" sz="2300" i="1" dirty="0"/>
              <a:t>th</a:t>
            </a:r>
            <a:r>
              <a:rPr lang="en-US" sz="2300" dirty="0"/>
              <a:t>]: For instance, </a:t>
            </a:r>
            <a:r>
              <a:rPr lang="en-US" sz="2300" i="1" dirty="0"/>
              <a:t>thing</a:t>
            </a:r>
            <a:r>
              <a:rPr lang="en-US" sz="2300" dirty="0"/>
              <a:t> as </a:t>
            </a:r>
            <a:r>
              <a:rPr lang="en-US" sz="2300" i="1" dirty="0"/>
              <a:t>ting</a:t>
            </a:r>
            <a:r>
              <a:rPr lang="en-US" sz="2300" dirty="0"/>
              <a:t> and </a:t>
            </a:r>
            <a:r>
              <a:rPr lang="en-US" sz="2300" i="1" dirty="0"/>
              <a:t>this</a:t>
            </a:r>
            <a:r>
              <a:rPr lang="en-US" sz="2300" dirty="0"/>
              <a:t> as </a:t>
            </a:r>
            <a:r>
              <a:rPr lang="en-US" sz="2300" i="1" dirty="0"/>
              <a:t>dis</a:t>
            </a:r>
            <a:r>
              <a:rPr lang="en-US" sz="2300" dirty="0"/>
              <a:t>.  </a:t>
            </a:r>
            <a:endParaRPr lang="en-US" sz="2300" dirty="0" smtClean="0"/>
          </a:p>
          <a:p>
            <a:pPr lvl="2"/>
            <a:r>
              <a:rPr lang="en-US" sz="2300" dirty="0" smtClean="0"/>
              <a:t>The </a:t>
            </a:r>
            <a:r>
              <a:rPr lang="en-US" sz="2300" dirty="0"/>
              <a:t>other substitution of [f] and [v] for final [th] and [</a:t>
            </a:r>
            <a:r>
              <a:rPr lang="en-US" sz="2300" i="1" dirty="0"/>
              <a:t>th</a:t>
            </a:r>
            <a:r>
              <a:rPr lang="en-US" sz="2300" dirty="0"/>
              <a:t>]: For instance, </a:t>
            </a:r>
            <a:r>
              <a:rPr lang="en-US" sz="2300" i="1" dirty="0"/>
              <a:t>mouth</a:t>
            </a:r>
            <a:r>
              <a:rPr lang="en-US" sz="2300" dirty="0"/>
              <a:t> as </a:t>
            </a:r>
            <a:r>
              <a:rPr lang="en-US" sz="2300" i="1" dirty="0"/>
              <a:t>mouf</a:t>
            </a:r>
            <a:r>
              <a:rPr lang="en-US" sz="2300" dirty="0"/>
              <a:t> and </a:t>
            </a:r>
            <a:r>
              <a:rPr lang="en-US" sz="2300" i="1" dirty="0"/>
              <a:t>bathe</a:t>
            </a:r>
            <a:r>
              <a:rPr lang="en-US" sz="2300" dirty="0"/>
              <a:t> as </a:t>
            </a:r>
            <a:r>
              <a:rPr lang="en-US" sz="2300" i="1" dirty="0"/>
              <a:t>bav</a:t>
            </a:r>
            <a:r>
              <a:rPr lang="en-US" sz="2300" dirty="0"/>
              <a:t> (259-260).</a:t>
            </a:r>
          </a:p>
          <a:p>
            <a:pPr lvl="1"/>
            <a:endParaRPr lang="en-US" i="1" dirty="0"/>
          </a:p>
        </p:txBody>
      </p:sp>
    </p:spTree>
    <p:extLst>
      <p:ext uri="{BB962C8B-B14F-4D97-AF65-F5344CB8AC3E}">
        <p14:creationId xmlns:p14="http://schemas.microsoft.com/office/powerpoint/2010/main" val="3409890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a:solidFill>
            <a:schemeClr val="bg2">
              <a:lumMod val="90000"/>
            </a:schemeClr>
          </a:solidFill>
        </p:spPr>
        <p:txBody>
          <a:bodyPr>
            <a:normAutofit fontScale="85000" lnSpcReduction="10000"/>
          </a:bodyPr>
          <a:lstStyle/>
          <a:p>
            <a:pPr marL="0" indent="0">
              <a:buNone/>
            </a:pPr>
            <a:r>
              <a:rPr lang="en-US" b="1" dirty="0" smtClean="0"/>
              <a:t>					Ebonics </a:t>
            </a:r>
            <a:r>
              <a:rPr lang="en-US" b="1" dirty="0"/>
              <a:t>in the Classroom</a:t>
            </a:r>
            <a:endParaRPr lang="en-US" dirty="0"/>
          </a:p>
          <a:p>
            <a:r>
              <a:rPr lang="en-US" dirty="0"/>
              <a:t>In this presentation, hosted by Professor Sarah Armstrong, an English Adjunct at Columbus State, she will be using texts such as the book </a:t>
            </a:r>
            <a:r>
              <a:rPr lang="en-US" i="1" dirty="0"/>
              <a:t>Spoken Soul: The Story of Black English</a:t>
            </a:r>
            <a:r>
              <a:rPr lang="en-US" dirty="0"/>
              <a:t> by John Russell </a:t>
            </a:r>
            <a:r>
              <a:rPr lang="en-US" dirty="0" err="1"/>
              <a:t>Rickford</a:t>
            </a:r>
            <a:r>
              <a:rPr lang="en-US" dirty="0"/>
              <a:t> and Russell John </a:t>
            </a:r>
            <a:r>
              <a:rPr lang="en-US" dirty="0" err="1"/>
              <a:t>Rickford</a:t>
            </a:r>
            <a:r>
              <a:rPr lang="en-US" dirty="0"/>
              <a:t> to explain how Ebonics or African American Vernacular (AAV) is indeed a language and to have participants examine and brainstorm different teaching methods that will welcome Ebonics and other languages into the classroom as a stepping stone to help further their students’ knowledge. By fostering understanding and beginning to brainstorm methods, it can help teachers to become better and more conscientious practitioners in a time where classrooms are becoming more and more diverse.  </a:t>
            </a:r>
          </a:p>
          <a:p>
            <a:endParaRPr lang="en-US" dirty="0"/>
          </a:p>
        </p:txBody>
      </p:sp>
    </p:spTree>
    <p:extLst>
      <p:ext uri="{BB962C8B-B14F-4D97-AF65-F5344CB8AC3E}">
        <p14:creationId xmlns:p14="http://schemas.microsoft.com/office/powerpoint/2010/main" val="4172912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Ebonics Grammar</a:t>
            </a:r>
            <a:endParaRPr lang="en-US" dirty="0"/>
          </a:p>
        </p:txBody>
      </p:sp>
      <p:sp>
        <p:nvSpPr>
          <p:cNvPr id="3" name="Content Placeholder 2"/>
          <p:cNvSpPr>
            <a:spLocks noGrp="1"/>
          </p:cNvSpPr>
          <p:nvPr>
            <p:ph sz="quarter" idx="13"/>
          </p:nvPr>
        </p:nvSpPr>
        <p:spPr>
          <a:xfrm>
            <a:off x="841248" y="2039112"/>
            <a:ext cx="3657600" cy="1466088"/>
          </a:xfrm>
          <a:solidFill>
            <a:schemeClr val="bg2">
              <a:lumMod val="90000"/>
            </a:schemeClr>
          </a:solidFill>
        </p:spPr>
        <p:txBody>
          <a:bodyPr>
            <a:normAutofit/>
          </a:bodyPr>
          <a:lstStyle/>
          <a:p>
            <a:r>
              <a:rPr lang="en-US" b="1" u="sng" dirty="0"/>
              <a:t>Grammar</a:t>
            </a:r>
            <a:r>
              <a:rPr lang="en-US" dirty="0"/>
              <a:t>:</a:t>
            </a:r>
          </a:p>
          <a:p>
            <a:pPr lvl="1"/>
            <a:r>
              <a:rPr lang="en-US" dirty="0" err="1"/>
              <a:t>Rickford</a:t>
            </a:r>
            <a:r>
              <a:rPr lang="en-US" dirty="0"/>
              <a:t> and </a:t>
            </a:r>
            <a:r>
              <a:rPr lang="en-US" dirty="0" err="1"/>
              <a:t>Rickford’s</a:t>
            </a:r>
            <a:r>
              <a:rPr lang="en-US" dirty="0"/>
              <a:t> book  </a:t>
            </a:r>
            <a:r>
              <a:rPr lang="en-US" i="1" dirty="0"/>
              <a:t>Spoken Soul</a:t>
            </a:r>
          </a:p>
          <a:p>
            <a:pPr marL="329184" lvl="1" indent="0">
              <a:buNone/>
            </a:pPr>
            <a:endParaRPr lang="en-US" i="1" dirty="0"/>
          </a:p>
        </p:txBody>
      </p:sp>
      <p:sp>
        <p:nvSpPr>
          <p:cNvPr id="4" name="Content Placeholder 3"/>
          <p:cNvSpPr>
            <a:spLocks noGrp="1"/>
          </p:cNvSpPr>
          <p:nvPr>
            <p:ph sz="quarter" idx="14"/>
          </p:nvPr>
        </p:nvSpPr>
        <p:spPr>
          <a:xfrm>
            <a:off x="4645152" y="1600200"/>
            <a:ext cx="3657600" cy="4800600"/>
          </a:xfrm>
          <a:solidFill>
            <a:schemeClr val="bg2">
              <a:lumMod val="90000"/>
            </a:schemeClr>
          </a:solidFill>
        </p:spPr>
        <p:txBody>
          <a:bodyPr>
            <a:normAutofit fontScale="85000" lnSpcReduction="20000"/>
          </a:bodyPr>
          <a:lstStyle/>
          <a:p>
            <a:pPr lvl="1"/>
            <a:r>
              <a:rPr lang="en-US" sz="2100" b="1" dirty="0"/>
              <a:t>12 grammatical features: </a:t>
            </a:r>
          </a:p>
          <a:p>
            <a:pPr lvl="2"/>
            <a:r>
              <a:rPr lang="en-US" sz="2100" dirty="0"/>
              <a:t>Plural </a:t>
            </a:r>
            <a:r>
              <a:rPr lang="en-US" sz="2100" i="1" dirty="0"/>
              <a:t>s</a:t>
            </a:r>
            <a:r>
              <a:rPr lang="en-US" sz="2100" dirty="0"/>
              <a:t> and </a:t>
            </a:r>
            <a:r>
              <a:rPr lang="en-US" sz="2100" i="1" dirty="0" err="1"/>
              <a:t>dem</a:t>
            </a:r>
            <a:r>
              <a:rPr lang="en-US" sz="2100" dirty="0"/>
              <a:t>; </a:t>
            </a:r>
          </a:p>
          <a:p>
            <a:pPr lvl="2"/>
            <a:r>
              <a:rPr lang="en-US" sz="2100" dirty="0"/>
              <a:t>existential </a:t>
            </a:r>
            <a:r>
              <a:rPr lang="en-US" sz="2100" i="1" dirty="0"/>
              <a:t>it is</a:t>
            </a:r>
            <a:r>
              <a:rPr lang="en-US" sz="2100" dirty="0"/>
              <a:t>; </a:t>
            </a:r>
          </a:p>
          <a:p>
            <a:pPr lvl="2"/>
            <a:r>
              <a:rPr lang="en-US" sz="2100" dirty="0"/>
              <a:t>absence of third-person singular present-tense </a:t>
            </a:r>
            <a:r>
              <a:rPr lang="en-US" sz="2100" i="1" dirty="0"/>
              <a:t>s</a:t>
            </a:r>
            <a:r>
              <a:rPr lang="en-US" sz="2100" dirty="0"/>
              <a:t>; </a:t>
            </a:r>
          </a:p>
          <a:p>
            <a:pPr lvl="2"/>
            <a:r>
              <a:rPr lang="en-US" sz="2100" dirty="0"/>
              <a:t>absence of possessive ‘</a:t>
            </a:r>
            <a:r>
              <a:rPr lang="en-US" sz="2100" i="1" dirty="0"/>
              <a:t>s</a:t>
            </a:r>
            <a:r>
              <a:rPr lang="en-US" sz="2100" dirty="0"/>
              <a:t>; </a:t>
            </a:r>
          </a:p>
          <a:p>
            <a:pPr lvl="2"/>
            <a:r>
              <a:rPr lang="en-US" sz="2100" dirty="0"/>
              <a:t>Invariant </a:t>
            </a:r>
            <a:r>
              <a:rPr lang="en-US" sz="2100" i="1" dirty="0"/>
              <a:t>be</a:t>
            </a:r>
            <a:r>
              <a:rPr lang="en-US" sz="2100" dirty="0"/>
              <a:t>; </a:t>
            </a:r>
          </a:p>
          <a:p>
            <a:pPr lvl="2"/>
            <a:r>
              <a:rPr lang="en-US" sz="2100" dirty="0"/>
              <a:t>Zero copula (absence of </a:t>
            </a:r>
            <a:r>
              <a:rPr lang="en-US" sz="2100" i="1" dirty="0"/>
              <a:t>is</a:t>
            </a:r>
            <a:r>
              <a:rPr lang="en-US" sz="2100" dirty="0"/>
              <a:t> or </a:t>
            </a:r>
            <a:r>
              <a:rPr lang="en-US" sz="2100" i="1" dirty="0"/>
              <a:t>are</a:t>
            </a:r>
            <a:r>
              <a:rPr lang="en-US" sz="2100" dirty="0"/>
              <a:t>);</a:t>
            </a:r>
          </a:p>
          <a:p>
            <a:pPr lvl="2"/>
            <a:r>
              <a:rPr lang="en-US" sz="2100" dirty="0"/>
              <a:t> been, BEEN; </a:t>
            </a:r>
          </a:p>
          <a:p>
            <a:pPr lvl="2"/>
            <a:r>
              <a:rPr lang="en-US" sz="2100" dirty="0"/>
              <a:t>done, be </a:t>
            </a:r>
            <a:r>
              <a:rPr lang="en-US" sz="2100" i="1" dirty="0"/>
              <a:t>done</a:t>
            </a:r>
            <a:r>
              <a:rPr lang="en-US" sz="2100" dirty="0"/>
              <a:t>, </a:t>
            </a:r>
            <a:r>
              <a:rPr lang="en-US" sz="2100" i="1" dirty="0" err="1"/>
              <a:t>finna</a:t>
            </a:r>
            <a:r>
              <a:rPr lang="en-US" sz="2100" dirty="0"/>
              <a:t>, </a:t>
            </a:r>
            <a:r>
              <a:rPr lang="en-US" sz="2100" i="1" dirty="0"/>
              <a:t>had</a:t>
            </a:r>
            <a:r>
              <a:rPr lang="en-US" sz="2100" dirty="0"/>
              <a:t>, and other tense-aspect markers; </a:t>
            </a:r>
          </a:p>
          <a:p>
            <a:pPr lvl="2"/>
            <a:r>
              <a:rPr lang="en-US" sz="2100" dirty="0"/>
              <a:t>negative forms and constructions;</a:t>
            </a:r>
          </a:p>
          <a:p>
            <a:pPr lvl="2"/>
            <a:r>
              <a:rPr lang="en-US" sz="2100" dirty="0"/>
              <a:t> questions, direct and indirect; pronouns; </a:t>
            </a:r>
          </a:p>
          <a:p>
            <a:pPr lvl="2"/>
            <a:r>
              <a:rPr lang="en-US" sz="2100" dirty="0"/>
              <a:t>and additional verbs.</a:t>
            </a:r>
          </a:p>
          <a:p>
            <a:endParaRPr lang="en-US" dirty="0"/>
          </a:p>
        </p:txBody>
      </p:sp>
      <p:pic>
        <p:nvPicPr>
          <p:cNvPr id="6146" name="Picture 2" descr="http://t3.gstatic.com/images?q=tbn:ANd9GcQ4597W3r9ZckPih90yzmRfGL7HvKZjMzBfqPrlZaGWPTnI0-gV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324" y="4038600"/>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02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Ebonics and Education</a:t>
            </a:r>
            <a:endParaRPr lang="en-US" dirty="0"/>
          </a:p>
        </p:txBody>
      </p:sp>
      <p:sp>
        <p:nvSpPr>
          <p:cNvPr id="3" name="Content Placeholder 2"/>
          <p:cNvSpPr>
            <a:spLocks noGrp="1"/>
          </p:cNvSpPr>
          <p:nvPr>
            <p:ph idx="1"/>
          </p:nvPr>
        </p:nvSpPr>
        <p:spPr>
          <a:xfrm>
            <a:off x="838200" y="1828800"/>
            <a:ext cx="7467600" cy="4572000"/>
          </a:xfrm>
          <a:solidFill>
            <a:schemeClr val="bg2">
              <a:lumMod val="90000"/>
            </a:schemeClr>
          </a:solidFill>
        </p:spPr>
        <p:txBody>
          <a:bodyPr>
            <a:normAutofit/>
          </a:bodyPr>
          <a:lstStyle/>
          <a:p>
            <a:r>
              <a:rPr lang="en-US" b="1" dirty="0" smtClean="0"/>
              <a:t>Arnetha F. Ball and Ted Lardner, authors of </a:t>
            </a:r>
            <a:r>
              <a:rPr lang="en-US" b="1" i="1" dirty="0" smtClean="0"/>
              <a:t>African American Literacies Unleashed: Vernacular English and the Composition Classroom</a:t>
            </a:r>
          </a:p>
          <a:p>
            <a:pPr lvl="1"/>
            <a:r>
              <a:rPr lang="en-US" dirty="0" smtClean="0"/>
              <a:t>We need to change the status quo. Specific steps for changing the face of education:</a:t>
            </a:r>
          </a:p>
          <a:p>
            <a:pPr lvl="2"/>
            <a:r>
              <a:rPr lang="en-US" dirty="0" smtClean="0"/>
              <a:t>Knowledge</a:t>
            </a:r>
          </a:p>
          <a:p>
            <a:pPr lvl="2"/>
            <a:r>
              <a:rPr lang="en-US" dirty="0" smtClean="0"/>
              <a:t>Self-Reflection</a:t>
            </a:r>
          </a:p>
          <a:p>
            <a:pPr lvl="2"/>
            <a:r>
              <a:rPr lang="en-US" dirty="0" smtClean="0"/>
              <a:t>Personal and Professional Classroom Change</a:t>
            </a:r>
          </a:p>
          <a:p>
            <a:r>
              <a:rPr lang="en-US" dirty="0" smtClean="0"/>
              <a:t>Ebonics does not replace the learning of Standard English. However, it should be given recognition in order to help students add Standard English to their repertoire (Rickford and Rickford 227-228)</a:t>
            </a:r>
          </a:p>
          <a:p>
            <a:pPr marL="329184" lvl="1" indent="0">
              <a:buNone/>
            </a:pPr>
            <a:endParaRPr lang="en-US" i="1" dirty="0" smtClean="0"/>
          </a:p>
          <a:p>
            <a:endParaRPr lang="en-US" i="1" dirty="0"/>
          </a:p>
        </p:txBody>
      </p:sp>
      <p:pic>
        <p:nvPicPr>
          <p:cNvPr id="9218" name="Picture 2" descr="C:\Users\Sarah\AppData\Local\Microsoft\Windows\Temporary Internet Files\Content.IE5\R316GX4U\MC9004361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91713"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895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Culturally Responsive Teachers Know…</a:t>
            </a:r>
            <a:endParaRPr lang="en-US" dirty="0"/>
          </a:p>
        </p:txBody>
      </p:sp>
      <p:sp>
        <p:nvSpPr>
          <p:cNvPr id="3" name="Content Placeholder 2"/>
          <p:cNvSpPr>
            <a:spLocks noGrp="1"/>
          </p:cNvSpPr>
          <p:nvPr>
            <p:ph idx="1"/>
          </p:nvPr>
        </p:nvSpPr>
        <p:spPr>
          <a:xfrm>
            <a:off x="838200" y="1828800"/>
            <a:ext cx="7467600" cy="4419600"/>
          </a:xfrm>
          <a:solidFill>
            <a:schemeClr val="bg2">
              <a:lumMod val="90000"/>
            </a:schemeClr>
          </a:solidFill>
        </p:spPr>
        <p:txBody>
          <a:bodyPr>
            <a:normAutofit fontScale="92500"/>
          </a:bodyPr>
          <a:lstStyle/>
          <a:p>
            <a:pPr marL="329184" lvl="1" indent="0">
              <a:buNone/>
            </a:pPr>
            <a:endParaRPr lang="en-US" i="1" dirty="0" smtClean="0"/>
          </a:p>
          <a:p>
            <a:r>
              <a:rPr lang="en-US" b="1" dirty="0" smtClean="0"/>
              <a:t>Knowledge</a:t>
            </a:r>
          </a:p>
          <a:p>
            <a:pPr lvl="1"/>
            <a:r>
              <a:rPr lang="en-US" dirty="0" smtClean="0"/>
              <a:t>The teacher understands and can identify differences in approaches to learning and performance and can design instruction that helps use students’ strengths as the basis for growth.</a:t>
            </a:r>
          </a:p>
          <a:p>
            <a:pPr lvl="1"/>
            <a:r>
              <a:rPr lang="en-US" dirty="0" smtClean="0"/>
              <a:t>The teacher understands how students’ learning is influenced by individual experiences, talents, and prior learning, as well as language, culture, family, and community values.</a:t>
            </a:r>
          </a:p>
          <a:p>
            <a:pPr lvl="1"/>
            <a:r>
              <a:rPr lang="en-US" dirty="0" smtClean="0"/>
              <a:t>The teacher has a well-grounded framework for understanding cultural and community diversity and knows how to learn about and incorporate students’ experiences, cultures, and community resources into instruction. </a:t>
            </a:r>
            <a:endParaRPr lang="en-US" dirty="0"/>
          </a:p>
        </p:txBody>
      </p:sp>
      <p:sp>
        <p:nvSpPr>
          <p:cNvPr id="4" name="AutoShape 2" descr="data:image/jpeg;base64,/9j/4AAQSkZJRgABAQAAAQABAAD/2wCEAAkGBxQTEhUUExQWFRUVGBoZFxcWGBgeIRwYFhwdIBoaHxoYHykhGhslHx4YITIhJSorLi4uFx8zODMsNygtLisBCgoKDg0OGxAQGzgkICQsLCwsLzQtNDQsLCwsLCwsLCwsLCwsNCwsLCwsLC8sLCwsLCwsLCwsLCwsLCwsLCwsLP/AABEIAPMA0AMBIgACEQEDEQH/xAAcAAEAAwEBAQEBAAAAAAAAAAAABAUGAwcCAQj/xABGEAACAgEDAgUBBAcFBAgHAAABAgMRAAQSIQUxBhMiQVFhMkJxgQcUI1JikaEzcoKSolNzsdEVFiRDY7LB8DREg5OzwuH/xAAaAQEAAwEBAQAAAAAAAAAAAAAAAQIDBAUG/8QALxEAAgEDAwIDBwQDAAAAAAAAAAECAxEhBBIxQVEFE2EicYGhsdHwFDKRwVJi4f/aAAwDAQACEQMRAD8A9vxjGQSMYxgDGMYAxjGAMZ+MaFngZS63xVpo/vmQkkARKXsgXW4ekfmRkpN8EXLvGYXqXjxxQjhVN100zX2/gjuz9Nwyn1PjCdxZ1IUfEEQ+Pl9/HvyRVjN1ppvnHvI3HqWc5J1X7TAfiQP+OePz9ZaQ08moc8CmlKjcx4BWNtv1uiM4aWdHKDyl9XJs769O7uexIK/yYe15pHSpuzkQ5Hsn67H/ALRP8y/88/Rq4z2dP8w/555v0aFbkXatehq2j33A+38ORNTr9tqNMrncygiP4Y0aC8j279wcT0qg8y+Ri9Q91kvmesg32xnmU0+wxDy0IkC7qFUxI5B2/Xi6yXrNdLDRSacbm7bg4oD4l3cdhS13yktO1lMR1K6o9CxmO0PiiYgmodQF4PltsYcfBLKSfxUZddL8RQzNsto5f9lKNrfXb7OB8qTmMqco8o2jUjLhlvjGMoXGMYwBjGMAYxjAGMYwBjGQesdUj00fmSHiwqgVbMxpVF+5+vAFk0ATgEnU6hI1LuwVR3ZjQH5nM11LxM3PlDy4x3llBs9q2RDnkmvVR+FN5Q9e6s+4GUb5TZiRQSkYsKQtDc0gBvdV8n7INZC6d0qSQhDJK7xuCQSPYKw3MwOxD6W4sm65KhhvsjBOU+ny95yyrOWIErS9TOpcWjyo4J8x+RuQ9igGxL7gCjyDWdus/wBmKDEqykBFZu52n7IocMe9DLV9DBpITJKLVQWKIOPn7I5c/Vu5+M4P1KecNHHEBEUKMwF0zLQZWBChQSTwGNBTxecT8Wt7NKOO7x/C+5aOmvLdJlTJ4emkHICVfdwO4II9Ifis66bwSoHqkDcg/YPccD71VXFUOOMsNXr5y48oAqYo5GtCaEhkBIphbDapCe4DfTIcmp1uwSUQ5jkHliIlVkDqFsAlqrm+TVgXnbLUzk7v6HeqcF0O2n8LRpJHRJUsQQQnA2MwokEj1KvHPbLU+FYNwY7yQCB6qoGrrYB8DOPTZXqEvutWnkcEG9o8wAAdz9tKH0GRNN0/qAUL5i+oKzbnfjcys6gkMwbmVRRIA21toAeRra9XfZVGsLqys4xTwW0fhrTg3te6q/Om7Xdfb+Sf55y0nQ4EZkVDS7aBkkPJu+7ZAOi6g+1hMqgA0GtSSBIoZgEPcGNqPvfahlmmvERuY+pnjiBUMbfy1J7DgWW5IAzHTzqOeZ3+LKqK7BINM10ymiVNSnhh7fa4I4xqehxuKN0fY0R/UX/I5R6LpGkcxtDqAyFkby2CHdt4AApTW2RVJIN0lmxz0m6M6gNp5KjC+tYGKliS28gJYY7W45BBjSjXGdynJcMlwi+UfE3ht45VkUl1X7qGuOT9kn2LMeCbuq7Z20CRzu4ZVdYgAQw5Dvz2PKsFC/B9eWPR45IYXfUMxe9zcgjhQPTXPNAUe7XwLyhWfdJR3+buJeWOqR2FhCfgJQogigoPcZ20JVKkXF8f32OWoqdGanb4encuOl9ddJDGytsB9HnMAxXv6WPJoc7G9VHk2CBqdNqVkFqbo0fkH4IPIOYbVIJ6SUtHL2imTgFr4/usT3X3+6b7S9HqXEgRpANUqi22bUft6D+93u/qartlJRcXZnWtlRbos2mMg9N6mstr9mRK3oe4vsR8qfY5Oypk1bAxjGAMYxgDGMYBy1WoWNGdyFVQSxPsBlFoo2lubUJTuCqxtz5cTfcI7b2FF/yXkLzx6gz6nVbUYeVpG9asDUk7KGAse0YIN0Rubta8d5+pAMIq2zNZVW7UPtMD2cD4HPIsDOeVVSlsTyjSCKebSCKURXSAArKw3CJTY2lvZuKUtVgi7r1fh6myOIIB5e0sr+ZRLOSgD2eT6iF3HuZBxXIu1ShXf5v3J7k/jnHTP5LBT/ZOQFJr0PwAt+6GgB+6QB2K1XWRqTgpN3suP79R5Ead3FFbN0mKJPO1dSyiOmFn1+XZ7sbYdzs5A3N3FZedG1qzRhlXYASuzj07TVcduKNfXKzrWg0iSmec8uAAg++UrkIg3uaAHvx3zhL19toWGMRKBQ3USB9EX0r/ADPbtnlxpTqrCv8AQvClKf7UT+nKPLU1zsVSfolgWfjuf8Rz4m6rCh2tKgPwWF/y75mNQikKJSZAPsiQlh+SfZ9/Yds+YtbGbCEHaCaXt6fYEcE+1DnPci2kkdqoWXtOxo9N12C3e5Gr0qFhm7DliPTXJNf4ckf9YFPaGY/iqL/52GZ7V639XVQVLjaS20re8sgFAkXbOe30xpurCSRVRTtIfcSVsFNhFbSQQQ47H3+hzSXhlCc7zbuzwJ6ubbaWDQJ15j/3Dj8Xjv8A0sR/XIkXUAU2zaYvZZm5iZbYk8bmB7Gu2fGfI0/mukXsxt/92tFh+dqv+M5pLw/TaeDnnC7lKeqqSlZWyfEHS9PsicRaiPZ61YJusk3uKpvr29hwB7AZHXp6hv8As+sQS8bA5ojkl/SbDE7r5Xil/Pa58TRK42uqsD3DAEfyOfPrWu+Uelcy0k87gxzFQyszMU7c8xLZHq2ghia5O3gcgVev6YFTdHHvZQKHuSCSZCQQXfkkWfdqsmjqpPD8Q/srhPek+zf9w+n+VHK/V6aSIEuAyj78YJ/Mp3UfhY/DPc0et0s4KF7P1/LHnV4Vd7lyim6fr948qZeQoDO20B2FBhQ+ywJHH4i7UgTOoaVZUCyE74zcMhFnd7I1kWbqiSLocg8mP1LpqTDep9WwhSD6WsGgxo+mzzXNM3zkWHqpQ7NQpAIF7ihIsNQIu2BCEWLJYmwoK33VIJrbP4MpRqOD3Q+KLTp2olciOY+XrI/7Nwpo8AkEj0sp91sXRoAjjW9E6r5ysGXZNHQlju6J7MD95G7hvf6EEZiZlikiCPINiHdDPuvZXJR2BHFfZa/gGiFJtoYp6ikhtpIz6nl9HmRk20e0LZsfZJAAIBs83wTWx2ken5kKkNy/PQ2WM56eYOqsvZgCPzzpkFBjGMAZXdf6gYIWZAGkYhIlPvLIaQGvazZ+ACcscyHirrGzUIiLveFPMCmwC72oNgH7KbyfgMT2BzOtPZBtErkrNN1I6ZhFERJHErGcuCpaQ28klhSQWZm9gNyleLXKnqet3FpZuSxHp71+4i/NWeeOSx4vO+odhHHEWZr/AGzBgthTxEnpYryweQ0avblAJWndSo21wQw3LsatxNrRsdhd1XA3WOrw3Sxpw86SvKXHu/6Um7uxreidZc7RzMrcL+/3qrYjf9d1EAE2arNBND5m6JnRQQwZQQWIIF0D9kiwbo9xlN0KERQvOqXtBWJQrEXdXUas20HglVNDeayNKXn1oeJihYUrKYgTEpQO4cE+ao9RFeYAZUBCFRmeqmvMahhL69SVVna1yD1XVeRKwkt2BYGQnlqAZbJ7WrJwOLJAGQ4JdQwogA7GBYV/abODZ9hIGWgvFKeR30PiKECdt1ENEreoD7u5WJJ+gW8ptRr441tKa2ApeRukY2bHHHqY/ABJoZjHg9mk91OLvZWI79ILshkkJ2BgOLJ3Ag2x/EkccbuCKGTtLoEWRSoolu9k3QuqPFDaKAqq4z56dqvMSyACCQQD8djR7WKaueCOcnaQ+sD4Vj+dqB/+2bUYqVRIy1jjDTyku31wTJIFfgqG9qIB44vv+A/kM+BGgtgqjZdkAcHufw+0T/i+ucOo9PE2wPtKKbKMt2dyH5/dEi/4/pkP/odrBZlZiArPt5oQmM+9nc21j+GepKUk8RPlUlbLLkr88f8Au/8AgD/LJ3h+K2kk+vlr+CcuR/iJU/7vMlH0topYnNeWhckqp9NRJbcGl3lH3XZO8Adyc3fR4CkMakU222H8b+pv9ROeP4xXfkqHF39Dr0tNbt1yZlJ4u1pSHy0lWGScmNJX+ynpJZzdCwoNAnkkZVa3xE3nyPEZWSB/J2CP9nIwrfcjCt+9kiVVbduVrBBNXmn6mwKR6mMRyyEgbNzxkqu405UbeA3DAfZOfPqnKLTaO8rekeKoWMUYUovlgFi8e1GSPc0ZBbfSqCN+3ba1d5fafqEThCkiMJAWTawO4LW4iu4Fi/ixlH1bw9G6yJC+15t7tH50iq6uwMvpQ+nc1W6g0Sf3iD++HuhtHK8kpYyJ6FIJCsrIrOxF+slybY8kxr+cyVNq6BN1vRhZeGlY8sv3WP4fdY/vD8wcpZ4Q3NEOl7ewZWog1fF88E8c3mwzP+LIQF8wFlIBBKECwvPJI4obuRR+uel4Zr5xkqM8p4Xo/sctegp+0sMrvDnT1ijVpGqKFQWLsSDKo9RtjQRKPbgtz93nTPr4h3lQdu7r78ji/ijmG0HXzJCYHiLQ7QhV/wBmxTkWGjNEEDg+/wA5d6E6EgHmH0mMCSRkoSEEqrb9u4kL9k3wPjO/U0qv75LHTsQoJYND0rVKHaMMCGuSOuRQIDixxwxBr+PLbMTIYNMkbw+YEhkWRn2OVERAjkt2FbFj5u+Nl81m1BvtmdKSawbrg/cYxmhIzD6CcTPqXl07uDqZFjcbDSwfsgUpg6m1c2BfqNE982s0m1Sx7KCf5C8zPRY9sEI99ilvqzC2P1tiT+eZ1aSqra3Y0px3GI6nrDJ5rqzrucqGlVxSxkRgFmFXS977seffJPhvohkYqSQBRmcHtxxGpHZ2BBJ5PJJNlSbzR3sX5q/585ZeH+lKkAELNEN8hoHctl2LDY1hRd8Ltzv1Oo/T0Y25tb3fDucVObqOSIviTUKqJAhKLa7/AC1Zti2BGrLGQ3lu1KQCpo96vO/hiBlD+ZF5chJO4btrxlmMZtqO8LStuAf0i7FHOU3Sw2qLOrEqN7Kvl7H8wbL9R3DiMAqbHHfk5bl5T2VFHyzFj/lVQP8AVnk3TWDbZK1kik8Vr+1h+sco9vmP5/HMrF0yGOkO52okJ6i3IAJCJ6qoBfiib7m9lrummXUQrLI7oUlOxaQAgxVynrP4bqOcumeINMkaiOIx7gh8tFX7T1Q4oMebv4GZz1Oz2Urs76VdQpqLV2iBpOj6hqqJYl+ZCLr6Rx3/AFKnO2m6O4lkucUAi+iMD1UWPLs3sy+3vlx07xBDPK0UZYsosmuObqjfPY/hRB5FZ9xjlz8u1/ka/wCAGNJXqTq5xZESqOt7M+OxCXpnzLIf/t/+iZ+N0s+0rg/VYyP5BQf65Y4z1fNn3M/0tH/Eoep6aVI2P7OQcAi2jJDGiPvC+fkZZaXxRA/D7oSf9oBX+dCVH5kZB8Uyfs0T99xf4Jbf+YIPzzN6qfYhb3HYfJPYfQX/AEvLy0ENZT3VZO649Puc04xpStBHomm0cQjjVVUolNH70R2YE9zyTu97Pzme614TDyNKoRyxJKPSn1/auXaxZQQpVGUgcjseM707X0xMLMjAW20EdyR6lIomwftD/jmn6f4mPaZQfho/62jH+W0sT8DPJr+F6mgt1N74+n2+xZTTKNNL5JIbcZpNyNCCAP1eORT6R6QS80hVXXaB+snj0UNNoPEaMQkoMchYLQWVl9X2CXMYCbjajfttlIF5Yq8WojNFZEPBH1B7Ed1YEdjRBGUer8LBC8mnNNe9I2ClfMVNoILg7fZv7wv3IPmbozxPDLmmrKPxWw8sKffca457L7/3s/PB/RzpoShXaS38NlVACs6p6BIa5K96BPOVniXV75mW+IwqAfxH1yH/APCP8LZ1eG0N+rjFZSd/4KzdkzJ6WExzkAWCO4Vb21dsU/iBA3LXHDe2Wn6x5dPdBGVyfojAn+gOVfWUAKPXN7bpTX3gacVxRN2CMsVQOoVqIYU3FcN34s1x9c+0UE1Kn+ZOe/DNF1rUP+tNFLIBpmC71bsUlBjK8DtYdiTY9Q7VeX/hDVmTSREtuZQY2bjloiUJ445K3xxzmR6zqfMh07loi/6tucP5W4WqHfUit6bD2F2k8eoVmx6F9rUd6MoYAiqDxxk/1s/nnyGje2W38wdLLXGMZ6JUrfEszJpNS6AM6wysoPYsEJAP0vOcPSfSpEsg4B+58fVMl9XW4JgfeNx/pOUekvXqlEro1rlWIOoKiu61UAN/7yv3ftwSpNcFB0/VqyIA4UBV3ykHavawGA2l/wCG+Peux2nT2j8tRCysigBSpBFAfIyP4QeP9VSOIrUNxlV+6UJG0j2NV+WfL9Mjn1MruDcapECrOrA15jEMhBFh4xx+7mWqjKu02/cjOnTjTWBrztlV6J/Yy2B3ba0ZA/H7Vf3jlLL4sUFv2TkAA8XZ3BiOK7kL2/iX65azaWRJ4kSQyeiVqlqwoMYrzFF9yO4Y8cnJD6wpxKDFfuzDaT8BwavvwaPGYxg4RszoiyLDqQ76eSioaGVvVxQPknm+2SIRAASPLAUnk1wSx9z29V1/TOOv0yylFJtXWRSRXZgt0fyGRI/CWnU3Td0aiQQTHwpoj4ofl82T5+pUfMd32IZZM0CODcav9kVtB9RAqh9QBmb1epm8zTCLaxMmq3K7soIViO4B5AJoEVz7ZaaXwtDG6upaw2/mj6ru7r6kH6H6XnJ9Bv8AKdXKNFIzhlCm1Zj5iEMKph7jkEAg8Z0eHpbpWfT+y0FcrNV4ldJpIfLikcfYWOYk20gRBLaVHasHNbiArcHi4c/WzPDHKAAwXVgPDM5S0hsOtBRKO3219JB9xk5vCt7VE7KsYbytqIGR2kSQOX7OQyAcr6gTuu8lJ0L7HmStLzKZN4Hq85NhVQpAiUDsAPx5sn1cmlpFTr5pWEAlVQwjv0OzAhioU2yg3S8j2vucgzwB1II+aNDgkEWL9+T/AFy9n6bHGoacyajyIVVbbYWtyFDbCqsQCos/j3OcEGhdUIgkBbbQWSRTTWoIIkFjeuyz7kHsbzro66FOOyUTmqU25XMp1HRCNS6NW2yA1E722iw3fcaFmmJs8G6wNXJCFV7kZmYKp+1W+r3mg3fgV229s28fh2F7OnnkpTR9QkXt2thu/k185F1/QJEU0BKoq9vc177Dzx8Asc2hqqMpey9vv4M3CSXco+n671blbZKODtamIFCjX2husbTuHY+4zVdN8TGws449nQH/AFIL/wAy/PZcxk3S1bbt4W+RZIAAA9IPZqUC/a77gZP8vedp7cFx/Cbpf8RH8g2Rq9HRrQcqqyuq5Yp7nJRj1NN1TxSgUmJlA7CRhYY/wLY3+/PvXAOZKOY7A5bzEPPmbSp9Rsu4buCTZYV37V279bmIUeoh2b0kBj2BJ9I4b24bj45rJOlh2Iq/A5vmyeWv5sk/zzytIlppbqfxPWekg1sf8+pUdbJ8v7NgEEtagKB3sEGz2ocWfcEZ16U7GJSxJPIJJBPBrmux45B5B9znSVQqurC1T5IFqRa8kgCuR+KXjQSJt9K7VUm1G3j3P2SQbu+/vn0NKSnJTT5XB49SLg3F9GXPUXrSac72RURi20tYHsyhWXcy0SLb3+yxqtX0fUXqNRH3CrC9nvbhgb/yA/nmV0GjJi0tSpPFtQOu/kK+3eNokWORAdxtgWAsDd2zUdFUHU6pwb/sUPPuiFvj/wAQe/8A/fjtPNOvj/Y6HwXeMYz1Chy1aWjj5Uj+YzJeEpdZDo9LH+rrMghj2OsioQpVdodH7Mo4JUtdX71l14r60mk07O4LFiI40WreSThVF8fX6AHIHR9RPo9PDBPp3dYY0j83T/tAQihQTHxIDxyFVgPn4q+Seh4p4i6Xr9E8kMpkCPUhMbStE1DuGb3FhTdHsDxWfGg8S6uEh01Uu19oZRMWJ2gC6cEBqWu18AcjPTv0ts2p0MXkchp1Viw2EcNQ/aAFfWE+PbKPwZ4M0/UdJLKYzppBP+ykUmT7EcYYnfw6GTcShHpO4XycxcHusjRSxdlT0f8ASTrIpvMmEcqldjBxtcLCWJCkEASEt7rzSjijnqOg8R6bqHkrAwf1eZIpoMnlbTTL3+2yDiwee+eO+JfA+p0TbplEkLWPNhru3a4+49RHpHHFA5+9A0Rk1CeWWEkZtJopCVJUj7SpH5ioLAO6uKstzuKUlhhpPKPdtT0GB23hPLkHZ4yUb89vDfgQcrptbLBL5cqNMhVnWWJfUFVlBDxjliNy+qMHv9lRjwt4h84mJyGdRayLY8xR97YQCvxdBSR6fgXr6YGVZL5VHSvpIUJP+gfzyatCnVWUZ3sVidXgI3edHQ5NuoqvkE2Pzyt02sAhibl2ZFIWMbixIF0B9TyTQHuRmsIyn6LCvnalwqg+YIxVcKiIa47epmP5j6ZTT6ZUG83uXhU2kOFdSwB/VwoPs8qhvzChgP5nPmbUPHzLDIg/eUb1/Py7IH1IzTYzquyfOkZzTTKzoysGR1ZbBBBPBHI+gbIfVItHvKkhJWDGoL8y3q32xgndwpDEd1GfPjTRl5IYdMWi1GoY7pEIGyKLa0krL95h6VU97cc1YNZ1vxPF00/qWg0/nagbS4LcKXI2mSRjbO1igT7jkcZlNXdw57uhwg06IQkGqKPdiOXzYGkZQdrG68xt1jgBTfIO0DLLUy6qKTapdokAt5AG8xtvABCgrZ3D1FqO3j2ML/rlqQSur0cc0DA7jCbKgWH3RuSDtpgQG9uL7ZdaTUCJojHJ5uj1AqB7JMb1YQseWRhdFuVK7SeQBS2LogqJNRFqioXckxpVltGViE3KJQtUWAf7K2pRhYqsr+mcxq57yes/TcBQH4LtF/NnNf1jTqqSzgVIkMtH/CTde5u+e/qb5N5nZXHxx/LjNo1ZOGy+Ds0dNbnLqVHVCXmjiVgOLPNHn6nuNoNqOTfsORcZUabpVTF+PLUegWWphQ532fb5FFR9btsg7oJ5bKvrTMBIVVifLobO4P7TabsH57ZF0tvCRwC52AqbG6Sl3bgTu9Ru7Px7ZJ6uyFW3AEk7RZC8KO4Y9iGZ/wDKPnHQlPpYj0pvlNVZq1Hal7kMK4pOM9XT3hBXfR/N4PC1kl5kmvyyLPVardL5aSHnd5YTaFBW6VrV91UA1EUG4W+2r8E6YLDI9AGWZ3NdrWk4+lIMxPTmLtNqT2AO0A2G9NrybAIBC+gj3B+B6V0XS+Vp4oz3VFB/vVz/AFvOetbbfuzioL2/gTcYyi8Y9RkigCaejqZ3EMN+zP3c/RFDOf7ucp2Fc0X691AEj/s3T2BU8VJqyDdHvUamj/E38Oa7K/oHSl0unjgTkRrRY92Y8s5+WZiST8nLDCB5J+k/w/OJ/NVpXgnFMqlwFdCpAkMatuVgDtZwQpAFgAZjtJq9ZUUCT6xVAA2RFwRf3VVBd8tZPpHez2z+jM/AP698ylTu+S6nZHmvhv8ARoj1PrmneW7WN5mbaFPBZ/tFj9ogGgWzQ6P9HuhibdEkkb0RvSeYMVIFqSH5HA4PF85qsZdQSKuTInTemxQJsiQIO5ruT8knlj9TkvGMsQMppZP1fUW1CHUsAW/d1FBVB9gsihVH8Sgd3GXOc9Tp1kRkdQyMCGVhYIPcEYB0xlJp9JqdPSxsNRCBQWVqkWuwElESD+/R/iOfSdal+9otSp/+g39VlIH55FxYqG1NddCPX/wJMXPzKN4qu52g38KM8+6zG0fVdQzlixfc6EsA25qiNhgNnlUKfiwwokAZvfEHStTqJItXDB5M+lD+UJJUDSbu6MIw67GH8V+r298l+kHq6aiGHVRq0M6Sfq+pja1kQFWfy29Shk4JBumBHI5zOawXjyarocDa/TM/2AXAjaSJSTsX1Ptv0gsWWrNhSQfUCKnoLF+k6+KOi2maQxAAnbIqLKo7WSJCfYH5APAk/ooZozNBdrsinq1OySUuroNrtSgIvF97PvlTp9WsWg6vqlIA1M8kURBIBJLID+ILNZHsn54XFx1Njrdak2heVWDLJAW4I7Mlnt+JzN62QqrtdFQT2vtz2sX/ADy+6F4eR+lQxtFGZDpgFJQHazJ6eTZ4JH8sx/U+oN5QZVf1bSSOKNncu+xsYMKNj3r6hGO07tJNWkc/DUICu69mau3JK9yTQB5JHA9u5y5CMzLHHXmP9mwSFA7u1fdH9TQ98idM3FUVblkkG8Acfaq2Y0NqgmyW5snuaGWqahdOTChZtVIDuk8s0WSj5S7xQBBoHsN4bm8OVkaVq6pQsufzJTdU6D6jFHM83lKNyqPV6SCzOqgCX7QDBT94ej3HPSgw6dJU8x7AFtTXCgOxnHFg2WBFH1C75B0kOhMEW1gvnSll3AlisJILgE/Z54IXgswYD2GecCTVpTcRsdvFilu12gDgHs18Ac3fPdQqTlDPuT/Ox8/VnfHxZddP0u54YxGEMkm+RR8IdzHj5IUfnnoGZjwpBullm9lqJPy5kP8AOh/hzT5GoleVl0L6aNo3fUZlegE6zUvrTflRF4NKPYgGpZq/iYbV/hX+LO/jnXOsK6eE1PrG8iIg1tDAmR79tqBjfzWXmg0aQxJFGAqRqqKB7KooDObqdB3xme8XeMIOnqrTiQ7+F2LxfwXNKD34u+Dmeh/TDoC1VMF/e2A/0Vif6ZDkkTZnoWM5aTUpKiyRsGRwCrDsQc65YgYxjAGMYwBjGMAYxjAAGeTeJunQ+YH84GV2KhmfgRQSuQGZeG2gML3B18oCxbHND4/8TPBJHp1KoJAjFy1HZvIkHI/dFelt1uPziTKiLDq+oKqQod2l0qJbNPNbEsBRkmLbjtCgAkkkmyM5O+CyVsnDSy/9F9KknKkajVt+yUg7i8g2wKVbkMF9bD2Yvx7ZWdT6EZpdB0ZCCmmj8/VMxJst37G7O5zX/iKewy46iPLcdV6q3lrDf6rowQdjN2LEcPMfgcL88XlP4DMz66fVmOSSRtzMFIW97bNh8whajCBRRBO0+2Q7cEruetxoFAAFAAAD6DtmO8YdMSM+dE+ySVwDCBZlY9/LABKSH3amX3I98vHn1cgpIkgvu0zByOe4SI03F93GSOn9LWMlyTJKwppXosR8ChSL77VAF89+c0eSIycHdMzu/wAqFhpYSs55ZJCBIQLBa2veQeAeRz79j28N9F8kMzgeYzEg3dA9vYU3yfm+azSavRRyipEVh7WOx+Qe4P1GQ26HGVZd0u1gRXmycAiuCWsZk6bMpJvqZnUTNKXkQi2FRk3QUfZPY9zbXXNj4yo6Lo5I18uqnmkKg3YpbphyfSq2eyn6ZndVHqI2kgaSZZI32oBT+YqbL2s7Ki3cZA5P7ZVsm69C/R54clgjM+qN6iYAlPaJf3BXFnuxHvx2GdsNTBJKK4MHpZXd3yafp2jWGJY07KK/E9yfxJs/nknGMxbudKVjCeJ+tR6Tqumk1NrAdPIsclEhZGYbia/hCj6XlvJ496cF3frkJHwGtv8AIPV/TLbrHR4NUnl6iJZVBsBh2PyD3B78j5zGav8ARBoWvY+oj+Nrqa/zqcze5cFsdT7f9LHTmtW80qeCTFYr8Luvyzh+kBen6jpj6hPJJ2gwutK2+6C8C/kFT9e3fMP4k/R3JpdRDCjecNSWSFidm1159fcH02eKujmm0n6GEEiGXUlowBuVU2kt7gMSaU/heUvN3TRa0Vkr/AHW36dPFpZmvT6pI5YzQGwzLZY+4tvSfb03xzfs+edfpX8PFooNRAgvT/syq8HynoDbXNq1VVHk5q/B3UTPpI2YkuoCOT3LKByfqRR/PLQw9pEsq5dYxjNCoxjGAMYxgDK3qXWEhm08Tg1qGZFf2DgWqn+8NwB+QB75ZZR+MOgfrunMayNFIpDxupIp1+zdckf8ge4GQ79AWE2gDSbm5G0KV+dpJFn3HJ9J4zI+MvEOm6fP5pDT6x12xoW4iQ/hxGrEcmizV8LxUv4r6rAPIm08ZkVSBNW7cQQA20OoNjc3Bs0LVczfQeiTamRtRPITI2xmbcAbILAemq9AI/ukD5zGVRdC6h3O8HUNTr9SJJAH8khi+0KkQ3MjbCeSCDf3txjvtQHp3g7QBIjKV2vL7XwEQsIwPgVz37tlL4d6MJPTtuKvUx3UzWCR6jbcFhuBocjkVm4RAAAOAOAPoMtTi+WJPoj9xlRN4ihRiriVa+8YZNvPwduc5fFOnChgZXBriOGZzzf3UUn2vt25zTcilmXecNdrEiQvIwVR/X6ADkn6Dk5ktZ42macabS6KVp2XcPPKxqqdt7hSzKvbggE+2W3SvD7CRdRq5P1jUD7PFRxXYPlR/dJBosSWPzXGL9hYiaDoq6nVLr5Ymj9IEcL99wsCaRewk2naoq1BNmzS6nGMlIDGMYAxjGAY7xvEX1vSkUc/rLyX8LFGS387H9M2OZL9JHQP1nTiRJ/1eXTbpEl3FAAVpwzL6lBHuPjPGdF4x1sbL5U81j282WUMb91lLWPahX5ZnKe15LKN0f0jIgYEMAQRRB7EHuMquh9IbTvMAwMbsGQc2PY2T34oXyTXJzJaT9IOrWMHUdL1Jb96BSyn61yRf55ceBfFz6zzItRF5GpiotGQRaN2YBvUPqD8j5yd0WyLNGsxjGXIGMYwBjGMAYxjAKzr2jEiDhLBq2QP6TwwAPvV/I55Bx0vpEcaR2q7lWiQKHq7+nt9PoOM4ayUSS0OdhoEGhdgNZI73Y4/peXKLQAHtxlVZu5PQ/cYxliBlf17qf6vA0gUu/CxoPvyOdqL+bEc+ws5YZSdQUS63Tx2ahV9QRfdj+zjsdiPVIfoVU4YO3h7o406Hcd88p3zy1W+QgAn6KKACjgAD65a4xgDGMYAxjGAMYxgFV4q6QdXpJtOG2GVaDEWAQQRY+OM8B03RHGq/VtURCEYRvLsLbAOQe4XbX3yKo3n9J55T4/0Jn6myRKryNpVTb6QS7mULZbsoVtzEdggscjMqsb5LwfQ3/hjw9DoYfKgBonczE8sx9+OB+AAAyD4i8NtJPHrNM4j1UQ2+oemWMmzE9cgfDDt8HL7p+mEUUcY4CIqiv4RXvnfNLK1il8kPozzGCM6hQk1etVYMLB9iALvg9vfJmMZIGMYwBjGMAZH1k20UCAT/Rfc/jXb659zzVwOT8f88oNYjOaUgnsx+bPIoE1weeD7fIyspEpErR6ceYOxu2Irso4HBuiSAb4v475dZF6dp9iV88/8r/LJWTFWRDGMYyQMzvTn3dT1fY+XBpkHyN5mZv5+n+WaLKHRJt6jqb/72DTsBX+zaVSb/Nch9Ai+xjGSBjGMAYxjAGMYwBmS8F6HdNrNXJbSPqZ4kJr0wxPsCj4+xz+AzW5nvDZMU+r07cftTqI+e8eo5Yj8JPMB/EZV8olGhxjGWIGMYwBjPlnA7kZFPUV9gSPc1Vf+v9Pn4IC4JZNd8h6nW+y89wTR7/A9iee/b+tRnnLEXuJN9vpXG35PIvtYIvkZDeQhjxd8AWrcHgGzxzRN8/P71VcibHTWaw7WoqD6SKHJJJsXfzXcDsf8P50i5hZvb972sjiueea5vkEe3bJGn6ezH1GkoHjuT79/b6/hXazaxoFACgADgACgB+AyFHuGz9UVwPbP3GMuQMYxgDM71OQx9S0bfdminhPP312SIPrwsn8s0WZvxxSRwag//LamJybqlc+W5v4CuSfoMh8BGkxjGSBjGMAYxjAGMYwBlZ1vpHnBWRzFPHflSr3UnuCDwyH3U/0IBFnjAMdD1XqcBCT6RdQtgHUQMO3uTCfVd8UP55+S+NTH/aIwPuWg1CKCFvlmWgLH2jx6h3rnZYytn3Jv6GI03jxZB6ZIDRYMVEhA2j8j7g/A5UkcMZsPX0fvqVCrRJFgi7q6HvwOe5A/eAF9rukwTAiWGOQEUdyKeD9avM7P4NMO5tDL5TNdxzAyoxJJPLHet2bIb3PGVamSnEsY6f1R7Ws9yL4F8378G/g7j+/x2ctZ3ek7TXI+fYnsew9Q+8PkjKDRfs5NoUbw482MBRTNuCsU3GlYXtINGiPw0zRFwKN2LsGu9c1XPHz+Fc8QshkIKxoKosqCSPb2+9+XBHO0jgqLsdNpO5cKSTdAcDjsfZvfmh7e4vJEEIUUO3/vufc9uc6ZdRK3AxjGWAxjGAMYxgDIfWenLqIJYH+zKjIf8QrJmMApPBevabRxFz+0QGKX/eQko/8AVb/PLvMxpdR+r9Tkgqk1ifrCHt+2jCpIv1JURt+TZp8hBjGMZIGMYwBjGMAYxjAGMYwBjGMAreq6dgySxhdykCQbeXj5pdwG70sQ3v2PHOTYIqu+SSST+Pt+GdcZFsgYxjJAxjGAMYxgDGMYAxjGAUniboH6yIWVhHNBKkkclWQFI3rwQSrLYIv4y7xjAGMYwBjGMAYxjAGMYwBjGMAYxjAGMYwBjGMAYxjAGMYwBjGMAYxjAGMYwBjGMAYxj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60338"/>
            <a:ext cx="1295400" cy="15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10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Culturally Responsive Teachers Know…</a:t>
            </a:r>
            <a:endParaRPr lang="en-US" dirty="0"/>
          </a:p>
        </p:txBody>
      </p:sp>
      <p:sp>
        <p:nvSpPr>
          <p:cNvPr id="3" name="Content Placeholder 2"/>
          <p:cNvSpPr>
            <a:spLocks noGrp="1"/>
          </p:cNvSpPr>
          <p:nvPr>
            <p:ph idx="1"/>
          </p:nvPr>
        </p:nvSpPr>
        <p:spPr>
          <a:xfrm>
            <a:off x="838200" y="1828800"/>
            <a:ext cx="7467600" cy="4572000"/>
          </a:xfrm>
          <a:solidFill>
            <a:schemeClr val="bg2">
              <a:lumMod val="90000"/>
            </a:schemeClr>
          </a:solidFill>
        </p:spPr>
        <p:txBody>
          <a:bodyPr>
            <a:normAutofit/>
          </a:bodyPr>
          <a:lstStyle/>
          <a:p>
            <a:pPr marL="329184" lvl="1" indent="0">
              <a:buNone/>
            </a:pPr>
            <a:endParaRPr lang="en-US" i="1" dirty="0" smtClean="0"/>
          </a:p>
          <a:p>
            <a:r>
              <a:rPr lang="en-US" b="1" dirty="0" smtClean="0"/>
              <a:t>Dispositions</a:t>
            </a:r>
            <a:r>
              <a:rPr lang="en-US" dirty="0" smtClean="0"/>
              <a:t>:</a:t>
            </a:r>
          </a:p>
          <a:p>
            <a:pPr lvl="1"/>
            <a:r>
              <a:rPr lang="en-US" dirty="0" smtClean="0"/>
              <a:t>The teacher respects students as individuals with differing personal and family backgrounds and various skills, talents, and interests.</a:t>
            </a:r>
          </a:p>
          <a:p>
            <a:pPr lvl="1"/>
            <a:r>
              <a:rPr lang="en-US" dirty="0" smtClean="0"/>
              <a:t>The teacher is sensitive to community and cultural norms.</a:t>
            </a:r>
          </a:p>
          <a:p>
            <a:pPr lvl="1"/>
            <a:r>
              <a:rPr lang="en-US" dirty="0" smtClean="0"/>
              <a:t>The teacher makes students feel valued for their potential as people, and helps them learn to value each other. </a:t>
            </a:r>
            <a:endParaRPr lang="en-US" dirty="0"/>
          </a:p>
        </p:txBody>
      </p:sp>
    </p:spTree>
    <p:extLst>
      <p:ext uri="{BB962C8B-B14F-4D97-AF65-F5344CB8AC3E}">
        <p14:creationId xmlns:p14="http://schemas.microsoft.com/office/powerpoint/2010/main" val="324054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Culturally Responsive Teachers Know…</a:t>
            </a:r>
            <a:endParaRPr lang="en-US" dirty="0"/>
          </a:p>
        </p:txBody>
      </p:sp>
      <p:sp>
        <p:nvSpPr>
          <p:cNvPr id="3" name="Content Placeholder 2"/>
          <p:cNvSpPr>
            <a:spLocks noGrp="1"/>
          </p:cNvSpPr>
          <p:nvPr>
            <p:ph idx="1"/>
          </p:nvPr>
        </p:nvSpPr>
        <p:spPr>
          <a:xfrm>
            <a:off x="838200" y="1828800"/>
            <a:ext cx="7467600" cy="4572000"/>
          </a:xfrm>
          <a:solidFill>
            <a:schemeClr val="bg2">
              <a:lumMod val="90000"/>
            </a:schemeClr>
          </a:solidFill>
        </p:spPr>
        <p:txBody>
          <a:bodyPr>
            <a:normAutofit/>
          </a:bodyPr>
          <a:lstStyle/>
          <a:p>
            <a:pPr marL="329184" lvl="1" indent="0">
              <a:buNone/>
            </a:pPr>
            <a:endParaRPr lang="en-US" i="1" dirty="0" smtClean="0"/>
          </a:p>
          <a:p>
            <a:r>
              <a:rPr lang="en-US" b="1" dirty="0" smtClean="0"/>
              <a:t>Performances</a:t>
            </a:r>
            <a:r>
              <a:rPr lang="en-US" dirty="0" smtClean="0"/>
              <a:t>:</a:t>
            </a:r>
          </a:p>
          <a:p>
            <a:pPr lvl="1"/>
            <a:r>
              <a:rPr lang="en-US" dirty="0" smtClean="0"/>
              <a:t>The teacher seeks to understand students’ families, cultures, and communities, and uses this information as a basis for connecting instruction to students’ experiences </a:t>
            </a:r>
          </a:p>
          <a:p>
            <a:pPr lvl="1"/>
            <a:r>
              <a:rPr lang="en-US" dirty="0" smtClean="0"/>
              <a:t>The teacher brings multiple perspectives to the discussion of subject matter, including attention to students’ personal, family, and community experiences and cultural norms.</a:t>
            </a:r>
          </a:p>
          <a:p>
            <a:pPr lvl="1"/>
            <a:r>
              <a:rPr lang="en-US" dirty="0" smtClean="0"/>
              <a:t>The teacher creates a learning community in which individual differences are respected.</a:t>
            </a:r>
          </a:p>
        </p:txBody>
      </p:sp>
      <p:pic>
        <p:nvPicPr>
          <p:cNvPr id="8194" name="Picture 2" descr="http://t3.gstatic.com/images?q=tbn:ANd9GcRewZD9KuZYD9nPKovVPKlPUPtpqARB1IhPatJpvTz6ulbxlIK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41388"/>
            <a:ext cx="1597025" cy="1140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40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solidFill>
            <a:schemeClr val="bg2">
              <a:lumMod val="90000"/>
            </a:schemeClr>
          </a:solidFill>
        </p:spPr>
        <p:txBody>
          <a:bodyPr/>
          <a:lstStyle/>
          <a:p>
            <a:endParaRPr lang="en-US" dirty="0" smtClean="0"/>
          </a:p>
          <a:p>
            <a:endParaRPr lang="en-US" dirty="0"/>
          </a:p>
          <a:p>
            <a:r>
              <a:rPr lang="en-US" dirty="0" smtClean="0"/>
              <a:t>What was your first experience with diversity?</a:t>
            </a:r>
          </a:p>
          <a:p>
            <a:r>
              <a:rPr lang="en-US" dirty="0" smtClean="0"/>
              <a:t>How did you feel about the interaction?</a:t>
            </a:r>
          </a:p>
          <a:p>
            <a:r>
              <a:rPr lang="en-US" dirty="0" smtClean="0"/>
              <a:t>Do you think students today are having similar “first experiences”? Why or why not?</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740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is a Social Process</a:t>
            </a:r>
            <a:endParaRPr lang="en-US" dirty="0"/>
          </a:p>
        </p:txBody>
      </p:sp>
      <p:sp>
        <p:nvSpPr>
          <p:cNvPr id="3" name="Content Placeholder 2"/>
          <p:cNvSpPr>
            <a:spLocks noGrp="1"/>
          </p:cNvSpPr>
          <p:nvPr>
            <p:ph idx="1"/>
          </p:nvPr>
        </p:nvSpPr>
        <p:spPr>
          <a:xfrm>
            <a:off x="838200" y="1752600"/>
            <a:ext cx="7467600" cy="4237125"/>
          </a:xfrm>
          <a:solidFill>
            <a:schemeClr val="bg2">
              <a:lumMod val="90000"/>
            </a:schemeClr>
          </a:solidFill>
        </p:spPr>
        <p:txBody>
          <a:bodyPr>
            <a:normAutofit lnSpcReduction="10000"/>
          </a:bodyPr>
          <a:lstStyle/>
          <a:p>
            <a:r>
              <a:rPr lang="en-US" dirty="0" smtClean="0"/>
              <a:t>Learning is a social process that involves socialization of students into educated persons.</a:t>
            </a:r>
          </a:p>
          <a:p>
            <a:r>
              <a:rPr lang="en-US" dirty="0" smtClean="0"/>
              <a:t>Participation in cultural activities with the guidance of a more skilled partner—you, the teacher—enables students to internalize tools for thinking and taking more mature approaches to problem solving that are appropriate in their. </a:t>
            </a:r>
          </a:p>
          <a:p>
            <a:r>
              <a:rPr lang="en-US" dirty="0" smtClean="0"/>
              <a:t>If the student’s home culture and language are devalued, and teachers don’t make links between the culture and school, students can lose the strength and coherence of a bicultural identity.</a:t>
            </a:r>
            <a:endParaRPr lang="en-US" dirty="0"/>
          </a:p>
        </p:txBody>
      </p:sp>
    </p:spTree>
    <p:extLst>
      <p:ext uri="{BB962C8B-B14F-4D97-AF65-F5344CB8AC3E}">
        <p14:creationId xmlns:p14="http://schemas.microsoft.com/office/powerpoint/2010/main" val="3159316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Beliefs Influence How You Teach</a:t>
            </a:r>
            <a:endParaRPr lang="en-US" dirty="0"/>
          </a:p>
        </p:txBody>
      </p:sp>
      <p:sp>
        <p:nvSpPr>
          <p:cNvPr id="3" name="Content Placeholder 2"/>
          <p:cNvSpPr>
            <a:spLocks noGrp="1"/>
          </p:cNvSpPr>
          <p:nvPr>
            <p:ph idx="1"/>
          </p:nvPr>
        </p:nvSpPr>
        <p:spPr>
          <a:xfrm>
            <a:off x="838200" y="2038388"/>
            <a:ext cx="7467600" cy="4190963"/>
          </a:xfrm>
          <a:solidFill>
            <a:schemeClr val="bg2">
              <a:lumMod val="90000"/>
            </a:schemeClr>
          </a:solidFill>
        </p:spPr>
        <p:txBody>
          <a:bodyPr>
            <a:normAutofit/>
          </a:bodyPr>
          <a:lstStyle/>
          <a:p>
            <a:r>
              <a:rPr lang="en-US" dirty="0" smtClean="0"/>
              <a:t>Your beliefs about teaching and learning are probably the most influential factor in how you will teach. </a:t>
            </a:r>
          </a:p>
          <a:p>
            <a:r>
              <a:rPr lang="en-US" dirty="0" smtClean="0"/>
              <a:t>These beliefs will shape the learning context you develop and maintain in your classroom.</a:t>
            </a:r>
          </a:p>
          <a:p>
            <a:r>
              <a:rPr lang="en-US" dirty="0"/>
              <a:t>I</a:t>
            </a:r>
            <a:r>
              <a:rPr lang="en-US" dirty="0" smtClean="0"/>
              <a:t>t is your job to communicate to your students not only that you value them as people, but able to help them to learn to value each other.</a:t>
            </a:r>
            <a:endParaRPr lang="en-US" dirty="0"/>
          </a:p>
        </p:txBody>
      </p:sp>
      <p:pic>
        <p:nvPicPr>
          <p:cNvPr id="11266" name="Picture 2" descr="http://t0.gstatic.com/images?q=tbn:ANd9GcT-7JbTe7h2-jtgEEmyzW0OpiGGaFJ13OMlXunWGACfFkB_O63SwUFGI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19600"/>
            <a:ext cx="253365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63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and Ethnicity</a:t>
            </a:r>
            <a:endParaRPr lang="en-US" dirty="0"/>
          </a:p>
        </p:txBody>
      </p:sp>
      <p:sp>
        <p:nvSpPr>
          <p:cNvPr id="3" name="Content Placeholder 2"/>
          <p:cNvSpPr>
            <a:spLocks noGrp="1"/>
          </p:cNvSpPr>
          <p:nvPr>
            <p:ph idx="1"/>
          </p:nvPr>
        </p:nvSpPr>
        <p:spPr>
          <a:xfrm>
            <a:off x="838200" y="1676400"/>
            <a:ext cx="7467600" cy="4495800"/>
          </a:xfrm>
          <a:solidFill>
            <a:schemeClr val="bg2">
              <a:lumMod val="90000"/>
            </a:schemeClr>
          </a:solidFill>
        </p:spPr>
        <p:txBody>
          <a:bodyPr>
            <a:normAutofit fontScale="92500" lnSpcReduction="20000"/>
          </a:bodyPr>
          <a:lstStyle/>
          <a:p>
            <a:r>
              <a:rPr lang="en-US" dirty="0" smtClean="0"/>
              <a:t>Culture:</a:t>
            </a:r>
            <a:endParaRPr lang="en-US" i="1" dirty="0" smtClean="0"/>
          </a:p>
          <a:p>
            <a:pPr lvl="1"/>
            <a:r>
              <a:rPr lang="en-US" dirty="0" smtClean="0"/>
              <a:t>Culture refers to the ways in which we perceive, believe, evaluate, and behave.</a:t>
            </a:r>
          </a:p>
          <a:p>
            <a:pPr lvl="1"/>
            <a:r>
              <a:rPr lang="en-US" dirty="0" smtClean="0"/>
              <a:t>Culture provides us with generally accepted and patterned ways of acting that enables us to live together and provides the norms that guide our language, actions, feelings, and thinking.</a:t>
            </a:r>
          </a:p>
          <a:p>
            <a:endParaRPr lang="en-US" dirty="0"/>
          </a:p>
          <a:p>
            <a:r>
              <a:rPr lang="en-US" dirty="0" smtClean="0"/>
              <a:t>Ethnicity:</a:t>
            </a:r>
            <a:endParaRPr lang="en-US" i="1" dirty="0" smtClean="0"/>
          </a:p>
          <a:p>
            <a:pPr lvl="1"/>
            <a:r>
              <a:rPr lang="en-US" dirty="0" smtClean="0"/>
              <a:t>Ethnicity is a subjective view that a group holds regarding its common membership because of shared descent or historical background and similarities of customs, language, and, sometimes, physical type. </a:t>
            </a:r>
          </a:p>
          <a:p>
            <a:pPr lvl="1"/>
            <a:r>
              <a:rPr lang="en-US" dirty="0" smtClean="0"/>
              <a:t>The members of the group may not acknowledge the features that seem to set them apart, and certain groups may label other groups as “ethnic groups.”</a:t>
            </a:r>
            <a:endParaRPr lang="en-US" dirty="0"/>
          </a:p>
        </p:txBody>
      </p:sp>
      <p:pic>
        <p:nvPicPr>
          <p:cNvPr id="13314" name="Picture 2" descr="http://t3.gstatic.com/images?q=tbn:ANd9GcTcQwV4GXggo8LrBxTVtgA8U3J4pAeFJp6_ptXnf5hvTLLq1Te5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70563"/>
            <a:ext cx="1536466" cy="152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19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in the Classroom</a:t>
            </a:r>
            <a:endParaRPr lang="en-US" dirty="0"/>
          </a:p>
        </p:txBody>
      </p:sp>
      <p:sp>
        <p:nvSpPr>
          <p:cNvPr id="3" name="Content Placeholder 2"/>
          <p:cNvSpPr>
            <a:spLocks noGrp="1"/>
          </p:cNvSpPr>
          <p:nvPr>
            <p:ph idx="1"/>
          </p:nvPr>
        </p:nvSpPr>
        <p:spPr>
          <a:xfrm>
            <a:off x="838200" y="1447800"/>
            <a:ext cx="7467600" cy="5105400"/>
          </a:xfrm>
          <a:solidFill>
            <a:schemeClr val="bg2">
              <a:lumMod val="90000"/>
            </a:schemeClr>
          </a:solidFill>
        </p:spPr>
        <p:txBody>
          <a:bodyPr>
            <a:normAutofit lnSpcReduction="10000"/>
          </a:bodyPr>
          <a:lstStyle/>
          <a:p>
            <a:r>
              <a:rPr lang="en-US" dirty="0" smtClean="0"/>
              <a:t>General principals of culturally responsive instruction:</a:t>
            </a:r>
          </a:p>
          <a:p>
            <a:pPr lvl="1"/>
            <a:r>
              <a:rPr lang="en-US" dirty="0" smtClean="0"/>
              <a:t>Helping students whose education, economic, social, political, and cultural futures are most at risk to become intellectual leaders in the classroom.</a:t>
            </a:r>
          </a:p>
          <a:p>
            <a:pPr lvl="1"/>
            <a:r>
              <a:rPr lang="en-US" dirty="0" smtClean="0"/>
              <a:t>Supporting students as apprentices in a learning community</a:t>
            </a:r>
          </a:p>
          <a:p>
            <a:pPr lvl="1"/>
            <a:r>
              <a:rPr lang="en-US" dirty="0" smtClean="0"/>
              <a:t>Recognizing students’ real-life experiences as a legitimate part of the curriculum</a:t>
            </a:r>
          </a:p>
          <a:p>
            <a:pPr lvl="1"/>
            <a:r>
              <a:rPr lang="en-US" dirty="0" smtClean="0"/>
              <a:t>Participating in a broad concept of literacy involving both written and oral traditions.</a:t>
            </a:r>
          </a:p>
          <a:p>
            <a:pPr lvl="1"/>
            <a:r>
              <a:rPr lang="en-US" dirty="0" smtClean="0"/>
              <a:t>Engaging collaboratively in a struggle against the status quo</a:t>
            </a:r>
          </a:p>
          <a:p>
            <a:pPr lvl="1"/>
            <a:r>
              <a:rPr lang="en-US" dirty="0" smtClean="0"/>
              <a:t>Recognizing the teacher as a political being</a:t>
            </a:r>
          </a:p>
        </p:txBody>
      </p:sp>
    </p:spTree>
    <p:extLst>
      <p:ext uri="{BB962C8B-B14F-4D97-AF65-F5344CB8AC3E}">
        <p14:creationId xmlns:p14="http://schemas.microsoft.com/office/powerpoint/2010/main" val="3822635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Presentation</a:t>
            </a:r>
            <a:endParaRPr lang="en-US" dirty="0"/>
          </a:p>
        </p:txBody>
      </p:sp>
      <p:sp>
        <p:nvSpPr>
          <p:cNvPr id="3" name="Content Placeholder 2"/>
          <p:cNvSpPr>
            <a:spLocks noGrp="1"/>
          </p:cNvSpPr>
          <p:nvPr>
            <p:ph idx="1"/>
          </p:nvPr>
        </p:nvSpPr>
        <p:spPr>
          <a:xfrm>
            <a:off x="838200" y="2038389"/>
            <a:ext cx="7467600" cy="1619211"/>
          </a:xfrm>
          <a:solidFill>
            <a:schemeClr val="bg2">
              <a:lumMod val="90000"/>
            </a:schemeClr>
          </a:solidFill>
        </p:spPr>
        <p:txBody>
          <a:bodyPr/>
          <a:lstStyle/>
          <a:p>
            <a:r>
              <a:rPr lang="en-US" dirty="0" smtClean="0"/>
              <a:t>Overview of how Ebonics can be defined as a language</a:t>
            </a:r>
          </a:p>
          <a:p>
            <a:r>
              <a:rPr lang="en-US" dirty="0" smtClean="0"/>
              <a:t>Strategies for creating multicultural classroom that is culturally responsive. </a:t>
            </a:r>
          </a:p>
          <a:p>
            <a:pPr marL="0" indent="0">
              <a:buNone/>
            </a:pPr>
            <a:endParaRPr lang="en-US" dirty="0"/>
          </a:p>
        </p:txBody>
      </p:sp>
      <p:pic>
        <p:nvPicPr>
          <p:cNvPr id="1026" name="Picture 2" descr="http://t1.gstatic.com/images?q=tbn:ANd9GcTN7ubArGwGJfECvqYO_r30Tr_Oujts3J6gkesvy-eRCqSGVu5pQ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114799"/>
            <a:ext cx="2895600" cy="192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499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a:xfrm>
            <a:off x="838200" y="1600200"/>
            <a:ext cx="7467600" cy="4724400"/>
          </a:xfrm>
          <a:solidFill>
            <a:schemeClr val="bg2">
              <a:lumMod val="90000"/>
            </a:schemeClr>
          </a:solidFill>
        </p:spPr>
        <p:txBody>
          <a:bodyPr>
            <a:normAutofit fontScale="92500" lnSpcReduction="20000"/>
          </a:bodyPr>
          <a:lstStyle/>
          <a:p>
            <a:r>
              <a:rPr lang="en-US" dirty="0" smtClean="0"/>
              <a:t>Contact Zone</a:t>
            </a:r>
          </a:p>
          <a:p>
            <a:pPr lvl="1"/>
            <a:r>
              <a:rPr lang="en-US" dirty="0" smtClean="0"/>
              <a:t> It is a “zone” or place where cultures meet and learn from one another.</a:t>
            </a:r>
          </a:p>
          <a:p>
            <a:pPr lvl="1"/>
            <a:r>
              <a:rPr lang="en-US" dirty="0" smtClean="0"/>
              <a:t>It cannot be forced nor is it an attempt to “enlighten” students from the majority culture about their “problem” beliefs concerning race, gender and class.</a:t>
            </a:r>
          </a:p>
          <a:p>
            <a:pPr lvl="1"/>
            <a:r>
              <a:rPr lang="en-US" dirty="0" smtClean="0"/>
              <a:t> Even if voices were ignored or silenced in the past, they exist in the contact zone.</a:t>
            </a:r>
          </a:p>
          <a:p>
            <a:r>
              <a:rPr lang="en-US" dirty="0"/>
              <a:t>Pedagogy of Place</a:t>
            </a:r>
          </a:p>
          <a:p>
            <a:pPr lvl="1"/>
            <a:r>
              <a:rPr lang="en-US" dirty="0" smtClean="0"/>
              <a:t>Asserts </a:t>
            </a:r>
            <a:r>
              <a:rPr lang="en-US" dirty="0"/>
              <a:t>that learning occurs when students connect subject matter to their own lives and surroundings and critically reflect upon both the connection and the new materials being studied.</a:t>
            </a:r>
          </a:p>
          <a:p>
            <a:pPr lvl="1"/>
            <a:r>
              <a:rPr lang="en-US" dirty="0"/>
              <a:t>Learns come to understand themselves </a:t>
            </a:r>
            <a:endParaRPr lang="en-US" dirty="0" smtClean="0"/>
          </a:p>
          <a:p>
            <a:pPr lvl="1"/>
            <a:r>
              <a:rPr lang="en-US" dirty="0" smtClean="0"/>
              <a:t>Students begin </a:t>
            </a:r>
            <a:r>
              <a:rPr lang="en-US" dirty="0"/>
              <a:t>to make sense of their own communities and the larger </a:t>
            </a:r>
            <a:r>
              <a:rPr lang="en-US" dirty="0" smtClean="0"/>
              <a:t>world and are </a:t>
            </a:r>
            <a:r>
              <a:rPr lang="en-US" dirty="0"/>
              <a:t>then equipped to acknowledge other views shaped by histories different from their own.</a:t>
            </a:r>
          </a:p>
          <a:p>
            <a:endParaRPr lang="en-US" dirty="0" smtClean="0"/>
          </a:p>
        </p:txBody>
      </p:sp>
      <p:pic>
        <p:nvPicPr>
          <p:cNvPr id="12290" name="Picture 2" descr="http://t0.gstatic.com/images?q=tbn:ANd9GcSKh9eXvOpqpXpzbZ_sp1eAxwt32Gg63euEJTeNu5o2XU_3hw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737" y="60325"/>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777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working with students, teachers should…</a:t>
            </a:r>
            <a:endParaRPr lang="en-US" dirty="0"/>
          </a:p>
        </p:txBody>
      </p:sp>
      <p:sp>
        <p:nvSpPr>
          <p:cNvPr id="3" name="Content Placeholder 2"/>
          <p:cNvSpPr>
            <a:spLocks noGrp="1"/>
          </p:cNvSpPr>
          <p:nvPr>
            <p:ph idx="1"/>
          </p:nvPr>
        </p:nvSpPr>
        <p:spPr>
          <a:solidFill>
            <a:schemeClr val="bg2">
              <a:lumMod val="90000"/>
            </a:schemeClr>
          </a:solidFill>
        </p:spPr>
        <p:txBody>
          <a:bodyPr/>
          <a:lstStyle/>
          <a:p>
            <a:r>
              <a:rPr lang="en-US" dirty="0" smtClean="0"/>
              <a:t>Be flexible</a:t>
            </a:r>
          </a:p>
          <a:p>
            <a:r>
              <a:rPr lang="en-US" dirty="0" smtClean="0"/>
              <a:t>Examine curriculum</a:t>
            </a:r>
          </a:p>
          <a:p>
            <a:r>
              <a:rPr lang="en-US" dirty="0" smtClean="0"/>
              <a:t>Engage in ongoing professional development</a:t>
            </a:r>
          </a:p>
          <a:p>
            <a:r>
              <a:rPr lang="en-US" dirty="0" smtClean="0"/>
              <a:t>Go beyond simple labels</a:t>
            </a:r>
          </a:p>
          <a:p>
            <a:r>
              <a:rPr lang="en-US" dirty="0" smtClean="0"/>
              <a:t>Be aware of their own culture</a:t>
            </a:r>
            <a:endParaRPr lang="en-US" dirty="0"/>
          </a:p>
        </p:txBody>
      </p:sp>
      <p:pic>
        <p:nvPicPr>
          <p:cNvPr id="14338" name="Picture 2" descr="http://t2.gstatic.com/images?q=tbn:ANd9GcQuAkbltumzjBRCNkyfuCJ1Lc7q17eUrK0MPRqZ5Or4W82r_JW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962" y="3886200"/>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336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838200" y="1752600"/>
            <a:ext cx="7467600" cy="4495800"/>
          </a:xfrm>
          <a:solidFill>
            <a:schemeClr val="bg2">
              <a:lumMod val="90000"/>
            </a:schemeClr>
          </a:solidFill>
        </p:spPr>
        <p:txBody>
          <a:bodyPr>
            <a:normAutofit/>
          </a:bodyPr>
          <a:lstStyle/>
          <a:p>
            <a:r>
              <a:rPr lang="en-US" dirty="0" smtClean="0"/>
              <a:t>Consider your own experience when answering the questions below.</a:t>
            </a:r>
          </a:p>
          <a:p>
            <a:pPr lvl="1"/>
            <a:r>
              <a:rPr lang="en-US" dirty="0" smtClean="0"/>
              <a:t>What values do you hold dear? Can you describe an experience where these values were in conflict with another person’s value system? Were you able to resolve this difference?</a:t>
            </a:r>
          </a:p>
          <a:p>
            <a:pPr lvl="1"/>
            <a:r>
              <a:rPr lang="en-US" dirty="0" smtClean="0"/>
              <a:t>Are you willing to change the value system that developed from the cultural forces in which you were raised? What would you describe as the main facilitators and barriers for such a change in views?</a:t>
            </a:r>
          </a:p>
          <a:p>
            <a:pPr lvl="1"/>
            <a:r>
              <a:rPr lang="en-US" dirty="0" smtClean="0"/>
              <a:t>Can you think of an activity that would allow students in your classroom to explore their own value systems?</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315" y="-152400"/>
            <a:ext cx="1388122"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537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a:xfrm>
            <a:off x="838200" y="1524000"/>
            <a:ext cx="7467600" cy="4648200"/>
          </a:xfrm>
          <a:solidFill>
            <a:schemeClr val="bg2">
              <a:lumMod val="90000"/>
            </a:schemeClr>
          </a:solidFill>
        </p:spPr>
        <p:txBody>
          <a:bodyPr>
            <a:normAutofit fontScale="85000" lnSpcReduction="20000"/>
          </a:bodyPr>
          <a:lstStyle/>
          <a:p>
            <a:r>
              <a:rPr lang="en-US" dirty="0" smtClean="0"/>
              <a:t>Ebonics or AAVE is a language derived from the Niger Congo African language and English. It is not “Black English,” improper English or dialect.</a:t>
            </a:r>
          </a:p>
          <a:p>
            <a:r>
              <a:rPr lang="en-US" dirty="0" smtClean="0"/>
              <a:t>Ebonics has history. It has its own pronunciation, phonetics, phonology, morphology, syntax, vocabulary and rhetorical devices.</a:t>
            </a:r>
          </a:p>
          <a:p>
            <a:r>
              <a:rPr lang="en-US" dirty="0" smtClean="0"/>
              <a:t>Several words that we use have black origins, but the etymology is not necessarily recognized in major dictionaries; although, sources are readily available.</a:t>
            </a:r>
          </a:p>
          <a:p>
            <a:r>
              <a:rPr lang="en-US" dirty="0" smtClean="0"/>
              <a:t>Educators should be knowledgeable about ALL student’s cultural background and change their attitudes towards these students.</a:t>
            </a:r>
          </a:p>
          <a:p>
            <a:r>
              <a:rPr lang="en-US" dirty="0" smtClean="0"/>
              <a:t>This knowledge should be used in such a way that is accepting of </a:t>
            </a:r>
            <a:r>
              <a:rPr lang="en-US" smtClean="0"/>
              <a:t>cultural differences and </a:t>
            </a:r>
            <a:r>
              <a:rPr lang="en-US" dirty="0" smtClean="0"/>
              <a:t>curriculum should teach new skills that build off of what the student already knows. </a:t>
            </a:r>
          </a:p>
          <a:p>
            <a:r>
              <a:rPr lang="en-US" dirty="0" smtClean="0"/>
              <a:t>Classrooms should be culturally responsive, be a contact zone, and create a pedagogy of place.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3181"/>
            <a:ext cx="1219200" cy="121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865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87437"/>
          </a:xfrm>
        </p:spPr>
        <p:txBody>
          <a:bodyPr/>
          <a:lstStyle/>
          <a:p>
            <a:r>
              <a:rPr lang="en-US" dirty="0" smtClean="0"/>
              <a:t>Works Cited</a:t>
            </a:r>
            <a:endParaRPr lang="en-US" dirty="0"/>
          </a:p>
        </p:txBody>
      </p:sp>
      <p:sp>
        <p:nvSpPr>
          <p:cNvPr id="3" name="Content Placeholder 2"/>
          <p:cNvSpPr>
            <a:spLocks noGrp="1"/>
          </p:cNvSpPr>
          <p:nvPr>
            <p:ph idx="1"/>
          </p:nvPr>
        </p:nvSpPr>
        <p:spPr>
          <a:xfrm>
            <a:off x="838200" y="1447800"/>
            <a:ext cx="7467600" cy="5181600"/>
          </a:xfrm>
          <a:solidFill>
            <a:schemeClr val="bg2">
              <a:lumMod val="90000"/>
            </a:schemeClr>
          </a:solidFill>
        </p:spPr>
        <p:txBody>
          <a:bodyPr>
            <a:normAutofit fontScale="70000" lnSpcReduction="20000"/>
          </a:bodyPr>
          <a:lstStyle/>
          <a:p>
            <a:r>
              <a:rPr lang="en-US" dirty="0"/>
              <a:t>Baldwin, James. “If Black English Isn’t a Language, Then Tell Me, What Is?” </a:t>
            </a:r>
            <a:r>
              <a:rPr lang="en-US" i="1" dirty="0"/>
              <a:t>The Real Ebonics Debate: Power, Language, and the Education of African American Children.</a:t>
            </a:r>
            <a:r>
              <a:rPr lang="en-US" dirty="0"/>
              <a:t> Eds. Theresa Perry and Lisa Delpit. Boston: Beacon Press,1998. 67-70. Print</a:t>
            </a:r>
            <a:r>
              <a:rPr lang="en-US" dirty="0" smtClean="0"/>
              <a:t>.</a:t>
            </a:r>
          </a:p>
          <a:p>
            <a:pPr marL="0" indent="0">
              <a:buNone/>
            </a:pPr>
            <a:endParaRPr lang="en-US" dirty="0"/>
          </a:p>
          <a:p>
            <a:r>
              <a:rPr lang="en-US" dirty="0"/>
              <a:t>Ball, Arnetha, and Ted Lardner. </a:t>
            </a:r>
            <a:r>
              <a:rPr lang="en-US" i="1" dirty="0"/>
              <a:t>African American Literacies Unleashed: Vernacular English and the Composition Classroom.</a:t>
            </a:r>
            <a:r>
              <a:rPr lang="en-US" dirty="0"/>
              <a:t> Carbondale: Southern Illinois University Press, 2005. Print</a:t>
            </a:r>
            <a:r>
              <a:rPr lang="en-US" dirty="0" smtClean="0"/>
              <a:t>.</a:t>
            </a:r>
          </a:p>
          <a:p>
            <a:endParaRPr lang="en-US" dirty="0" smtClean="0"/>
          </a:p>
          <a:p>
            <a:r>
              <a:rPr lang="en-US" dirty="0" smtClean="0"/>
              <a:t>Bauer, Anne M. and Stephen D. </a:t>
            </a:r>
            <a:r>
              <a:rPr lang="en-US" dirty="0" err="1" smtClean="0"/>
              <a:t>Kroeger</a:t>
            </a:r>
            <a:r>
              <a:rPr lang="en-US" dirty="0" smtClean="0"/>
              <a:t>. </a:t>
            </a:r>
            <a:r>
              <a:rPr lang="en-US" i="1" dirty="0" smtClean="0"/>
              <a:t>Exploring Diversity: A Video Case Approach.</a:t>
            </a:r>
            <a:r>
              <a:rPr lang="en-US" dirty="0" smtClean="0"/>
              <a:t> Upper Saddle River, NJ:  Pearson: Merrill Prentice Hall, 2004. Print.</a:t>
            </a:r>
          </a:p>
          <a:p>
            <a:endParaRPr lang="en-US" dirty="0"/>
          </a:p>
          <a:p>
            <a:r>
              <a:rPr lang="en-US" dirty="0"/>
              <a:t>“Ethnic Dialects.” </a:t>
            </a:r>
            <a:r>
              <a:rPr lang="en-US" i="1" dirty="0"/>
              <a:t>The Structure of English for Readers, Writers and Teachers</a:t>
            </a:r>
            <a:r>
              <a:rPr lang="en-US" dirty="0"/>
              <a:t>. Ed. Mary Clark. 2</a:t>
            </a:r>
            <a:r>
              <a:rPr lang="en-US" baseline="30000" dirty="0"/>
              <a:t>nd</a:t>
            </a:r>
            <a:r>
              <a:rPr lang="en-US" dirty="0"/>
              <a:t> ed. Glen Allen, VA: College Publishing, 2010. 258-261. </a:t>
            </a:r>
            <a:r>
              <a:rPr lang="en-US" dirty="0" smtClean="0"/>
              <a:t>Print</a:t>
            </a:r>
          </a:p>
          <a:p>
            <a:pPr marL="0" indent="0">
              <a:buNone/>
            </a:pPr>
            <a:endParaRPr lang="en-US" dirty="0"/>
          </a:p>
          <a:p>
            <a:r>
              <a:rPr lang="en-US" dirty="0"/>
              <a:t>“Holding on to a Language of Our Own: </a:t>
            </a:r>
            <a:r>
              <a:rPr lang="en-US" i="1" dirty="0"/>
              <a:t>An Interview with Linguist John Rickford</a:t>
            </a:r>
            <a:r>
              <a:rPr lang="en-US" dirty="0"/>
              <a:t>.”</a:t>
            </a:r>
            <a:r>
              <a:rPr lang="en-US" i="1" dirty="0"/>
              <a:t> The Real Ebonics Debate: Power, Language, and the Education of African American Children.</a:t>
            </a:r>
            <a:r>
              <a:rPr lang="en-US" dirty="0"/>
              <a:t> Eds. Theresa Perry and Lisa Delpit. Boston: Beacon Press,1998. 59-65. Print</a:t>
            </a:r>
            <a:r>
              <a:rPr lang="en-US" dirty="0" smtClean="0"/>
              <a:t>.</a:t>
            </a:r>
          </a:p>
          <a:p>
            <a:pPr marL="0" indent="0">
              <a:buNone/>
            </a:pPr>
            <a:endParaRPr lang="en-US" dirty="0"/>
          </a:p>
        </p:txBody>
      </p:sp>
    </p:spTree>
    <p:extLst>
      <p:ext uri="{BB962C8B-B14F-4D97-AF65-F5344CB8AC3E}">
        <p14:creationId xmlns:p14="http://schemas.microsoft.com/office/powerpoint/2010/main" val="977172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163637"/>
          </a:xfrm>
        </p:spPr>
        <p:txBody>
          <a:bodyPr/>
          <a:lstStyle/>
          <a:p>
            <a:r>
              <a:rPr lang="en-US" dirty="0" smtClean="0"/>
              <a:t>Works Cited</a:t>
            </a:r>
            <a:endParaRPr lang="en-US" dirty="0"/>
          </a:p>
        </p:txBody>
      </p:sp>
      <p:sp>
        <p:nvSpPr>
          <p:cNvPr id="3" name="Content Placeholder 2"/>
          <p:cNvSpPr>
            <a:spLocks noGrp="1"/>
          </p:cNvSpPr>
          <p:nvPr>
            <p:ph idx="1"/>
          </p:nvPr>
        </p:nvSpPr>
        <p:spPr>
          <a:xfrm>
            <a:off x="838200" y="1447800"/>
            <a:ext cx="7467600" cy="5029200"/>
          </a:xfrm>
          <a:solidFill>
            <a:schemeClr val="bg2">
              <a:lumMod val="90000"/>
            </a:schemeClr>
          </a:solidFill>
        </p:spPr>
        <p:txBody>
          <a:bodyPr>
            <a:normAutofit fontScale="70000" lnSpcReduction="20000"/>
          </a:bodyPr>
          <a:lstStyle/>
          <a:p>
            <a:r>
              <a:rPr lang="en-US" dirty="0"/>
              <a:t>Johnson, Fern C. “Unacknowledged African Origins of U.S. English Usage: “Origin Unknown” and Other Peculiar Etymologies.” </a:t>
            </a:r>
            <a:r>
              <a:rPr lang="en-US" i="1" dirty="0"/>
              <a:t>Howard Journal of Communications </a:t>
            </a:r>
            <a:r>
              <a:rPr lang="en-US" dirty="0"/>
              <a:t>13.3 (2002): 207-222. </a:t>
            </a:r>
            <a:r>
              <a:rPr lang="en-US" i="1" dirty="0"/>
              <a:t>Academic Search Complete. </a:t>
            </a:r>
            <a:r>
              <a:rPr lang="en-US" dirty="0"/>
              <a:t>Web. 31 Jan. 2013.</a:t>
            </a:r>
          </a:p>
          <a:p>
            <a:endParaRPr lang="en-US" dirty="0"/>
          </a:p>
          <a:p>
            <a:r>
              <a:rPr lang="en-US" dirty="0" smtClean="0"/>
              <a:t>Lippi-Green</a:t>
            </a:r>
            <a:r>
              <a:rPr lang="en-US" dirty="0"/>
              <a:t>, Rosina. “What We Talk About When We Talk About Ebonics: Why Definitions Matter.” </a:t>
            </a:r>
            <a:r>
              <a:rPr lang="en-US" i="1" dirty="0"/>
              <a:t>Black Scholar</a:t>
            </a:r>
            <a:r>
              <a:rPr lang="en-US" dirty="0"/>
              <a:t> 27.2 (1997): 7-11. </a:t>
            </a:r>
            <a:r>
              <a:rPr lang="en-US" i="1" dirty="0"/>
              <a:t>Academic Search Complete</a:t>
            </a:r>
            <a:r>
              <a:rPr lang="en-US" dirty="0"/>
              <a:t>. Web. 31 Jan. 2013. </a:t>
            </a:r>
            <a:endParaRPr lang="en-US" dirty="0" smtClean="0"/>
          </a:p>
          <a:p>
            <a:pPr marL="0" indent="0">
              <a:buNone/>
            </a:pPr>
            <a:endParaRPr lang="en-US" dirty="0"/>
          </a:p>
          <a:p>
            <a:r>
              <a:rPr lang="en-US" dirty="0"/>
              <a:t>O’Neil, Wayne. “If Ebonics Isn’t a Language, Then Tell Me, What Is? (</a:t>
            </a:r>
            <a:r>
              <a:rPr lang="en-US" i="1" dirty="0"/>
              <a:t>pace</a:t>
            </a:r>
            <a:r>
              <a:rPr lang="en-US" dirty="0"/>
              <a:t> James Baldwin, 1979).” </a:t>
            </a:r>
            <a:r>
              <a:rPr lang="en-US" i="1" dirty="0"/>
              <a:t>The Real Ebonics Debate: Power, Language, and the Education of African American Children.</a:t>
            </a:r>
            <a:r>
              <a:rPr lang="en-US" dirty="0"/>
              <a:t> Eds. Theresa Perry and Lisa Delpit. Boston: Beacon Press,1998. 38-47. Print. </a:t>
            </a:r>
            <a:endParaRPr lang="en-US" dirty="0" smtClean="0"/>
          </a:p>
          <a:p>
            <a:pPr marL="0" indent="0">
              <a:buNone/>
            </a:pPr>
            <a:endParaRPr lang="en-US" dirty="0"/>
          </a:p>
          <a:p>
            <a:r>
              <a:rPr lang="en-US" dirty="0"/>
              <a:t>Rickford, John R . and Russell J. Rickford. Spoken Soul: The Story of Black English. New York: John Wiley &amp; Sons, Inc., 2000. Print. </a:t>
            </a:r>
            <a:endParaRPr lang="en-US" dirty="0" smtClean="0"/>
          </a:p>
          <a:p>
            <a:pPr marL="0" indent="0">
              <a:buNone/>
            </a:pPr>
            <a:endParaRPr lang="en-US" dirty="0"/>
          </a:p>
          <a:p>
            <a:r>
              <a:rPr lang="en-US" dirty="0"/>
              <a:t>Smith, Ernie and Karen Crozier. “Ebonics is not Black English.” </a:t>
            </a:r>
            <a:r>
              <a:rPr lang="en-US" i="1" dirty="0"/>
              <a:t>Western Journal of Black Studies</a:t>
            </a:r>
            <a:r>
              <a:rPr lang="en-US" dirty="0"/>
              <a:t> 22.2 (1998): 109-116</a:t>
            </a:r>
            <a:r>
              <a:rPr lang="en-US" i="1" dirty="0"/>
              <a:t>. Academic Search Complete</a:t>
            </a:r>
            <a:r>
              <a:rPr lang="en-US" dirty="0"/>
              <a:t>. Web. 31 Jan. 2013. </a:t>
            </a:r>
            <a:endParaRPr lang="en-US" dirty="0">
              <a:effectLst/>
            </a:endParaRPr>
          </a:p>
        </p:txBody>
      </p:sp>
    </p:spTree>
    <p:extLst>
      <p:ext uri="{BB962C8B-B14F-4D97-AF65-F5344CB8AC3E}">
        <p14:creationId xmlns:p14="http://schemas.microsoft.com/office/powerpoint/2010/main" val="1377797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a:xfrm>
            <a:off x="2057400" y="5029200"/>
            <a:ext cx="5334000" cy="960525"/>
          </a:xfrm>
        </p:spPr>
        <p:txBody>
          <a:bodyPr/>
          <a:lstStyle/>
          <a:p>
            <a:pPr marL="0" indent="0">
              <a:buNone/>
            </a:pPr>
            <a:r>
              <a:rPr lang="en-US" dirty="0" smtClean="0"/>
              <a:t>				</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037522"/>
            <a:ext cx="3048000" cy="245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5029200"/>
            <a:ext cx="4572000" cy="830997"/>
          </a:xfrm>
          <a:prstGeom prst="rect">
            <a:avLst/>
          </a:prstGeom>
        </p:spPr>
        <p:txBody>
          <a:bodyPr>
            <a:spAutoFit/>
          </a:bodyPr>
          <a:lstStyle/>
          <a:p>
            <a:pPr algn="ctr"/>
            <a:r>
              <a:rPr lang="en-US" sz="2400" dirty="0"/>
              <a:t>Thank you for attending!</a:t>
            </a:r>
          </a:p>
          <a:p>
            <a:endParaRPr lang="en-US" sz="2400" dirty="0"/>
          </a:p>
        </p:txBody>
      </p:sp>
    </p:spTree>
    <p:extLst>
      <p:ext uri="{BB962C8B-B14F-4D97-AF65-F5344CB8AC3E}">
        <p14:creationId xmlns:p14="http://schemas.microsoft.com/office/powerpoint/2010/main" val="10441868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838200" y="1600201"/>
            <a:ext cx="7467600" cy="4038600"/>
          </a:xfrm>
          <a:solidFill>
            <a:schemeClr val="bg2">
              <a:lumMod val="90000"/>
            </a:schemeClr>
          </a:solidFill>
        </p:spPr>
        <p:txBody>
          <a:bodyPr>
            <a:normAutofit/>
          </a:bodyPr>
          <a:lstStyle/>
          <a:p>
            <a:pPr marL="0" indent="0">
              <a:buNone/>
            </a:pPr>
            <a:endParaRPr lang="en-US" dirty="0" smtClean="0"/>
          </a:p>
          <a:p>
            <a:r>
              <a:rPr lang="en-US" b="1" dirty="0" smtClean="0"/>
              <a:t>Thesis: </a:t>
            </a:r>
            <a:r>
              <a:rPr lang="en-US" dirty="0" smtClean="0"/>
              <a:t>Having a higher understanding of  Ebonics could lead to a change in the educational system and social and political change. First, one must understand Ebonics is a language, not a dialect, which is directly influenced by several other languages primarily the Niger Congo African language and English, it’s a language with a rich history and its pronunciation, morphology, syntax, vocabulary and rhetorical devices are still prevalent in use today</a:t>
            </a:r>
            <a:r>
              <a:rPr lang="en-US" b="1" dirty="0" smtClean="0"/>
              <a:t>.</a:t>
            </a:r>
            <a:endParaRPr lang="en-US" b="1" dirty="0"/>
          </a:p>
        </p:txBody>
      </p:sp>
    </p:spTree>
    <p:extLst>
      <p:ext uri="{BB962C8B-B14F-4D97-AF65-F5344CB8AC3E}">
        <p14:creationId xmlns:p14="http://schemas.microsoft.com/office/powerpoint/2010/main" val="37990886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Ebonics is a language</a:t>
            </a:r>
            <a:endParaRPr lang="en-US" dirty="0"/>
          </a:p>
        </p:txBody>
      </p:sp>
      <p:sp>
        <p:nvSpPr>
          <p:cNvPr id="3" name="Content Placeholder 2"/>
          <p:cNvSpPr>
            <a:spLocks noGrp="1"/>
          </p:cNvSpPr>
          <p:nvPr>
            <p:ph idx="1"/>
          </p:nvPr>
        </p:nvSpPr>
        <p:spPr>
          <a:xfrm>
            <a:off x="838200" y="1600200"/>
            <a:ext cx="7467600" cy="4724400"/>
          </a:xfrm>
          <a:solidFill>
            <a:schemeClr val="bg2">
              <a:lumMod val="90000"/>
            </a:schemeClr>
          </a:solidFill>
        </p:spPr>
        <p:txBody>
          <a:bodyPr>
            <a:normAutofit lnSpcReduction="10000"/>
          </a:bodyPr>
          <a:lstStyle/>
          <a:p>
            <a:r>
              <a:rPr lang="en-US" b="1" dirty="0" smtClean="0"/>
              <a:t>Rosina Lippi-Green, author of the essay, “What We Talk about When We Talk about Ebonics: Why definitions Matter”</a:t>
            </a:r>
          </a:p>
          <a:p>
            <a:pPr lvl="1"/>
            <a:r>
              <a:rPr lang="en-US" dirty="0" smtClean="0"/>
              <a:t>African American Vernacular English (AAVE) is used to avoid conflict surrounding the terms “language and dialect,” but it has little pejorative value (7).</a:t>
            </a:r>
          </a:p>
          <a:p>
            <a:pPr lvl="1"/>
            <a:r>
              <a:rPr lang="en-US" dirty="0" smtClean="0"/>
              <a:t>Terms like “slang and jargon” are descriptively inaccurate and negative (7).</a:t>
            </a:r>
          </a:p>
          <a:p>
            <a:pPr lvl="1"/>
            <a:r>
              <a:rPr lang="en-US" dirty="0" smtClean="0"/>
              <a:t>AAVE is a functional spoken language which depends on structured variation to layer social meaning.</a:t>
            </a:r>
          </a:p>
          <a:p>
            <a:pPr lvl="1"/>
            <a:r>
              <a:rPr lang="en-US" dirty="0" smtClean="0"/>
              <a:t>We can look at AAVE’s pronunciation, intonations (phonetics and phonology), morphology, syntax, lexicon and rhetorical devices and be able to tell if it is dialect or slang.</a:t>
            </a:r>
          </a:p>
          <a:p>
            <a:pPr lvl="1"/>
            <a:endParaRPr lang="en-US" dirty="0" smtClean="0"/>
          </a:p>
        </p:txBody>
      </p:sp>
      <p:pic>
        <p:nvPicPr>
          <p:cNvPr id="2050" name="Picture 2" descr="C:\Users\Sarah\AppData\Local\Microsoft\Windows\Temporary Internet Files\Content.IE5\R316GX4U\MC9000890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1" y="152400"/>
            <a:ext cx="1371600" cy="1376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109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Reactions</a:t>
            </a:r>
            <a:endParaRPr lang="en-US" dirty="0"/>
          </a:p>
        </p:txBody>
      </p:sp>
      <p:sp>
        <p:nvSpPr>
          <p:cNvPr id="3" name="Content Placeholder 2"/>
          <p:cNvSpPr>
            <a:spLocks noGrp="1"/>
          </p:cNvSpPr>
          <p:nvPr>
            <p:ph sz="quarter" idx="13"/>
          </p:nvPr>
        </p:nvSpPr>
        <p:spPr>
          <a:xfrm>
            <a:off x="841248" y="1752600"/>
            <a:ext cx="3657600" cy="4236720"/>
          </a:xfrm>
          <a:solidFill>
            <a:schemeClr val="bg2">
              <a:lumMod val="90000"/>
            </a:schemeClr>
          </a:solidFill>
        </p:spPr>
        <p:txBody>
          <a:bodyPr>
            <a:normAutofit fontScale="92500" lnSpcReduction="20000"/>
          </a:bodyPr>
          <a:lstStyle/>
          <a:p>
            <a:r>
              <a:rPr lang="en-US" dirty="0" smtClean="0"/>
              <a:t>Lippi-Green talks about the negative reactions people have towards Ebonics, but it is not only used by the poorer black community, but many prominent and successful blacks, even those who speak out against its usage (8).</a:t>
            </a:r>
          </a:p>
          <a:p>
            <a:r>
              <a:rPr lang="en-US" dirty="0" smtClean="0"/>
              <a:t>It is deeply engrained within the black community and there are distinct characteristics.</a:t>
            </a:r>
          </a:p>
        </p:txBody>
      </p:sp>
      <p:sp>
        <p:nvSpPr>
          <p:cNvPr id="4" name="Content Placeholder 3"/>
          <p:cNvSpPr>
            <a:spLocks noGrp="1"/>
          </p:cNvSpPr>
          <p:nvPr>
            <p:ph sz="quarter" idx="14"/>
          </p:nvPr>
        </p:nvSpPr>
        <p:spPr>
          <a:xfrm>
            <a:off x="4645152" y="1752600"/>
            <a:ext cx="3657600" cy="4236720"/>
          </a:xfrm>
          <a:solidFill>
            <a:schemeClr val="bg2">
              <a:lumMod val="90000"/>
            </a:schemeClr>
          </a:solidFill>
        </p:spPr>
        <p:txBody>
          <a:bodyPr>
            <a:normAutofit fontScale="85000" lnSpcReduction="20000"/>
          </a:bodyPr>
          <a:lstStyle/>
          <a:p>
            <a:r>
              <a:rPr lang="en-US" sz="2600" dirty="0"/>
              <a:t>She reminds us that “to make two statements: I acknowledge that my home language is viable and adequate, and I acknowledge that my home language will never be accepted” is to set up an unresolved conflict” (9).</a:t>
            </a:r>
          </a:p>
          <a:p>
            <a:r>
              <a:rPr lang="en-US" sz="2600" dirty="0"/>
              <a:t>Most people recognize Ebonics, but do not accept it as a “correct” language, which can lead to possible identity and self esteem problems for </a:t>
            </a:r>
            <a:r>
              <a:rPr lang="en-US" sz="2600" dirty="0" smtClean="0"/>
              <a:t>students.</a:t>
            </a:r>
            <a:endParaRPr lang="en-US" sz="2600" dirty="0"/>
          </a:p>
          <a:p>
            <a:endParaRPr lang="en-US" dirty="0"/>
          </a:p>
        </p:txBody>
      </p:sp>
      <p:pic>
        <p:nvPicPr>
          <p:cNvPr id="3074" name="Picture 2" descr="C:\Users\Sarah\AppData\Local\Microsoft\Windows\Temporary Internet Files\Content.IE5\P5UIGW1O\MC9002420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0"/>
            <a:ext cx="838200" cy="93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560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English vs. Ebonics</a:t>
            </a:r>
            <a:endParaRPr lang="en-US" dirty="0"/>
          </a:p>
        </p:txBody>
      </p:sp>
      <p:sp>
        <p:nvSpPr>
          <p:cNvPr id="3" name="Content Placeholder 2"/>
          <p:cNvSpPr>
            <a:spLocks noGrp="1"/>
          </p:cNvSpPr>
          <p:nvPr>
            <p:ph idx="1"/>
          </p:nvPr>
        </p:nvSpPr>
        <p:spPr>
          <a:xfrm>
            <a:off x="838200" y="1676400"/>
            <a:ext cx="7467600" cy="4267200"/>
          </a:xfrm>
          <a:solidFill>
            <a:schemeClr val="bg2">
              <a:lumMod val="90000"/>
            </a:schemeClr>
          </a:solidFill>
        </p:spPr>
        <p:txBody>
          <a:bodyPr>
            <a:normAutofit/>
          </a:bodyPr>
          <a:lstStyle/>
          <a:p>
            <a:r>
              <a:rPr lang="en-US" b="1" dirty="0" smtClean="0"/>
              <a:t>Ernie Smith and Karen Crozier, authors of the essay, “Ebonics is not Black English”</a:t>
            </a:r>
          </a:p>
          <a:p>
            <a:pPr lvl="1"/>
            <a:r>
              <a:rPr lang="en-US" dirty="0" smtClean="0"/>
              <a:t>The features of the African American languages have recognized West and Niger Congo African origins, but the use of the words “Black English” make it sound like a variation of English. However, the grammatical structure of the language shows that it is not (110).</a:t>
            </a:r>
          </a:p>
          <a:p>
            <a:endParaRPr lang="en-US" dirty="0" smtClean="0"/>
          </a:p>
          <a:p>
            <a:r>
              <a:rPr lang="en-US" dirty="0" smtClean="0"/>
              <a:t>What criteria is used to decide? Grammar, vocabulary, historical origins…?” (110).</a:t>
            </a:r>
            <a:endParaRPr lang="en-US" dirty="0"/>
          </a:p>
        </p:txBody>
      </p:sp>
      <p:pic>
        <p:nvPicPr>
          <p:cNvPr id="4098" name="Picture 2" descr="C:\Users\Sarah\AppData\Local\Microsoft\Windows\Temporary Internet Files\Content.IE5\I82MM4AW\MP9004009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103919"/>
            <a:ext cx="1219200" cy="152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23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English vs. Ebonics</a:t>
            </a:r>
            <a:endParaRPr lang="en-US" dirty="0"/>
          </a:p>
        </p:txBody>
      </p:sp>
      <p:sp>
        <p:nvSpPr>
          <p:cNvPr id="3" name="Content Placeholder 2"/>
          <p:cNvSpPr>
            <a:spLocks noGrp="1"/>
          </p:cNvSpPr>
          <p:nvPr>
            <p:ph idx="1"/>
          </p:nvPr>
        </p:nvSpPr>
        <p:spPr>
          <a:xfrm>
            <a:off x="838200" y="1676400"/>
            <a:ext cx="7467600" cy="4313325"/>
          </a:xfrm>
          <a:solidFill>
            <a:schemeClr val="bg2">
              <a:lumMod val="90000"/>
            </a:schemeClr>
          </a:solidFill>
        </p:spPr>
        <p:txBody>
          <a:bodyPr>
            <a:normAutofit/>
          </a:bodyPr>
          <a:lstStyle/>
          <a:p>
            <a:r>
              <a:rPr lang="en-US" b="1" dirty="0" smtClean="0"/>
              <a:t>L.R. Palmer in the book </a:t>
            </a:r>
            <a:r>
              <a:rPr lang="en-US" b="1" i="1" dirty="0" smtClean="0"/>
              <a:t>Descriptive and Comparative Linguistics: A Critical Introduction</a:t>
            </a:r>
            <a:r>
              <a:rPr lang="en-US" b="1" dirty="0" smtClean="0"/>
              <a:t> </a:t>
            </a:r>
          </a:p>
          <a:p>
            <a:pPr lvl="1"/>
            <a:r>
              <a:rPr lang="en-US" dirty="0" smtClean="0"/>
              <a:t> In comparative and historical linguistics, languages are not considered related on vocabulary alone, but on grammatical structure (qtd. in Smith and Crozier 110).</a:t>
            </a:r>
          </a:p>
          <a:p>
            <a:r>
              <a:rPr lang="en-US" b="1" dirty="0" smtClean="0"/>
              <a:t>O’Grady, Dobrovosky and Arnoff in the text </a:t>
            </a:r>
            <a:r>
              <a:rPr lang="en-US" b="1" i="1" dirty="0" smtClean="0"/>
              <a:t>Contemporary Linguistics: An introduction</a:t>
            </a:r>
          </a:p>
          <a:p>
            <a:pPr lvl="1"/>
            <a:r>
              <a:rPr lang="en-US" dirty="0" smtClean="0"/>
              <a:t>Languages must have phonetic and phonological systems, morphology, syntax, systematic meaning and principles, which are the elements of grammar (qtd. in Smith and Crozier 110).</a:t>
            </a:r>
            <a:endParaRPr lang="en-US" dirty="0"/>
          </a:p>
        </p:txBody>
      </p:sp>
    </p:spTree>
    <p:extLst>
      <p:ext uri="{BB962C8B-B14F-4D97-AF65-F5344CB8AC3E}">
        <p14:creationId xmlns:p14="http://schemas.microsoft.com/office/powerpoint/2010/main" val="2756988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English vs. Ebonics</a:t>
            </a:r>
            <a:endParaRPr lang="en-US" dirty="0"/>
          </a:p>
        </p:txBody>
      </p:sp>
      <p:sp>
        <p:nvSpPr>
          <p:cNvPr id="3" name="Content Placeholder 2"/>
          <p:cNvSpPr>
            <a:spLocks noGrp="1"/>
          </p:cNvSpPr>
          <p:nvPr>
            <p:ph idx="1"/>
          </p:nvPr>
        </p:nvSpPr>
        <p:spPr>
          <a:xfrm>
            <a:off x="838200" y="1676400"/>
            <a:ext cx="7467600" cy="4267200"/>
          </a:xfrm>
          <a:solidFill>
            <a:schemeClr val="bg2">
              <a:lumMod val="90000"/>
            </a:schemeClr>
          </a:solidFill>
        </p:spPr>
        <p:txBody>
          <a:bodyPr>
            <a:normAutofit lnSpcReduction="10000"/>
          </a:bodyPr>
          <a:lstStyle/>
          <a:p>
            <a:r>
              <a:rPr lang="en-US" dirty="0" smtClean="0"/>
              <a:t>Based on a “criteria of continuity in the rules of grammar,” it is understandable that English is defined as a Germanic language and that Black English would be defined as a dialect of English (110).</a:t>
            </a:r>
          </a:p>
          <a:p>
            <a:r>
              <a:rPr lang="en-US" dirty="0" smtClean="0"/>
              <a:t>However, there is no document that shows the “existence of a single Black dialect in the African diaspora that has been formed on English” grammar (110). </a:t>
            </a:r>
          </a:p>
          <a:p>
            <a:r>
              <a:rPr lang="en-US" dirty="0" smtClean="0"/>
              <a:t>There is extensive borrowing from English, but its grammar is based on the Niger Congo descendants. There is no evidence that “Black English” ever existed (111).</a:t>
            </a:r>
            <a:endParaRPr lang="en-US" dirty="0"/>
          </a:p>
        </p:txBody>
      </p:sp>
      <p:pic>
        <p:nvPicPr>
          <p:cNvPr id="4" name="Picture 2" descr="C:\Users\Sarah\AppData\Local\Microsoft\Windows\Temporary Internet Files\Content.IE5\LLUGSIWG\MP9004006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4765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4722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2706</TotalTime>
  <Words>7091</Words>
  <Application>Microsoft Office PowerPoint</Application>
  <PresentationFormat>On-screen Show (4:3)</PresentationFormat>
  <Paragraphs>366</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Sketchbook</vt:lpstr>
      <vt:lpstr>Ebonics: The Foundation of Understanding</vt:lpstr>
      <vt:lpstr>Objective</vt:lpstr>
      <vt:lpstr>Outline of the Presentation</vt:lpstr>
      <vt:lpstr>Introduction</vt:lpstr>
      <vt:lpstr>Ebonics is a language</vt:lpstr>
      <vt:lpstr>Negative Reactions</vt:lpstr>
      <vt:lpstr>Black English vs. Ebonics</vt:lpstr>
      <vt:lpstr>Black English vs. Ebonics</vt:lpstr>
      <vt:lpstr>Black English vs. Ebonics</vt:lpstr>
      <vt:lpstr>Black English vs. Ebonics</vt:lpstr>
      <vt:lpstr>Black English vs. Ebonics</vt:lpstr>
      <vt:lpstr>Smith &amp; Crozier’s Conclusion:  Black English vs. Ebonics</vt:lpstr>
      <vt:lpstr>Ebonics is a language</vt:lpstr>
      <vt:lpstr>Ebonics is a language</vt:lpstr>
      <vt:lpstr>Ebonics is a language</vt:lpstr>
      <vt:lpstr>Two Major Political Events in the issue of Ebonics</vt:lpstr>
      <vt:lpstr>Lack of Presence in Major Dictionaries</vt:lpstr>
      <vt:lpstr>Ebonics Presence</vt:lpstr>
      <vt:lpstr>Ebonic Pronunciation</vt:lpstr>
      <vt:lpstr>Ebonics Grammar</vt:lpstr>
      <vt:lpstr>Ebonics and Education</vt:lpstr>
      <vt:lpstr>Culturally Responsive Teachers Know…</vt:lpstr>
      <vt:lpstr>Culturally Responsive Teachers Know…</vt:lpstr>
      <vt:lpstr>Culturally Responsive Teachers Know…</vt:lpstr>
      <vt:lpstr>Reflection</vt:lpstr>
      <vt:lpstr>Learning is a Social Process</vt:lpstr>
      <vt:lpstr>Your Beliefs Influence How You Teach</vt:lpstr>
      <vt:lpstr>Culture and Ethnicity</vt:lpstr>
      <vt:lpstr>Culture in the Classroom</vt:lpstr>
      <vt:lpstr>Terms</vt:lpstr>
      <vt:lpstr>When working with students, teachers should…</vt:lpstr>
      <vt:lpstr>Reflection</vt:lpstr>
      <vt:lpstr>Take Away</vt:lpstr>
      <vt:lpstr>Works Cited</vt:lpstr>
      <vt:lpstr>Works Cited</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Ebonics: The Foundation of Understanding</dc:title>
  <dc:creator>Sarah</dc:creator>
  <cp:lastModifiedBy>Sarah</cp:lastModifiedBy>
  <cp:revision>87</cp:revision>
  <cp:lastPrinted>2013-06-26T21:10:54Z</cp:lastPrinted>
  <dcterms:created xsi:type="dcterms:W3CDTF">2013-03-23T13:58:46Z</dcterms:created>
  <dcterms:modified xsi:type="dcterms:W3CDTF">2013-06-28T02:24:33Z</dcterms:modified>
</cp:coreProperties>
</file>