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69" r:id="rId3"/>
    <p:sldId id="268" r:id="rId4"/>
    <p:sldId id="263" r:id="rId5"/>
    <p:sldId id="264" r:id="rId6"/>
    <p:sldId id="265" r:id="rId7"/>
    <p:sldId id="260"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79" d="100"/>
          <a:sy n="79" d="100"/>
        </p:scale>
        <p:origin x="-90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9E94A0C-B4A4-4275-8F7C-4FF885752C17}" type="datetimeFigureOut">
              <a:rPr lang="en-US" smtClean="0"/>
              <a:pPr/>
              <a:t>02/21/2016</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E86EECA-B75F-4EC3-AED0-B034E8CF952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94A0C-B4A4-4275-8F7C-4FF885752C17}" type="datetimeFigureOut">
              <a:rPr lang="en-US" smtClean="0"/>
              <a:pPr/>
              <a:t>02/21/2016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94A0C-B4A4-4275-8F7C-4FF885752C17}" type="datetimeFigureOut">
              <a:rPr lang="en-US" smtClean="0"/>
              <a:pPr/>
              <a:t>02/21/2016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94A0C-B4A4-4275-8F7C-4FF885752C17}" type="datetimeFigureOut">
              <a:rPr lang="en-US" smtClean="0"/>
              <a:pPr/>
              <a:t>02/21/2016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E94A0C-B4A4-4275-8F7C-4FF885752C17}" type="datetimeFigureOut">
              <a:rPr lang="en-US" smtClean="0"/>
              <a:pPr/>
              <a:t>02/21/2016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E94A0C-B4A4-4275-8F7C-4FF885752C17}" type="datetimeFigureOut">
              <a:rPr lang="en-US" smtClean="0"/>
              <a:pPr/>
              <a:t>02/21/2016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9E94A0C-B4A4-4275-8F7C-4FF885752C17}" type="datetimeFigureOut">
              <a:rPr lang="en-US" smtClean="0"/>
              <a:pPr/>
              <a:t>02/21/2016</a:t>
            </a:fld>
            <a:endParaRPr lang="en-US" dirty="0"/>
          </a:p>
        </p:txBody>
      </p:sp>
      <p:sp>
        <p:nvSpPr>
          <p:cNvPr id="27" name="Slide Number Placeholder 26"/>
          <p:cNvSpPr>
            <a:spLocks noGrp="1"/>
          </p:cNvSpPr>
          <p:nvPr>
            <p:ph type="sldNum" sz="quarter" idx="11"/>
          </p:nvPr>
        </p:nvSpPr>
        <p:spPr/>
        <p:txBody>
          <a:bodyPr rtlCol="0"/>
          <a:lstStyle/>
          <a:p>
            <a:fld id="{9E86EECA-B75F-4EC3-AED0-B034E8CF9526}"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9E94A0C-B4A4-4275-8F7C-4FF885752C17}" type="datetimeFigureOut">
              <a:rPr lang="en-US" smtClean="0"/>
              <a:pPr/>
              <a:t>02/21/2016</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9E86EECA-B75F-4EC3-AED0-B034E8CF952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94A0C-B4A4-4275-8F7C-4FF885752C17}" type="datetimeFigureOut">
              <a:rPr lang="en-US" smtClean="0"/>
              <a:pPr/>
              <a:t>02/21/2016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E94A0C-B4A4-4275-8F7C-4FF885752C17}" type="datetimeFigureOut">
              <a:rPr lang="en-US" smtClean="0"/>
              <a:pPr/>
              <a:t>02/21/2016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E94A0C-B4A4-4275-8F7C-4FF885752C17}" type="datetimeFigureOut">
              <a:rPr lang="en-US" smtClean="0"/>
              <a:pPr/>
              <a:t>02/21/2016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86EECA-B75F-4EC3-AED0-B034E8CF952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9E94A0C-B4A4-4275-8F7C-4FF885752C17}" type="datetimeFigureOut">
              <a:rPr lang="en-US" smtClean="0"/>
              <a:pPr/>
              <a:t>02/21/2016</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E86EECA-B75F-4EC3-AED0-B034E8CF952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1"/>
            <a:ext cx="8458200" cy="1828800"/>
          </a:xfrm>
        </p:spPr>
        <p:txBody>
          <a:bodyPr>
            <a:normAutofit fontScale="90000"/>
          </a:bodyPr>
          <a:lstStyle/>
          <a:p>
            <a:r>
              <a:rPr lang="en-US" b="1" i="1" dirty="0" smtClean="0"/>
              <a:t>Standing on the Promises of God</a:t>
            </a:r>
            <a:r>
              <a:rPr lang="en-US" dirty="0"/>
              <a:t/>
            </a:r>
            <a:br>
              <a:rPr lang="en-US" dirty="0"/>
            </a:br>
            <a:r>
              <a:rPr lang="en-US" dirty="0" smtClean="0"/>
              <a:t>God’s Power to Secure Us</a:t>
            </a:r>
            <a:endParaRPr lang="en-US" dirty="0"/>
          </a:p>
        </p:txBody>
      </p:sp>
      <p:sp>
        <p:nvSpPr>
          <p:cNvPr id="3" name="Subtitle 2"/>
          <p:cNvSpPr>
            <a:spLocks noGrp="1"/>
          </p:cNvSpPr>
          <p:nvPr>
            <p:ph type="subTitle" idx="1"/>
          </p:nvPr>
        </p:nvSpPr>
        <p:spPr/>
        <p:txBody>
          <a:bodyPr/>
          <a:lstStyle/>
          <a:p>
            <a:r>
              <a:rPr lang="en-US" sz="3600" b="1" dirty="0" smtClean="0"/>
              <a:t>John 10:27-30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066800"/>
          </a:xfrm>
        </p:spPr>
        <p:txBody>
          <a:bodyPr/>
          <a:lstStyle/>
          <a:p>
            <a:r>
              <a:rPr lang="en-US" dirty="0" smtClean="0"/>
              <a:t>II Peter 1:4 (KJV)</a:t>
            </a:r>
            <a:endParaRPr lang="en-US" dirty="0"/>
          </a:p>
        </p:txBody>
      </p:sp>
      <p:sp>
        <p:nvSpPr>
          <p:cNvPr id="3" name="Content Placeholder 2"/>
          <p:cNvSpPr>
            <a:spLocks noGrp="1"/>
          </p:cNvSpPr>
          <p:nvPr>
            <p:ph idx="1"/>
          </p:nvPr>
        </p:nvSpPr>
        <p:spPr>
          <a:xfrm>
            <a:off x="457200" y="1447800"/>
            <a:ext cx="8229600" cy="5126736"/>
          </a:xfrm>
        </p:spPr>
        <p:txBody>
          <a:bodyPr/>
          <a:lstStyle/>
          <a:p>
            <a:pPr marL="624078" indent="-514350">
              <a:buFont typeface="+mj-lt"/>
              <a:buAutoNum type="arabicParenR" startAt="4"/>
            </a:pPr>
            <a:r>
              <a:rPr lang="en-US" sz="3200" dirty="0" smtClean="0"/>
              <a:t>Whereby are given unto us exceeding great and precious promises: that by these ye might be partakers of the divine nature, having escaped the corruption that is in the world through lust.</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066800"/>
          </a:xfrm>
        </p:spPr>
        <p:txBody>
          <a:bodyPr/>
          <a:lstStyle/>
          <a:p>
            <a:r>
              <a:rPr lang="en-US" dirty="0" smtClean="0"/>
              <a:t>John 10:27-30 (KJV)</a:t>
            </a:r>
            <a:endParaRPr lang="en-US" dirty="0"/>
          </a:p>
        </p:txBody>
      </p:sp>
      <p:sp>
        <p:nvSpPr>
          <p:cNvPr id="3" name="Content Placeholder 2"/>
          <p:cNvSpPr>
            <a:spLocks noGrp="1"/>
          </p:cNvSpPr>
          <p:nvPr>
            <p:ph idx="1"/>
          </p:nvPr>
        </p:nvSpPr>
        <p:spPr>
          <a:xfrm>
            <a:off x="457200" y="1524000"/>
            <a:ext cx="8229600" cy="5050536"/>
          </a:xfrm>
        </p:spPr>
        <p:txBody>
          <a:bodyPr/>
          <a:lstStyle/>
          <a:p>
            <a:pPr marL="624078" indent="-514350">
              <a:buFont typeface="+mj-lt"/>
              <a:buAutoNum type="arabicParenR" startAt="27"/>
            </a:pPr>
            <a:r>
              <a:rPr lang="en-US" sz="3200" dirty="0" smtClean="0"/>
              <a:t>My sheep hear my voice, and I know them, and they follow me:</a:t>
            </a:r>
          </a:p>
          <a:p>
            <a:pPr marL="624078" indent="-514350">
              <a:buFont typeface="+mj-lt"/>
              <a:buAutoNum type="arabicParenR" startAt="27"/>
            </a:pPr>
            <a:r>
              <a:rPr lang="en-US" sz="3200" dirty="0" smtClean="0"/>
              <a:t>And </a:t>
            </a:r>
            <a:r>
              <a:rPr lang="en-US" sz="3200" dirty="0" smtClean="0"/>
              <a:t>I give unto them eternal life; and they shall never perish, neither shall any man pluck them out of my hand.</a:t>
            </a:r>
          </a:p>
          <a:p>
            <a:pPr marL="624078" indent="-514350">
              <a:buFont typeface="+mj-lt"/>
              <a:buAutoNum type="arabicParenR" startAt="27"/>
            </a:pPr>
            <a:r>
              <a:rPr lang="en-US" sz="3200" dirty="0" smtClean="0"/>
              <a:t>My </a:t>
            </a:r>
            <a:r>
              <a:rPr lang="en-US" sz="3200" dirty="0" smtClean="0"/>
              <a:t>Father, which gave them me, is greater than all; and no man is able to pluck them out of my Father's hand.</a:t>
            </a:r>
          </a:p>
          <a:p>
            <a:pPr marL="624078" indent="-514350">
              <a:buFont typeface="+mj-lt"/>
              <a:buAutoNum type="arabicParenR" startAt="27"/>
            </a:pPr>
            <a:r>
              <a:rPr lang="en-US" sz="3200" dirty="0" smtClean="0"/>
              <a:t>I </a:t>
            </a:r>
            <a:r>
              <a:rPr lang="en-US" sz="3200" dirty="0" smtClean="0"/>
              <a:t>and my Father are one.</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a:bodyPr>
          <a:lstStyle/>
          <a:p>
            <a:r>
              <a:rPr lang="en-US" sz="3600" b="1" dirty="0" smtClean="0"/>
              <a:t>Definition</a:t>
            </a:r>
          </a:p>
          <a:p>
            <a:pPr algn="just">
              <a:buNone/>
            </a:pPr>
            <a:r>
              <a:rPr lang="en-US" dirty="0" smtClean="0"/>
              <a:t>	</a:t>
            </a:r>
            <a:r>
              <a:rPr lang="en-US" b="1" dirty="0" smtClean="0"/>
              <a:t>“All believers are eternally secure in Jesus Christ. They are born again, made new creatures in Christ, and indwelt by the Holy Spirit, assuring their perseverance in good works. A special providence watches over them, and they are kept by the power of God.” </a:t>
            </a:r>
          </a:p>
          <a:p>
            <a:pPr algn="just">
              <a:buNone/>
            </a:pPr>
            <a:endParaRPr lang="en-US" b="1" dirty="0" smtClean="0"/>
          </a:p>
          <a:p>
            <a:pPr>
              <a:buNone/>
            </a:pP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a:bodyPr>
          <a:lstStyle/>
          <a:p>
            <a:r>
              <a:rPr lang="en-US" sz="3600" b="1" dirty="0" smtClean="0"/>
              <a:t>Confusion</a:t>
            </a:r>
          </a:p>
          <a:p>
            <a:pPr algn="just">
              <a:buNone/>
            </a:pPr>
            <a:r>
              <a:rPr lang="en-US" dirty="0" smtClean="0"/>
              <a:t>	</a:t>
            </a:r>
            <a:r>
              <a:rPr lang="en-US" b="1" dirty="0" smtClean="0"/>
              <a:t>When it comes to the subject of eternal salvation the views are so numerous we couldn’t begin to cover them in this or many sermons. I guess we could sum up those views in two statements. A person is saved either by doing “good deeds or works, or one is saved by God’s grace and grace alone. And if one is saved by God’s grace alone apart from good works then they are kept by God’s grace alone, apart from good works</a:t>
            </a:r>
            <a:r>
              <a:rPr lang="en-US" dirty="0" smtClean="0"/>
              <a:t>.</a:t>
            </a:r>
            <a:endParaRPr lang="en-US" b="1" dirty="0" smtClean="0"/>
          </a:p>
          <a:p>
            <a:pPr>
              <a:buNone/>
            </a:pP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a:bodyPr>
          <a:lstStyle/>
          <a:p>
            <a:r>
              <a:rPr lang="en-US" sz="3600" b="1" dirty="0" smtClean="0"/>
              <a:t>Explanation</a:t>
            </a:r>
          </a:p>
          <a:p>
            <a:pPr lvl="1" algn="just">
              <a:buFont typeface="Wingdings" pitchFamily="2" charset="2"/>
              <a:buChar char="q"/>
            </a:pPr>
            <a:r>
              <a:rPr lang="en-US" dirty="0" smtClean="0"/>
              <a:t>	</a:t>
            </a:r>
            <a:r>
              <a:rPr lang="en-US" sz="2800" b="1" dirty="0" smtClean="0">
                <a:solidFill>
                  <a:schemeClr val="tx1"/>
                </a:solidFill>
              </a:rPr>
              <a:t>This Promise is Personal</a:t>
            </a:r>
          </a:p>
          <a:p>
            <a:pPr lvl="1" algn="just">
              <a:buNone/>
            </a:pPr>
            <a:r>
              <a:rPr lang="en-US" b="1" dirty="0" smtClean="0">
                <a:solidFill>
                  <a:schemeClr val="tx1"/>
                </a:solidFill>
              </a:rPr>
              <a:t>		(</a:t>
            </a:r>
            <a:r>
              <a:rPr lang="en-US" sz="2400" b="1" dirty="0" smtClean="0">
                <a:solidFill>
                  <a:schemeClr val="tx1"/>
                </a:solidFill>
              </a:rPr>
              <a:t>MY  MY  ME  I  MY  ME  MY  I  MY)</a:t>
            </a:r>
          </a:p>
          <a:p>
            <a:pPr lvl="1" algn="just">
              <a:buFont typeface="Wingdings" pitchFamily="2" charset="2"/>
              <a:buChar char="q"/>
            </a:pPr>
            <a:endParaRPr lang="en-US" b="1" dirty="0" smtClean="0">
              <a:solidFill>
                <a:schemeClr val="tx1"/>
              </a:solidFill>
            </a:endParaRPr>
          </a:p>
          <a:p>
            <a:pPr lvl="1" algn="just">
              <a:buFont typeface="Wingdings" pitchFamily="2" charset="2"/>
              <a:buChar char="q"/>
            </a:pPr>
            <a:endParaRPr lang="en-US" b="1" dirty="0" smtClean="0">
              <a:solidFill>
                <a:schemeClr val="tx1"/>
              </a:solidFill>
            </a:endParaRPr>
          </a:p>
          <a:p>
            <a:pPr lvl="1" algn="just">
              <a:buFont typeface="Wingdings" pitchFamily="2" charset="2"/>
              <a:buChar char="q"/>
            </a:pPr>
            <a:r>
              <a:rPr lang="en-US" b="1" dirty="0" smtClean="0">
                <a:solidFill>
                  <a:schemeClr val="tx1"/>
                </a:solidFill>
              </a:rPr>
              <a:t>   </a:t>
            </a:r>
            <a:r>
              <a:rPr lang="en-US" sz="2800" b="1" dirty="0" smtClean="0">
                <a:solidFill>
                  <a:schemeClr val="tx1"/>
                </a:solidFill>
              </a:rPr>
              <a:t>This Promise is Particular</a:t>
            </a:r>
          </a:p>
          <a:p>
            <a:pPr lvl="2" algn="just">
              <a:buNone/>
            </a:pPr>
            <a:r>
              <a:rPr lang="en-US" b="1" dirty="0" smtClean="0"/>
              <a:t>	</a:t>
            </a:r>
            <a:r>
              <a:rPr lang="en-US" b="1" dirty="0" smtClean="0">
                <a:solidFill>
                  <a:schemeClr val="tx1"/>
                </a:solidFill>
              </a:rPr>
              <a:t>(My SHEEP)</a:t>
            </a:r>
          </a:p>
          <a:p>
            <a:pPr lvl="2" algn="just">
              <a:buNone/>
            </a:pPr>
            <a:endParaRPr lang="en-US" b="1" dirty="0" smtClean="0">
              <a:solidFill>
                <a:schemeClr val="tx1"/>
              </a:solidFill>
            </a:endParaRPr>
          </a:p>
          <a:p>
            <a:pPr lvl="1" algn="just">
              <a:buFont typeface="Wingdings" pitchFamily="2" charset="2"/>
              <a:buChar char="q"/>
            </a:pPr>
            <a:endParaRPr lang="en-US" b="1" dirty="0" smtClean="0">
              <a:solidFill>
                <a:schemeClr val="tx1"/>
              </a:solidFill>
            </a:endParaRPr>
          </a:p>
          <a:p>
            <a:pPr lvl="1" algn="just">
              <a:buFont typeface="Wingdings" pitchFamily="2" charset="2"/>
              <a:buChar char="q"/>
            </a:pPr>
            <a:r>
              <a:rPr lang="en-US" b="1" dirty="0" smtClean="0">
                <a:solidFill>
                  <a:schemeClr val="tx1"/>
                </a:solidFill>
              </a:rPr>
              <a:t>   </a:t>
            </a:r>
            <a:r>
              <a:rPr lang="en-US" sz="2800" b="1" dirty="0" smtClean="0">
                <a:solidFill>
                  <a:schemeClr val="tx1"/>
                </a:solidFill>
              </a:rPr>
              <a:t>This Promise is Permanent</a:t>
            </a:r>
          </a:p>
          <a:p>
            <a:pPr algn="just">
              <a:buNone/>
            </a:pPr>
            <a:r>
              <a:rPr lang="en-US" b="1" dirty="0" smtClean="0"/>
              <a:t>		</a:t>
            </a:r>
            <a:r>
              <a:rPr lang="en-US" sz="2400" b="1" dirty="0" smtClean="0"/>
              <a:t>(I give unto them ETERNAL life…no man is 	able 	to pluck them out of MY hand…)</a:t>
            </a:r>
            <a:endParaRPr lang="en-US" sz="2400" dirty="0" smtClean="0"/>
          </a:p>
          <a:p>
            <a:pPr algn="just">
              <a:buNone/>
            </a:pPr>
            <a:endParaRPr lang="en-US" b="1" dirty="0" smtClean="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5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diamond(in)">
                                      <p:cBhvr>
                                        <p:cTn id="15" dur="500"/>
                                        <p:tgtEl>
                                          <p:spTgt spid="3">
                                            <p:txEl>
                                              <p:pRg st="5" end="5"/>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diamond(in)">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diamond(in)">
                                      <p:cBhvr>
                                        <p:cTn id="23" dur="500"/>
                                        <p:tgtEl>
                                          <p:spTgt spid="3">
                                            <p:txEl>
                                              <p:pRg st="9" end="9"/>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diamond(in)">
                                      <p:cBhvr>
                                        <p:cTn id="2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914400"/>
          </a:xfrm>
        </p:spPr>
        <p:txBody>
          <a:bodyPr/>
          <a:lstStyle/>
          <a:p>
            <a:r>
              <a:rPr lang="en-US" b="1" dirty="0" smtClean="0">
                <a:latin typeface="+mn-lt"/>
              </a:rPr>
              <a:t>Important Contrasts</a:t>
            </a:r>
            <a:endParaRPr lang="en-US" b="1" dirty="0">
              <a:latin typeface="+mn-lt"/>
            </a:endParaRPr>
          </a:p>
        </p:txBody>
      </p:sp>
      <p:sp>
        <p:nvSpPr>
          <p:cNvPr id="3" name="Content Placeholder 2"/>
          <p:cNvSpPr>
            <a:spLocks noGrp="1"/>
          </p:cNvSpPr>
          <p:nvPr>
            <p:ph idx="1"/>
          </p:nvPr>
        </p:nvSpPr>
        <p:spPr>
          <a:xfrm>
            <a:off x="457200" y="1752600"/>
            <a:ext cx="8229600" cy="4821936"/>
          </a:xfrm>
        </p:spPr>
        <p:txBody>
          <a:bodyPr>
            <a:normAutofit/>
          </a:bodyPr>
          <a:lstStyle/>
          <a:p>
            <a:r>
              <a:rPr lang="en-US" sz="3200" b="1" i="1" dirty="0" smtClean="0"/>
              <a:t>Security versus Assurance</a:t>
            </a:r>
          </a:p>
          <a:p>
            <a:endParaRPr lang="en-US" sz="3200" b="1" i="1" dirty="0" smtClean="0"/>
          </a:p>
          <a:p>
            <a:endParaRPr lang="en-US" sz="3200" b="1" i="1" dirty="0" smtClean="0"/>
          </a:p>
          <a:p>
            <a:r>
              <a:rPr lang="en-US" sz="3200" b="1" i="1" dirty="0" smtClean="0"/>
              <a:t>Logic versus Scripture</a:t>
            </a:r>
            <a:endParaRPr lang="en-US" b="1" i="1" dirty="0" smtClean="0"/>
          </a:p>
          <a:p>
            <a:pPr>
              <a:buNone/>
            </a:pPr>
            <a:endParaRPr lang="en-US" b="1" i="1" dirty="0" smtClean="0"/>
          </a:p>
          <a:p>
            <a:pPr>
              <a:buNone/>
            </a:pPr>
            <a:endParaRPr lang="en-US" sz="1400" b="1" i="1" dirty="0" smtClean="0"/>
          </a:p>
          <a:p>
            <a:endParaRPr lang="en-US" sz="1400" b="1" i="1" dirty="0" smtClean="0"/>
          </a:p>
          <a:p>
            <a:r>
              <a:rPr lang="en-US" sz="3200" b="1" i="1" dirty="0" smtClean="0"/>
              <a:t>Tradition versus Truth</a:t>
            </a:r>
            <a:endParaRPr lang="en-US" b="1" i="1" dirty="0" smtClean="0"/>
          </a:p>
          <a:p>
            <a:pPr>
              <a:buNone/>
            </a:pPr>
            <a:endParaRPr lang="en-US" b="1" i="1" dirty="0" smtClean="0"/>
          </a:p>
          <a:p>
            <a:pPr>
              <a:buNone/>
            </a:pPr>
            <a:endParaRPr lang="en-US" b="1" i="1" dirty="0" smtClean="0"/>
          </a:p>
          <a:p>
            <a:pPr>
              <a:buNone/>
            </a:pPr>
            <a:endParaRPr lang="en-US" sz="1400" b="1" i="1" dirty="0" smtClean="0"/>
          </a:p>
          <a:p>
            <a:pPr>
              <a:buNone/>
            </a:pPr>
            <a:endParaRPr lang="en-US" sz="1400" b="1" i="1" dirty="0" smtClean="0"/>
          </a:p>
          <a:p>
            <a:pPr>
              <a:buFont typeface="Arial" pitchFamily="34" charset="0"/>
              <a:buChar char="•"/>
            </a:pPr>
            <a:endParaRPr lang="en-US" sz="3200" b="1" i="1" dirty="0" smtClean="0"/>
          </a:p>
          <a:p>
            <a:pPr>
              <a:buNone/>
            </a:pPr>
            <a:endParaRPr lang="en-US" b="1" i="1" dirty="0" smtClean="0"/>
          </a:p>
          <a:p>
            <a:pPr>
              <a:buNone/>
            </a:pPr>
            <a:endParaRPr lang="en-US"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diamond(in)">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914400"/>
          </a:xfrm>
        </p:spPr>
        <p:txBody>
          <a:bodyPr/>
          <a:lstStyle/>
          <a:p>
            <a:r>
              <a:rPr lang="en-US" b="1" dirty="0" smtClean="0"/>
              <a:t>Why is the Believer Secure</a:t>
            </a:r>
            <a:endParaRPr lang="en-US" dirty="0"/>
          </a:p>
        </p:txBody>
      </p:sp>
      <p:sp>
        <p:nvSpPr>
          <p:cNvPr id="3" name="Content Placeholder 2"/>
          <p:cNvSpPr>
            <a:spLocks noGrp="1"/>
          </p:cNvSpPr>
          <p:nvPr>
            <p:ph idx="1"/>
          </p:nvPr>
        </p:nvSpPr>
        <p:spPr>
          <a:xfrm>
            <a:off x="457200" y="1524000"/>
            <a:ext cx="8229600" cy="5050536"/>
          </a:xfrm>
        </p:spPr>
        <p:txBody>
          <a:bodyPr>
            <a:normAutofit/>
          </a:bodyPr>
          <a:lstStyle/>
          <a:p>
            <a:pPr lvl="1" algn="just">
              <a:buNone/>
            </a:pPr>
            <a:r>
              <a:rPr lang="en-US" sz="3200" b="1" i="1" dirty="0" smtClean="0">
                <a:solidFill>
                  <a:schemeClr val="tx1"/>
                </a:solidFill>
              </a:rPr>
              <a:t>He is born of God    </a:t>
            </a:r>
          </a:p>
          <a:p>
            <a:pPr lvl="1" algn="just">
              <a:buNone/>
            </a:pPr>
            <a:r>
              <a:rPr lang="en-US" sz="3200" b="1" i="1" dirty="0" smtClean="0">
                <a:solidFill>
                  <a:schemeClr val="tx1"/>
                </a:solidFill>
              </a:rPr>
              <a:t>	</a:t>
            </a:r>
            <a:r>
              <a:rPr lang="en-US" sz="2400" b="1" dirty="0" smtClean="0">
                <a:solidFill>
                  <a:schemeClr val="tx1"/>
                </a:solidFill>
              </a:rPr>
              <a:t>John 3:3, 1John 5:1,  John 1:11-13  John 3:16,  3:36</a:t>
            </a:r>
            <a:r>
              <a:rPr lang="en-US" sz="2400" dirty="0" smtClean="0">
                <a:solidFill>
                  <a:schemeClr val="tx1"/>
                </a:solidFill>
              </a:rPr>
              <a:t>,   </a:t>
            </a:r>
            <a:r>
              <a:rPr lang="en-US" sz="2400" b="1" dirty="0" smtClean="0">
                <a:solidFill>
                  <a:schemeClr val="tx1"/>
                </a:solidFill>
              </a:rPr>
              <a:t>5:24   II Cor. 5:17</a:t>
            </a:r>
          </a:p>
          <a:p>
            <a:pPr lvl="1" algn="just">
              <a:buNone/>
            </a:pPr>
            <a:endParaRPr lang="en-US" sz="2000" dirty="0" smtClean="0"/>
          </a:p>
          <a:p>
            <a:pPr lvl="1" algn="just">
              <a:buNone/>
            </a:pPr>
            <a:endParaRPr lang="en-US" sz="2000" b="1" i="1" dirty="0" smtClean="0"/>
          </a:p>
          <a:p>
            <a:pPr lvl="1">
              <a:buNone/>
            </a:pPr>
            <a:r>
              <a:rPr lang="en-US" sz="3200" b="1" i="1" dirty="0" smtClean="0">
                <a:solidFill>
                  <a:schemeClr val="tx1"/>
                </a:solidFill>
              </a:rPr>
              <a:t>He is free from condemnation </a:t>
            </a:r>
            <a:r>
              <a:rPr lang="en-US" sz="2400" b="1" dirty="0" smtClean="0">
                <a:solidFill>
                  <a:schemeClr val="tx1"/>
                </a:solidFill>
              </a:rPr>
              <a:t>Romans 8:1,  John 5:24</a:t>
            </a:r>
          </a:p>
          <a:p>
            <a:pPr lvl="1" algn="just">
              <a:buNone/>
            </a:pPr>
            <a:endParaRPr lang="en-US" sz="2400" b="1" i="1" dirty="0" smtClean="0">
              <a:solidFill>
                <a:schemeClr val="tx1"/>
              </a:solidFill>
            </a:endParaRPr>
          </a:p>
          <a:p>
            <a:pPr lvl="1" algn="just">
              <a:buNone/>
            </a:pPr>
            <a:endParaRPr lang="en-US" sz="3200" b="1" i="1" dirty="0" smtClean="0"/>
          </a:p>
          <a:p>
            <a:pPr lvl="1">
              <a:buNone/>
            </a:pPr>
            <a:r>
              <a:rPr lang="en-US" sz="3200" b="1" i="1" dirty="0" smtClean="0">
                <a:solidFill>
                  <a:schemeClr val="tx1"/>
                </a:solidFill>
              </a:rPr>
              <a:t>He is kept by the Triune God   </a:t>
            </a:r>
          </a:p>
          <a:p>
            <a:pPr lvl="1">
              <a:buNone/>
            </a:pPr>
            <a:r>
              <a:rPr lang="en-US" sz="3200" b="1" i="1" dirty="0" smtClean="0">
                <a:solidFill>
                  <a:schemeClr val="tx1"/>
                </a:solidFill>
              </a:rPr>
              <a:t>	</a:t>
            </a:r>
            <a:r>
              <a:rPr lang="en-US" sz="2400" b="1" dirty="0" smtClean="0">
                <a:solidFill>
                  <a:schemeClr val="tx1"/>
                </a:solidFill>
              </a:rPr>
              <a:t>John 10:27-30,  Eph 1:13 </a:t>
            </a:r>
            <a:endParaRPr lang="en-US" sz="2400" dirty="0" smtClean="0">
              <a:solidFill>
                <a:schemeClr val="tx1"/>
              </a:solidFill>
            </a:endParaRPr>
          </a:p>
          <a:p>
            <a:pPr>
              <a:buNone/>
            </a:pPr>
            <a:endParaRPr lang="en-US" b="1" i="1" dirty="0" smtClean="0"/>
          </a:p>
          <a:p>
            <a:pPr>
              <a:buNone/>
            </a:pPr>
            <a:endParaRPr lang="en-US" b="1" i="1" dirty="0" smtClean="0"/>
          </a:p>
          <a:p>
            <a:pPr>
              <a:buNone/>
            </a:pPr>
            <a:endParaRPr lang="en-US" sz="1400" b="1" i="1" dirty="0" smtClean="0"/>
          </a:p>
          <a:p>
            <a:pPr>
              <a:buNone/>
            </a:pPr>
            <a:endParaRPr lang="en-US" sz="1400" b="1" i="1" dirty="0" smtClean="0"/>
          </a:p>
          <a:p>
            <a:pPr>
              <a:buFont typeface="Arial" pitchFamily="34" charset="0"/>
              <a:buChar char="•"/>
            </a:pPr>
            <a:endParaRPr lang="en-US" sz="3200" b="1" i="1" dirty="0" smtClean="0"/>
          </a:p>
          <a:p>
            <a:pPr>
              <a:buNone/>
            </a:pPr>
            <a:endParaRPr lang="en-US" b="1" i="1" dirty="0" smtClean="0"/>
          </a:p>
          <a:p>
            <a:pPr>
              <a:buNone/>
            </a:pPr>
            <a:endParaRPr lang="en-US"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5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amond(in)">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diamond(in)">
                                      <p:cBhvr>
                                        <p:cTn id="20" dur="500"/>
                                        <p:tgtEl>
                                          <p:spTgt spid="3">
                                            <p:txEl>
                                              <p:pRg st="7" end="7"/>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diamond(in)">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209</TotalTime>
  <Words>153</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Standing on the Promises of God God’s Power to Secure Us</vt:lpstr>
      <vt:lpstr>II Peter 1:4 (KJV)</vt:lpstr>
      <vt:lpstr>John 10:27-30 (KJV)</vt:lpstr>
      <vt:lpstr>Slide 4</vt:lpstr>
      <vt:lpstr>Slide 5</vt:lpstr>
      <vt:lpstr>Slide 6</vt:lpstr>
      <vt:lpstr>Important Contrasts</vt:lpstr>
      <vt:lpstr>Why is the Believer Secure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 Is Not Final</dc:title>
  <dc:creator>Paul Young</dc:creator>
  <cp:lastModifiedBy>xeon</cp:lastModifiedBy>
  <cp:revision>34</cp:revision>
  <dcterms:created xsi:type="dcterms:W3CDTF">2010-07-25T03:46:06Z</dcterms:created>
  <dcterms:modified xsi:type="dcterms:W3CDTF">2016-02-21T15:54:55Z</dcterms:modified>
</cp:coreProperties>
</file>