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0" d="100"/>
          <a:sy n="50" d="100"/>
        </p:scale>
        <p:origin x="-8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482076-A29C-4B39-B885-7991E18FBC62}" type="datetimeFigureOut">
              <a:rPr lang="en-US" smtClean="0"/>
              <a:t>6/23/2015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263C52-A685-47F2-9EE5-2956C5B9FFB8}" type="slidenum">
              <a:rPr lang="en-US" smtClean="0"/>
              <a:t>‹#›</a:t>
            </a:fld>
            <a:endParaRPr lang="en-US"/>
          </a:p>
        </p:txBody>
      </p:sp>
    </p:spTree>
    <p:extLst>
      <p:ext uri="{BB962C8B-B14F-4D97-AF65-F5344CB8AC3E}">
        <p14:creationId xmlns:p14="http://schemas.microsoft.com/office/powerpoint/2010/main" val="2142014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48DA21-8D9D-4869-8CE1-0B25A8E5640C}" type="datetime1">
              <a:rPr lang="en-US" smtClean="0"/>
              <a:t>6/23/2015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4B309-4DC9-4E67-8C34-34B5E355460E}" type="slidenum">
              <a:rPr lang="en-US" smtClean="0"/>
              <a:t>‹#›</a:t>
            </a:fld>
            <a:endParaRPr lang="en-US"/>
          </a:p>
        </p:txBody>
      </p:sp>
    </p:spTree>
    <p:extLst>
      <p:ext uri="{BB962C8B-B14F-4D97-AF65-F5344CB8AC3E}">
        <p14:creationId xmlns:p14="http://schemas.microsoft.com/office/powerpoint/2010/main" val="3875882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76E8D1-4A61-4FFD-9E30-6671D8081A6B}" type="datetime1">
              <a:rPr lang="en-US" smtClean="0"/>
              <a:t>6/23/2015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4B309-4DC9-4E67-8C34-34B5E355460E}" type="slidenum">
              <a:rPr lang="en-US" smtClean="0"/>
              <a:t>‹#›</a:t>
            </a:fld>
            <a:endParaRPr lang="en-US"/>
          </a:p>
        </p:txBody>
      </p:sp>
    </p:spTree>
    <p:extLst>
      <p:ext uri="{BB962C8B-B14F-4D97-AF65-F5344CB8AC3E}">
        <p14:creationId xmlns:p14="http://schemas.microsoft.com/office/powerpoint/2010/main" val="2335090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E23D31-F2F6-4320-AC1B-F5F99DB11539}" type="datetime1">
              <a:rPr lang="en-US" smtClean="0"/>
              <a:t>6/23/2015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4B309-4DC9-4E67-8C34-34B5E355460E}" type="slidenum">
              <a:rPr lang="en-US" smtClean="0"/>
              <a:t>‹#›</a:t>
            </a:fld>
            <a:endParaRPr lang="en-US"/>
          </a:p>
        </p:txBody>
      </p:sp>
    </p:spTree>
    <p:extLst>
      <p:ext uri="{BB962C8B-B14F-4D97-AF65-F5344CB8AC3E}">
        <p14:creationId xmlns:p14="http://schemas.microsoft.com/office/powerpoint/2010/main" val="3422368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5D5143-6EF7-426C-8268-A169A39307F5}" type="datetime1">
              <a:rPr lang="en-US" smtClean="0"/>
              <a:t>6/23/2015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4B309-4DC9-4E67-8C34-34B5E355460E}" type="slidenum">
              <a:rPr lang="en-US" smtClean="0"/>
              <a:t>‹#›</a:t>
            </a:fld>
            <a:endParaRPr lang="en-US"/>
          </a:p>
        </p:txBody>
      </p:sp>
    </p:spTree>
    <p:extLst>
      <p:ext uri="{BB962C8B-B14F-4D97-AF65-F5344CB8AC3E}">
        <p14:creationId xmlns:p14="http://schemas.microsoft.com/office/powerpoint/2010/main" val="852198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F38EBB-B3AE-40B4-A1F6-A8BDC61C58DC}" type="datetime1">
              <a:rPr lang="en-US" smtClean="0"/>
              <a:t>6/23/2015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4B309-4DC9-4E67-8C34-34B5E355460E}" type="slidenum">
              <a:rPr lang="en-US" smtClean="0"/>
              <a:t>‹#›</a:t>
            </a:fld>
            <a:endParaRPr lang="en-US"/>
          </a:p>
        </p:txBody>
      </p:sp>
    </p:spTree>
    <p:extLst>
      <p:ext uri="{BB962C8B-B14F-4D97-AF65-F5344CB8AC3E}">
        <p14:creationId xmlns:p14="http://schemas.microsoft.com/office/powerpoint/2010/main" val="708727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50B1E1-A7D8-4054-9A99-2A1769C650A5}" type="datetime1">
              <a:rPr lang="en-US" smtClean="0"/>
              <a:t>6/23/2015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4B309-4DC9-4E67-8C34-34B5E355460E}" type="slidenum">
              <a:rPr lang="en-US" smtClean="0"/>
              <a:t>‹#›</a:t>
            </a:fld>
            <a:endParaRPr lang="en-US"/>
          </a:p>
        </p:txBody>
      </p:sp>
    </p:spTree>
    <p:extLst>
      <p:ext uri="{BB962C8B-B14F-4D97-AF65-F5344CB8AC3E}">
        <p14:creationId xmlns:p14="http://schemas.microsoft.com/office/powerpoint/2010/main" val="11738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31D9D2-F1E9-409B-AFF1-6CE9F63E9228}" type="datetime1">
              <a:rPr lang="en-US" smtClean="0"/>
              <a:t>6/23/2015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84B309-4DC9-4E67-8C34-34B5E355460E}" type="slidenum">
              <a:rPr lang="en-US" smtClean="0"/>
              <a:t>‹#›</a:t>
            </a:fld>
            <a:endParaRPr lang="en-US"/>
          </a:p>
        </p:txBody>
      </p:sp>
    </p:spTree>
    <p:extLst>
      <p:ext uri="{BB962C8B-B14F-4D97-AF65-F5344CB8AC3E}">
        <p14:creationId xmlns:p14="http://schemas.microsoft.com/office/powerpoint/2010/main" val="2551022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204FF9-BC6C-4F70-9605-BBA12C72D68F}" type="datetime1">
              <a:rPr lang="en-US" smtClean="0"/>
              <a:t>6/23/2015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990184" y="6324600"/>
            <a:ext cx="2133600" cy="365125"/>
          </a:xfrm>
        </p:spPr>
        <p:txBody>
          <a:bodyPr/>
          <a:lstStyle>
            <a:lvl1pPr>
              <a:defRPr sz="1800" b="1"/>
            </a:lvl1pPr>
          </a:lstStyle>
          <a:p>
            <a:fld id="{4E84B309-4DC9-4E67-8C34-34B5E355460E}" type="slidenum">
              <a:rPr lang="en-US" smtClean="0"/>
              <a:pPr/>
              <a:t>‹#›</a:t>
            </a:fld>
            <a:endParaRPr lang="en-US" dirty="0"/>
          </a:p>
        </p:txBody>
      </p:sp>
    </p:spTree>
    <p:extLst>
      <p:ext uri="{BB962C8B-B14F-4D97-AF65-F5344CB8AC3E}">
        <p14:creationId xmlns:p14="http://schemas.microsoft.com/office/powerpoint/2010/main" val="3236603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303730-EBA5-4C3F-A314-DB6103F934EF}" type="datetime1">
              <a:rPr lang="en-US" smtClean="0"/>
              <a:t>6/23/2015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84B309-4DC9-4E67-8C34-34B5E355460E}" type="slidenum">
              <a:rPr lang="en-US" smtClean="0"/>
              <a:t>‹#›</a:t>
            </a:fld>
            <a:endParaRPr lang="en-US"/>
          </a:p>
        </p:txBody>
      </p:sp>
    </p:spTree>
    <p:extLst>
      <p:ext uri="{BB962C8B-B14F-4D97-AF65-F5344CB8AC3E}">
        <p14:creationId xmlns:p14="http://schemas.microsoft.com/office/powerpoint/2010/main" val="2384913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C2578F-5C44-476C-95F8-819927297AD4}" type="datetime1">
              <a:rPr lang="en-US" smtClean="0"/>
              <a:t>6/23/2015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4B309-4DC9-4E67-8C34-34B5E355460E}" type="slidenum">
              <a:rPr lang="en-US" smtClean="0"/>
              <a:t>‹#›</a:t>
            </a:fld>
            <a:endParaRPr lang="en-US"/>
          </a:p>
        </p:txBody>
      </p:sp>
    </p:spTree>
    <p:extLst>
      <p:ext uri="{BB962C8B-B14F-4D97-AF65-F5344CB8AC3E}">
        <p14:creationId xmlns:p14="http://schemas.microsoft.com/office/powerpoint/2010/main" val="3945078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68E446-1916-4D37-BBD4-00706955DE51}" type="datetime1">
              <a:rPr lang="en-US" smtClean="0"/>
              <a:t>6/23/2015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4B309-4DC9-4E67-8C34-34B5E355460E}" type="slidenum">
              <a:rPr lang="en-US" smtClean="0"/>
              <a:t>‹#›</a:t>
            </a:fld>
            <a:endParaRPr lang="en-US"/>
          </a:p>
        </p:txBody>
      </p:sp>
    </p:spTree>
    <p:extLst>
      <p:ext uri="{BB962C8B-B14F-4D97-AF65-F5344CB8AC3E}">
        <p14:creationId xmlns:p14="http://schemas.microsoft.com/office/powerpoint/2010/main" val="2134600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BB06FF-296D-4747-B63C-FF15C36E8C9B}" type="datetime1">
              <a:rPr lang="en-US" smtClean="0"/>
              <a:t>6/23/2015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4B309-4DC9-4E67-8C34-34B5E355460E}" type="slidenum">
              <a:rPr lang="en-US" smtClean="0"/>
              <a:t>‹#›</a:t>
            </a:fld>
            <a:endParaRPr lang="en-US"/>
          </a:p>
        </p:txBody>
      </p:sp>
    </p:spTree>
    <p:extLst>
      <p:ext uri="{BB962C8B-B14F-4D97-AF65-F5344CB8AC3E}">
        <p14:creationId xmlns:p14="http://schemas.microsoft.com/office/powerpoint/2010/main" val="24237820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biblia.com/bible/nasb95/Exod%2020.1-17"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carm.org/bible"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biblia.com/bible/nasb95/1%20Cor.%206.9"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carm.org/abortion"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biblia.com/bible/nasb95/Matt.%2028.18-20"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Alimony" TargetMode="External"/><Relationship Id="rId2" Type="http://schemas.openxmlformats.org/officeDocument/2006/relationships/hyperlink" Target="https://en.wikipedia.org/wiki/Child_support" TargetMode="External"/><Relationship Id="rId1" Type="http://schemas.openxmlformats.org/officeDocument/2006/relationships/slideLayout" Target="../slideLayouts/slideLayout6.xml"/><Relationship Id="rId4" Type="http://schemas.openxmlformats.org/officeDocument/2006/relationships/hyperlink" Target="https://en.wikipedia.org/wiki/Court"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2" Type="http://schemas.openxmlformats.org/officeDocument/2006/relationships/hyperlink" Target="https://carm.org/evolution"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biblia.com/bible/nasb95/2%20Tim.%203.16" TargetMode="External"/><Relationship Id="rId2" Type="http://schemas.openxmlformats.org/officeDocument/2006/relationships/hyperlink" Target="https://carm.org/bible"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biblia.com/bible/nasb95/Acts%2017.11"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biblia.com/bible/nasb95/Acts%204.12" TargetMode="External"/><Relationship Id="rId2" Type="http://schemas.openxmlformats.org/officeDocument/2006/relationships/hyperlink" Target="http://biblia.com/bible/nasb95/John%2014.6"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biblia.com/bible/nasb95/Rom.%201.16" TargetMode="External"/><Relationship Id="rId2" Type="http://schemas.openxmlformats.org/officeDocument/2006/relationships/hyperlink" Target="http://biblia.com/bible/nasb95/John%2014.6"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E84B309-4DC9-4E67-8C34-34B5E355460E}" type="slidenum">
              <a:rPr lang="en-US" smtClean="0"/>
              <a:t>1</a:t>
            </a:fld>
            <a:endParaRPr lang="en-US"/>
          </a:p>
        </p:txBody>
      </p:sp>
      <p:sp>
        <p:nvSpPr>
          <p:cNvPr id="5" name="Rectangle 4"/>
          <p:cNvSpPr/>
          <p:nvPr/>
        </p:nvSpPr>
        <p:spPr>
          <a:xfrm>
            <a:off x="381001" y="838200"/>
            <a:ext cx="8534400" cy="5678478"/>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115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Welcome</a:t>
            </a:r>
          </a:p>
          <a:p>
            <a:pPr algn="ctr"/>
            <a:r>
              <a:rPr lang="en-US" sz="8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6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To</a:t>
            </a:r>
            <a:endParaRPr lang="en-US"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US" sz="8000" b="1" cap="none" spc="50" dirty="0" smtClean="0">
                <a:ln w="11430"/>
                <a:solidFill>
                  <a:schemeClr val="bg2">
                    <a:lumMod val="60000"/>
                    <a:lumOff val="40000"/>
                  </a:schemeClr>
                </a:solidFill>
                <a:effectLst>
                  <a:outerShdw blurRad="76200" dist="50800" dir="5400000" algn="tl" rotWithShape="0">
                    <a:srgbClr val="000000">
                      <a:alpha val="65000"/>
                    </a:srgbClr>
                  </a:outerShdw>
                </a:effectLst>
              </a:rPr>
              <a:t>Cooper</a:t>
            </a:r>
          </a:p>
          <a:p>
            <a:pPr algn="ctr"/>
            <a:r>
              <a:rPr lang="en-US" sz="8000" b="1" spc="50" dirty="0" smtClean="0">
                <a:ln w="11430"/>
                <a:solidFill>
                  <a:schemeClr val="bg2">
                    <a:lumMod val="60000"/>
                    <a:lumOff val="40000"/>
                  </a:schemeClr>
                </a:solidFill>
                <a:effectLst>
                  <a:outerShdw blurRad="76200" dist="50800" dir="5400000" algn="tl" rotWithShape="0">
                    <a:srgbClr val="000000">
                      <a:alpha val="65000"/>
                    </a:srgbClr>
                  </a:outerShdw>
                </a:effectLst>
              </a:rPr>
              <a:t>Church of Christ</a:t>
            </a:r>
            <a:endParaRPr lang="en-US" sz="8000" b="1" cap="none" spc="50" dirty="0">
              <a:ln w="11430"/>
              <a:solidFill>
                <a:schemeClr val="bg2">
                  <a:lumMod val="60000"/>
                  <a:lumOff val="40000"/>
                </a:schemeClr>
              </a:soli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190380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950" y="228600"/>
            <a:ext cx="8229600" cy="1143000"/>
          </a:xfrm>
        </p:spPr>
        <p:txBody>
          <a:bodyPr>
            <a:noAutofit/>
          </a:bodyPr>
          <a:lstStyle/>
          <a:p>
            <a:r>
              <a:rPr lang="en-US" sz="4800" b="1" i="1" dirty="0" smtClean="0">
                <a:solidFill>
                  <a:srgbClr val="FFFF00"/>
                </a:solidFill>
              </a:rPr>
              <a:t>Teaching - No Absolute</a:t>
            </a:r>
            <a:br>
              <a:rPr lang="en-US" sz="4800" b="1" i="1" dirty="0" smtClean="0">
                <a:solidFill>
                  <a:srgbClr val="FFFF00"/>
                </a:solidFill>
              </a:rPr>
            </a:br>
            <a:r>
              <a:rPr lang="en-US" sz="4800" b="1" i="1" dirty="0" smtClean="0">
                <a:solidFill>
                  <a:srgbClr val="FFFF00"/>
                </a:solidFill>
              </a:rPr>
              <a:t> “Right &amp; Wrong</a:t>
            </a:r>
            <a:r>
              <a:rPr lang="en-US" sz="4800" b="1" dirty="0" smtClean="0">
                <a:solidFill>
                  <a:srgbClr val="FFFF00"/>
                </a:solidFill>
              </a:rPr>
              <a:t>”</a:t>
            </a:r>
            <a:endParaRPr lang="en-US" sz="4800" b="1" dirty="0">
              <a:solidFill>
                <a:srgbClr val="FFFF00"/>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t>10</a:t>
            </a:fld>
            <a:endParaRPr lang="en-US"/>
          </a:p>
        </p:txBody>
      </p:sp>
      <p:sp>
        <p:nvSpPr>
          <p:cNvPr id="4" name="Rectangle 3"/>
          <p:cNvSpPr/>
          <p:nvPr/>
        </p:nvSpPr>
        <p:spPr>
          <a:xfrm>
            <a:off x="-228600" y="1642170"/>
            <a:ext cx="9144000" cy="3539430"/>
          </a:xfrm>
          <a:prstGeom prst="rect">
            <a:avLst/>
          </a:prstGeom>
        </p:spPr>
        <p:txBody>
          <a:bodyPr wrap="square">
            <a:spAutoFit/>
          </a:bodyPr>
          <a:lstStyle/>
          <a:p>
            <a:pPr lvl="1" algn="just"/>
            <a:r>
              <a:rPr lang="en-US" sz="2800" b="1" dirty="0"/>
              <a:t>M</a:t>
            </a:r>
            <a:r>
              <a:rPr lang="en-US" sz="2800" b="1" dirty="0" smtClean="0"/>
              <a:t>oral </a:t>
            </a:r>
            <a:r>
              <a:rPr lang="en-US" sz="2800" b="1" dirty="0"/>
              <a:t>relativism is the norm of society.  We often hear, "It is true </a:t>
            </a:r>
            <a:r>
              <a:rPr lang="en-US" sz="2800" b="1" dirty="0">
                <a:solidFill>
                  <a:srgbClr val="FFFF00"/>
                </a:solidFill>
              </a:rPr>
              <a:t>if it is true for you</a:t>
            </a:r>
            <a:r>
              <a:rPr lang="en-US" sz="2800" b="1" dirty="0"/>
              <a:t>."  The Bible tells us that there are moral absolutes independent of what we think is right.  </a:t>
            </a:r>
            <a:r>
              <a:rPr lang="en-US" sz="2800" b="1" dirty="0">
                <a:hlinkClick r:id="rId2"/>
              </a:rPr>
              <a:t>Exodus 20:1-17</a:t>
            </a:r>
            <a:r>
              <a:rPr lang="en-US" sz="2800" b="1" dirty="0"/>
              <a:t> is a list of the ten commandments which are moral absolutes.  The Bible teaches us there is absolute right and wrong.  Without moral </a:t>
            </a:r>
            <a:r>
              <a:rPr lang="en-US" sz="2800" b="1" dirty="0" smtClean="0"/>
              <a:t>absolutes (standards),   no </a:t>
            </a:r>
            <a:r>
              <a:rPr lang="en-US" sz="2800" b="1" dirty="0"/>
              <a:t>one can say anything is right or wrong.</a:t>
            </a:r>
            <a:endParaRPr lang="en-US" sz="3200" b="1" dirty="0"/>
          </a:p>
        </p:txBody>
      </p:sp>
      <p:sp>
        <p:nvSpPr>
          <p:cNvPr id="5" name="Rectangle 4"/>
          <p:cNvSpPr/>
          <p:nvPr/>
        </p:nvSpPr>
        <p:spPr>
          <a:xfrm>
            <a:off x="381000" y="5181600"/>
            <a:ext cx="8534400" cy="1569660"/>
          </a:xfrm>
          <a:prstGeom prst="rect">
            <a:avLst/>
          </a:prstGeom>
        </p:spPr>
        <p:txBody>
          <a:bodyPr wrap="square">
            <a:spAutoFit/>
          </a:bodyPr>
          <a:lstStyle/>
          <a:p>
            <a:r>
              <a:rPr lang="en-US" sz="3200" b="1" dirty="0">
                <a:solidFill>
                  <a:srgbClr val="FFFF00"/>
                </a:solidFill>
              </a:rPr>
              <a:t>2 </a:t>
            </a:r>
            <a:r>
              <a:rPr lang="en-US" sz="3200" b="1" dirty="0" err="1">
                <a:solidFill>
                  <a:srgbClr val="FFFF00"/>
                </a:solidFill>
              </a:rPr>
              <a:t>Chron</a:t>
            </a:r>
            <a:r>
              <a:rPr lang="en-US" sz="3200" b="1" dirty="0">
                <a:solidFill>
                  <a:srgbClr val="FFFF00"/>
                </a:solidFill>
              </a:rPr>
              <a:t> </a:t>
            </a:r>
            <a:r>
              <a:rPr lang="en-US" sz="3200" b="1" dirty="0" smtClean="0">
                <a:solidFill>
                  <a:srgbClr val="FFFF00"/>
                </a:solidFill>
              </a:rPr>
              <a:t>25:2    </a:t>
            </a:r>
            <a:r>
              <a:rPr lang="en-US" sz="3200" b="1" dirty="0">
                <a:solidFill>
                  <a:srgbClr val="FFFF00"/>
                </a:solidFill>
              </a:rPr>
              <a:t>And </a:t>
            </a:r>
            <a:r>
              <a:rPr lang="en-US" sz="3200" b="1" dirty="0" smtClean="0">
                <a:solidFill>
                  <a:srgbClr val="FFFF00"/>
                </a:solidFill>
              </a:rPr>
              <a:t>he </a:t>
            </a:r>
            <a:r>
              <a:rPr lang="en-US" sz="3200" b="1" dirty="0" smtClean="0"/>
              <a:t>(</a:t>
            </a:r>
            <a:r>
              <a:rPr lang="en-US" sz="3200" b="1" dirty="0" err="1" smtClean="0"/>
              <a:t>Amaziah</a:t>
            </a:r>
            <a:r>
              <a:rPr lang="en-US" sz="3200" b="1" dirty="0" smtClean="0"/>
              <a:t>)  </a:t>
            </a:r>
            <a:r>
              <a:rPr lang="en-US" sz="3200" b="1" dirty="0">
                <a:solidFill>
                  <a:srgbClr val="FFFF00"/>
                </a:solidFill>
              </a:rPr>
              <a:t>did what was right in the sight of the Lord, but not with a loyal heart</a:t>
            </a:r>
            <a:r>
              <a:rPr lang="en-US" sz="3200" b="1" dirty="0" smtClean="0">
                <a:solidFill>
                  <a:srgbClr val="FFFF00"/>
                </a:solidFill>
              </a:rPr>
              <a:t>.  ( </a:t>
            </a:r>
            <a:r>
              <a:rPr lang="en-US" sz="3200" b="1" dirty="0" smtClean="0">
                <a:solidFill>
                  <a:srgbClr val="FF0000"/>
                </a:solidFill>
              </a:rPr>
              <a:t>The Tale of </a:t>
            </a:r>
            <a:r>
              <a:rPr lang="en-US" sz="3200" b="1" dirty="0" err="1" smtClean="0">
                <a:solidFill>
                  <a:srgbClr val="FF0000"/>
                </a:solidFill>
              </a:rPr>
              <a:t>Amaziah</a:t>
            </a:r>
            <a:r>
              <a:rPr lang="en-US" sz="3200" b="1" dirty="0" smtClean="0">
                <a:solidFill>
                  <a:srgbClr val="FFFF00"/>
                </a:solidFill>
              </a:rPr>
              <a:t>)</a:t>
            </a:r>
            <a:endParaRPr lang="en-US" sz="3200" b="1" dirty="0">
              <a:solidFill>
                <a:srgbClr val="FFFF00"/>
              </a:solidFill>
            </a:endParaRPr>
          </a:p>
        </p:txBody>
      </p:sp>
    </p:spTree>
    <p:extLst>
      <p:ext uri="{BB962C8B-B14F-4D97-AF65-F5344CB8AC3E}">
        <p14:creationId xmlns:p14="http://schemas.microsoft.com/office/powerpoint/2010/main" val="3177785858"/>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25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00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25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100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125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i="1" dirty="0" smtClean="0">
                <a:solidFill>
                  <a:schemeClr val="accent6">
                    <a:lumMod val="75000"/>
                  </a:schemeClr>
                </a:solidFill>
              </a:rPr>
              <a:t>Being Careful Not To Offend Anyone</a:t>
            </a:r>
            <a:br>
              <a:rPr lang="en-US" sz="4000" b="1" i="1" dirty="0" smtClean="0">
                <a:solidFill>
                  <a:schemeClr val="accent6">
                    <a:lumMod val="75000"/>
                  </a:schemeClr>
                </a:solidFill>
              </a:rPr>
            </a:br>
            <a:r>
              <a:rPr lang="en-US" sz="4000" b="1" i="1" dirty="0" smtClean="0">
                <a:solidFill>
                  <a:schemeClr val="accent6">
                    <a:lumMod val="75000"/>
                  </a:schemeClr>
                </a:solidFill>
              </a:rPr>
              <a:t>“At the Expense of The Truth”</a:t>
            </a:r>
            <a:endParaRPr lang="en-US" sz="4000" b="1" i="1" dirty="0">
              <a:solidFill>
                <a:schemeClr val="accent6">
                  <a:lumMod val="75000"/>
                </a:schemeClr>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t>11</a:t>
            </a:fld>
            <a:endParaRPr lang="en-US"/>
          </a:p>
        </p:txBody>
      </p:sp>
      <p:sp>
        <p:nvSpPr>
          <p:cNvPr id="4" name="Rectangle 3"/>
          <p:cNvSpPr/>
          <p:nvPr/>
        </p:nvSpPr>
        <p:spPr>
          <a:xfrm>
            <a:off x="-152400" y="1295400"/>
            <a:ext cx="9144000" cy="3046988"/>
          </a:xfrm>
          <a:prstGeom prst="rect">
            <a:avLst/>
          </a:prstGeom>
        </p:spPr>
        <p:txBody>
          <a:bodyPr wrap="square">
            <a:spAutoFit/>
          </a:bodyPr>
          <a:lstStyle/>
          <a:p>
            <a:pPr lvl="1" algn="just"/>
            <a:r>
              <a:rPr lang="en-US" sz="3200" dirty="0"/>
              <a:t>Whether or not someone likes what the </a:t>
            </a:r>
            <a:r>
              <a:rPr lang="en-US" sz="3200" dirty="0">
                <a:solidFill>
                  <a:schemeClr val="accent6">
                    <a:lumMod val="75000"/>
                  </a:schemeClr>
                </a:solidFill>
                <a:hlinkClick r:id="rId2"/>
              </a:rPr>
              <a:t>Bible</a:t>
            </a:r>
            <a:r>
              <a:rPr lang="en-US" sz="3200" dirty="0">
                <a:hlinkClick r:id="rId2"/>
              </a:rPr>
              <a:t> </a:t>
            </a:r>
            <a:r>
              <a:rPr lang="en-US" sz="3200" dirty="0"/>
              <a:t>says does not change the truth of the Bible.  We should not be offensive just to be offensive, but we should not be afraid to speak the truth of God when the need arises.  The gospel that offends no one is not the gospel of the Bible.</a:t>
            </a:r>
            <a:endParaRPr lang="en-US" sz="3600" dirty="0"/>
          </a:p>
        </p:txBody>
      </p:sp>
      <p:sp>
        <p:nvSpPr>
          <p:cNvPr id="5" name="Rectangle 4"/>
          <p:cNvSpPr/>
          <p:nvPr/>
        </p:nvSpPr>
        <p:spPr>
          <a:xfrm>
            <a:off x="228600" y="4342388"/>
            <a:ext cx="8763000" cy="2246769"/>
          </a:xfrm>
          <a:prstGeom prst="rect">
            <a:avLst/>
          </a:prstGeom>
        </p:spPr>
        <p:txBody>
          <a:bodyPr wrap="square">
            <a:spAutoFit/>
          </a:bodyPr>
          <a:lstStyle/>
          <a:p>
            <a:pPr algn="just"/>
            <a:r>
              <a:rPr lang="en-US" sz="2800" dirty="0">
                <a:solidFill>
                  <a:schemeClr val="accent6">
                    <a:lumMod val="75000"/>
                  </a:schemeClr>
                </a:solidFill>
              </a:rPr>
              <a:t>1 Peter </a:t>
            </a:r>
            <a:r>
              <a:rPr lang="en-US" sz="2800" dirty="0" smtClean="0">
                <a:solidFill>
                  <a:schemeClr val="accent6">
                    <a:lumMod val="75000"/>
                  </a:schemeClr>
                </a:solidFill>
              </a:rPr>
              <a:t>4:11 </a:t>
            </a:r>
            <a:r>
              <a:rPr lang="en-US" sz="2800" dirty="0">
                <a:solidFill>
                  <a:schemeClr val="accent6">
                    <a:lumMod val="75000"/>
                  </a:schemeClr>
                </a:solidFill>
              </a:rPr>
              <a:t>If anyone speaks, let him speak as the oracles of God. If anyone ministers, let him do it as with the ability which God supplies, that in all things God may be glorified through Jesus Christ, to whom belong the glory and the dominion forever and ever. Amen. </a:t>
            </a:r>
          </a:p>
        </p:txBody>
      </p:sp>
    </p:spTree>
    <p:extLst>
      <p:ext uri="{BB962C8B-B14F-4D97-AF65-F5344CB8AC3E}">
        <p14:creationId xmlns:p14="http://schemas.microsoft.com/office/powerpoint/2010/main" val="3727880716"/>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00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25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100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125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i="1" dirty="0" smtClean="0">
                <a:solidFill>
                  <a:srgbClr val="92D050"/>
                </a:solidFill>
              </a:rPr>
              <a:t>Denominations Preaching Moralism</a:t>
            </a:r>
            <a:br>
              <a:rPr lang="en-US" sz="4000" b="1" i="1" dirty="0" smtClean="0">
                <a:solidFill>
                  <a:srgbClr val="92D050"/>
                </a:solidFill>
              </a:rPr>
            </a:br>
            <a:r>
              <a:rPr lang="en-US" sz="4000" b="1" i="1" dirty="0" smtClean="0">
                <a:solidFill>
                  <a:srgbClr val="92D050"/>
                </a:solidFill>
              </a:rPr>
              <a:t>“Instead of the Inspired Truth”</a:t>
            </a:r>
            <a:endParaRPr lang="en-US" sz="4000" b="1" i="1" dirty="0">
              <a:solidFill>
                <a:srgbClr val="92D050"/>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t>12</a:t>
            </a:fld>
            <a:endParaRPr lang="en-US"/>
          </a:p>
        </p:txBody>
      </p:sp>
      <p:sp>
        <p:nvSpPr>
          <p:cNvPr id="4" name="Rectangle 3"/>
          <p:cNvSpPr/>
          <p:nvPr/>
        </p:nvSpPr>
        <p:spPr>
          <a:xfrm>
            <a:off x="-114300" y="1447800"/>
            <a:ext cx="9144000" cy="3539430"/>
          </a:xfrm>
          <a:prstGeom prst="rect">
            <a:avLst/>
          </a:prstGeom>
        </p:spPr>
        <p:txBody>
          <a:bodyPr wrap="square">
            <a:spAutoFit/>
          </a:bodyPr>
          <a:lstStyle/>
          <a:p>
            <a:pPr lvl="1" algn="just"/>
            <a:r>
              <a:rPr lang="en-US" sz="3200" b="1" dirty="0"/>
              <a:t>Moralistic preaching is preaching that does not focus on the cross of Christ.  For example, we do not try and be good because being good is nice.  We try and be good because Jesus saved us from our sins and doing what is right glorifies Him.  Preaching that is not focused on the cross is not preaching.  It is a waste of time.</a:t>
            </a:r>
            <a:endParaRPr lang="en-US" sz="3600" b="1" dirty="0"/>
          </a:p>
        </p:txBody>
      </p:sp>
      <p:sp>
        <p:nvSpPr>
          <p:cNvPr id="5" name="Rectangle 4"/>
          <p:cNvSpPr/>
          <p:nvPr/>
        </p:nvSpPr>
        <p:spPr>
          <a:xfrm>
            <a:off x="304800" y="5041285"/>
            <a:ext cx="8839200" cy="2031325"/>
          </a:xfrm>
          <a:prstGeom prst="rect">
            <a:avLst/>
          </a:prstGeom>
        </p:spPr>
        <p:txBody>
          <a:bodyPr wrap="square">
            <a:spAutoFit/>
          </a:bodyPr>
          <a:lstStyle/>
          <a:p>
            <a:pPr algn="just"/>
            <a:r>
              <a:rPr lang="en-US" sz="3600" dirty="0">
                <a:solidFill>
                  <a:srgbClr val="92D050"/>
                </a:solidFill>
              </a:rPr>
              <a:t>2 </a:t>
            </a:r>
            <a:r>
              <a:rPr lang="en-US" sz="3600" dirty="0" err="1">
                <a:solidFill>
                  <a:srgbClr val="92D050"/>
                </a:solidFill>
              </a:rPr>
              <a:t>Thess</a:t>
            </a:r>
            <a:r>
              <a:rPr lang="en-US" sz="3600" dirty="0">
                <a:solidFill>
                  <a:srgbClr val="92D050"/>
                </a:solidFill>
              </a:rPr>
              <a:t> </a:t>
            </a:r>
            <a:r>
              <a:rPr lang="en-US" sz="3600" dirty="0" smtClean="0">
                <a:solidFill>
                  <a:srgbClr val="92D050"/>
                </a:solidFill>
              </a:rPr>
              <a:t>2:15   </a:t>
            </a:r>
            <a:r>
              <a:rPr lang="en-US" sz="3600" dirty="0">
                <a:solidFill>
                  <a:srgbClr val="92D050"/>
                </a:solidFill>
              </a:rPr>
              <a:t>Therefore, brethren, stand fast and hold the </a:t>
            </a:r>
            <a:r>
              <a:rPr lang="en-US" sz="3600" dirty="0">
                <a:solidFill>
                  <a:srgbClr val="FFFF00"/>
                </a:solidFill>
              </a:rPr>
              <a:t>traditions</a:t>
            </a:r>
            <a:r>
              <a:rPr lang="en-US" sz="3600" dirty="0">
                <a:solidFill>
                  <a:srgbClr val="92D050"/>
                </a:solidFill>
              </a:rPr>
              <a:t> which you were taught, whether by </a:t>
            </a:r>
            <a:r>
              <a:rPr lang="en-US" sz="3600" dirty="0">
                <a:solidFill>
                  <a:srgbClr val="FFFF00"/>
                </a:solidFill>
              </a:rPr>
              <a:t>word</a:t>
            </a:r>
            <a:r>
              <a:rPr lang="en-US" sz="3600" dirty="0">
                <a:solidFill>
                  <a:srgbClr val="92D050"/>
                </a:solidFill>
              </a:rPr>
              <a:t> or our </a:t>
            </a:r>
            <a:r>
              <a:rPr lang="en-US" sz="3600" dirty="0">
                <a:solidFill>
                  <a:srgbClr val="FFFF00"/>
                </a:solidFill>
              </a:rPr>
              <a:t>epistle</a:t>
            </a:r>
            <a:r>
              <a:rPr lang="en-US" sz="3600" dirty="0">
                <a:solidFill>
                  <a:srgbClr val="92D050"/>
                </a:solidFill>
              </a:rPr>
              <a:t>. </a:t>
            </a:r>
          </a:p>
          <a:p>
            <a:endParaRPr lang="en-US" dirty="0"/>
          </a:p>
        </p:txBody>
      </p:sp>
    </p:spTree>
    <p:extLst>
      <p:ext uri="{BB962C8B-B14F-4D97-AF65-F5344CB8AC3E}">
        <p14:creationId xmlns:p14="http://schemas.microsoft.com/office/powerpoint/2010/main" val="158458621"/>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25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00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19050"/>
            <a:ext cx="9144000" cy="1143000"/>
          </a:xfrm>
        </p:spPr>
        <p:txBody>
          <a:bodyPr>
            <a:noAutofit/>
          </a:bodyPr>
          <a:lstStyle/>
          <a:p>
            <a:r>
              <a:rPr lang="en-US" sz="5400" b="1" i="1" dirty="0" smtClean="0">
                <a:solidFill>
                  <a:schemeClr val="bg2">
                    <a:lumMod val="40000"/>
                    <a:lumOff val="60000"/>
                  </a:schemeClr>
                </a:solidFill>
              </a:rPr>
              <a:t>Approving of Homosexuality</a:t>
            </a:r>
            <a:endParaRPr lang="en-US" sz="5400" b="1" i="1" dirty="0">
              <a:solidFill>
                <a:schemeClr val="bg2">
                  <a:lumMod val="40000"/>
                  <a:lumOff val="60000"/>
                </a:schemeClr>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t>13</a:t>
            </a:fld>
            <a:endParaRPr lang="en-US"/>
          </a:p>
        </p:txBody>
      </p:sp>
      <p:sp>
        <p:nvSpPr>
          <p:cNvPr id="4" name="Rectangle 3"/>
          <p:cNvSpPr/>
          <p:nvPr/>
        </p:nvSpPr>
        <p:spPr>
          <a:xfrm>
            <a:off x="-152400" y="990600"/>
            <a:ext cx="9144000" cy="3108543"/>
          </a:xfrm>
          <a:prstGeom prst="rect">
            <a:avLst/>
          </a:prstGeom>
        </p:spPr>
        <p:txBody>
          <a:bodyPr wrap="square">
            <a:spAutoFit/>
          </a:bodyPr>
          <a:lstStyle/>
          <a:p>
            <a:pPr lvl="1" algn="just"/>
            <a:r>
              <a:rPr lang="en-US" sz="2800" b="1" dirty="0"/>
              <a:t>Homosexuality is being accepted as normal all over the world.  It should not be accepted as normal in the Church.  Homosexuality is a sin (</a:t>
            </a:r>
            <a:r>
              <a:rPr lang="en-US" sz="2800" b="1" dirty="0">
                <a:hlinkClick r:id="rId2"/>
              </a:rPr>
              <a:t>1 Cor. 6:9</a:t>
            </a:r>
            <a:r>
              <a:rPr lang="en-US" sz="2800" b="1" dirty="0"/>
              <a:t>).  It is wrong.  But this does not mean we are to hate homosexuals.  We are to pray for them and their repentance.  Homosexuals are not to </a:t>
            </a:r>
            <a:r>
              <a:rPr lang="en-US" sz="2800" b="1" dirty="0" smtClean="0"/>
              <a:t>be Elders, Deacons, Preachers or even approved members in the </a:t>
            </a:r>
            <a:r>
              <a:rPr lang="en-US" sz="2800" b="1" dirty="0"/>
              <a:t>churches.</a:t>
            </a:r>
            <a:endParaRPr lang="en-US" sz="3200" b="1" dirty="0"/>
          </a:p>
        </p:txBody>
      </p:sp>
      <p:sp>
        <p:nvSpPr>
          <p:cNvPr id="5" name="Rectangle 4"/>
          <p:cNvSpPr/>
          <p:nvPr/>
        </p:nvSpPr>
        <p:spPr>
          <a:xfrm>
            <a:off x="171450" y="4099143"/>
            <a:ext cx="8839200" cy="2677656"/>
          </a:xfrm>
          <a:prstGeom prst="rect">
            <a:avLst/>
          </a:prstGeom>
        </p:spPr>
        <p:txBody>
          <a:bodyPr wrap="square">
            <a:spAutoFit/>
          </a:bodyPr>
          <a:lstStyle/>
          <a:p>
            <a:pPr algn="just"/>
            <a:r>
              <a:rPr lang="en-US" sz="2800" b="1" dirty="0">
                <a:solidFill>
                  <a:schemeClr val="bg2">
                    <a:lumMod val="40000"/>
                    <a:lumOff val="60000"/>
                  </a:schemeClr>
                </a:solidFill>
              </a:rPr>
              <a:t>1 </a:t>
            </a:r>
            <a:r>
              <a:rPr lang="en-US" sz="2800" b="1" dirty="0" err="1">
                <a:solidFill>
                  <a:schemeClr val="bg2">
                    <a:lumMod val="40000"/>
                    <a:lumOff val="60000"/>
                  </a:schemeClr>
                </a:solidFill>
              </a:rPr>
              <a:t>Cor</a:t>
            </a:r>
            <a:r>
              <a:rPr lang="en-US" sz="2800" b="1" dirty="0">
                <a:solidFill>
                  <a:schemeClr val="bg2">
                    <a:lumMod val="40000"/>
                    <a:lumOff val="60000"/>
                  </a:schemeClr>
                </a:solidFill>
              </a:rPr>
              <a:t> </a:t>
            </a:r>
            <a:r>
              <a:rPr lang="en-US" sz="2800" b="1" dirty="0" smtClean="0">
                <a:solidFill>
                  <a:schemeClr val="bg2">
                    <a:lumMod val="40000"/>
                    <a:lumOff val="60000"/>
                  </a:schemeClr>
                </a:solidFill>
              </a:rPr>
              <a:t>6:9-1    </a:t>
            </a:r>
            <a:r>
              <a:rPr lang="en-US" sz="2800" b="1" dirty="0">
                <a:solidFill>
                  <a:schemeClr val="bg2">
                    <a:lumMod val="40000"/>
                    <a:lumOff val="60000"/>
                  </a:schemeClr>
                </a:solidFill>
              </a:rPr>
              <a:t>Do you not know that the unrighteous will not inherit the kingdom of God? Do not be deceived. Neither fornicators, nor idolaters, nor adulterers, nor homosexuals, nor sodomites, 10 nor thieves, nor covetous, nor drunkards, nor revilers, nor </a:t>
            </a:r>
            <a:r>
              <a:rPr lang="en-US" sz="2800" b="1" dirty="0" err="1">
                <a:solidFill>
                  <a:schemeClr val="bg2">
                    <a:lumMod val="40000"/>
                    <a:lumOff val="60000"/>
                  </a:schemeClr>
                </a:solidFill>
              </a:rPr>
              <a:t>extortioners</a:t>
            </a:r>
            <a:r>
              <a:rPr lang="en-US" sz="2800" b="1" dirty="0">
                <a:solidFill>
                  <a:schemeClr val="bg2">
                    <a:lumMod val="40000"/>
                    <a:lumOff val="60000"/>
                  </a:schemeClr>
                </a:solidFill>
              </a:rPr>
              <a:t> will inherit the kingdom of God. 11</a:t>
            </a:r>
            <a:r>
              <a:rPr lang="en-US" sz="2800" b="1" dirty="0">
                <a:solidFill>
                  <a:srgbClr val="FFFF00"/>
                </a:solidFill>
              </a:rPr>
              <a:t> </a:t>
            </a:r>
            <a:r>
              <a:rPr lang="en-US" sz="2400" b="1" dirty="0">
                <a:solidFill>
                  <a:srgbClr val="FFFF00"/>
                </a:solidFill>
              </a:rPr>
              <a:t>And such were some of you</a:t>
            </a:r>
            <a:r>
              <a:rPr lang="en-US" sz="2800" b="1" dirty="0">
                <a:solidFill>
                  <a:srgbClr val="FFFF00"/>
                </a:solidFill>
              </a:rPr>
              <a:t>. </a:t>
            </a:r>
          </a:p>
        </p:txBody>
      </p:sp>
    </p:spTree>
    <p:extLst>
      <p:ext uri="{BB962C8B-B14F-4D97-AF65-F5344CB8AC3E}">
        <p14:creationId xmlns:p14="http://schemas.microsoft.com/office/powerpoint/2010/main" val="1429701555"/>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00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236518"/>
            <a:ext cx="9144000" cy="1143000"/>
          </a:xfrm>
        </p:spPr>
        <p:txBody>
          <a:bodyPr>
            <a:normAutofit fontScale="90000"/>
          </a:bodyPr>
          <a:lstStyle/>
          <a:p>
            <a:r>
              <a:rPr lang="en-US" b="1" i="1" dirty="0" smtClean="0">
                <a:solidFill>
                  <a:srgbClr val="FFFF00"/>
                </a:solidFill>
              </a:rPr>
              <a:t>Approving of Women / Elders &amp; Deacons</a:t>
            </a:r>
            <a:endParaRPr lang="en-US" b="1" i="1" dirty="0">
              <a:solidFill>
                <a:srgbClr val="FFFF00"/>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pPr/>
              <a:t>14</a:t>
            </a:fld>
            <a:endParaRPr lang="en-US" dirty="0"/>
          </a:p>
        </p:txBody>
      </p:sp>
      <p:sp>
        <p:nvSpPr>
          <p:cNvPr id="4" name="Rectangle 3"/>
          <p:cNvSpPr/>
          <p:nvPr/>
        </p:nvSpPr>
        <p:spPr>
          <a:xfrm>
            <a:off x="171450" y="685800"/>
            <a:ext cx="8763000" cy="2062103"/>
          </a:xfrm>
          <a:prstGeom prst="rect">
            <a:avLst/>
          </a:prstGeom>
        </p:spPr>
        <p:txBody>
          <a:bodyPr wrap="square">
            <a:spAutoFit/>
          </a:bodyPr>
          <a:lstStyle/>
          <a:p>
            <a:pPr algn="just"/>
            <a:r>
              <a:rPr lang="en-US" sz="3200" b="1" dirty="0"/>
              <a:t>This one may offend a lot of </a:t>
            </a:r>
            <a:r>
              <a:rPr lang="en-US" sz="3200" b="1" dirty="0" smtClean="0"/>
              <a:t>people in the religious world, </a:t>
            </a:r>
            <a:r>
              <a:rPr lang="en-US" sz="3200" b="1" dirty="0"/>
              <a:t>but the Bible teaches that the elder is to be the husband of one </a:t>
            </a:r>
            <a:r>
              <a:rPr lang="en-US" sz="3200" b="1" dirty="0" smtClean="0"/>
              <a:t>wife.</a:t>
            </a:r>
            <a:r>
              <a:rPr lang="en-US" sz="3200" b="1" dirty="0"/>
              <a:t> </a:t>
            </a:r>
            <a:r>
              <a:rPr lang="en-US" sz="3200" b="1" dirty="0" smtClean="0"/>
              <a:t>This </a:t>
            </a:r>
            <a:r>
              <a:rPr lang="en-US" sz="3200" b="1" dirty="0"/>
              <a:t>is not merely a cultural norm of the </a:t>
            </a:r>
            <a:r>
              <a:rPr lang="en-US" sz="3200" b="1" dirty="0" smtClean="0"/>
              <a:t>time.</a:t>
            </a:r>
            <a:r>
              <a:rPr lang="en-US" sz="3200" b="1" dirty="0"/>
              <a:t> </a:t>
            </a:r>
            <a:r>
              <a:rPr lang="en-US" sz="3200" b="1" dirty="0" smtClean="0"/>
              <a:t>It </a:t>
            </a:r>
            <a:r>
              <a:rPr lang="en-US" sz="3200" b="1" dirty="0"/>
              <a:t>is </a:t>
            </a:r>
            <a:r>
              <a:rPr lang="en-US" sz="3200" b="1" dirty="0" smtClean="0"/>
              <a:t>what/Bible </a:t>
            </a:r>
            <a:r>
              <a:rPr lang="en-US" sz="3200" b="1" dirty="0"/>
              <a:t>teaches</a:t>
            </a:r>
          </a:p>
        </p:txBody>
      </p:sp>
      <p:sp>
        <p:nvSpPr>
          <p:cNvPr id="5" name="Rectangle 4"/>
          <p:cNvSpPr/>
          <p:nvPr/>
        </p:nvSpPr>
        <p:spPr>
          <a:xfrm>
            <a:off x="152400" y="2766953"/>
            <a:ext cx="9010650" cy="3970318"/>
          </a:xfrm>
          <a:prstGeom prst="rect">
            <a:avLst/>
          </a:prstGeom>
        </p:spPr>
        <p:txBody>
          <a:bodyPr wrap="square">
            <a:spAutoFit/>
          </a:bodyPr>
          <a:lstStyle/>
          <a:p>
            <a:r>
              <a:rPr lang="en-US" sz="2800" b="1" dirty="0">
                <a:solidFill>
                  <a:srgbClr val="FFFF00"/>
                </a:solidFill>
              </a:rPr>
              <a:t>1 Tim </a:t>
            </a:r>
            <a:r>
              <a:rPr lang="en-US" sz="2800" b="1" dirty="0" smtClean="0">
                <a:solidFill>
                  <a:srgbClr val="FFFF00"/>
                </a:solidFill>
              </a:rPr>
              <a:t>3:1-2    If </a:t>
            </a:r>
            <a:r>
              <a:rPr lang="en-US" sz="2800" b="1" dirty="0">
                <a:solidFill>
                  <a:srgbClr val="FFFF00"/>
                </a:solidFill>
              </a:rPr>
              <a:t>a </a:t>
            </a:r>
            <a:r>
              <a:rPr lang="en-US" sz="2800" b="1" dirty="0">
                <a:solidFill>
                  <a:srgbClr val="FF0000"/>
                </a:solidFill>
              </a:rPr>
              <a:t>man</a:t>
            </a:r>
            <a:r>
              <a:rPr lang="en-US" sz="2800" b="1" dirty="0">
                <a:solidFill>
                  <a:srgbClr val="FFFF00"/>
                </a:solidFill>
              </a:rPr>
              <a:t> desires the position of a bishop, </a:t>
            </a:r>
            <a:r>
              <a:rPr lang="en-US" sz="2800" b="1" dirty="0">
                <a:solidFill>
                  <a:srgbClr val="FF0000"/>
                </a:solidFill>
              </a:rPr>
              <a:t>he</a:t>
            </a:r>
            <a:r>
              <a:rPr lang="en-US" sz="2800" b="1" dirty="0">
                <a:solidFill>
                  <a:srgbClr val="FFFF00"/>
                </a:solidFill>
              </a:rPr>
              <a:t> desires a good work. 2 A bishop then must be blameless, the </a:t>
            </a:r>
            <a:r>
              <a:rPr lang="en-US" sz="2800" b="1" dirty="0">
                <a:solidFill>
                  <a:srgbClr val="FF0000"/>
                </a:solidFill>
              </a:rPr>
              <a:t>husband of one </a:t>
            </a:r>
            <a:r>
              <a:rPr lang="en-US" sz="2800" b="1" dirty="0" smtClean="0">
                <a:solidFill>
                  <a:srgbClr val="FF0000"/>
                </a:solidFill>
              </a:rPr>
              <a:t>wife   </a:t>
            </a:r>
            <a:r>
              <a:rPr lang="en-US" sz="2800" b="1" dirty="0" smtClean="0">
                <a:solidFill>
                  <a:srgbClr val="FFFF00"/>
                </a:solidFill>
              </a:rPr>
              <a:t>4 </a:t>
            </a:r>
            <a:r>
              <a:rPr lang="en-US" sz="2800" b="1" dirty="0">
                <a:solidFill>
                  <a:srgbClr val="FFFF00"/>
                </a:solidFill>
              </a:rPr>
              <a:t>one who rules </a:t>
            </a:r>
            <a:r>
              <a:rPr lang="en-US" sz="2800" b="1" dirty="0">
                <a:solidFill>
                  <a:srgbClr val="FF0000"/>
                </a:solidFill>
              </a:rPr>
              <a:t>his</a:t>
            </a:r>
            <a:r>
              <a:rPr lang="en-US" sz="2800" b="1" dirty="0">
                <a:solidFill>
                  <a:srgbClr val="FFFF00"/>
                </a:solidFill>
              </a:rPr>
              <a:t> own house </a:t>
            </a:r>
            <a:r>
              <a:rPr lang="en-US" sz="2800" b="1" dirty="0" smtClean="0">
                <a:solidFill>
                  <a:srgbClr val="FFFF00"/>
                </a:solidFill>
              </a:rPr>
              <a:t>well,   5 </a:t>
            </a:r>
            <a:r>
              <a:rPr lang="en-US" sz="2800" b="1" dirty="0">
                <a:solidFill>
                  <a:srgbClr val="FFFF00"/>
                </a:solidFill>
              </a:rPr>
              <a:t>(</a:t>
            </a:r>
            <a:r>
              <a:rPr lang="en-US" sz="2800" b="1" dirty="0">
                <a:solidFill>
                  <a:srgbClr val="FF0000"/>
                </a:solidFill>
              </a:rPr>
              <a:t>for if a man </a:t>
            </a:r>
            <a:r>
              <a:rPr lang="en-US" sz="2800" b="1" dirty="0">
                <a:solidFill>
                  <a:srgbClr val="FFFF00"/>
                </a:solidFill>
              </a:rPr>
              <a:t>does not know how to rule </a:t>
            </a:r>
            <a:r>
              <a:rPr lang="en-US" sz="2800" b="1" dirty="0">
                <a:solidFill>
                  <a:srgbClr val="FF0000"/>
                </a:solidFill>
              </a:rPr>
              <a:t>his</a:t>
            </a:r>
            <a:r>
              <a:rPr lang="en-US" sz="2800" b="1" dirty="0">
                <a:solidFill>
                  <a:srgbClr val="FFFF00"/>
                </a:solidFill>
              </a:rPr>
              <a:t> own house, how will </a:t>
            </a:r>
            <a:r>
              <a:rPr lang="en-US" sz="2800" b="1" dirty="0">
                <a:solidFill>
                  <a:srgbClr val="FF0000"/>
                </a:solidFill>
              </a:rPr>
              <a:t>he</a:t>
            </a:r>
            <a:r>
              <a:rPr lang="en-US" sz="2800" b="1" dirty="0">
                <a:solidFill>
                  <a:srgbClr val="FFFF00"/>
                </a:solidFill>
              </a:rPr>
              <a:t> take care of the church of God</a:t>
            </a:r>
            <a:r>
              <a:rPr lang="en-US" sz="2800" b="1" dirty="0" smtClean="0">
                <a:solidFill>
                  <a:srgbClr val="FFFF00"/>
                </a:solidFill>
              </a:rPr>
              <a:t>?)     10 </a:t>
            </a:r>
            <a:r>
              <a:rPr lang="en-US" sz="2800" b="1" dirty="0">
                <a:solidFill>
                  <a:srgbClr val="FFFF00"/>
                </a:solidFill>
              </a:rPr>
              <a:t>But let these also first be tested; </a:t>
            </a:r>
            <a:r>
              <a:rPr lang="en-US" sz="2800" b="1" dirty="0" smtClean="0">
                <a:solidFill>
                  <a:srgbClr val="FFFF00"/>
                </a:solidFill>
              </a:rPr>
              <a:t>  then </a:t>
            </a:r>
            <a:r>
              <a:rPr lang="en-US" sz="2800" b="1" dirty="0">
                <a:solidFill>
                  <a:srgbClr val="FFFF00"/>
                </a:solidFill>
              </a:rPr>
              <a:t>let them serve as </a:t>
            </a:r>
            <a:r>
              <a:rPr lang="en-US" sz="2800" b="1" dirty="0">
                <a:solidFill>
                  <a:srgbClr val="FF0000"/>
                </a:solidFill>
              </a:rPr>
              <a:t>deacons</a:t>
            </a:r>
            <a:r>
              <a:rPr lang="en-US" sz="2800" b="1" dirty="0">
                <a:solidFill>
                  <a:srgbClr val="FFFF00"/>
                </a:solidFill>
              </a:rPr>
              <a:t>, being found blameless. 11 </a:t>
            </a:r>
            <a:r>
              <a:rPr lang="en-US" sz="2800" b="1" dirty="0">
                <a:solidFill>
                  <a:srgbClr val="FF0000"/>
                </a:solidFill>
              </a:rPr>
              <a:t>Likewise, their wives </a:t>
            </a:r>
            <a:r>
              <a:rPr lang="en-US" sz="2800" b="1" dirty="0">
                <a:solidFill>
                  <a:srgbClr val="FFFF00"/>
                </a:solidFill>
              </a:rPr>
              <a:t>must be reverent, not slanderers, temperate, faithful in all </a:t>
            </a:r>
            <a:r>
              <a:rPr lang="en-US" sz="2800" b="1" dirty="0" smtClean="0">
                <a:solidFill>
                  <a:srgbClr val="FFFF00"/>
                </a:solidFill>
              </a:rPr>
              <a:t>things</a:t>
            </a:r>
            <a:endParaRPr lang="en-US" sz="2800" b="1" dirty="0">
              <a:solidFill>
                <a:srgbClr val="FFFF00"/>
              </a:solidFill>
            </a:endParaRPr>
          </a:p>
        </p:txBody>
      </p:sp>
    </p:spTree>
    <p:extLst>
      <p:ext uri="{BB962C8B-B14F-4D97-AF65-F5344CB8AC3E}">
        <p14:creationId xmlns:p14="http://schemas.microsoft.com/office/powerpoint/2010/main" val="3311236850"/>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25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25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i="1" dirty="0" smtClean="0">
                <a:solidFill>
                  <a:schemeClr val="accent6">
                    <a:lumMod val="40000"/>
                    <a:lumOff val="60000"/>
                  </a:schemeClr>
                </a:solidFill>
              </a:rPr>
              <a:t>Failing To Condemn – “</a:t>
            </a:r>
            <a:r>
              <a:rPr lang="en-US" b="1" i="1" u="sng" dirty="0" smtClean="0">
                <a:solidFill>
                  <a:schemeClr val="accent6">
                    <a:lumMod val="40000"/>
                    <a:lumOff val="60000"/>
                  </a:schemeClr>
                </a:solidFill>
              </a:rPr>
              <a:t>Sins Of Society</a:t>
            </a:r>
            <a:r>
              <a:rPr lang="en-US" b="1" i="1" dirty="0" smtClean="0">
                <a:solidFill>
                  <a:schemeClr val="accent6">
                    <a:lumMod val="40000"/>
                    <a:lumOff val="60000"/>
                  </a:schemeClr>
                </a:solidFill>
              </a:rPr>
              <a:t>”</a:t>
            </a:r>
            <a:endParaRPr lang="en-US" b="1" i="1" dirty="0">
              <a:solidFill>
                <a:schemeClr val="accent6">
                  <a:lumMod val="40000"/>
                  <a:lumOff val="60000"/>
                </a:schemeClr>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pPr/>
              <a:t>15</a:t>
            </a:fld>
            <a:endParaRPr lang="en-US" dirty="0"/>
          </a:p>
        </p:txBody>
      </p:sp>
      <p:sp>
        <p:nvSpPr>
          <p:cNvPr id="4" name="Rectangle 3"/>
          <p:cNvSpPr/>
          <p:nvPr/>
        </p:nvSpPr>
        <p:spPr>
          <a:xfrm>
            <a:off x="-228600" y="1390650"/>
            <a:ext cx="9220200" cy="2677656"/>
          </a:xfrm>
          <a:prstGeom prst="rect">
            <a:avLst/>
          </a:prstGeom>
        </p:spPr>
        <p:txBody>
          <a:bodyPr wrap="square">
            <a:spAutoFit/>
          </a:bodyPr>
          <a:lstStyle/>
          <a:p>
            <a:pPr lvl="1" algn="just"/>
            <a:r>
              <a:rPr lang="en-US" sz="2800" b="1" dirty="0"/>
              <a:t>If at all possible and according to wisdom, Christians should not be </a:t>
            </a:r>
            <a:r>
              <a:rPr lang="en-US" sz="2800" b="1" dirty="0">
                <a:solidFill>
                  <a:schemeClr val="accent6">
                    <a:lumMod val="40000"/>
                    <a:lumOff val="60000"/>
                  </a:schemeClr>
                </a:solidFill>
              </a:rPr>
              <a:t>intimidated</a:t>
            </a:r>
            <a:r>
              <a:rPr lang="en-US" sz="2800" b="1" dirty="0"/>
              <a:t> by the world when it comes to </a:t>
            </a:r>
            <a:r>
              <a:rPr lang="en-US" sz="2800" b="1" u="sng" dirty="0"/>
              <a:t>condemning sin</a:t>
            </a:r>
            <a:r>
              <a:rPr lang="en-US" sz="2800" b="1" dirty="0"/>
              <a:t>.  Sometimes, when Christian </a:t>
            </a:r>
            <a:r>
              <a:rPr lang="en-US" sz="2800" b="1" dirty="0" smtClean="0"/>
              <a:t>preachers condemn </a:t>
            </a:r>
            <a:r>
              <a:rPr lang="en-US" sz="2800" b="1" dirty="0"/>
              <a:t>a sin in the world, like </a:t>
            </a:r>
            <a:r>
              <a:rPr lang="en-US" sz="2800" b="1" dirty="0">
                <a:hlinkClick r:id="rId2"/>
              </a:rPr>
              <a:t>abortion</a:t>
            </a:r>
            <a:r>
              <a:rPr lang="en-US" sz="2800" b="1" dirty="0"/>
              <a:t>, they are attacked.  Truth is not silenced by complaining voices.  We do not answer to them.  We answer to God.</a:t>
            </a:r>
            <a:endParaRPr lang="en-US" sz="3200" b="1" dirty="0"/>
          </a:p>
        </p:txBody>
      </p:sp>
      <p:sp>
        <p:nvSpPr>
          <p:cNvPr id="5" name="Rectangle 4"/>
          <p:cNvSpPr/>
          <p:nvPr/>
        </p:nvSpPr>
        <p:spPr>
          <a:xfrm>
            <a:off x="152400" y="4068306"/>
            <a:ext cx="8915400" cy="2554545"/>
          </a:xfrm>
          <a:prstGeom prst="rect">
            <a:avLst/>
          </a:prstGeom>
        </p:spPr>
        <p:txBody>
          <a:bodyPr wrap="square">
            <a:spAutoFit/>
          </a:bodyPr>
          <a:lstStyle/>
          <a:p>
            <a:r>
              <a:rPr lang="en-US" sz="3200" b="1" dirty="0">
                <a:solidFill>
                  <a:schemeClr val="accent6">
                    <a:lumMod val="40000"/>
                    <a:lumOff val="60000"/>
                  </a:schemeClr>
                </a:solidFill>
              </a:rPr>
              <a:t>Isa </a:t>
            </a:r>
            <a:r>
              <a:rPr lang="en-US" sz="3200" b="1" dirty="0" smtClean="0">
                <a:solidFill>
                  <a:schemeClr val="accent6">
                    <a:lumMod val="40000"/>
                    <a:lumOff val="60000"/>
                  </a:schemeClr>
                </a:solidFill>
              </a:rPr>
              <a:t>5:20-21    </a:t>
            </a:r>
            <a:r>
              <a:rPr lang="en-US" sz="3200" b="1" dirty="0">
                <a:solidFill>
                  <a:srgbClr val="FFFF00"/>
                </a:solidFill>
              </a:rPr>
              <a:t>Woe</a:t>
            </a:r>
            <a:r>
              <a:rPr lang="en-US" sz="3200" b="1" dirty="0">
                <a:solidFill>
                  <a:schemeClr val="accent6">
                    <a:lumMod val="40000"/>
                    <a:lumOff val="60000"/>
                  </a:schemeClr>
                </a:solidFill>
              </a:rPr>
              <a:t> to those who </a:t>
            </a:r>
            <a:r>
              <a:rPr lang="en-US" sz="3200" b="1" dirty="0">
                <a:solidFill>
                  <a:srgbClr val="FFFF00"/>
                </a:solidFill>
              </a:rPr>
              <a:t>call evil good</a:t>
            </a:r>
            <a:r>
              <a:rPr lang="en-US" sz="3200" b="1" dirty="0">
                <a:solidFill>
                  <a:schemeClr val="accent6">
                    <a:lumMod val="40000"/>
                    <a:lumOff val="60000"/>
                  </a:schemeClr>
                </a:solidFill>
              </a:rPr>
              <a:t>, and </a:t>
            </a:r>
            <a:r>
              <a:rPr lang="en-US" sz="3200" b="1" dirty="0">
                <a:solidFill>
                  <a:srgbClr val="FFFF00"/>
                </a:solidFill>
              </a:rPr>
              <a:t>good </a:t>
            </a:r>
            <a:r>
              <a:rPr lang="en-US" sz="3200" b="1" dirty="0" smtClean="0">
                <a:solidFill>
                  <a:srgbClr val="FFFF00"/>
                </a:solidFill>
              </a:rPr>
              <a:t>evil</a:t>
            </a:r>
            <a:r>
              <a:rPr lang="en-US" sz="3200" b="1" dirty="0" smtClean="0">
                <a:solidFill>
                  <a:schemeClr val="accent6">
                    <a:lumMod val="40000"/>
                    <a:lumOff val="60000"/>
                  </a:schemeClr>
                </a:solidFill>
              </a:rPr>
              <a:t>;  Who </a:t>
            </a:r>
            <a:r>
              <a:rPr lang="en-US" sz="3200" b="1" dirty="0">
                <a:solidFill>
                  <a:schemeClr val="accent6">
                    <a:lumMod val="40000"/>
                    <a:lumOff val="60000"/>
                  </a:schemeClr>
                </a:solidFill>
              </a:rPr>
              <a:t>put darkness for light, and light for </a:t>
            </a:r>
            <a:r>
              <a:rPr lang="en-US" sz="3200" b="1" dirty="0" smtClean="0">
                <a:solidFill>
                  <a:schemeClr val="accent6">
                    <a:lumMod val="40000"/>
                    <a:lumOff val="60000"/>
                  </a:schemeClr>
                </a:solidFill>
              </a:rPr>
              <a:t>darkness;   Who </a:t>
            </a:r>
            <a:r>
              <a:rPr lang="en-US" sz="3200" b="1" dirty="0">
                <a:solidFill>
                  <a:schemeClr val="accent6">
                    <a:lumMod val="40000"/>
                    <a:lumOff val="60000"/>
                  </a:schemeClr>
                </a:solidFill>
              </a:rPr>
              <a:t>put bitter for sweet, and sweet for bitter! </a:t>
            </a:r>
            <a:r>
              <a:rPr lang="en-US" sz="3200" b="1" dirty="0" smtClean="0">
                <a:solidFill>
                  <a:schemeClr val="accent6">
                    <a:lumMod val="40000"/>
                    <a:lumOff val="60000"/>
                  </a:schemeClr>
                </a:solidFill>
              </a:rPr>
              <a:t>  21 </a:t>
            </a:r>
            <a:r>
              <a:rPr lang="en-US" sz="3200" b="1" dirty="0">
                <a:solidFill>
                  <a:srgbClr val="FFFF00"/>
                </a:solidFill>
              </a:rPr>
              <a:t>Woe to those who are wise in their own </a:t>
            </a:r>
            <a:r>
              <a:rPr lang="en-US" sz="3200" b="1" dirty="0" smtClean="0">
                <a:solidFill>
                  <a:srgbClr val="FFFF00"/>
                </a:solidFill>
              </a:rPr>
              <a:t>eyes,  And </a:t>
            </a:r>
            <a:r>
              <a:rPr lang="en-US" sz="3200" b="1" dirty="0">
                <a:solidFill>
                  <a:srgbClr val="FFFF00"/>
                </a:solidFill>
              </a:rPr>
              <a:t>prudent in their own sight! </a:t>
            </a:r>
          </a:p>
        </p:txBody>
      </p:sp>
    </p:spTree>
    <p:extLst>
      <p:ext uri="{BB962C8B-B14F-4D97-AF65-F5344CB8AC3E}">
        <p14:creationId xmlns:p14="http://schemas.microsoft.com/office/powerpoint/2010/main" val="2386700610"/>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75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25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75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b="1" i="1" dirty="0" smtClean="0">
                <a:solidFill>
                  <a:srgbClr val="FFC000"/>
                </a:solidFill>
              </a:rPr>
              <a:t>Psychology As Authority</a:t>
            </a:r>
            <a:br>
              <a:rPr lang="en-US" b="1" i="1" dirty="0" smtClean="0">
                <a:solidFill>
                  <a:srgbClr val="FFC000"/>
                </a:solidFill>
              </a:rPr>
            </a:br>
            <a:r>
              <a:rPr lang="en-US" b="1" i="1" dirty="0" smtClean="0">
                <a:solidFill>
                  <a:srgbClr val="FFC000"/>
                </a:solidFill>
              </a:rPr>
              <a:t>On “</a:t>
            </a:r>
            <a:r>
              <a:rPr lang="en-US" b="1" i="1" u="sng" dirty="0" smtClean="0">
                <a:solidFill>
                  <a:srgbClr val="FFC000"/>
                </a:solidFill>
              </a:rPr>
              <a:t>Human Nature</a:t>
            </a:r>
            <a:r>
              <a:rPr lang="en-US" b="1" i="1" dirty="0" smtClean="0">
                <a:solidFill>
                  <a:srgbClr val="FFC000"/>
                </a:solidFill>
              </a:rPr>
              <a:t>”</a:t>
            </a:r>
            <a:endParaRPr lang="en-US" b="1" i="1" dirty="0">
              <a:solidFill>
                <a:srgbClr val="FFC000"/>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pPr/>
              <a:t>16</a:t>
            </a:fld>
            <a:endParaRPr lang="en-US" dirty="0"/>
          </a:p>
        </p:txBody>
      </p:sp>
      <p:sp>
        <p:nvSpPr>
          <p:cNvPr id="4" name="Rectangle 3"/>
          <p:cNvSpPr/>
          <p:nvPr/>
        </p:nvSpPr>
        <p:spPr>
          <a:xfrm>
            <a:off x="-152400" y="1219200"/>
            <a:ext cx="9067800" cy="3539430"/>
          </a:xfrm>
          <a:prstGeom prst="rect">
            <a:avLst/>
          </a:prstGeom>
        </p:spPr>
        <p:txBody>
          <a:bodyPr wrap="square">
            <a:spAutoFit/>
          </a:bodyPr>
          <a:lstStyle/>
          <a:p>
            <a:pPr lvl="1" algn="just"/>
            <a:r>
              <a:rPr lang="en-US" sz="2800" b="1" dirty="0"/>
              <a:t>The Bible tells us that people are sinners by nature, selfish, prideful, and in need of the saving work of God.  The Bible tells us what is right and wrong regarding </a:t>
            </a:r>
            <a:r>
              <a:rPr lang="en-US" sz="2800" b="1" dirty="0">
                <a:solidFill>
                  <a:srgbClr val="FFC000"/>
                </a:solidFill>
              </a:rPr>
              <a:t>childrearing</a:t>
            </a:r>
            <a:r>
              <a:rPr lang="en-US" sz="2800" b="1" dirty="0"/>
              <a:t>, </a:t>
            </a:r>
            <a:r>
              <a:rPr lang="en-US" sz="2800" b="1" dirty="0">
                <a:solidFill>
                  <a:srgbClr val="FFC000"/>
                </a:solidFill>
              </a:rPr>
              <a:t>criminal behavior</a:t>
            </a:r>
            <a:r>
              <a:rPr lang="en-US" sz="2800" b="1" dirty="0"/>
              <a:t>, </a:t>
            </a:r>
            <a:r>
              <a:rPr lang="en-US" sz="2800" b="1" dirty="0" smtClean="0">
                <a:solidFill>
                  <a:srgbClr val="FFC000"/>
                </a:solidFill>
              </a:rPr>
              <a:t>actions</a:t>
            </a:r>
            <a:r>
              <a:rPr lang="en-US" sz="2800" b="1" dirty="0" smtClean="0"/>
              <a:t>, and </a:t>
            </a:r>
            <a:r>
              <a:rPr lang="en-US" sz="2800" b="1" dirty="0">
                <a:solidFill>
                  <a:srgbClr val="FFC000"/>
                </a:solidFill>
              </a:rPr>
              <a:t>words</a:t>
            </a:r>
            <a:r>
              <a:rPr lang="en-US" sz="2800" b="1" dirty="0"/>
              <a:t>.  Psychology can give us insights on many things, but if it contradicts God's word, it is wrong.  We need to accept the fact that God is the authority on man, not the psychologists.</a:t>
            </a:r>
            <a:endParaRPr lang="en-US" sz="3200" b="1" dirty="0"/>
          </a:p>
        </p:txBody>
      </p:sp>
      <p:sp>
        <p:nvSpPr>
          <p:cNvPr id="5" name="Rectangle 4"/>
          <p:cNvSpPr/>
          <p:nvPr/>
        </p:nvSpPr>
        <p:spPr>
          <a:xfrm>
            <a:off x="228600" y="4758630"/>
            <a:ext cx="8915400" cy="2062103"/>
          </a:xfrm>
          <a:prstGeom prst="rect">
            <a:avLst/>
          </a:prstGeom>
        </p:spPr>
        <p:txBody>
          <a:bodyPr wrap="square">
            <a:spAutoFit/>
          </a:bodyPr>
          <a:lstStyle/>
          <a:p>
            <a:r>
              <a:rPr lang="en-US" sz="3200" b="1" dirty="0">
                <a:solidFill>
                  <a:srgbClr val="FFC000"/>
                </a:solidFill>
              </a:rPr>
              <a:t>Rom </a:t>
            </a:r>
            <a:r>
              <a:rPr lang="en-US" sz="3200" b="1" dirty="0" smtClean="0">
                <a:solidFill>
                  <a:srgbClr val="FFC000"/>
                </a:solidFill>
              </a:rPr>
              <a:t>3:3-4    </a:t>
            </a:r>
            <a:r>
              <a:rPr lang="en-US" sz="3200" b="1" dirty="0">
                <a:solidFill>
                  <a:srgbClr val="FFC000"/>
                </a:solidFill>
              </a:rPr>
              <a:t>For what if some did not believe? Will their unbelief make the faithfulness of God without effect? </a:t>
            </a:r>
            <a:r>
              <a:rPr lang="en-US" sz="3200" b="1" dirty="0" smtClean="0">
                <a:solidFill>
                  <a:srgbClr val="FFC000"/>
                </a:solidFill>
              </a:rPr>
              <a:t>    4 </a:t>
            </a:r>
            <a:r>
              <a:rPr lang="en-US" sz="3200" b="1" dirty="0">
                <a:solidFill>
                  <a:srgbClr val="FFC000"/>
                </a:solidFill>
              </a:rPr>
              <a:t>Certainly not! </a:t>
            </a:r>
            <a:r>
              <a:rPr lang="en-US" sz="3200" b="1" dirty="0" smtClean="0">
                <a:solidFill>
                  <a:srgbClr val="FFC000"/>
                </a:solidFill>
              </a:rPr>
              <a:t>   Indeed</a:t>
            </a:r>
            <a:r>
              <a:rPr lang="en-US" sz="3200" b="1" dirty="0">
                <a:solidFill>
                  <a:srgbClr val="FFC000"/>
                </a:solidFill>
              </a:rPr>
              <a:t>, let God be true but every man a liar. </a:t>
            </a:r>
          </a:p>
        </p:txBody>
      </p:sp>
    </p:spTree>
    <p:extLst>
      <p:ext uri="{BB962C8B-B14F-4D97-AF65-F5344CB8AC3E}">
        <p14:creationId xmlns:p14="http://schemas.microsoft.com/office/powerpoint/2010/main" val="3996073464"/>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00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25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i="1" dirty="0" smtClean="0">
                <a:solidFill>
                  <a:srgbClr val="92D050"/>
                </a:solidFill>
              </a:rPr>
              <a:t>Using “Politically Correct Terms”</a:t>
            </a:r>
            <a:br>
              <a:rPr lang="en-US" b="1" i="1" dirty="0" smtClean="0">
                <a:solidFill>
                  <a:srgbClr val="92D050"/>
                </a:solidFill>
              </a:rPr>
            </a:br>
            <a:r>
              <a:rPr lang="en-US" b="1" i="1" dirty="0" smtClean="0">
                <a:solidFill>
                  <a:srgbClr val="92D050"/>
                </a:solidFill>
              </a:rPr>
              <a:t>From The Pulpit</a:t>
            </a:r>
            <a:endParaRPr lang="en-US" b="1" i="1" dirty="0">
              <a:solidFill>
                <a:srgbClr val="92D050"/>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pPr/>
              <a:t>17</a:t>
            </a:fld>
            <a:endParaRPr lang="en-US" dirty="0"/>
          </a:p>
        </p:txBody>
      </p:sp>
      <p:sp>
        <p:nvSpPr>
          <p:cNvPr id="4" name="Rectangle 3"/>
          <p:cNvSpPr/>
          <p:nvPr/>
        </p:nvSpPr>
        <p:spPr>
          <a:xfrm>
            <a:off x="152400" y="1524000"/>
            <a:ext cx="8763000" cy="5509200"/>
          </a:xfrm>
          <a:prstGeom prst="rect">
            <a:avLst/>
          </a:prstGeom>
        </p:spPr>
        <p:txBody>
          <a:bodyPr wrap="square">
            <a:spAutoFit/>
          </a:bodyPr>
          <a:lstStyle/>
          <a:p>
            <a:pPr algn="just"/>
            <a:r>
              <a:rPr lang="en-US" sz="3200" b="1" dirty="0"/>
              <a:t>Is a wife or husband a "</a:t>
            </a:r>
            <a:r>
              <a:rPr lang="en-US" sz="3200" b="1" dirty="0">
                <a:solidFill>
                  <a:srgbClr val="92D050"/>
                </a:solidFill>
              </a:rPr>
              <a:t>partner</a:t>
            </a:r>
            <a:r>
              <a:rPr lang="en-US" sz="3200" b="1" dirty="0"/>
              <a:t>?"  Are Christians who condemn homosexuality "</a:t>
            </a:r>
            <a:r>
              <a:rPr lang="en-US" sz="3200" b="1" dirty="0">
                <a:solidFill>
                  <a:srgbClr val="92D050"/>
                </a:solidFill>
              </a:rPr>
              <a:t>homophobes</a:t>
            </a:r>
            <a:r>
              <a:rPr lang="en-US" sz="3200" b="1" dirty="0"/>
              <a:t>?"  Is it correct to say a woman can kill the baby in her womb and call it "</a:t>
            </a:r>
            <a:r>
              <a:rPr lang="en-US" sz="3200" b="1" dirty="0">
                <a:solidFill>
                  <a:srgbClr val="92D050"/>
                </a:solidFill>
              </a:rPr>
              <a:t>abortion rights</a:t>
            </a:r>
            <a:r>
              <a:rPr lang="en-US" sz="3200" b="1" dirty="0"/>
              <a:t>" when discussing "</a:t>
            </a:r>
            <a:r>
              <a:rPr lang="en-US" sz="3200" b="1" dirty="0">
                <a:solidFill>
                  <a:srgbClr val="92D050"/>
                </a:solidFill>
              </a:rPr>
              <a:t>reproductive rights</a:t>
            </a:r>
            <a:r>
              <a:rPr lang="en-US" sz="3200" b="1" dirty="0"/>
              <a:t>"? Is accepting false theologies called "</a:t>
            </a:r>
            <a:r>
              <a:rPr lang="en-US" sz="3200" b="1" dirty="0">
                <a:solidFill>
                  <a:srgbClr val="92D050"/>
                </a:solidFill>
              </a:rPr>
              <a:t>diversity awareness</a:t>
            </a:r>
            <a:r>
              <a:rPr lang="en-US" sz="3200" b="1" dirty="0"/>
              <a:t>"?  If such words and terms become the common vocabulary of the pulpit without qualification and/or explanation, then the preacher is adopting the terms of the world and not of God and by it he is slowly being seduced </a:t>
            </a:r>
          </a:p>
        </p:txBody>
      </p:sp>
    </p:spTree>
    <p:extLst>
      <p:ext uri="{BB962C8B-B14F-4D97-AF65-F5344CB8AC3E}">
        <p14:creationId xmlns:p14="http://schemas.microsoft.com/office/powerpoint/2010/main" val="4071111561"/>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4800" b="1" i="1" dirty="0" smtClean="0">
                <a:solidFill>
                  <a:srgbClr val="00B0F0"/>
                </a:solidFill>
              </a:rPr>
              <a:t>Going to Church / A Social Habit</a:t>
            </a:r>
            <a:endParaRPr lang="en-US" sz="4800" b="1" i="1" dirty="0">
              <a:solidFill>
                <a:srgbClr val="00B0F0"/>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pPr/>
              <a:t>18</a:t>
            </a:fld>
            <a:endParaRPr lang="en-US" dirty="0"/>
          </a:p>
        </p:txBody>
      </p:sp>
      <p:sp>
        <p:nvSpPr>
          <p:cNvPr id="4" name="Rectangle 3"/>
          <p:cNvSpPr/>
          <p:nvPr/>
        </p:nvSpPr>
        <p:spPr>
          <a:xfrm>
            <a:off x="171450" y="1219200"/>
            <a:ext cx="8763000" cy="3046988"/>
          </a:xfrm>
          <a:prstGeom prst="rect">
            <a:avLst/>
          </a:prstGeom>
        </p:spPr>
        <p:txBody>
          <a:bodyPr wrap="square">
            <a:spAutoFit/>
          </a:bodyPr>
          <a:lstStyle/>
          <a:p>
            <a:pPr algn="just"/>
            <a:r>
              <a:rPr lang="en-US" sz="3200" b="1" dirty="0"/>
              <a:t>Church is not a </a:t>
            </a:r>
            <a:r>
              <a:rPr lang="en-US" sz="3200" b="1" dirty="0">
                <a:solidFill>
                  <a:srgbClr val="00B0F0"/>
                </a:solidFill>
              </a:rPr>
              <a:t>social club </a:t>
            </a:r>
            <a:r>
              <a:rPr lang="en-US" sz="3200" b="1" dirty="0"/>
              <a:t>where politically correct ideas are tried and tested.  It is not a place we go to </a:t>
            </a:r>
            <a:r>
              <a:rPr lang="en-US" sz="3200" b="1" dirty="0">
                <a:solidFill>
                  <a:srgbClr val="00B0F0"/>
                </a:solidFill>
              </a:rPr>
              <a:t>voice our opinions </a:t>
            </a:r>
            <a:r>
              <a:rPr lang="en-US" sz="3200" b="1" dirty="0"/>
              <a:t>so that others can hear </a:t>
            </a:r>
            <a:r>
              <a:rPr lang="en-US" sz="3200" b="1" dirty="0">
                <a:solidFill>
                  <a:srgbClr val="00B0F0"/>
                </a:solidFill>
              </a:rPr>
              <a:t>our wisdom</a:t>
            </a:r>
            <a:r>
              <a:rPr lang="en-US" sz="3200" b="1" dirty="0"/>
              <a:t>.  It is the place where we </a:t>
            </a:r>
            <a:r>
              <a:rPr lang="en-US" sz="3200" b="1" u="sng" dirty="0"/>
              <a:t>go to learn</a:t>
            </a:r>
            <a:r>
              <a:rPr lang="en-US" sz="3200" b="1" dirty="0"/>
              <a:t>, to </a:t>
            </a:r>
            <a:r>
              <a:rPr lang="en-US" sz="3200" b="1" u="sng" dirty="0"/>
              <a:t>be corrected</a:t>
            </a:r>
            <a:r>
              <a:rPr lang="en-US" sz="3200" b="1" dirty="0"/>
              <a:t>, to </a:t>
            </a:r>
            <a:r>
              <a:rPr lang="en-US" sz="3200" b="1" u="sng" dirty="0"/>
              <a:t>grow</a:t>
            </a:r>
            <a:r>
              <a:rPr lang="en-US" sz="3200" b="1" dirty="0"/>
              <a:t>, and to </a:t>
            </a:r>
            <a:r>
              <a:rPr lang="en-US" sz="3200" b="1" dirty="0">
                <a:solidFill>
                  <a:srgbClr val="00B0F0"/>
                </a:solidFill>
              </a:rPr>
              <a:t>encounter </a:t>
            </a:r>
            <a:r>
              <a:rPr lang="en-US" sz="3200" b="1" dirty="0" smtClean="0">
                <a:solidFill>
                  <a:srgbClr val="00B0F0"/>
                </a:solidFill>
              </a:rPr>
              <a:t>God &amp; glorify him </a:t>
            </a:r>
            <a:r>
              <a:rPr lang="en-US" sz="3200" b="1" dirty="0"/>
              <a:t>who is not made after our own image.</a:t>
            </a:r>
          </a:p>
        </p:txBody>
      </p:sp>
      <p:sp>
        <p:nvSpPr>
          <p:cNvPr id="5" name="Rectangle 4"/>
          <p:cNvSpPr/>
          <p:nvPr/>
        </p:nvSpPr>
        <p:spPr>
          <a:xfrm>
            <a:off x="190500" y="4266188"/>
            <a:ext cx="8763000" cy="2246769"/>
          </a:xfrm>
          <a:prstGeom prst="rect">
            <a:avLst/>
          </a:prstGeom>
        </p:spPr>
        <p:txBody>
          <a:bodyPr wrap="square">
            <a:spAutoFit/>
          </a:bodyPr>
          <a:lstStyle/>
          <a:p>
            <a:pPr algn="just"/>
            <a:r>
              <a:rPr lang="en-US" sz="2800" b="1" dirty="0">
                <a:solidFill>
                  <a:srgbClr val="00B0F0"/>
                </a:solidFill>
              </a:rPr>
              <a:t>John </a:t>
            </a:r>
            <a:r>
              <a:rPr lang="en-US" sz="2800" b="1" dirty="0" smtClean="0">
                <a:solidFill>
                  <a:srgbClr val="00B0F0"/>
                </a:solidFill>
              </a:rPr>
              <a:t>4:23-24    </a:t>
            </a:r>
            <a:r>
              <a:rPr lang="en-US" sz="2800" b="1" dirty="0">
                <a:solidFill>
                  <a:srgbClr val="00B0F0"/>
                </a:solidFill>
              </a:rPr>
              <a:t>But the hour is coming, and now is, when the true worshipers will worship the Father in spirit and truth; for the Father is seeking such to worship Him.  24 God is Spirit, and those who worship Him must worship in spirit and truth." </a:t>
            </a:r>
          </a:p>
        </p:txBody>
      </p:sp>
    </p:spTree>
    <p:extLst>
      <p:ext uri="{BB962C8B-B14F-4D97-AF65-F5344CB8AC3E}">
        <p14:creationId xmlns:p14="http://schemas.microsoft.com/office/powerpoint/2010/main" val="1664751001"/>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75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25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75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450" y="0"/>
            <a:ext cx="8229600" cy="990600"/>
          </a:xfrm>
        </p:spPr>
        <p:txBody>
          <a:bodyPr>
            <a:normAutofit fontScale="90000"/>
          </a:bodyPr>
          <a:lstStyle/>
          <a:p>
            <a:r>
              <a:rPr lang="en-US" sz="6600" i="1" dirty="0" smtClean="0">
                <a:solidFill>
                  <a:schemeClr val="accent2"/>
                </a:solidFill>
              </a:rPr>
              <a:t>Prayer As A Last Resort</a:t>
            </a:r>
            <a:endParaRPr lang="en-US" sz="6600" i="1" dirty="0">
              <a:solidFill>
                <a:schemeClr val="accent2"/>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pPr/>
              <a:t>19</a:t>
            </a:fld>
            <a:endParaRPr lang="en-US" dirty="0"/>
          </a:p>
        </p:txBody>
      </p:sp>
      <p:sp>
        <p:nvSpPr>
          <p:cNvPr id="4" name="Rectangle 3"/>
          <p:cNvSpPr/>
          <p:nvPr/>
        </p:nvSpPr>
        <p:spPr>
          <a:xfrm>
            <a:off x="-228600" y="1006972"/>
            <a:ext cx="9067800" cy="3108543"/>
          </a:xfrm>
          <a:prstGeom prst="rect">
            <a:avLst/>
          </a:prstGeom>
        </p:spPr>
        <p:txBody>
          <a:bodyPr wrap="square">
            <a:spAutoFit/>
          </a:bodyPr>
          <a:lstStyle/>
          <a:p>
            <a:pPr lvl="1" algn="just"/>
            <a:r>
              <a:rPr lang="en-US" sz="2800" b="1" dirty="0"/>
              <a:t>To seek to accomplish things in life without God, whether it be big or small, is to say we do not need God and to proclaim our independence from Him. To </a:t>
            </a:r>
            <a:r>
              <a:rPr lang="en-US" sz="2800" b="1" dirty="0">
                <a:solidFill>
                  <a:schemeClr val="accent2"/>
                </a:solidFill>
              </a:rPr>
              <a:t>resort to prayer as a last resort </a:t>
            </a:r>
            <a:r>
              <a:rPr lang="en-US" sz="2800" b="1" dirty="0"/>
              <a:t>is to exclude God from the beginning of our work and to proclaim our independence from Him.  Prayer is the first resort.  It is the world that operates without God, not the Christian.</a:t>
            </a:r>
            <a:endParaRPr lang="en-US" sz="3200" b="1" dirty="0"/>
          </a:p>
        </p:txBody>
      </p:sp>
      <p:sp>
        <p:nvSpPr>
          <p:cNvPr id="5" name="Rectangle 4"/>
          <p:cNvSpPr/>
          <p:nvPr/>
        </p:nvSpPr>
        <p:spPr>
          <a:xfrm>
            <a:off x="228600" y="4346734"/>
            <a:ext cx="8610600" cy="2523768"/>
          </a:xfrm>
          <a:prstGeom prst="rect">
            <a:avLst/>
          </a:prstGeom>
        </p:spPr>
        <p:txBody>
          <a:bodyPr wrap="square">
            <a:spAutoFit/>
          </a:bodyPr>
          <a:lstStyle/>
          <a:p>
            <a:pPr algn="just"/>
            <a:r>
              <a:rPr lang="en-US" sz="2800" b="1" dirty="0">
                <a:solidFill>
                  <a:schemeClr val="accent2"/>
                </a:solidFill>
              </a:rPr>
              <a:t>Ps 39:12 "</a:t>
            </a:r>
            <a:r>
              <a:rPr lang="en-US" sz="2800" b="1" u="sng" dirty="0"/>
              <a:t>Hear my prayer</a:t>
            </a:r>
            <a:r>
              <a:rPr lang="en-US" sz="2800" b="1" dirty="0">
                <a:solidFill>
                  <a:schemeClr val="accent2"/>
                </a:solidFill>
              </a:rPr>
              <a:t>, O </a:t>
            </a:r>
            <a:r>
              <a:rPr lang="en-US" sz="2800" b="1" dirty="0" smtClean="0">
                <a:solidFill>
                  <a:schemeClr val="accent2"/>
                </a:solidFill>
              </a:rPr>
              <a:t>Lord,   And </a:t>
            </a:r>
            <a:r>
              <a:rPr lang="en-US" sz="2800" b="1" dirty="0"/>
              <a:t>give ear </a:t>
            </a:r>
            <a:r>
              <a:rPr lang="en-US" sz="2800" b="1" dirty="0">
                <a:solidFill>
                  <a:schemeClr val="accent2"/>
                </a:solidFill>
              </a:rPr>
              <a:t>to my </a:t>
            </a:r>
            <a:r>
              <a:rPr lang="en-US" sz="2800" b="1" dirty="0" smtClean="0">
                <a:solidFill>
                  <a:schemeClr val="accent2"/>
                </a:solidFill>
              </a:rPr>
              <a:t>cry;    Do </a:t>
            </a:r>
            <a:r>
              <a:rPr lang="en-US" sz="2800" b="1" dirty="0">
                <a:solidFill>
                  <a:schemeClr val="accent2"/>
                </a:solidFill>
              </a:rPr>
              <a:t>not be silent at my tears;</a:t>
            </a:r>
          </a:p>
          <a:p>
            <a:pPr algn="just"/>
            <a:r>
              <a:rPr lang="en-US" sz="2800" b="1" dirty="0" smtClean="0">
                <a:solidFill>
                  <a:schemeClr val="accent2"/>
                </a:solidFill>
              </a:rPr>
              <a:t>Ps 88:2-3    </a:t>
            </a:r>
            <a:r>
              <a:rPr lang="en-US" sz="2800" b="1" u="sng" dirty="0"/>
              <a:t>Let my prayer </a:t>
            </a:r>
            <a:r>
              <a:rPr lang="en-US" sz="2800" b="1" dirty="0">
                <a:solidFill>
                  <a:schemeClr val="accent2"/>
                </a:solidFill>
              </a:rPr>
              <a:t>come before </a:t>
            </a:r>
            <a:r>
              <a:rPr lang="en-US" sz="2800" b="1" dirty="0" smtClean="0">
                <a:solidFill>
                  <a:schemeClr val="accent2"/>
                </a:solidFill>
              </a:rPr>
              <a:t>You;   Incline </a:t>
            </a:r>
            <a:r>
              <a:rPr lang="en-US" sz="2800" b="1" dirty="0">
                <a:solidFill>
                  <a:schemeClr val="accent2"/>
                </a:solidFill>
              </a:rPr>
              <a:t>Your ear to my cry. </a:t>
            </a:r>
            <a:r>
              <a:rPr lang="en-US" sz="2800" b="1" dirty="0" smtClean="0">
                <a:solidFill>
                  <a:schemeClr val="accent2"/>
                </a:solidFill>
              </a:rPr>
              <a:t> </a:t>
            </a:r>
            <a:r>
              <a:rPr lang="en-US" sz="2800" b="1" dirty="0">
                <a:solidFill>
                  <a:schemeClr val="accent2"/>
                </a:solidFill>
              </a:rPr>
              <a:t>For my soul is full of </a:t>
            </a:r>
            <a:r>
              <a:rPr lang="en-US" sz="2800" b="1" dirty="0" smtClean="0">
                <a:solidFill>
                  <a:schemeClr val="accent2"/>
                </a:solidFill>
              </a:rPr>
              <a:t>troubles,   And </a:t>
            </a:r>
            <a:r>
              <a:rPr lang="en-US" sz="2800" b="1" dirty="0">
                <a:solidFill>
                  <a:schemeClr val="accent2"/>
                </a:solidFill>
              </a:rPr>
              <a:t>my life draws near to the grave. </a:t>
            </a:r>
          </a:p>
          <a:p>
            <a:endParaRPr lang="en-US" dirty="0"/>
          </a:p>
        </p:txBody>
      </p:sp>
    </p:spTree>
    <p:extLst>
      <p:ext uri="{BB962C8B-B14F-4D97-AF65-F5344CB8AC3E}">
        <p14:creationId xmlns:p14="http://schemas.microsoft.com/office/powerpoint/2010/main" val="2238470267"/>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25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100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1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Image result for powerpoint templates bible f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297186" cy="693476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09600" y="514529"/>
            <a:ext cx="8229600" cy="1200329"/>
          </a:xfrm>
          <a:prstGeom prst="rect">
            <a:avLst/>
          </a:prstGeom>
          <a:solidFill>
            <a:schemeClr val="bg1"/>
          </a:solidFill>
        </p:spPr>
        <p:txBody>
          <a:bodyPr wrap="square" rtlCol="0">
            <a:spAutoFit/>
          </a:bodyPr>
          <a:lstStyle/>
          <a:p>
            <a:endParaRPr lang="en-US" dirty="0" smtClean="0">
              <a:solidFill>
                <a:srgbClr val="FF0000"/>
              </a:solidFill>
            </a:endParaRPr>
          </a:p>
          <a:p>
            <a:endParaRPr lang="en-US" dirty="0">
              <a:solidFill>
                <a:srgbClr val="FF0000"/>
              </a:solidFill>
            </a:endParaRPr>
          </a:p>
          <a:p>
            <a:endParaRPr lang="en-US" dirty="0" smtClean="0">
              <a:solidFill>
                <a:srgbClr val="FF0000"/>
              </a:solidFill>
            </a:endParaRPr>
          </a:p>
          <a:p>
            <a:endParaRPr lang="en-US" dirty="0">
              <a:solidFill>
                <a:srgbClr val="FF0000"/>
              </a:solidFill>
            </a:endParaRPr>
          </a:p>
        </p:txBody>
      </p:sp>
      <p:sp>
        <p:nvSpPr>
          <p:cNvPr id="2" name="Rectangle 1"/>
          <p:cNvSpPr/>
          <p:nvPr/>
        </p:nvSpPr>
        <p:spPr>
          <a:xfrm>
            <a:off x="457200" y="228600"/>
            <a:ext cx="8382000" cy="9233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Let’s Start With The Facts</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t>2</a:t>
            </a:fld>
            <a:endParaRPr lang="en-US"/>
          </a:p>
        </p:txBody>
      </p:sp>
    </p:spTree>
    <p:extLst>
      <p:ext uri="{BB962C8B-B14F-4D97-AF65-F5344CB8AC3E}">
        <p14:creationId xmlns:p14="http://schemas.microsoft.com/office/powerpoint/2010/main" val="1847121436"/>
      </p:ext>
    </p:extLst>
  </p:cSld>
  <p:clrMapOvr>
    <a:masterClrMapping/>
  </p:clrMapOvr>
  <mc:AlternateContent xmlns:mc="http://schemas.openxmlformats.org/markup-compatibility/2006">
    <mc:Choice xmlns:p14="http://schemas.microsoft.com/office/powerpoint/2010/main" Requires="p14">
      <p:transition spd="slow" p14:dur="3500">
        <p:fad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9144000" cy="1143000"/>
          </a:xfrm>
        </p:spPr>
        <p:txBody>
          <a:bodyPr>
            <a:normAutofit/>
          </a:bodyPr>
          <a:lstStyle/>
          <a:p>
            <a:r>
              <a:rPr lang="en-US" sz="4800" b="1" i="1" dirty="0" smtClean="0">
                <a:solidFill>
                  <a:srgbClr val="FFC000"/>
                </a:solidFill>
              </a:rPr>
              <a:t>Missionaries Not Sent or Supported</a:t>
            </a:r>
            <a:endParaRPr lang="en-US" sz="4800" b="1" i="1" dirty="0">
              <a:solidFill>
                <a:srgbClr val="FFC000"/>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pPr/>
              <a:t>20</a:t>
            </a:fld>
            <a:endParaRPr lang="en-US" dirty="0"/>
          </a:p>
        </p:txBody>
      </p:sp>
      <p:sp>
        <p:nvSpPr>
          <p:cNvPr id="4" name="Rectangle 3"/>
          <p:cNvSpPr/>
          <p:nvPr/>
        </p:nvSpPr>
        <p:spPr>
          <a:xfrm>
            <a:off x="-152400" y="1295400"/>
            <a:ext cx="9144000" cy="2246769"/>
          </a:xfrm>
          <a:prstGeom prst="rect">
            <a:avLst/>
          </a:prstGeom>
        </p:spPr>
        <p:txBody>
          <a:bodyPr wrap="square">
            <a:spAutoFit/>
          </a:bodyPr>
          <a:lstStyle/>
          <a:p>
            <a:pPr lvl="1" algn="just"/>
            <a:r>
              <a:rPr lang="en-US" sz="2800" b="1" dirty="0"/>
              <a:t>Missionary efforts needlessly curtailed.  If a church cannot support a missionary effort because of legitimate circumstances, that is one thing.  But, if it can and it does not specifically reach out to the world with the gospel, then it is disobeying God's word (</a:t>
            </a:r>
            <a:r>
              <a:rPr lang="en-US" sz="2800" b="1" dirty="0">
                <a:hlinkClick r:id="rId2"/>
              </a:rPr>
              <a:t>Matt. </a:t>
            </a:r>
            <a:r>
              <a:rPr lang="en-US" sz="2800" b="1" dirty="0" smtClean="0">
                <a:hlinkClick r:id="rId2"/>
              </a:rPr>
              <a:t>28:18-20</a:t>
            </a:r>
            <a:r>
              <a:rPr lang="en-US" sz="2800" b="1" dirty="0" smtClean="0"/>
              <a:t>).</a:t>
            </a:r>
            <a:endParaRPr lang="en-US" sz="3200" b="1" dirty="0"/>
          </a:p>
        </p:txBody>
      </p:sp>
      <p:sp>
        <p:nvSpPr>
          <p:cNvPr id="5" name="Rectangle 4"/>
          <p:cNvSpPr/>
          <p:nvPr/>
        </p:nvSpPr>
        <p:spPr>
          <a:xfrm>
            <a:off x="190500" y="3886200"/>
            <a:ext cx="8763000" cy="2062103"/>
          </a:xfrm>
          <a:prstGeom prst="rect">
            <a:avLst/>
          </a:prstGeom>
        </p:spPr>
        <p:txBody>
          <a:bodyPr wrap="square">
            <a:spAutoFit/>
          </a:bodyPr>
          <a:lstStyle/>
          <a:p>
            <a:pPr algn="just"/>
            <a:r>
              <a:rPr lang="en-US" sz="3200" b="1" dirty="0">
                <a:solidFill>
                  <a:srgbClr val="FFC000"/>
                </a:solidFill>
              </a:rPr>
              <a:t>Rom </a:t>
            </a:r>
            <a:r>
              <a:rPr lang="en-US" sz="3200" b="1" dirty="0" smtClean="0">
                <a:solidFill>
                  <a:srgbClr val="FFC000"/>
                </a:solidFill>
              </a:rPr>
              <a:t>10:15    </a:t>
            </a:r>
            <a:r>
              <a:rPr lang="en-US" sz="3200" b="1" dirty="0">
                <a:solidFill>
                  <a:srgbClr val="FFC000"/>
                </a:solidFill>
              </a:rPr>
              <a:t>And how shall they preach unless </a:t>
            </a:r>
            <a:r>
              <a:rPr lang="en-US" sz="3200" b="1" u="sng" dirty="0"/>
              <a:t>they are sent</a:t>
            </a:r>
            <a:r>
              <a:rPr lang="en-US" sz="3200" b="1" dirty="0">
                <a:solidFill>
                  <a:srgbClr val="FFC000"/>
                </a:solidFill>
              </a:rPr>
              <a:t>? As it is </a:t>
            </a:r>
            <a:r>
              <a:rPr lang="en-US" sz="3200" b="1" dirty="0" err="1">
                <a:solidFill>
                  <a:srgbClr val="FFC000"/>
                </a:solidFill>
              </a:rPr>
              <a:t>written</a:t>
            </a:r>
            <a:r>
              <a:rPr lang="en-US" sz="3200" b="1" dirty="0" err="1" smtClean="0">
                <a:solidFill>
                  <a:srgbClr val="FFC000"/>
                </a:solidFill>
              </a:rPr>
              <a:t>:"</a:t>
            </a:r>
            <a:r>
              <a:rPr lang="en-US" sz="3200" b="1" dirty="0" err="1">
                <a:solidFill>
                  <a:srgbClr val="FFC000"/>
                </a:solidFill>
              </a:rPr>
              <a:t>How</a:t>
            </a:r>
            <a:r>
              <a:rPr lang="en-US" sz="3200" b="1" dirty="0">
                <a:solidFill>
                  <a:srgbClr val="FFC000"/>
                </a:solidFill>
              </a:rPr>
              <a:t> </a:t>
            </a:r>
            <a:r>
              <a:rPr lang="en-US" sz="3200" b="1" u="sng" dirty="0"/>
              <a:t>beautiful</a:t>
            </a:r>
            <a:r>
              <a:rPr lang="en-US" sz="3200" b="1" dirty="0">
                <a:solidFill>
                  <a:srgbClr val="FFC000"/>
                </a:solidFill>
              </a:rPr>
              <a:t> are </a:t>
            </a:r>
            <a:r>
              <a:rPr lang="en-US" sz="3200" b="1" u="sng" dirty="0">
                <a:solidFill>
                  <a:srgbClr val="FFC000"/>
                </a:solidFill>
              </a:rPr>
              <a:t>the feet of those who preach the gospel of peace</a:t>
            </a:r>
            <a:r>
              <a:rPr lang="en-US" sz="3200" b="1" dirty="0">
                <a:solidFill>
                  <a:srgbClr val="FFC000"/>
                </a:solidFill>
              </a:rPr>
              <a:t>, </a:t>
            </a:r>
            <a:r>
              <a:rPr lang="en-US" sz="3200" b="1" dirty="0" smtClean="0">
                <a:solidFill>
                  <a:srgbClr val="FFC000"/>
                </a:solidFill>
              </a:rPr>
              <a:t>   Who </a:t>
            </a:r>
            <a:r>
              <a:rPr lang="en-US" sz="3200" b="1" dirty="0">
                <a:solidFill>
                  <a:srgbClr val="FFC000"/>
                </a:solidFill>
              </a:rPr>
              <a:t>bring </a:t>
            </a:r>
            <a:r>
              <a:rPr lang="en-US" sz="3200" b="1" u="sng" dirty="0">
                <a:solidFill>
                  <a:srgbClr val="FFC000"/>
                </a:solidFill>
              </a:rPr>
              <a:t>glad tidings of good things</a:t>
            </a:r>
            <a:r>
              <a:rPr lang="en-US" sz="3200" b="1" dirty="0">
                <a:solidFill>
                  <a:srgbClr val="FFC000"/>
                </a:solidFill>
              </a:rPr>
              <a:t>!" </a:t>
            </a:r>
          </a:p>
        </p:txBody>
      </p:sp>
    </p:spTree>
    <p:extLst>
      <p:ext uri="{BB962C8B-B14F-4D97-AF65-F5344CB8AC3E}">
        <p14:creationId xmlns:p14="http://schemas.microsoft.com/office/powerpoint/2010/main" val="2553236714"/>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25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00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i="1" dirty="0" smtClean="0">
                <a:solidFill>
                  <a:srgbClr val="FFFF00"/>
                </a:solidFill>
              </a:rPr>
              <a:t>Divorce In America</a:t>
            </a:r>
            <a:endParaRPr lang="en-US" sz="6000" b="1" i="1" dirty="0">
              <a:solidFill>
                <a:srgbClr val="FFFF00"/>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pPr/>
              <a:t>21</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21754214"/>
              </p:ext>
            </p:extLst>
          </p:nvPr>
        </p:nvGraphicFramePr>
        <p:xfrm>
          <a:off x="304800" y="762001"/>
          <a:ext cx="8839200" cy="7341374"/>
        </p:xfrm>
        <a:graphic>
          <a:graphicData uri="http://schemas.openxmlformats.org/drawingml/2006/table">
            <a:tbl>
              <a:tblPr/>
              <a:tblGrid>
                <a:gridCol w="8839200"/>
              </a:tblGrid>
              <a:tr h="320757">
                <a:tc>
                  <a:txBody>
                    <a:bodyPr/>
                    <a:lstStyle/>
                    <a:p>
                      <a:endParaRPr lang="en-US" sz="1500" dirty="0"/>
                    </a:p>
                  </a:txBody>
                  <a:tcPr marL="76120" marR="76120" marT="38060" marB="38060"/>
                </a:tc>
              </a:tr>
              <a:tr h="6609237">
                <a:tc>
                  <a:txBody>
                    <a:bodyPr/>
                    <a:lstStyle/>
                    <a:p>
                      <a:pPr algn="just" rtl="0"/>
                      <a:r>
                        <a:rPr lang="en-US" sz="2800" b="1" dirty="0" smtClean="0">
                          <a:effectLst/>
                        </a:rPr>
                        <a:t>Prior to the introduction of no fault divorce, a spouse had to prove the 'fault' (e.g. adultery, desertion, cruelty etc.) of the other spouse in order to obtain a divorce; although spouses and their lawyers were usually able to negotiate "uncontested" divorces.</a:t>
                      </a:r>
                      <a:r>
                        <a:rPr lang="en-US" sz="2800" b="1" baseline="30000" dirty="0" smtClean="0">
                          <a:effectLst/>
                        </a:rPr>
                        <a:t> </a:t>
                      </a:r>
                      <a:r>
                        <a:rPr lang="en-US" sz="2800" b="1" baseline="0" dirty="0" smtClean="0">
                          <a:effectLst/>
                        </a:rPr>
                        <a:t>  </a:t>
                      </a:r>
                      <a:r>
                        <a:rPr lang="en-US" sz="2800" b="1" dirty="0" smtClean="0">
                          <a:effectLst/>
                        </a:rPr>
                        <a:t>The no-fault divorce revolution began in 1969 in California; New York was the latest state to allow non-consensual no-fault divorce, in 2010. Every state's law provides for </a:t>
                      </a:r>
                      <a:r>
                        <a:rPr lang="en-US" sz="2800" b="1" dirty="0" smtClean="0">
                          <a:effectLst/>
                          <a:hlinkClick r:id="rId2" tooltip="Child support"/>
                        </a:rPr>
                        <a:t>child support</a:t>
                      </a:r>
                      <a:r>
                        <a:rPr lang="en-US" sz="2800" b="1" dirty="0" smtClean="0">
                          <a:effectLst/>
                        </a:rPr>
                        <a:t> where children are involved, and sometimes for </a:t>
                      </a:r>
                      <a:r>
                        <a:rPr lang="en-US" sz="2800" b="1" dirty="0" smtClean="0">
                          <a:effectLst/>
                          <a:hlinkClick r:id="rId3" tooltip="Alimony"/>
                        </a:rPr>
                        <a:t>alimony</a:t>
                      </a:r>
                      <a:r>
                        <a:rPr lang="en-US" sz="2800" b="1" dirty="0" smtClean="0">
                          <a:effectLst/>
                        </a:rPr>
                        <a:t>. The median length for a marriage in the US today is 11 years with 90% of all divorces being settled out of court.</a:t>
                      </a:r>
                      <a:r>
                        <a:rPr lang="en-US" sz="2800" b="1" baseline="0" dirty="0" smtClean="0">
                          <a:effectLst/>
                        </a:rPr>
                        <a:t>  </a:t>
                      </a:r>
                      <a:r>
                        <a:rPr lang="en-US" sz="2800" b="1" dirty="0" smtClean="0">
                          <a:effectLst/>
                        </a:rPr>
                        <a:t>In all but one state, and even in that state in most cases, a divorce must be certified by a </a:t>
                      </a:r>
                      <a:r>
                        <a:rPr lang="en-US" sz="2800" b="1" dirty="0" smtClean="0">
                          <a:effectLst/>
                          <a:hlinkClick r:id="rId4" tooltip="Court"/>
                        </a:rPr>
                        <a:t>court of law</a:t>
                      </a:r>
                      <a:r>
                        <a:rPr lang="en-US" sz="2800" b="1" dirty="0" smtClean="0">
                          <a:effectLst/>
                        </a:rPr>
                        <a:t> to become effective.</a:t>
                      </a:r>
                    </a:p>
                    <a:p>
                      <a:endParaRPr lang="en-US" sz="1500" dirty="0"/>
                    </a:p>
                  </a:txBody>
                  <a:tcPr marL="76120" marR="76120" marT="38060" marB="38060">
                    <a:lnL>
                      <a:noFill/>
                    </a:lnL>
                  </a:tcPr>
                </a:tc>
              </a:tr>
              <a:tr h="411380">
                <a:tc>
                  <a:txBody>
                    <a:bodyPr/>
                    <a:lstStyle/>
                    <a:p>
                      <a:endParaRPr lang="en-US" sz="1500" dirty="0"/>
                    </a:p>
                  </a:txBody>
                  <a:tcPr marL="76120" marR="76120" marT="38060" marB="38060">
                    <a:lnL>
                      <a:noFill/>
                    </a:lnL>
                  </a:tcPr>
                </a:tc>
              </a:tr>
            </a:tbl>
          </a:graphicData>
        </a:graphic>
      </p:graphicFrame>
    </p:spTree>
    <p:extLst>
      <p:ext uri="{BB962C8B-B14F-4D97-AF65-F5344CB8AC3E}">
        <p14:creationId xmlns:p14="http://schemas.microsoft.com/office/powerpoint/2010/main" val="852374155"/>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a:bodyPr>
          <a:lstStyle/>
          <a:p>
            <a:r>
              <a:rPr lang="en-US" sz="6000" b="1" i="1" dirty="0" smtClean="0">
                <a:solidFill>
                  <a:srgbClr val="FFFF00"/>
                </a:solidFill>
              </a:rPr>
              <a:t>God’s Law On Divorce</a:t>
            </a:r>
            <a:endParaRPr lang="en-US" sz="6000" b="1" i="1" dirty="0">
              <a:solidFill>
                <a:srgbClr val="FFFF00"/>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pPr/>
              <a:t>22</a:t>
            </a:fld>
            <a:endParaRPr lang="en-US" dirty="0"/>
          </a:p>
        </p:txBody>
      </p:sp>
      <p:sp>
        <p:nvSpPr>
          <p:cNvPr id="7" name="Rectangle 6"/>
          <p:cNvSpPr/>
          <p:nvPr/>
        </p:nvSpPr>
        <p:spPr>
          <a:xfrm>
            <a:off x="171450" y="4341376"/>
            <a:ext cx="8763000" cy="2308324"/>
          </a:xfrm>
          <a:prstGeom prst="rect">
            <a:avLst/>
          </a:prstGeom>
        </p:spPr>
        <p:txBody>
          <a:bodyPr wrap="square">
            <a:spAutoFit/>
          </a:bodyPr>
          <a:lstStyle/>
          <a:p>
            <a:pPr algn="just"/>
            <a:r>
              <a:rPr lang="en-US" sz="2400" b="1" dirty="0">
                <a:solidFill>
                  <a:srgbClr val="FFFF00"/>
                </a:solidFill>
              </a:rPr>
              <a:t>Matt </a:t>
            </a:r>
            <a:r>
              <a:rPr lang="en-US" sz="2400" b="1" dirty="0" smtClean="0">
                <a:solidFill>
                  <a:srgbClr val="FFFF00"/>
                </a:solidFill>
              </a:rPr>
              <a:t>19:8-9 </a:t>
            </a:r>
            <a:r>
              <a:rPr lang="en-US" sz="2400" b="1" dirty="0">
                <a:solidFill>
                  <a:srgbClr val="FFFF00"/>
                </a:solidFill>
              </a:rPr>
              <a:t>He said to them, "Moses, because of the hardness of your hearts, permitted you to divorce your wives, but from the beginning it was not so.  9 And I say to you, whoever divorces his wife, except for sexual immorality, and marries another, commits adultery; and whoever marries her who is divorced commits adultery." </a:t>
            </a:r>
          </a:p>
        </p:txBody>
      </p:sp>
      <p:sp>
        <p:nvSpPr>
          <p:cNvPr id="8" name="Rectangle 7"/>
          <p:cNvSpPr/>
          <p:nvPr/>
        </p:nvSpPr>
        <p:spPr>
          <a:xfrm>
            <a:off x="171450" y="914400"/>
            <a:ext cx="8763000" cy="3416320"/>
          </a:xfrm>
          <a:prstGeom prst="rect">
            <a:avLst/>
          </a:prstGeom>
        </p:spPr>
        <p:txBody>
          <a:bodyPr wrap="square">
            <a:spAutoFit/>
          </a:bodyPr>
          <a:lstStyle/>
          <a:p>
            <a:pPr algn="just"/>
            <a:r>
              <a:rPr lang="en-US" sz="2400" b="1" dirty="0"/>
              <a:t>Matt </a:t>
            </a:r>
            <a:r>
              <a:rPr lang="en-US" sz="2400" b="1" dirty="0" smtClean="0"/>
              <a:t>19:3-6 </a:t>
            </a:r>
            <a:r>
              <a:rPr lang="en-US" sz="2400" b="1" dirty="0"/>
              <a:t>The Pharisees also came to Him, testing Him, and saying to Him, "Is it lawful for a man to divorce his wife for just any reason?" </a:t>
            </a:r>
            <a:r>
              <a:rPr lang="en-US" sz="2400" b="1" dirty="0" smtClean="0"/>
              <a:t>  4 </a:t>
            </a:r>
            <a:r>
              <a:rPr lang="en-US" sz="2400" b="1" dirty="0"/>
              <a:t>And He answered and said to them, "Have you not read that He who made them at the beginning 'made them male and female,'  5 and said, 'For this reason a man shall leave his father and mother and be joined to his wife, and the two shall become one flesh'?  6 So then, they are no longer two but one flesh. Therefore what God has joined together, let not man separate." </a:t>
            </a:r>
          </a:p>
        </p:txBody>
      </p:sp>
    </p:spTree>
    <p:extLst>
      <p:ext uri="{BB962C8B-B14F-4D97-AF65-F5344CB8AC3E}">
        <p14:creationId xmlns:p14="http://schemas.microsoft.com/office/powerpoint/2010/main" val="1247697235"/>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25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1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
            <a:ext cx="8229600" cy="1143000"/>
          </a:xfrm>
        </p:spPr>
        <p:txBody>
          <a:bodyPr>
            <a:normAutofit/>
          </a:bodyPr>
          <a:lstStyle/>
          <a:p>
            <a:r>
              <a:rPr lang="en-US" sz="5400" b="1" i="1" dirty="0" smtClean="0">
                <a:solidFill>
                  <a:schemeClr val="bg2">
                    <a:lumMod val="20000"/>
                    <a:lumOff val="80000"/>
                  </a:schemeClr>
                </a:solidFill>
              </a:rPr>
              <a:t>When It Comes to Evolution</a:t>
            </a:r>
            <a:endParaRPr lang="en-US" sz="5400" b="1" i="1" dirty="0">
              <a:solidFill>
                <a:schemeClr val="bg2">
                  <a:lumMod val="20000"/>
                  <a:lumOff val="80000"/>
                </a:schemeClr>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pPr/>
              <a:t>23</a:t>
            </a:fld>
            <a:endParaRPr lang="en-US" dirty="0"/>
          </a:p>
        </p:txBody>
      </p:sp>
      <p:pic>
        <p:nvPicPr>
          <p:cNvPr id="3074" name="Picture 2" descr="Image result for Evolu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1"/>
            <a:ext cx="3267075" cy="14287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Evolu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6900" y="1295400"/>
            <a:ext cx="342900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Image result for Evolu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624387"/>
            <a:ext cx="3267075" cy="2081212"/>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Image result for Evoluti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4624386"/>
            <a:ext cx="3429000" cy="2081213"/>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Image result for Evoluti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6500" y="2724150"/>
            <a:ext cx="3276600" cy="1690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9825320"/>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3076"/>
                                        </p:tgtEl>
                                        <p:attrNameLst>
                                          <p:attrName>style.visibility</p:attrName>
                                        </p:attrNameLst>
                                      </p:cBhvr>
                                      <p:to>
                                        <p:strVal val="visible"/>
                                      </p:to>
                                    </p:set>
                                    <p:animEffect transition="in" filter="fade">
                                      <p:cBhvr>
                                        <p:cTn id="7" dur="1250"/>
                                        <p:tgtEl>
                                          <p:spTgt spid="307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000"/>
                                  </p:stCondLst>
                                  <p:childTnLst>
                                    <p:set>
                                      <p:cBhvr>
                                        <p:cTn id="11" dur="1" fill="hold">
                                          <p:stCondLst>
                                            <p:cond delay="0"/>
                                          </p:stCondLst>
                                        </p:cTn>
                                        <p:tgtEl>
                                          <p:spTgt spid="3074"/>
                                        </p:tgtEl>
                                        <p:attrNameLst>
                                          <p:attrName>style.visibility</p:attrName>
                                        </p:attrNameLst>
                                      </p:cBhvr>
                                      <p:to>
                                        <p:strVal val="visible"/>
                                      </p:to>
                                    </p:set>
                                    <p:animEffect transition="in" filter="fade">
                                      <p:cBhvr>
                                        <p:cTn id="12" dur="1500"/>
                                        <p:tgtEl>
                                          <p:spTgt spid="307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1250"/>
                                  </p:stCondLst>
                                  <p:childTnLst>
                                    <p:set>
                                      <p:cBhvr>
                                        <p:cTn id="16" dur="1" fill="hold">
                                          <p:stCondLst>
                                            <p:cond delay="0"/>
                                          </p:stCondLst>
                                        </p:cTn>
                                        <p:tgtEl>
                                          <p:spTgt spid="3078"/>
                                        </p:tgtEl>
                                        <p:attrNameLst>
                                          <p:attrName>style.visibility</p:attrName>
                                        </p:attrNameLst>
                                      </p:cBhvr>
                                      <p:to>
                                        <p:strVal val="visible"/>
                                      </p:to>
                                    </p:set>
                                    <p:animEffect transition="in" filter="fade">
                                      <p:cBhvr>
                                        <p:cTn id="17" dur="1750"/>
                                        <p:tgtEl>
                                          <p:spTgt spid="307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1500"/>
                                  </p:stCondLst>
                                  <p:childTnLst>
                                    <p:set>
                                      <p:cBhvr>
                                        <p:cTn id="21" dur="1" fill="hold">
                                          <p:stCondLst>
                                            <p:cond delay="0"/>
                                          </p:stCondLst>
                                        </p:cTn>
                                        <p:tgtEl>
                                          <p:spTgt spid="3080"/>
                                        </p:tgtEl>
                                        <p:attrNameLst>
                                          <p:attrName>style.visibility</p:attrName>
                                        </p:attrNameLst>
                                      </p:cBhvr>
                                      <p:to>
                                        <p:strVal val="visible"/>
                                      </p:to>
                                    </p:set>
                                    <p:animEffect transition="in" filter="fade">
                                      <p:cBhvr>
                                        <p:cTn id="22" dur="1750"/>
                                        <p:tgtEl>
                                          <p:spTgt spid="3080"/>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2500"/>
                                  </p:stCondLst>
                                  <p:childTnLst>
                                    <p:set>
                                      <p:cBhvr>
                                        <p:cTn id="26" dur="1" fill="hold">
                                          <p:stCondLst>
                                            <p:cond delay="0"/>
                                          </p:stCondLst>
                                        </p:cTn>
                                        <p:tgtEl>
                                          <p:spTgt spid="3082"/>
                                        </p:tgtEl>
                                        <p:attrNameLst>
                                          <p:attrName>style.visibility</p:attrName>
                                        </p:attrNameLst>
                                      </p:cBhvr>
                                      <p:to>
                                        <p:strVal val="visible"/>
                                      </p:to>
                                    </p:set>
                                    <p:anim calcmode="lin" valueType="num">
                                      <p:cBhvr>
                                        <p:cTn id="27" dur="2500" fill="hold"/>
                                        <p:tgtEl>
                                          <p:spTgt spid="3082"/>
                                        </p:tgtEl>
                                        <p:attrNameLst>
                                          <p:attrName>ppt_w</p:attrName>
                                        </p:attrNameLst>
                                      </p:cBhvr>
                                      <p:tavLst>
                                        <p:tav tm="0">
                                          <p:val>
                                            <p:fltVal val="0"/>
                                          </p:val>
                                        </p:tav>
                                        <p:tav tm="100000">
                                          <p:val>
                                            <p:strVal val="#ppt_w"/>
                                          </p:val>
                                        </p:tav>
                                      </p:tavLst>
                                    </p:anim>
                                    <p:anim calcmode="lin" valueType="num">
                                      <p:cBhvr>
                                        <p:cTn id="28" dur="2500" fill="hold"/>
                                        <p:tgtEl>
                                          <p:spTgt spid="3082"/>
                                        </p:tgtEl>
                                        <p:attrNameLst>
                                          <p:attrName>ppt_h</p:attrName>
                                        </p:attrNameLst>
                                      </p:cBhvr>
                                      <p:tavLst>
                                        <p:tav tm="0">
                                          <p:val>
                                            <p:fltVal val="0"/>
                                          </p:val>
                                        </p:tav>
                                        <p:tav tm="100000">
                                          <p:val>
                                            <p:strVal val="#ppt_h"/>
                                          </p:val>
                                        </p:tav>
                                      </p:tavLst>
                                    </p:anim>
                                    <p:animEffect transition="in" filter="fade">
                                      <p:cBhvr>
                                        <p:cTn id="29" dur="2500"/>
                                        <p:tgtEl>
                                          <p:spTgt spid="3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
            <a:ext cx="8229600" cy="1143000"/>
          </a:xfrm>
        </p:spPr>
        <p:txBody>
          <a:bodyPr>
            <a:normAutofit/>
          </a:bodyPr>
          <a:lstStyle/>
          <a:p>
            <a:r>
              <a:rPr lang="en-US" sz="5400" b="1" i="1" dirty="0" smtClean="0">
                <a:solidFill>
                  <a:schemeClr val="bg2">
                    <a:lumMod val="20000"/>
                    <a:lumOff val="80000"/>
                  </a:schemeClr>
                </a:solidFill>
              </a:rPr>
              <a:t>When It Comes to Evolution</a:t>
            </a:r>
            <a:endParaRPr lang="en-US" sz="5400" b="1" i="1" dirty="0">
              <a:solidFill>
                <a:schemeClr val="bg2">
                  <a:lumMod val="20000"/>
                  <a:lumOff val="80000"/>
                </a:schemeClr>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pPr/>
              <a:t>24</a:t>
            </a:fld>
            <a:endParaRPr lang="en-US" dirty="0"/>
          </a:p>
        </p:txBody>
      </p:sp>
      <p:sp>
        <p:nvSpPr>
          <p:cNvPr id="4" name="Rectangle 3"/>
          <p:cNvSpPr/>
          <p:nvPr/>
        </p:nvSpPr>
        <p:spPr>
          <a:xfrm>
            <a:off x="228600" y="1295400"/>
            <a:ext cx="8458200" cy="1077218"/>
          </a:xfrm>
          <a:prstGeom prst="rect">
            <a:avLst/>
          </a:prstGeom>
        </p:spPr>
        <p:txBody>
          <a:bodyPr wrap="square">
            <a:spAutoFit/>
          </a:bodyPr>
          <a:lstStyle/>
          <a:p>
            <a:pPr lvl="1"/>
            <a:r>
              <a:rPr lang="en-US" sz="3200" b="1" dirty="0"/>
              <a:t>Either not condemning </a:t>
            </a:r>
            <a:r>
              <a:rPr lang="en-US" sz="3200" b="1" dirty="0">
                <a:hlinkClick r:id="rId2"/>
              </a:rPr>
              <a:t>evolution </a:t>
            </a:r>
            <a:r>
              <a:rPr lang="en-US" sz="3200" b="1" dirty="0"/>
              <a:t>or not taking a stand on it.</a:t>
            </a:r>
            <a:endParaRPr lang="en-US" sz="3600" b="1" dirty="0"/>
          </a:p>
        </p:txBody>
      </p:sp>
      <p:sp>
        <p:nvSpPr>
          <p:cNvPr id="5" name="Rectangle 4"/>
          <p:cNvSpPr/>
          <p:nvPr/>
        </p:nvSpPr>
        <p:spPr>
          <a:xfrm>
            <a:off x="209550" y="2376547"/>
            <a:ext cx="8686800" cy="4431983"/>
          </a:xfrm>
          <a:prstGeom prst="rect">
            <a:avLst/>
          </a:prstGeom>
        </p:spPr>
        <p:txBody>
          <a:bodyPr wrap="square">
            <a:spAutoFit/>
          </a:bodyPr>
          <a:lstStyle/>
          <a:p>
            <a:pPr algn="just"/>
            <a:r>
              <a:rPr lang="en-US" sz="2400" dirty="0"/>
              <a:t>Evolution today is taught in schools and universities (and on the BBC) as fact. There is no mention that it is a theory for which hard scientific evidence is curiously missing. We are told that human beings and indeed all living creatures evolved over hundreds of millions of years from a common ancestor. The evolution of increasingly complex species was driven by natural selection working on random genetic changes, ensuring the survival of the fittest.</a:t>
            </a:r>
            <a:br>
              <a:rPr lang="en-US" sz="2400" dirty="0"/>
            </a:br>
            <a:r>
              <a:rPr lang="en-US" sz="2400" dirty="0" smtClean="0"/>
              <a:t>To </a:t>
            </a:r>
            <a:r>
              <a:rPr lang="en-US" sz="2400" dirty="0"/>
              <a:t>deny the validity of Darwin’s theory of evolution is as intellectually respectable as to believe in a flat earth. And yet the theory poses serious problems for many scientists and philosophers; and, for many, their doubts are not based on religion.</a:t>
            </a:r>
            <a:r>
              <a:rPr lang="en-US" dirty="0"/>
              <a:t/>
            </a:r>
            <a:br>
              <a:rPr lang="en-US" dirty="0"/>
            </a:br>
            <a:endParaRPr lang="en-US" dirty="0"/>
          </a:p>
        </p:txBody>
      </p:sp>
    </p:spTree>
    <p:extLst>
      <p:ext uri="{BB962C8B-B14F-4D97-AF65-F5344CB8AC3E}">
        <p14:creationId xmlns:p14="http://schemas.microsoft.com/office/powerpoint/2010/main" val="1132284695"/>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50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534400" cy="1143000"/>
          </a:xfrm>
          <a:ln w="57150">
            <a:solidFill>
              <a:schemeClr val="accent2">
                <a:lumMod val="75000"/>
              </a:schemeClr>
            </a:solidFill>
          </a:ln>
        </p:spPr>
        <p:txBody>
          <a:bodyPr>
            <a:noAutofit/>
          </a:bodyPr>
          <a:lstStyle/>
          <a:p>
            <a:r>
              <a:rPr lang="en-US" sz="5400" b="1" dirty="0" smtClean="0">
                <a:solidFill>
                  <a:schemeClr val="accent2">
                    <a:lumMod val="40000"/>
                    <a:lumOff val="60000"/>
                  </a:schemeClr>
                </a:solidFill>
              </a:rPr>
              <a:t>True Christians Believe God !</a:t>
            </a:r>
            <a:endParaRPr lang="en-US" sz="5400" b="1" dirty="0">
              <a:solidFill>
                <a:schemeClr val="accent2">
                  <a:lumMod val="40000"/>
                  <a:lumOff val="60000"/>
                </a:schemeClr>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pPr/>
              <a:t>25</a:t>
            </a:fld>
            <a:endParaRPr lang="en-US" dirty="0"/>
          </a:p>
        </p:txBody>
      </p:sp>
      <p:sp>
        <p:nvSpPr>
          <p:cNvPr id="4" name="Rectangle 3"/>
          <p:cNvSpPr/>
          <p:nvPr/>
        </p:nvSpPr>
        <p:spPr>
          <a:xfrm>
            <a:off x="304800" y="1684794"/>
            <a:ext cx="8610600" cy="1569660"/>
          </a:xfrm>
          <a:prstGeom prst="rect">
            <a:avLst/>
          </a:prstGeom>
        </p:spPr>
        <p:txBody>
          <a:bodyPr wrap="square">
            <a:spAutoFit/>
          </a:bodyPr>
          <a:lstStyle/>
          <a:p>
            <a:pPr algn="just"/>
            <a:r>
              <a:rPr lang="en-US" sz="3200" b="1" dirty="0" smtClean="0">
                <a:solidFill>
                  <a:schemeClr val="accent2">
                    <a:lumMod val="20000"/>
                    <a:lumOff val="80000"/>
                  </a:schemeClr>
                </a:solidFill>
              </a:rPr>
              <a:t>But </a:t>
            </a:r>
            <a:r>
              <a:rPr lang="en-US" sz="3200" b="1" dirty="0">
                <a:solidFill>
                  <a:schemeClr val="accent2">
                    <a:lumMod val="20000"/>
                    <a:lumOff val="80000"/>
                  </a:schemeClr>
                </a:solidFill>
              </a:rPr>
              <a:t>we are not of those who draw back to perdition, but of those who believe to the saving of the </a:t>
            </a:r>
            <a:r>
              <a:rPr lang="en-US" sz="3200" b="1" dirty="0" smtClean="0">
                <a:solidFill>
                  <a:schemeClr val="accent2">
                    <a:lumMod val="20000"/>
                    <a:lumOff val="80000"/>
                  </a:schemeClr>
                </a:solidFill>
              </a:rPr>
              <a:t>soul.                                                 </a:t>
            </a:r>
            <a:r>
              <a:rPr lang="en-US" sz="2800" b="1" dirty="0" smtClean="0">
                <a:solidFill>
                  <a:schemeClr val="accent2">
                    <a:lumMod val="20000"/>
                    <a:lumOff val="80000"/>
                  </a:schemeClr>
                </a:solidFill>
              </a:rPr>
              <a:t>  </a:t>
            </a:r>
            <a:r>
              <a:rPr lang="en-US" sz="2800" b="1" dirty="0" err="1" smtClean="0"/>
              <a:t>Heb</a:t>
            </a:r>
            <a:r>
              <a:rPr lang="en-US" sz="2800" b="1" dirty="0" smtClean="0"/>
              <a:t> </a:t>
            </a:r>
            <a:r>
              <a:rPr lang="en-US" sz="2800" b="1" dirty="0"/>
              <a:t>10:39</a:t>
            </a:r>
          </a:p>
        </p:txBody>
      </p:sp>
      <p:sp>
        <p:nvSpPr>
          <p:cNvPr id="5" name="Rectangle 4"/>
          <p:cNvSpPr/>
          <p:nvPr/>
        </p:nvSpPr>
        <p:spPr>
          <a:xfrm>
            <a:off x="304800" y="3657600"/>
            <a:ext cx="8610600" cy="2246769"/>
          </a:xfrm>
          <a:prstGeom prst="rect">
            <a:avLst/>
          </a:prstGeom>
        </p:spPr>
        <p:txBody>
          <a:bodyPr wrap="square">
            <a:spAutoFit/>
          </a:bodyPr>
          <a:lstStyle/>
          <a:p>
            <a:pPr algn="just"/>
            <a:r>
              <a:rPr lang="en-US" sz="2800" b="1" dirty="0" smtClean="0"/>
              <a:t> </a:t>
            </a:r>
            <a:r>
              <a:rPr lang="en-US" sz="3200" b="1" dirty="0" smtClean="0">
                <a:solidFill>
                  <a:schemeClr val="accent2">
                    <a:lumMod val="40000"/>
                    <a:lumOff val="60000"/>
                  </a:schemeClr>
                </a:solidFill>
              </a:rPr>
              <a:t>For to this end we both labor and suffer reproach, because we trust in the living God, who is the Savior of all men, especially of those who believe</a:t>
            </a:r>
            <a:r>
              <a:rPr lang="en-US" sz="4400" dirty="0" smtClean="0">
                <a:solidFill>
                  <a:schemeClr val="accent2">
                    <a:lumMod val="40000"/>
                    <a:lumOff val="60000"/>
                  </a:schemeClr>
                </a:solidFill>
              </a:rPr>
              <a:t>.                                       </a:t>
            </a:r>
            <a:r>
              <a:rPr lang="en-US" sz="2800" b="1" dirty="0" smtClean="0"/>
              <a:t>1 </a:t>
            </a:r>
            <a:r>
              <a:rPr lang="en-US" sz="2800" b="1" dirty="0"/>
              <a:t>Tim 4:10-11</a:t>
            </a:r>
            <a:endParaRPr lang="en-US" sz="2800" b="1" dirty="0"/>
          </a:p>
        </p:txBody>
      </p:sp>
    </p:spTree>
    <p:extLst>
      <p:ext uri="{BB962C8B-B14F-4D97-AF65-F5344CB8AC3E}">
        <p14:creationId xmlns:p14="http://schemas.microsoft.com/office/powerpoint/2010/main" val="1163542541"/>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200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200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20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225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225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14585"/>
            <a:ext cx="6604308"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God Is Not Interested </a:t>
            </a:r>
          </a:p>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 Our Opinions !</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t>3</a:t>
            </a:fld>
            <a:endParaRPr lang="en-US"/>
          </a:p>
        </p:txBody>
      </p:sp>
      <p:sp>
        <p:nvSpPr>
          <p:cNvPr id="6" name="Rectangle 5"/>
          <p:cNvSpPr/>
          <p:nvPr/>
        </p:nvSpPr>
        <p:spPr>
          <a:xfrm>
            <a:off x="152400" y="2133600"/>
            <a:ext cx="8839200" cy="2554545"/>
          </a:xfrm>
          <a:prstGeom prst="rect">
            <a:avLst/>
          </a:prstGeom>
        </p:spPr>
        <p:txBody>
          <a:bodyPr wrap="square">
            <a:spAutoFit/>
          </a:bodyPr>
          <a:lstStyle/>
          <a:p>
            <a:pPr algn="just"/>
            <a:r>
              <a:rPr lang="en-US" sz="3200" dirty="0" smtClean="0"/>
              <a:t>Titus 2:11-12     </a:t>
            </a:r>
            <a:r>
              <a:rPr lang="en-US" sz="3200" dirty="0"/>
              <a:t>For the grace of God that brings salvation has appeared to all men, 12 </a:t>
            </a:r>
            <a:r>
              <a:rPr lang="en-US" sz="3200" dirty="0">
                <a:solidFill>
                  <a:srgbClr val="FFFF00"/>
                </a:solidFill>
              </a:rPr>
              <a:t>teaching us </a:t>
            </a:r>
            <a:r>
              <a:rPr lang="en-US" sz="3200" dirty="0"/>
              <a:t>that, denying ungodliness and worldly lusts, we should live soberly, righteously, and godly in the present </a:t>
            </a:r>
            <a:r>
              <a:rPr lang="en-US" sz="3200" dirty="0" smtClean="0"/>
              <a:t>age</a:t>
            </a:r>
            <a:endParaRPr lang="en-US" sz="3200" dirty="0"/>
          </a:p>
        </p:txBody>
      </p:sp>
      <p:sp>
        <p:nvSpPr>
          <p:cNvPr id="7" name="Rectangle 6"/>
          <p:cNvSpPr/>
          <p:nvPr/>
        </p:nvSpPr>
        <p:spPr>
          <a:xfrm>
            <a:off x="727294" y="4688145"/>
            <a:ext cx="7689413"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Does this sound like</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God is leaving it up to us?</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2440832606"/>
      </p:ext>
    </p:extLst>
  </p:cSld>
  <p:clrMapOvr>
    <a:masterClrMapping/>
  </p:clrMapOvr>
  <mc:AlternateContent xmlns:mc="http://schemas.openxmlformats.org/markup-compatibility/2006">
    <mc:Choice xmlns:p14="http://schemas.microsoft.com/office/powerpoint/2010/main" Requires="p14">
      <p:transition spd="slow" p14:dur="2000">
        <p:fad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750"/>
                                  </p:stCondLst>
                                  <p:childTnLst>
                                    <p:set>
                                      <p:cBhvr>
                                        <p:cTn id="13" dur="1" fill="hold">
                                          <p:stCondLst>
                                            <p:cond delay="1749"/>
                                          </p:stCondLst>
                                        </p:cTn>
                                        <p:tgtEl>
                                          <p:spTgt spid="6">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500"/>
                                  </p:stCondLst>
                                  <p:childTnLst>
                                    <p:set>
                                      <p:cBhvr>
                                        <p:cTn id="17" dur="1" fill="hold">
                                          <p:stCondLst>
                                            <p:cond delay="1249"/>
                                          </p:stCondLst>
                                        </p:cTn>
                                        <p:tgtEl>
                                          <p:spTgt spid="7">
                                            <p:txEl>
                                              <p:pRg st="0" end="0"/>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500"/>
                                  </p:stCondLst>
                                  <p:childTnLst>
                                    <p:set>
                                      <p:cBhvr>
                                        <p:cTn id="21" dur="1" fill="hold">
                                          <p:stCondLst>
                                            <p:cond delay="1249"/>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E84B309-4DC9-4E67-8C34-34B5E355460E}" type="slidenum">
              <a:rPr lang="en-US" smtClean="0"/>
              <a:t>4</a:t>
            </a:fld>
            <a:endParaRPr lang="en-US"/>
          </a:p>
        </p:txBody>
      </p:sp>
      <p:sp>
        <p:nvSpPr>
          <p:cNvPr id="3" name="Rectangle 2"/>
          <p:cNvSpPr/>
          <p:nvPr/>
        </p:nvSpPr>
        <p:spPr>
          <a:xfrm>
            <a:off x="152400" y="533400"/>
            <a:ext cx="8763000" cy="2862322"/>
          </a:xfrm>
          <a:prstGeom prst="rect">
            <a:avLst/>
          </a:prstGeom>
        </p:spPr>
        <p:txBody>
          <a:bodyPr wrap="square">
            <a:spAutoFit/>
          </a:bodyPr>
          <a:lstStyle/>
          <a:p>
            <a:pPr>
              <a:lnSpc>
                <a:spcPts val="1800"/>
              </a:lnSpc>
              <a:spcBef>
                <a:spcPts val="900"/>
              </a:spcBef>
              <a:spcAft>
                <a:spcPts val="900"/>
              </a:spcAft>
            </a:pPr>
            <a:r>
              <a:rPr lang="en-US" sz="2400" dirty="0">
                <a:latin typeface="Arial Black" panose="020B0A04020102020204" pitchFamily="34" charset="0"/>
                <a:ea typeface="Times New Roman"/>
                <a:cs typeface="Aharoni" panose="02010803020104030203" pitchFamily="2" charset="-79"/>
              </a:rPr>
              <a:t>What does a secular church look like? </a:t>
            </a:r>
            <a:endParaRPr lang="en-US" sz="2400" dirty="0" smtClean="0">
              <a:latin typeface="Arial Black" panose="020B0A04020102020204" pitchFamily="34" charset="0"/>
              <a:ea typeface="Times New Roman"/>
              <a:cs typeface="Aharoni" panose="02010803020104030203" pitchFamily="2" charset="-79"/>
            </a:endParaRPr>
          </a:p>
          <a:p>
            <a:pPr>
              <a:lnSpc>
                <a:spcPts val="1800"/>
              </a:lnSpc>
              <a:spcBef>
                <a:spcPts val="900"/>
              </a:spcBef>
              <a:spcAft>
                <a:spcPts val="900"/>
              </a:spcAft>
            </a:pPr>
            <a:r>
              <a:rPr lang="en-US" sz="2400" dirty="0" smtClean="0">
                <a:latin typeface="Arial Black" panose="020B0A04020102020204" pitchFamily="34" charset="0"/>
                <a:ea typeface="Times New Roman"/>
                <a:cs typeface="Aharoni" panose="02010803020104030203" pitchFamily="2" charset="-79"/>
              </a:rPr>
              <a:t>Would </a:t>
            </a:r>
            <a:r>
              <a:rPr lang="en-US" sz="2400" dirty="0">
                <a:latin typeface="Arial Black" panose="020B0A04020102020204" pitchFamily="34" charset="0"/>
                <a:ea typeface="Times New Roman"/>
                <a:cs typeface="Aharoni" panose="02010803020104030203" pitchFamily="2" charset="-79"/>
              </a:rPr>
              <a:t>it be easy to find one?  Would we know one if we saw one?  </a:t>
            </a:r>
            <a:endParaRPr lang="en-US" sz="2400" dirty="0" smtClean="0">
              <a:latin typeface="Arial Black" panose="020B0A04020102020204" pitchFamily="34" charset="0"/>
              <a:ea typeface="Times New Roman"/>
              <a:cs typeface="Aharoni" panose="02010803020104030203" pitchFamily="2" charset="-79"/>
            </a:endParaRPr>
          </a:p>
          <a:p>
            <a:pPr>
              <a:lnSpc>
                <a:spcPts val="1800"/>
              </a:lnSpc>
              <a:spcBef>
                <a:spcPts val="900"/>
              </a:spcBef>
              <a:spcAft>
                <a:spcPts val="900"/>
              </a:spcAft>
            </a:pPr>
            <a:r>
              <a:rPr lang="en-US" sz="2400" dirty="0" smtClean="0">
                <a:latin typeface="Arial Black" panose="020B0A04020102020204" pitchFamily="34" charset="0"/>
                <a:ea typeface="Times New Roman"/>
                <a:cs typeface="Aharoni" panose="02010803020104030203" pitchFamily="2" charset="-79"/>
              </a:rPr>
              <a:t>Then </a:t>
            </a:r>
            <a:r>
              <a:rPr lang="en-US" sz="2400" dirty="0">
                <a:latin typeface="Arial Black" panose="020B0A04020102020204" pitchFamily="34" charset="0"/>
                <a:ea typeface="Times New Roman"/>
                <a:cs typeface="Aharoni" panose="02010803020104030203" pitchFamily="2" charset="-79"/>
              </a:rPr>
              <a:t>again, maybe you attend a secular church and don't know it</a:t>
            </a:r>
            <a:r>
              <a:rPr lang="en-US" sz="2400" dirty="0" smtClean="0">
                <a:latin typeface="Arial Black" panose="020B0A04020102020204" pitchFamily="34" charset="0"/>
                <a:ea typeface="Times New Roman"/>
                <a:cs typeface="Aharoni" panose="02010803020104030203" pitchFamily="2" charset="-79"/>
              </a:rPr>
              <a:t>.</a:t>
            </a:r>
          </a:p>
          <a:p>
            <a:pPr>
              <a:lnSpc>
                <a:spcPts val="1800"/>
              </a:lnSpc>
              <a:spcBef>
                <a:spcPts val="900"/>
              </a:spcBef>
              <a:spcAft>
                <a:spcPts val="900"/>
              </a:spcAft>
            </a:pPr>
            <a:r>
              <a:rPr lang="en-US" sz="2400" dirty="0">
                <a:latin typeface="Arial Black" panose="020B0A04020102020204" pitchFamily="34" charset="0"/>
                <a:ea typeface="Times New Roman"/>
                <a:cs typeface="Aharoni" panose="02010803020104030203" pitchFamily="2" charset="-79"/>
              </a:rPr>
              <a:t> </a:t>
            </a:r>
            <a:r>
              <a:rPr lang="en-US" sz="2400" dirty="0" smtClean="0">
                <a:latin typeface="Arial Black" panose="020B0A04020102020204" pitchFamily="34" charset="0"/>
                <a:ea typeface="Times New Roman"/>
                <a:cs typeface="Aharoni" panose="02010803020104030203" pitchFamily="2" charset="-79"/>
              </a:rPr>
              <a:t>It </a:t>
            </a:r>
            <a:r>
              <a:rPr lang="en-US" sz="2400" dirty="0">
                <a:latin typeface="Arial Black" panose="020B0A04020102020204" pitchFamily="34" charset="0"/>
                <a:ea typeface="Times New Roman"/>
                <a:cs typeface="Aharoni" panose="02010803020104030203" pitchFamily="2" charset="-79"/>
              </a:rPr>
              <a:t>is certainly possible, but how would you know?  </a:t>
            </a:r>
            <a:endParaRPr lang="en-US" sz="2400" dirty="0" smtClean="0">
              <a:latin typeface="Arial Black" panose="020B0A04020102020204" pitchFamily="34" charset="0"/>
              <a:ea typeface="Times New Roman"/>
              <a:cs typeface="Aharoni" panose="02010803020104030203" pitchFamily="2" charset="-79"/>
            </a:endParaRPr>
          </a:p>
          <a:p>
            <a:pPr>
              <a:lnSpc>
                <a:spcPts val="1800"/>
              </a:lnSpc>
              <a:spcBef>
                <a:spcPts val="900"/>
              </a:spcBef>
              <a:spcAft>
                <a:spcPts val="900"/>
              </a:spcAft>
            </a:pPr>
            <a:r>
              <a:rPr lang="en-US" sz="2400" dirty="0" smtClean="0">
                <a:latin typeface="Arial Black" panose="020B0A04020102020204" pitchFamily="34" charset="0"/>
                <a:ea typeface="Times New Roman"/>
                <a:cs typeface="Aharoni" panose="02010803020104030203" pitchFamily="2" charset="-79"/>
              </a:rPr>
              <a:t> </a:t>
            </a:r>
            <a:r>
              <a:rPr lang="en-US" sz="2400" dirty="0">
                <a:latin typeface="Arial Black" panose="020B0A04020102020204" pitchFamily="34" charset="0"/>
                <a:ea typeface="Times New Roman"/>
                <a:cs typeface="Aharoni" panose="02010803020104030203" pitchFamily="2" charset="-79"/>
              </a:rPr>
              <a:t>How would you recognize a church that is more secular than sacred?</a:t>
            </a:r>
            <a:endParaRPr lang="en-US" sz="2800" dirty="0">
              <a:latin typeface="Arial Black" panose="020B0A04020102020204" pitchFamily="34" charset="0"/>
              <a:ea typeface="Calibri"/>
              <a:cs typeface="Aharoni" panose="02010803020104030203" pitchFamily="2" charset="-79"/>
            </a:endParaRPr>
          </a:p>
        </p:txBody>
      </p:sp>
      <p:sp>
        <p:nvSpPr>
          <p:cNvPr id="4" name="Rectangle 3"/>
          <p:cNvSpPr/>
          <p:nvPr/>
        </p:nvSpPr>
        <p:spPr>
          <a:xfrm>
            <a:off x="152400" y="3733800"/>
            <a:ext cx="8763000" cy="3143168"/>
          </a:xfrm>
          <a:prstGeom prst="rect">
            <a:avLst/>
          </a:prstGeom>
        </p:spPr>
        <p:txBody>
          <a:bodyPr wrap="square">
            <a:spAutoFit/>
          </a:bodyPr>
          <a:lstStyle/>
          <a:p>
            <a:pPr>
              <a:lnSpc>
                <a:spcPts val="1800"/>
              </a:lnSpc>
              <a:spcBef>
                <a:spcPts val="900"/>
              </a:spcBef>
              <a:spcAft>
                <a:spcPts val="900"/>
              </a:spcAft>
            </a:pPr>
            <a:r>
              <a:rPr lang="en-US" sz="2800" dirty="0">
                <a:solidFill>
                  <a:srgbClr val="FFFF00"/>
                </a:solidFill>
                <a:latin typeface="Aharoni" panose="02010803020104030203" pitchFamily="2" charset="-79"/>
                <a:ea typeface="Times New Roman"/>
                <a:cs typeface="Aharoni" panose="02010803020104030203" pitchFamily="2" charset="-79"/>
              </a:rPr>
              <a:t>Like any counterfeit, the best way to recognize the secular is to be familiar with the sacred. </a:t>
            </a:r>
            <a:endParaRPr lang="en-US" sz="2800" dirty="0" smtClean="0">
              <a:solidFill>
                <a:srgbClr val="FFFF00"/>
              </a:solidFill>
              <a:latin typeface="Aharoni" panose="02010803020104030203" pitchFamily="2" charset="-79"/>
              <a:ea typeface="Times New Roman"/>
              <a:cs typeface="Aharoni" panose="02010803020104030203" pitchFamily="2" charset="-79"/>
            </a:endParaRPr>
          </a:p>
          <a:p>
            <a:pPr>
              <a:lnSpc>
                <a:spcPts val="1800"/>
              </a:lnSpc>
              <a:spcBef>
                <a:spcPts val="900"/>
              </a:spcBef>
              <a:spcAft>
                <a:spcPts val="900"/>
              </a:spcAft>
            </a:pPr>
            <a:r>
              <a:rPr lang="en-US" sz="2800" dirty="0" smtClean="0">
                <a:solidFill>
                  <a:srgbClr val="FFFF00"/>
                </a:solidFill>
                <a:latin typeface="Aharoni" panose="02010803020104030203" pitchFamily="2" charset="-79"/>
                <a:ea typeface="Times New Roman"/>
                <a:cs typeface="Aharoni" panose="02010803020104030203" pitchFamily="2" charset="-79"/>
              </a:rPr>
              <a:t> </a:t>
            </a:r>
            <a:r>
              <a:rPr lang="en-US" sz="2800" dirty="0">
                <a:solidFill>
                  <a:srgbClr val="FFFF00"/>
                </a:solidFill>
                <a:latin typeface="Aharoni" panose="02010803020104030203" pitchFamily="2" charset="-79"/>
                <a:ea typeface="Times New Roman"/>
                <a:cs typeface="Aharoni" panose="02010803020104030203" pitchFamily="2" charset="-79"/>
              </a:rPr>
              <a:t>That is why dedication to God's word is so important. </a:t>
            </a:r>
            <a:endParaRPr lang="en-US" sz="2800" dirty="0" smtClean="0">
              <a:solidFill>
                <a:srgbClr val="FFFF00"/>
              </a:solidFill>
              <a:latin typeface="Aharoni" panose="02010803020104030203" pitchFamily="2" charset="-79"/>
              <a:ea typeface="Times New Roman"/>
              <a:cs typeface="Aharoni" panose="02010803020104030203" pitchFamily="2" charset="-79"/>
            </a:endParaRPr>
          </a:p>
          <a:p>
            <a:pPr>
              <a:lnSpc>
                <a:spcPts val="1800"/>
              </a:lnSpc>
              <a:spcBef>
                <a:spcPts val="900"/>
              </a:spcBef>
              <a:spcAft>
                <a:spcPts val="900"/>
              </a:spcAft>
            </a:pPr>
            <a:r>
              <a:rPr lang="en-US" sz="2800" dirty="0" smtClean="0">
                <a:solidFill>
                  <a:srgbClr val="FFFF00"/>
                </a:solidFill>
                <a:latin typeface="Aharoni" panose="02010803020104030203" pitchFamily="2" charset="-79"/>
                <a:ea typeface="Times New Roman"/>
                <a:cs typeface="Aharoni" panose="02010803020104030203" pitchFamily="2" charset="-79"/>
              </a:rPr>
              <a:t> </a:t>
            </a:r>
            <a:r>
              <a:rPr lang="en-US" sz="2800" dirty="0" smtClean="0">
                <a:solidFill>
                  <a:srgbClr val="FFFF00"/>
                </a:solidFill>
                <a:latin typeface="Aharoni" panose="02010803020104030203" pitchFamily="2" charset="-79"/>
                <a:ea typeface="Times New Roman"/>
                <a:cs typeface="Aharoni" panose="02010803020104030203" pitchFamily="2" charset="-79"/>
              </a:rPr>
              <a:t>A Christian’s </a:t>
            </a:r>
            <a:r>
              <a:rPr lang="en-US" sz="2800" dirty="0">
                <a:solidFill>
                  <a:srgbClr val="FFFF00"/>
                </a:solidFill>
                <a:latin typeface="Aharoni" panose="02010803020104030203" pitchFamily="2" charset="-79"/>
                <a:ea typeface="Times New Roman"/>
                <a:cs typeface="Aharoni" panose="02010803020104030203" pitchFamily="2" charset="-79"/>
              </a:rPr>
              <a:t>church focuses on being fed out of God's word and seeks to align itself with what it says.  </a:t>
            </a:r>
            <a:endParaRPr lang="en-US" sz="2800" dirty="0" smtClean="0">
              <a:solidFill>
                <a:srgbClr val="FFFF00"/>
              </a:solidFill>
              <a:latin typeface="Aharoni" panose="02010803020104030203" pitchFamily="2" charset="-79"/>
              <a:ea typeface="Times New Roman"/>
              <a:cs typeface="Aharoni" panose="02010803020104030203" pitchFamily="2" charset="-79"/>
            </a:endParaRPr>
          </a:p>
          <a:p>
            <a:pPr>
              <a:lnSpc>
                <a:spcPts val="1800"/>
              </a:lnSpc>
              <a:spcBef>
                <a:spcPts val="900"/>
              </a:spcBef>
              <a:spcAft>
                <a:spcPts val="900"/>
              </a:spcAft>
            </a:pPr>
            <a:r>
              <a:rPr lang="en-US" sz="2800" dirty="0" smtClean="0">
                <a:solidFill>
                  <a:srgbClr val="FFFF00"/>
                </a:solidFill>
                <a:latin typeface="Aharoni" panose="02010803020104030203" pitchFamily="2" charset="-79"/>
                <a:ea typeface="Times New Roman"/>
                <a:cs typeface="Aharoni" panose="02010803020104030203" pitchFamily="2" charset="-79"/>
              </a:rPr>
              <a:t>The </a:t>
            </a:r>
            <a:r>
              <a:rPr lang="en-US" sz="2800" dirty="0">
                <a:solidFill>
                  <a:srgbClr val="FFFF00"/>
                </a:solidFill>
                <a:latin typeface="Aharoni" panose="02010803020104030203" pitchFamily="2" charset="-79"/>
                <a:ea typeface="Times New Roman"/>
                <a:cs typeface="Aharoni" panose="02010803020104030203" pitchFamily="2" charset="-79"/>
              </a:rPr>
              <a:t>secular church allows the ways of the world to seep into the beliefs and practices of the </a:t>
            </a:r>
            <a:r>
              <a:rPr lang="en-US" sz="2800" dirty="0" smtClean="0">
                <a:solidFill>
                  <a:srgbClr val="FFFF00"/>
                </a:solidFill>
                <a:latin typeface="Aharoni" panose="02010803020104030203" pitchFamily="2" charset="-79"/>
                <a:ea typeface="Times New Roman"/>
                <a:cs typeface="Aharoni" panose="02010803020104030203" pitchFamily="2" charset="-79"/>
              </a:rPr>
              <a:t>true </a:t>
            </a:r>
            <a:r>
              <a:rPr lang="en-US" sz="2800" dirty="0">
                <a:solidFill>
                  <a:srgbClr val="FFFF00"/>
                </a:solidFill>
                <a:latin typeface="Aharoni" panose="02010803020104030203" pitchFamily="2" charset="-79"/>
                <a:ea typeface="Times New Roman"/>
                <a:cs typeface="Aharoni" panose="02010803020104030203" pitchFamily="2" charset="-79"/>
              </a:rPr>
              <a:t>church thereby diluting the truth.</a:t>
            </a:r>
            <a:endParaRPr lang="en-US" sz="3200" dirty="0">
              <a:solidFill>
                <a:srgbClr val="FFFF00"/>
              </a:solidFill>
              <a:latin typeface="Aharoni" panose="02010803020104030203" pitchFamily="2" charset="-79"/>
              <a:ea typeface="Calibri"/>
              <a:cs typeface="Aharoni" panose="02010803020104030203" pitchFamily="2" charset="-79"/>
            </a:endParaRPr>
          </a:p>
        </p:txBody>
      </p:sp>
    </p:spTree>
    <p:extLst>
      <p:ext uri="{BB962C8B-B14F-4D97-AF65-F5344CB8AC3E}">
        <p14:creationId xmlns:p14="http://schemas.microsoft.com/office/powerpoint/2010/main" val="497534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1500"/>
                                  </p:stCondLst>
                                  <p:childTnLst>
                                    <p:set>
                                      <p:cBhvr>
                                        <p:cTn id="6" dur="1" fill="hold">
                                          <p:stCondLst>
                                            <p:cond delay="1999"/>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1500"/>
                                  </p:stCondLst>
                                  <p:childTnLst>
                                    <p:set>
                                      <p:cBhvr>
                                        <p:cTn id="8" dur="1" fill="hold">
                                          <p:stCondLst>
                                            <p:cond delay="1999"/>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1500"/>
                                  </p:stCondLst>
                                  <p:childTnLst>
                                    <p:set>
                                      <p:cBhvr>
                                        <p:cTn id="10" dur="1" fill="hold">
                                          <p:stCondLst>
                                            <p:cond delay="1999"/>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1500"/>
                                  </p:stCondLst>
                                  <p:childTnLst>
                                    <p:set>
                                      <p:cBhvr>
                                        <p:cTn id="12" dur="1" fill="hold">
                                          <p:stCondLst>
                                            <p:cond delay="1999"/>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1500"/>
                                  </p:stCondLst>
                                  <p:childTnLst>
                                    <p:set>
                                      <p:cBhvr>
                                        <p:cTn id="14" dur="1" fill="hold">
                                          <p:stCondLst>
                                            <p:cond delay="1999"/>
                                          </p:stCondLst>
                                        </p:cTn>
                                        <p:tgtEl>
                                          <p:spTgt spid="3">
                                            <p:txEl>
                                              <p:pRg st="4" end="4"/>
                                            </p:txEl>
                                          </p:spTgt>
                                        </p:tgtEl>
                                        <p:attrNameLst>
                                          <p:attrName>style.visibility</p:attrName>
                                        </p:attrNameLst>
                                      </p:cBhvr>
                                      <p:to>
                                        <p:strVal val="visible"/>
                                      </p:to>
                                    </p:set>
                                  </p:childTnLst>
                                </p:cTn>
                              </p:par>
                            </p:childTnLst>
                          </p:cTn>
                        </p:par>
                        <p:par>
                          <p:cTn id="15" fill="hold">
                            <p:stCondLst>
                              <p:cond delay="3500"/>
                            </p:stCondLst>
                            <p:childTnLst>
                              <p:par>
                                <p:cTn id="16" presetID="10" presetClass="entr" presetSubtype="0" fill="hold" grpId="0" nodeType="afterEffect">
                                  <p:stCondLst>
                                    <p:cond delay="150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2000"/>
                                        <p:tgtEl>
                                          <p:spTgt spid="3">
                                            <p:txEl>
                                              <p:pRg st="0" end="0"/>
                                            </p:txEl>
                                          </p:spTgt>
                                        </p:tgtEl>
                                      </p:cBhvr>
                                    </p:animEffect>
                                  </p:childTnLst>
                                </p:cTn>
                              </p:par>
                            </p:childTnLst>
                          </p:cTn>
                        </p:par>
                        <p:par>
                          <p:cTn id="19" fill="hold">
                            <p:stCondLst>
                              <p:cond delay="7000"/>
                            </p:stCondLst>
                            <p:childTnLst>
                              <p:par>
                                <p:cTn id="20" presetID="10" presetClass="entr" presetSubtype="0" fill="hold" grpId="0" nodeType="afterEffect">
                                  <p:stCondLst>
                                    <p:cond delay="150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2000"/>
                                        <p:tgtEl>
                                          <p:spTgt spid="3">
                                            <p:txEl>
                                              <p:pRg st="1" end="1"/>
                                            </p:txEl>
                                          </p:spTgt>
                                        </p:tgtEl>
                                      </p:cBhvr>
                                    </p:animEffect>
                                  </p:childTnLst>
                                </p:cTn>
                              </p:par>
                            </p:childTnLst>
                          </p:cTn>
                        </p:par>
                        <p:par>
                          <p:cTn id="23" fill="hold">
                            <p:stCondLst>
                              <p:cond delay="10500"/>
                            </p:stCondLst>
                            <p:childTnLst>
                              <p:par>
                                <p:cTn id="24" presetID="10" presetClass="entr" presetSubtype="0" fill="hold" grpId="0" nodeType="afterEffect">
                                  <p:stCondLst>
                                    <p:cond delay="150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2000"/>
                                        <p:tgtEl>
                                          <p:spTgt spid="3">
                                            <p:txEl>
                                              <p:pRg st="2" end="2"/>
                                            </p:txEl>
                                          </p:spTgt>
                                        </p:tgtEl>
                                      </p:cBhvr>
                                    </p:animEffect>
                                  </p:childTnLst>
                                </p:cTn>
                              </p:par>
                            </p:childTnLst>
                          </p:cTn>
                        </p:par>
                        <p:par>
                          <p:cTn id="27" fill="hold">
                            <p:stCondLst>
                              <p:cond delay="14000"/>
                            </p:stCondLst>
                            <p:childTnLst>
                              <p:par>
                                <p:cTn id="28" presetID="10" presetClass="entr" presetSubtype="0" fill="hold" grpId="0" nodeType="afterEffect">
                                  <p:stCondLst>
                                    <p:cond delay="150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2000"/>
                                        <p:tgtEl>
                                          <p:spTgt spid="3">
                                            <p:txEl>
                                              <p:pRg st="3" end="3"/>
                                            </p:txEl>
                                          </p:spTgt>
                                        </p:tgtEl>
                                      </p:cBhvr>
                                    </p:animEffect>
                                  </p:childTnLst>
                                </p:cTn>
                              </p:par>
                            </p:childTnLst>
                          </p:cTn>
                        </p:par>
                        <p:par>
                          <p:cTn id="31" fill="hold">
                            <p:stCondLst>
                              <p:cond delay="17500"/>
                            </p:stCondLst>
                            <p:childTnLst>
                              <p:par>
                                <p:cTn id="32" presetID="10" presetClass="entr" presetSubtype="0" fill="hold" grpId="0" nodeType="afterEffect">
                                  <p:stCondLst>
                                    <p:cond delay="150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2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2000"/>
                                  </p:stCondLst>
                                  <p:childTnLst>
                                    <p:set>
                                      <p:cBhvr>
                                        <p:cTn id="38" dur="1" fill="hold">
                                          <p:stCondLst>
                                            <p:cond delay="0"/>
                                          </p:stCondLst>
                                        </p:cTn>
                                        <p:tgtEl>
                                          <p:spTgt spid="4">
                                            <p:txEl>
                                              <p:pRg st="0" end="0"/>
                                            </p:txEl>
                                          </p:spTgt>
                                        </p:tgtEl>
                                        <p:attrNameLst>
                                          <p:attrName>style.visibility</p:attrName>
                                        </p:attrNameLst>
                                      </p:cBhvr>
                                      <p:to>
                                        <p:strVal val="visible"/>
                                      </p:to>
                                    </p:set>
                                    <p:animEffect transition="in" filter="fade">
                                      <p:cBhvr>
                                        <p:cTn id="39" dur="2000"/>
                                        <p:tgtEl>
                                          <p:spTgt spid="4">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2000"/>
                                  </p:stCondLst>
                                  <p:childTnLst>
                                    <p:set>
                                      <p:cBhvr>
                                        <p:cTn id="43" dur="1" fill="hold">
                                          <p:stCondLst>
                                            <p:cond delay="0"/>
                                          </p:stCondLst>
                                        </p:cTn>
                                        <p:tgtEl>
                                          <p:spTgt spid="4">
                                            <p:txEl>
                                              <p:pRg st="1" end="1"/>
                                            </p:txEl>
                                          </p:spTgt>
                                        </p:tgtEl>
                                        <p:attrNameLst>
                                          <p:attrName>style.visibility</p:attrName>
                                        </p:attrNameLst>
                                      </p:cBhvr>
                                      <p:to>
                                        <p:strVal val="visible"/>
                                      </p:to>
                                    </p:set>
                                    <p:animEffect transition="in" filter="fade">
                                      <p:cBhvr>
                                        <p:cTn id="44" dur="2000"/>
                                        <p:tgtEl>
                                          <p:spTgt spid="4">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2000"/>
                                  </p:stCondLst>
                                  <p:childTnLst>
                                    <p:set>
                                      <p:cBhvr>
                                        <p:cTn id="48" dur="1" fill="hold">
                                          <p:stCondLst>
                                            <p:cond delay="0"/>
                                          </p:stCondLst>
                                        </p:cTn>
                                        <p:tgtEl>
                                          <p:spTgt spid="4">
                                            <p:txEl>
                                              <p:pRg st="2" end="2"/>
                                            </p:txEl>
                                          </p:spTgt>
                                        </p:tgtEl>
                                        <p:attrNameLst>
                                          <p:attrName>style.visibility</p:attrName>
                                        </p:attrNameLst>
                                      </p:cBhvr>
                                      <p:to>
                                        <p:strVal val="visible"/>
                                      </p:to>
                                    </p:set>
                                    <p:animEffect transition="in" filter="fade">
                                      <p:cBhvr>
                                        <p:cTn id="49" dur="2000"/>
                                        <p:tgtEl>
                                          <p:spTgt spid="4">
                                            <p:txEl>
                                              <p:pRg st="2" end="2"/>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2000"/>
                                  </p:stCondLst>
                                  <p:childTnLst>
                                    <p:set>
                                      <p:cBhvr>
                                        <p:cTn id="53" dur="1" fill="hold">
                                          <p:stCondLst>
                                            <p:cond delay="0"/>
                                          </p:stCondLst>
                                        </p:cTn>
                                        <p:tgtEl>
                                          <p:spTgt spid="4">
                                            <p:txEl>
                                              <p:pRg st="3" end="3"/>
                                            </p:txEl>
                                          </p:spTgt>
                                        </p:tgtEl>
                                        <p:attrNameLst>
                                          <p:attrName>style.visibility</p:attrName>
                                        </p:attrNameLst>
                                      </p:cBhvr>
                                      <p:to>
                                        <p:strVal val="visible"/>
                                      </p:to>
                                    </p:set>
                                    <p:animEffect transition="in" filter="fade">
                                      <p:cBhvr>
                                        <p:cTn id="54"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E84B309-4DC9-4E67-8C34-34B5E355460E}" type="slidenum">
              <a:rPr lang="en-US" smtClean="0"/>
              <a:t>5</a:t>
            </a:fld>
            <a:endParaRPr lang="en-US"/>
          </a:p>
        </p:txBody>
      </p:sp>
      <p:sp>
        <p:nvSpPr>
          <p:cNvPr id="3" name="Rectangle 2"/>
          <p:cNvSpPr/>
          <p:nvPr/>
        </p:nvSpPr>
        <p:spPr>
          <a:xfrm>
            <a:off x="304800" y="522819"/>
            <a:ext cx="8534400" cy="3554819"/>
          </a:xfrm>
          <a:prstGeom prst="rect">
            <a:avLst/>
          </a:prstGeom>
        </p:spPr>
        <p:txBody>
          <a:bodyPr wrap="square">
            <a:spAutoFit/>
          </a:bodyPr>
          <a:lstStyle/>
          <a:p>
            <a:pPr>
              <a:lnSpc>
                <a:spcPts val="1800"/>
              </a:lnSpc>
              <a:spcBef>
                <a:spcPts val="900"/>
              </a:spcBef>
              <a:spcAft>
                <a:spcPts val="900"/>
              </a:spcAft>
            </a:pPr>
            <a:r>
              <a:rPr lang="en-US" sz="2800" dirty="0">
                <a:latin typeface="Aharoni" panose="02010803020104030203" pitchFamily="2" charset="-79"/>
                <a:ea typeface="Times New Roman"/>
                <a:cs typeface="Aharoni" panose="02010803020104030203" pitchFamily="2" charset="-79"/>
              </a:rPr>
              <a:t>If we find something in the church that is contrary to scripture but is taught in the secular world, then that church has </a:t>
            </a:r>
            <a:r>
              <a:rPr lang="en-US" sz="2800" dirty="0" smtClean="0">
                <a:latin typeface="Aharoni" panose="02010803020104030203" pitchFamily="2" charset="-79"/>
                <a:ea typeface="Times New Roman"/>
                <a:cs typeface="Aharoni" panose="02010803020104030203" pitchFamily="2" charset="-79"/>
              </a:rPr>
              <a:t>become secularized</a:t>
            </a:r>
            <a:r>
              <a:rPr lang="en-US" sz="2800" dirty="0">
                <a:latin typeface="Aharoni" panose="02010803020104030203" pitchFamily="2" charset="-79"/>
                <a:ea typeface="Times New Roman"/>
                <a:cs typeface="Aharoni" panose="02010803020104030203" pitchFamily="2" charset="-79"/>
              </a:rPr>
              <a:t>. </a:t>
            </a:r>
            <a:endParaRPr lang="en-US" sz="2800" dirty="0" smtClean="0">
              <a:latin typeface="Aharoni" panose="02010803020104030203" pitchFamily="2" charset="-79"/>
              <a:ea typeface="Times New Roman"/>
              <a:cs typeface="Aharoni" panose="02010803020104030203" pitchFamily="2" charset="-79"/>
            </a:endParaRPr>
          </a:p>
          <a:p>
            <a:pPr>
              <a:lnSpc>
                <a:spcPts val="1800"/>
              </a:lnSpc>
              <a:spcBef>
                <a:spcPts val="900"/>
              </a:spcBef>
              <a:spcAft>
                <a:spcPts val="900"/>
              </a:spcAft>
            </a:pPr>
            <a:r>
              <a:rPr lang="en-US" sz="2800" dirty="0" smtClean="0">
                <a:latin typeface="Aharoni" panose="02010803020104030203" pitchFamily="2" charset="-79"/>
                <a:ea typeface="Times New Roman"/>
                <a:cs typeface="Aharoni" panose="02010803020104030203" pitchFamily="2" charset="-79"/>
              </a:rPr>
              <a:t> </a:t>
            </a:r>
          </a:p>
          <a:p>
            <a:pPr>
              <a:lnSpc>
                <a:spcPts val="1800"/>
              </a:lnSpc>
              <a:spcBef>
                <a:spcPts val="900"/>
              </a:spcBef>
              <a:spcAft>
                <a:spcPts val="900"/>
              </a:spcAft>
            </a:pPr>
            <a:r>
              <a:rPr lang="en-US" sz="2800" dirty="0" smtClean="0">
                <a:latin typeface="Aharoni" panose="02010803020104030203" pitchFamily="2" charset="-79"/>
                <a:ea typeface="Times New Roman"/>
                <a:cs typeface="Aharoni" panose="02010803020104030203" pitchFamily="2" charset="-79"/>
              </a:rPr>
              <a:t>The </a:t>
            </a:r>
            <a:r>
              <a:rPr lang="en-US" sz="2800" dirty="0">
                <a:latin typeface="Aharoni" panose="02010803020104030203" pitchFamily="2" charset="-79"/>
                <a:ea typeface="Times New Roman"/>
                <a:cs typeface="Aharoni" panose="02010803020104030203" pitchFamily="2" charset="-79"/>
              </a:rPr>
              <a:t>more we find from the world in the church, the more that church is secularized.</a:t>
            </a:r>
            <a:endParaRPr lang="en-US" sz="3200" dirty="0">
              <a:latin typeface="Aharoni" panose="02010803020104030203" pitchFamily="2" charset="-79"/>
              <a:ea typeface="Calibri"/>
              <a:cs typeface="Aharoni" panose="02010803020104030203" pitchFamily="2" charset="-79"/>
            </a:endParaRPr>
          </a:p>
          <a:p>
            <a:pPr>
              <a:lnSpc>
                <a:spcPts val="1800"/>
              </a:lnSpc>
              <a:spcBef>
                <a:spcPts val="900"/>
              </a:spcBef>
              <a:spcAft>
                <a:spcPts val="900"/>
              </a:spcAft>
            </a:pPr>
            <a:endParaRPr lang="en-US" sz="2800" dirty="0" smtClean="0">
              <a:latin typeface="Aharoni" panose="02010803020104030203" pitchFamily="2" charset="-79"/>
              <a:ea typeface="Times New Roman"/>
              <a:cs typeface="Aharoni" panose="02010803020104030203" pitchFamily="2" charset="-79"/>
            </a:endParaRPr>
          </a:p>
          <a:p>
            <a:pPr>
              <a:lnSpc>
                <a:spcPts val="1800"/>
              </a:lnSpc>
              <a:spcBef>
                <a:spcPts val="900"/>
              </a:spcBef>
              <a:spcAft>
                <a:spcPts val="900"/>
              </a:spcAft>
            </a:pPr>
            <a:r>
              <a:rPr lang="en-US" sz="2800" dirty="0" smtClean="0">
                <a:latin typeface="Aharoni" panose="02010803020104030203" pitchFamily="2" charset="-79"/>
                <a:ea typeface="Times New Roman"/>
                <a:cs typeface="Aharoni" panose="02010803020104030203" pitchFamily="2" charset="-79"/>
              </a:rPr>
              <a:t>Following </a:t>
            </a:r>
            <a:r>
              <a:rPr lang="en-US" sz="2800" dirty="0">
                <a:latin typeface="Aharoni" panose="02010803020104030203" pitchFamily="2" charset="-79"/>
                <a:ea typeface="Times New Roman"/>
                <a:cs typeface="Aharoni" panose="02010803020104030203" pitchFamily="2" charset="-79"/>
              </a:rPr>
              <a:t>is a list </a:t>
            </a:r>
            <a:r>
              <a:rPr lang="en-US" sz="2800" dirty="0" smtClean="0">
                <a:latin typeface="Aharoni" panose="02010803020104030203" pitchFamily="2" charset="-79"/>
                <a:ea typeface="Times New Roman"/>
                <a:cs typeface="Aharoni" panose="02010803020104030203" pitchFamily="2" charset="-79"/>
              </a:rPr>
              <a:t>of, examples </a:t>
            </a:r>
            <a:r>
              <a:rPr lang="en-US" sz="2800" dirty="0">
                <a:latin typeface="Aharoni" panose="02010803020104030203" pitchFamily="2" charset="-79"/>
                <a:ea typeface="Times New Roman"/>
                <a:cs typeface="Aharoni" panose="02010803020104030203" pitchFamily="2" charset="-79"/>
              </a:rPr>
              <a:t>of secularization in the church</a:t>
            </a:r>
            <a:r>
              <a:rPr lang="en-US" sz="2800" dirty="0" smtClean="0">
                <a:latin typeface="Aharoni" panose="02010803020104030203" pitchFamily="2" charset="-79"/>
                <a:ea typeface="Times New Roman"/>
                <a:cs typeface="Aharoni" panose="02010803020104030203" pitchFamily="2" charset="-79"/>
              </a:rPr>
              <a:t>.</a:t>
            </a:r>
          </a:p>
          <a:p>
            <a:pPr>
              <a:lnSpc>
                <a:spcPts val="1800"/>
              </a:lnSpc>
              <a:spcBef>
                <a:spcPts val="900"/>
              </a:spcBef>
              <a:spcAft>
                <a:spcPts val="900"/>
              </a:spcAft>
            </a:pPr>
            <a:r>
              <a:rPr lang="en-US" sz="2800" dirty="0">
                <a:latin typeface="Aharoni" panose="02010803020104030203" pitchFamily="2" charset="-79"/>
                <a:ea typeface="Times New Roman"/>
                <a:cs typeface="Aharoni" panose="02010803020104030203" pitchFamily="2" charset="-79"/>
              </a:rPr>
              <a:t> </a:t>
            </a:r>
            <a:endParaRPr lang="en-US" sz="3200" dirty="0">
              <a:latin typeface="Aharoni" panose="02010803020104030203" pitchFamily="2" charset="-79"/>
              <a:ea typeface="Calibri"/>
              <a:cs typeface="Aharoni" panose="02010803020104030203" pitchFamily="2" charset="-79"/>
            </a:endParaRPr>
          </a:p>
        </p:txBody>
      </p:sp>
      <p:pic>
        <p:nvPicPr>
          <p:cNvPr id="4" name="Picture 2" descr="Image result for powerpoint templates bible f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3644961"/>
            <a:ext cx="3352800" cy="251136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72718" y="4130323"/>
            <a:ext cx="4637488" cy="156966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Shine The Light</a:t>
            </a:r>
          </a:p>
          <a:p>
            <a:pPr algn="ctr"/>
            <a:r>
              <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On the Teachings</a:t>
            </a:r>
            <a:endParaRPr lang="en-US" sz="4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254464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50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50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100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100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100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Autofit/>
          </a:bodyPr>
          <a:lstStyle/>
          <a:p>
            <a:r>
              <a:rPr lang="en-US" b="1" i="1" dirty="0" smtClean="0">
                <a:solidFill>
                  <a:srgbClr val="FFFF00"/>
                </a:solidFill>
              </a:rPr>
              <a:t>The Bible is Not Inspired &amp; Inerrant</a:t>
            </a:r>
            <a:endParaRPr lang="en-US" b="1" i="1" dirty="0">
              <a:solidFill>
                <a:srgbClr val="FFFF00"/>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t>6</a:t>
            </a:fld>
            <a:endParaRPr lang="en-US"/>
          </a:p>
        </p:txBody>
      </p:sp>
      <p:sp>
        <p:nvSpPr>
          <p:cNvPr id="6" name="Rectangle 5"/>
          <p:cNvSpPr/>
          <p:nvPr/>
        </p:nvSpPr>
        <p:spPr>
          <a:xfrm>
            <a:off x="-19050" y="1371600"/>
            <a:ext cx="8763000" cy="3036857"/>
          </a:xfrm>
          <a:prstGeom prst="rect">
            <a:avLst/>
          </a:prstGeom>
        </p:spPr>
        <p:txBody>
          <a:bodyPr wrap="square">
            <a:spAutoFit/>
          </a:bodyPr>
          <a:lstStyle/>
          <a:p>
            <a:pPr marL="742950" marR="0" lvl="1" indent="-285750" algn="just">
              <a:lnSpc>
                <a:spcPct val="115000"/>
              </a:lnSpc>
              <a:spcBef>
                <a:spcPts val="0"/>
              </a:spcBef>
              <a:spcAft>
                <a:spcPts val="1000"/>
              </a:spcAft>
              <a:tabLst>
                <a:tab pos="914400" algn="l"/>
              </a:tabLst>
            </a:pPr>
            <a:r>
              <a:rPr lang="en-US" sz="2400" b="1" dirty="0">
                <a:latin typeface="Verdana"/>
                <a:ea typeface="Times New Roman"/>
                <a:cs typeface="Aharoni"/>
              </a:rPr>
              <a:t>The </a:t>
            </a:r>
            <a:r>
              <a:rPr lang="en-US" sz="2400" b="1" dirty="0">
                <a:solidFill>
                  <a:srgbClr val="FFFF00"/>
                </a:solidFill>
                <a:latin typeface="Verdana"/>
                <a:ea typeface="Times New Roman"/>
                <a:cs typeface="Aharoni"/>
                <a:hlinkClick r:id="rId2"/>
              </a:rPr>
              <a:t>Bible </a:t>
            </a:r>
            <a:r>
              <a:rPr lang="en-US" sz="2400" b="1" dirty="0">
                <a:latin typeface="Verdana"/>
                <a:ea typeface="Times New Roman"/>
                <a:cs typeface="Aharoni"/>
              </a:rPr>
              <a:t>is the word of God (</a:t>
            </a:r>
            <a:r>
              <a:rPr lang="en-US" sz="2400" b="1" dirty="0">
                <a:solidFill>
                  <a:srgbClr val="FF0000"/>
                </a:solidFill>
                <a:latin typeface="Verdana"/>
                <a:ea typeface="Times New Roman"/>
                <a:cs typeface="Aharoni"/>
                <a:hlinkClick r:id="rId3"/>
              </a:rPr>
              <a:t>2 Tim. 3:16</a:t>
            </a:r>
            <a:r>
              <a:rPr lang="en-US" sz="2400" b="1" dirty="0">
                <a:latin typeface="Verdana"/>
                <a:ea typeface="Times New Roman"/>
                <a:cs typeface="Aharoni"/>
              </a:rPr>
              <a:t>) and is the measure of truth and righteousness.  To claim that it is not inspired is to reduce it to the level of the Quran, or the Bhagavad-Gita, or the Book of Mormon which are mere man-made writings posing as inspired words from God.</a:t>
            </a:r>
            <a:endParaRPr lang="en-US" sz="1100" b="1" dirty="0">
              <a:ea typeface="Calibri"/>
              <a:cs typeface="Times New Roman"/>
            </a:endParaRPr>
          </a:p>
        </p:txBody>
      </p:sp>
      <p:sp>
        <p:nvSpPr>
          <p:cNvPr id="7" name="Rectangle 6"/>
          <p:cNvSpPr/>
          <p:nvPr/>
        </p:nvSpPr>
        <p:spPr>
          <a:xfrm>
            <a:off x="533400" y="4648200"/>
            <a:ext cx="8229600" cy="1762662"/>
          </a:xfrm>
          <a:prstGeom prst="rect">
            <a:avLst/>
          </a:prstGeom>
        </p:spPr>
        <p:txBody>
          <a:bodyPr wrap="square">
            <a:spAutoFit/>
          </a:bodyPr>
          <a:lstStyle/>
          <a:p>
            <a:pPr>
              <a:lnSpc>
                <a:spcPct val="115000"/>
              </a:lnSpc>
              <a:spcAft>
                <a:spcPts val="1000"/>
              </a:spcAft>
            </a:pPr>
            <a:r>
              <a:rPr lang="en-US" sz="2400" b="1" dirty="0">
                <a:solidFill>
                  <a:srgbClr val="FFFF00"/>
                </a:solidFill>
                <a:latin typeface="Verdana"/>
                <a:ea typeface="Times New Roman"/>
                <a:cs typeface="Aharoni"/>
              </a:rPr>
              <a:t>When the authority of God's word is lost, then man-made doctrines creep in.  The authority and inspiration of scripture is the anchor that keeps the church from drifting into error.</a:t>
            </a:r>
            <a:endParaRPr lang="en-US" sz="1200" b="1" dirty="0">
              <a:solidFill>
                <a:srgbClr val="FFFF00"/>
              </a:solidFill>
              <a:ea typeface="Calibri"/>
              <a:cs typeface="Times New Roman"/>
            </a:endParaRPr>
          </a:p>
        </p:txBody>
      </p:sp>
    </p:spTree>
    <p:extLst>
      <p:ext uri="{BB962C8B-B14F-4D97-AF65-F5344CB8AC3E}">
        <p14:creationId xmlns:p14="http://schemas.microsoft.com/office/powerpoint/2010/main" val="4017327435"/>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00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2209800"/>
          </a:xfrm>
        </p:spPr>
        <p:txBody>
          <a:bodyPr>
            <a:noAutofit/>
          </a:bodyPr>
          <a:lstStyle/>
          <a:p>
            <a:r>
              <a:rPr lang="en-US" sz="5400" b="1" i="1" dirty="0" smtClean="0">
                <a:solidFill>
                  <a:schemeClr val="accent6">
                    <a:lumMod val="60000"/>
                    <a:lumOff val="40000"/>
                  </a:schemeClr>
                </a:solidFill>
              </a:rPr>
              <a:t>Using Secular Books </a:t>
            </a:r>
            <a:br>
              <a:rPr lang="en-US" sz="5400" b="1" i="1" dirty="0" smtClean="0">
                <a:solidFill>
                  <a:schemeClr val="accent6">
                    <a:lumMod val="60000"/>
                    <a:lumOff val="40000"/>
                  </a:schemeClr>
                </a:solidFill>
              </a:rPr>
            </a:br>
            <a:r>
              <a:rPr lang="en-US" sz="5400" b="1" i="1" dirty="0" smtClean="0">
                <a:solidFill>
                  <a:schemeClr val="accent6">
                    <a:lumMod val="60000"/>
                    <a:lumOff val="40000"/>
                  </a:schemeClr>
                </a:solidFill>
              </a:rPr>
              <a:t>“Instead of” the</a:t>
            </a:r>
            <a:br>
              <a:rPr lang="en-US" sz="5400" b="1" i="1" dirty="0" smtClean="0">
                <a:solidFill>
                  <a:schemeClr val="accent6">
                    <a:lumMod val="60000"/>
                    <a:lumOff val="40000"/>
                  </a:schemeClr>
                </a:solidFill>
              </a:rPr>
            </a:br>
            <a:r>
              <a:rPr lang="en-US" sz="5400" b="1" i="1" dirty="0" smtClean="0">
                <a:solidFill>
                  <a:schemeClr val="accent6">
                    <a:lumMod val="60000"/>
                    <a:lumOff val="40000"/>
                  </a:schemeClr>
                </a:solidFill>
              </a:rPr>
              <a:t> Bible in </a:t>
            </a:r>
            <a:r>
              <a:rPr lang="en-US" sz="5400" b="1" i="1" u="sng" dirty="0" smtClean="0">
                <a:solidFill>
                  <a:schemeClr val="accent6">
                    <a:lumMod val="60000"/>
                    <a:lumOff val="40000"/>
                  </a:schemeClr>
                </a:solidFill>
              </a:rPr>
              <a:t>“Bible Study”</a:t>
            </a:r>
            <a:endParaRPr lang="en-US" sz="5400" b="1" i="1" u="sng" dirty="0">
              <a:solidFill>
                <a:schemeClr val="accent6">
                  <a:lumMod val="60000"/>
                  <a:lumOff val="40000"/>
                </a:schemeClr>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t>7</a:t>
            </a:fld>
            <a:endParaRPr lang="en-US"/>
          </a:p>
        </p:txBody>
      </p:sp>
      <p:sp>
        <p:nvSpPr>
          <p:cNvPr id="6" name="Rectangle 5"/>
          <p:cNvSpPr/>
          <p:nvPr/>
        </p:nvSpPr>
        <p:spPr>
          <a:xfrm>
            <a:off x="0" y="2590800"/>
            <a:ext cx="8991600" cy="3970318"/>
          </a:xfrm>
          <a:prstGeom prst="rect">
            <a:avLst/>
          </a:prstGeom>
        </p:spPr>
        <p:txBody>
          <a:bodyPr wrap="square">
            <a:spAutoFit/>
          </a:bodyPr>
          <a:lstStyle/>
          <a:p>
            <a:pPr lvl="1"/>
            <a:r>
              <a:rPr lang="en-US" sz="2800" b="1" dirty="0"/>
              <a:t>It is okay to use books that assist in Bible study, but the Bible should be the central source of spiritual truth, not books about the Bible.  If Bible studies are using guidebooks more than the Bible itself, then the Bible has been moved to a secondary position.  If Christians are having trouble understanding God's word, then the </a:t>
            </a:r>
            <a:r>
              <a:rPr lang="en-US" sz="2800" b="1" dirty="0" smtClean="0"/>
              <a:t>past (Bible </a:t>
            </a:r>
            <a:r>
              <a:rPr lang="en-US" sz="2800" b="1" dirty="0"/>
              <a:t>study </a:t>
            </a:r>
            <a:r>
              <a:rPr lang="en-US" sz="2800" b="1" dirty="0" smtClean="0"/>
              <a:t>teacher) </a:t>
            </a:r>
            <a:r>
              <a:rPr lang="en-US" sz="2800" b="1" dirty="0"/>
              <a:t>needs to teach them how to find its truths so they can check all things in scripture by themselves (</a:t>
            </a:r>
            <a:r>
              <a:rPr lang="en-US" sz="2800" b="1" dirty="0">
                <a:solidFill>
                  <a:srgbClr val="FFFF00"/>
                </a:solidFill>
                <a:hlinkClick r:id="rId2"/>
              </a:rPr>
              <a:t>Acts 17:11</a:t>
            </a:r>
            <a:r>
              <a:rPr lang="en-US" sz="2800" b="1" dirty="0"/>
              <a:t>).</a:t>
            </a:r>
            <a:endParaRPr lang="en-US" sz="1600" b="1" dirty="0"/>
          </a:p>
        </p:txBody>
      </p:sp>
    </p:spTree>
    <p:extLst>
      <p:ext uri="{BB962C8B-B14F-4D97-AF65-F5344CB8AC3E}">
        <p14:creationId xmlns:p14="http://schemas.microsoft.com/office/powerpoint/2010/main" val="2037925406"/>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i="1" dirty="0" smtClean="0">
                <a:solidFill>
                  <a:srgbClr val="FFFF00"/>
                </a:solidFill>
              </a:rPr>
              <a:t>Teaching More Than One Way</a:t>
            </a:r>
            <a:br>
              <a:rPr lang="en-US" sz="4800" b="1" i="1" dirty="0" smtClean="0">
                <a:solidFill>
                  <a:srgbClr val="FFFF00"/>
                </a:solidFill>
              </a:rPr>
            </a:br>
            <a:r>
              <a:rPr lang="en-US" sz="4800" b="1" i="1" dirty="0" smtClean="0">
                <a:solidFill>
                  <a:srgbClr val="FFFF00"/>
                </a:solidFill>
              </a:rPr>
              <a:t>To God - “Than Jesus”</a:t>
            </a:r>
            <a:endParaRPr lang="en-US" sz="4800" b="1" i="1" dirty="0">
              <a:solidFill>
                <a:srgbClr val="FFFF00"/>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t>8</a:t>
            </a:fld>
            <a:endParaRPr lang="en-US"/>
          </a:p>
        </p:txBody>
      </p:sp>
      <p:sp>
        <p:nvSpPr>
          <p:cNvPr id="4" name="Rectangle 3"/>
          <p:cNvSpPr/>
          <p:nvPr/>
        </p:nvSpPr>
        <p:spPr>
          <a:xfrm>
            <a:off x="114300" y="1752600"/>
            <a:ext cx="8991600" cy="4401205"/>
          </a:xfrm>
          <a:prstGeom prst="rect">
            <a:avLst/>
          </a:prstGeom>
        </p:spPr>
        <p:txBody>
          <a:bodyPr wrap="square">
            <a:spAutoFit/>
          </a:bodyPr>
          <a:lstStyle/>
          <a:p>
            <a:pPr lvl="1"/>
            <a:r>
              <a:rPr lang="en-US" sz="2800" b="1" dirty="0"/>
              <a:t>In this world of relativism, it is not popular to claim that Jesus is the only way to be saved.  But this is what the Bible says.  </a:t>
            </a:r>
            <a:r>
              <a:rPr lang="en-US" sz="2800" b="1" dirty="0">
                <a:hlinkClick r:id="rId2"/>
              </a:rPr>
              <a:t>John 14:6</a:t>
            </a:r>
            <a:r>
              <a:rPr lang="en-US" sz="2800" b="1" dirty="0"/>
              <a:t>, </a:t>
            </a:r>
            <a:r>
              <a:rPr lang="en-US" sz="2800" b="1" dirty="0" smtClean="0"/>
              <a:t>   </a:t>
            </a:r>
            <a:r>
              <a:rPr lang="en-US" sz="2800" b="1" dirty="0" smtClean="0">
                <a:solidFill>
                  <a:srgbClr val="FFFF00"/>
                </a:solidFill>
              </a:rPr>
              <a:t>"</a:t>
            </a:r>
            <a:r>
              <a:rPr lang="en-US" sz="2800" b="1" dirty="0">
                <a:solidFill>
                  <a:srgbClr val="FFFF00"/>
                </a:solidFill>
              </a:rPr>
              <a:t>Jesus *said to him, "I am the way, and the truth, and the life; no one comes to the Father, but through Me." </a:t>
            </a:r>
            <a:r>
              <a:rPr lang="en-US" sz="2800" b="1" dirty="0"/>
              <a:t>Also, </a:t>
            </a:r>
            <a:r>
              <a:rPr lang="en-US" sz="2800" b="1" dirty="0">
                <a:hlinkClick r:id="rId3"/>
              </a:rPr>
              <a:t>Acts 4:12</a:t>
            </a:r>
            <a:r>
              <a:rPr lang="en-US" sz="2800" b="1" dirty="0"/>
              <a:t>, </a:t>
            </a:r>
            <a:r>
              <a:rPr lang="en-US" sz="2800" b="1" dirty="0">
                <a:solidFill>
                  <a:srgbClr val="FFFF00"/>
                </a:solidFill>
              </a:rPr>
              <a:t>"And there is salvation in no one else; for there is no other name under heaven that has been given among men, by which we must be saved."</a:t>
            </a:r>
            <a:r>
              <a:rPr lang="en-US" sz="2800" b="1" dirty="0"/>
              <a:t>  </a:t>
            </a:r>
            <a:r>
              <a:rPr lang="en-US" sz="2800" b="1" dirty="0" smtClean="0"/>
              <a:t>  There </a:t>
            </a:r>
            <a:r>
              <a:rPr lang="en-US" sz="2800" b="1" dirty="0"/>
              <a:t>is no other way to be saved.  The Muslims, the Buddhists, </a:t>
            </a:r>
            <a:r>
              <a:rPr lang="en-US" sz="2800" b="1" dirty="0" smtClean="0"/>
              <a:t>the Hindu, the Jews </a:t>
            </a:r>
            <a:r>
              <a:rPr lang="en-US" sz="2800" b="1" dirty="0"/>
              <a:t> </a:t>
            </a:r>
            <a:r>
              <a:rPr lang="en-US" sz="2800" b="1" dirty="0" smtClean="0"/>
              <a:t>and all other beliefs,   cannot </a:t>
            </a:r>
            <a:r>
              <a:rPr lang="en-US" sz="2800" b="1" dirty="0"/>
              <a:t>be saved without Jesus.</a:t>
            </a:r>
            <a:endParaRPr lang="en-US" sz="3200" b="1" dirty="0"/>
          </a:p>
        </p:txBody>
      </p:sp>
    </p:spTree>
    <p:extLst>
      <p:ext uri="{BB962C8B-B14F-4D97-AF65-F5344CB8AC3E}">
        <p14:creationId xmlns:p14="http://schemas.microsoft.com/office/powerpoint/2010/main" val="525509255"/>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i="1" dirty="0" smtClean="0">
                <a:solidFill>
                  <a:schemeClr val="accent6">
                    <a:lumMod val="60000"/>
                    <a:lumOff val="40000"/>
                  </a:schemeClr>
                </a:solidFill>
              </a:rPr>
              <a:t>Being Embarrassed That Jesus</a:t>
            </a:r>
            <a:br>
              <a:rPr lang="en-US" sz="4800" b="1" i="1" dirty="0" smtClean="0">
                <a:solidFill>
                  <a:schemeClr val="accent6">
                    <a:lumMod val="60000"/>
                    <a:lumOff val="40000"/>
                  </a:schemeClr>
                </a:solidFill>
              </a:rPr>
            </a:br>
            <a:r>
              <a:rPr lang="en-US" sz="4800" b="1" i="1" dirty="0" smtClean="0">
                <a:solidFill>
                  <a:schemeClr val="accent6">
                    <a:lumMod val="60000"/>
                    <a:lumOff val="40000"/>
                  </a:schemeClr>
                </a:solidFill>
              </a:rPr>
              <a:t>“Is The Only Way”</a:t>
            </a:r>
            <a:endParaRPr lang="en-US" sz="4800" b="1" i="1" dirty="0">
              <a:solidFill>
                <a:schemeClr val="accent6">
                  <a:lumMod val="60000"/>
                  <a:lumOff val="40000"/>
                </a:schemeClr>
              </a:solidFill>
            </a:endParaRPr>
          </a:p>
        </p:txBody>
      </p:sp>
      <p:sp>
        <p:nvSpPr>
          <p:cNvPr id="3" name="Slide Number Placeholder 2"/>
          <p:cNvSpPr>
            <a:spLocks noGrp="1"/>
          </p:cNvSpPr>
          <p:nvPr>
            <p:ph type="sldNum" sz="quarter" idx="12"/>
          </p:nvPr>
        </p:nvSpPr>
        <p:spPr/>
        <p:txBody>
          <a:bodyPr/>
          <a:lstStyle/>
          <a:p>
            <a:fld id="{4E84B309-4DC9-4E67-8C34-34B5E355460E}" type="slidenum">
              <a:rPr lang="en-US" smtClean="0"/>
              <a:t>9</a:t>
            </a:fld>
            <a:endParaRPr lang="en-US"/>
          </a:p>
        </p:txBody>
      </p:sp>
      <p:sp>
        <p:nvSpPr>
          <p:cNvPr id="4" name="Rectangle 3"/>
          <p:cNvSpPr/>
          <p:nvPr/>
        </p:nvSpPr>
        <p:spPr>
          <a:xfrm>
            <a:off x="228600" y="1752600"/>
            <a:ext cx="8915400" cy="2554545"/>
          </a:xfrm>
          <a:prstGeom prst="rect">
            <a:avLst/>
          </a:prstGeom>
        </p:spPr>
        <p:txBody>
          <a:bodyPr wrap="square">
            <a:spAutoFit/>
          </a:bodyPr>
          <a:lstStyle/>
          <a:p>
            <a:r>
              <a:rPr lang="en-US" sz="3200" b="1" dirty="0"/>
              <a:t>Jesus is the only way (</a:t>
            </a:r>
            <a:r>
              <a:rPr lang="en-US" sz="3200" b="1" dirty="0">
                <a:hlinkClick r:id="rId2"/>
              </a:rPr>
              <a:t>John 14:6</a:t>
            </a:r>
            <a:r>
              <a:rPr lang="en-US" sz="3200" b="1" dirty="0"/>
              <a:t>).  Christians should never be ashamed (</a:t>
            </a:r>
            <a:r>
              <a:rPr lang="en-US" sz="3200" b="1" dirty="0">
                <a:hlinkClick r:id="rId3"/>
              </a:rPr>
              <a:t>Rom. 1:16</a:t>
            </a:r>
            <a:r>
              <a:rPr lang="en-US" sz="3200" b="1" dirty="0"/>
              <a:t>) to speak the truth of God's saving work in Christ.  For some, to be timid and embarrassed means that one's eyes are off of God and on people.</a:t>
            </a:r>
          </a:p>
        </p:txBody>
      </p:sp>
      <p:sp>
        <p:nvSpPr>
          <p:cNvPr id="5" name="Rectangle 4"/>
          <p:cNvSpPr/>
          <p:nvPr/>
        </p:nvSpPr>
        <p:spPr>
          <a:xfrm>
            <a:off x="228600" y="4345245"/>
            <a:ext cx="8763000" cy="2246769"/>
          </a:xfrm>
          <a:prstGeom prst="rect">
            <a:avLst/>
          </a:prstGeom>
        </p:spPr>
        <p:txBody>
          <a:bodyPr wrap="square">
            <a:spAutoFit/>
          </a:bodyPr>
          <a:lstStyle/>
          <a:p>
            <a:pPr algn="just"/>
            <a:r>
              <a:rPr lang="en-US" sz="2800" b="1" dirty="0">
                <a:solidFill>
                  <a:schemeClr val="accent6">
                    <a:lumMod val="60000"/>
                    <a:lumOff val="40000"/>
                  </a:schemeClr>
                </a:solidFill>
              </a:rPr>
              <a:t>Titus </a:t>
            </a:r>
            <a:r>
              <a:rPr lang="en-US" sz="2800" b="1" dirty="0" smtClean="0">
                <a:solidFill>
                  <a:schemeClr val="accent6">
                    <a:lumMod val="60000"/>
                    <a:lumOff val="40000"/>
                  </a:schemeClr>
                </a:solidFill>
              </a:rPr>
              <a:t>2:14-15    </a:t>
            </a:r>
            <a:r>
              <a:rPr lang="en-US" sz="2800" b="1" dirty="0">
                <a:solidFill>
                  <a:schemeClr val="accent6">
                    <a:lumMod val="60000"/>
                    <a:lumOff val="40000"/>
                  </a:schemeClr>
                </a:solidFill>
              </a:rPr>
              <a:t>who gave Himself for us, that He might redeem us from every lawless deed and purify for Himself His own special people, zealous for good works. </a:t>
            </a:r>
            <a:r>
              <a:rPr lang="en-US" sz="2800" b="1" dirty="0" smtClean="0">
                <a:solidFill>
                  <a:schemeClr val="accent6">
                    <a:lumMod val="60000"/>
                    <a:lumOff val="40000"/>
                  </a:schemeClr>
                </a:solidFill>
              </a:rPr>
              <a:t> </a:t>
            </a:r>
            <a:r>
              <a:rPr lang="en-US" sz="2800" b="1" dirty="0">
                <a:solidFill>
                  <a:schemeClr val="accent6">
                    <a:lumMod val="60000"/>
                    <a:lumOff val="40000"/>
                  </a:schemeClr>
                </a:solidFill>
              </a:rPr>
              <a:t>Speak these things, exhort, and rebuke with all authority. Let no one despise </a:t>
            </a:r>
            <a:r>
              <a:rPr lang="en-US" sz="2800" b="1" dirty="0" smtClean="0">
                <a:solidFill>
                  <a:schemeClr val="accent6">
                    <a:lumMod val="60000"/>
                    <a:lumOff val="40000"/>
                  </a:schemeClr>
                </a:solidFill>
              </a:rPr>
              <a:t>you.</a:t>
            </a:r>
          </a:p>
        </p:txBody>
      </p:sp>
    </p:spTree>
    <p:extLst>
      <p:ext uri="{BB962C8B-B14F-4D97-AF65-F5344CB8AC3E}">
        <p14:creationId xmlns:p14="http://schemas.microsoft.com/office/powerpoint/2010/main" val="3277954364"/>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25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00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1059</TotalTime>
  <Words>1656</Words>
  <Application>Microsoft Office PowerPoint</Application>
  <PresentationFormat>On-screen Show (4:3)</PresentationFormat>
  <Paragraphs>109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The Bible is Not Inspired &amp; Inerrant</vt:lpstr>
      <vt:lpstr>Using Secular Books  “Instead of” the  Bible in “Bible Study”</vt:lpstr>
      <vt:lpstr>Teaching More Than One Way To God - “Than Jesus”</vt:lpstr>
      <vt:lpstr>Being Embarrassed That Jesus “Is The Only Way”</vt:lpstr>
      <vt:lpstr>Teaching - No Absolute  “Right &amp; Wrong”</vt:lpstr>
      <vt:lpstr>Being Careful Not To Offend Anyone “At the Expense of The Truth”</vt:lpstr>
      <vt:lpstr>Denominations Preaching Moralism “Instead of the Inspired Truth”</vt:lpstr>
      <vt:lpstr>Approving of Homosexuality</vt:lpstr>
      <vt:lpstr>Approving of Women / Elders &amp; Deacons</vt:lpstr>
      <vt:lpstr>Failing To Condemn – “Sins Of Society”</vt:lpstr>
      <vt:lpstr>Psychology As Authority On “Human Nature”</vt:lpstr>
      <vt:lpstr>Using “Politically Correct Terms” From The Pulpit</vt:lpstr>
      <vt:lpstr>Going to Church / A Social Habit</vt:lpstr>
      <vt:lpstr>Prayer As A Last Resort</vt:lpstr>
      <vt:lpstr>Missionaries Not Sent or Supported</vt:lpstr>
      <vt:lpstr>Divorce In America</vt:lpstr>
      <vt:lpstr>God’s Law On Divorce</vt:lpstr>
      <vt:lpstr>When It Comes to Evolution</vt:lpstr>
      <vt:lpstr>When It Comes to Evolution</vt:lpstr>
      <vt:lpstr>True Christians Believe God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Noel Bailey</dc:creator>
  <cp:lastModifiedBy>Noel Bailey</cp:lastModifiedBy>
  <cp:revision>40</cp:revision>
  <dcterms:created xsi:type="dcterms:W3CDTF">2015-06-18T19:31:01Z</dcterms:created>
  <dcterms:modified xsi:type="dcterms:W3CDTF">2015-06-23T15:40:31Z</dcterms:modified>
</cp:coreProperties>
</file>