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9175BF-1B87-47E8-8BE9-730BEAA00A3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175BF-1B87-47E8-8BE9-730BEAA00A3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175BF-1B87-47E8-8BE9-730BEAA00A3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175BF-1B87-47E8-8BE9-730BEAA00A3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9175BF-1B87-47E8-8BE9-730BEAA00A33}" type="datetimeFigureOut">
              <a:rPr lang="en-US" smtClean="0"/>
              <a:pPr/>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9175BF-1B87-47E8-8BE9-730BEAA00A33}"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9175BF-1B87-47E8-8BE9-730BEAA00A33}" type="datetimeFigureOut">
              <a:rPr lang="en-US" smtClean="0"/>
              <a:pPr/>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9175BF-1B87-47E8-8BE9-730BEAA00A33}" type="datetimeFigureOut">
              <a:rPr lang="en-US" smtClean="0"/>
              <a:pPr/>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175BF-1B87-47E8-8BE9-730BEAA00A33}" type="datetimeFigureOut">
              <a:rPr lang="en-US" smtClean="0"/>
              <a:pPr/>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9175BF-1B87-47E8-8BE9-730BEAA00A33}"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9175BF-1B87-47E8-8BE9-730BEAA00A33}" type="datetimeFigureOut">
              <a:rPr lang="en-US" smtClean="0"/>
              <a:pPr/>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2E2E4-BDC1-473C-B90C-9E7E4A880E1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175BF-1B87-47E8-8BE9-730BEAA00A33}" type="datetimeFigureOut">
              <a:rPr lang="en-US" smtClean="0"/>
              <a:pPr/>
              <a:t>9/27/2017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2E2E4-BDC1-473C-B90C-9E7E4A880E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ook cover Chakra 101.jpg"/>
          <p:cNvPicPr>
            <a:picLocks noChangeAspect="1"/>
          </p:cNvPicPr>
          <p:nvPr/>
        </p:nvPicPr>
        <p:blipFill>
          <a:blip r:embed="rId2" cstate="print"/>
          <a:stretch>
            <a:fillRect/>
          </a:stretch>
        </p:blipFill>
        <p:spPr>
          <a:xfrm>
            <a:off x="2057400" y="1"/>
            <a:ext cx="47244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4191000" cy="2895600"/>
          </a:xfrm>
        </p:spPr>
        <p:txBody>
          <a:bodyPr/>
          <a:lstStyle/>
          <a:p>
            <a:pPr algn="l"/>
            <a:r>
              <a:rPr lang="en-US" dirty="0"/>
              <a:t>Overactive </a:t>
            </a:r>
          </a:p>
          <a:p>
            <a:pPr algn="l">
              <a:buFont typeface="Arial" pitchFamily="34" charset="0"/>
              <a:buChar char="•"/>
            </a:pPr>
            <a:r>
              <a:rPr lang="en-US" sz="2800" dirty="0"/>
              <a:t>Love without discernment</a:t>
            </a:r>
          </a:p>
          <a:p>
            <a:pPr algn="l">
              <a:buFont typeface="Arial" pitchFamily="34" charset="0"/>
              <a:buChar char="•"/>
            </a:pPr>
            <a:r>
              <a:rPr lang="en-US" sz="2800" dirty="0"/>
              <a:t>No boundaries</a:t>
            </a:r>
          </a:p>
          <a:p>
            <a:pPr algn="l">
              <a:buFont typeface="Arial" pitchFamily="34" charset="0"/>
              <a:buChar char="•"/>
            </a:pPr>
            <a:r>
              <a:rPr lang="en-US" sz="2800" dirty="0"/>
              <a:t>Loss of self</a:t>
            </a:r>
          </a:p>
          <a:p>
            <a:pPr algn="l">
              <a:buFont typeface="Arial" pitchFamily="34" charset="0"/>
              <a:buChar char="•"/>
            </a:pPr>
            <a:r>
              <a:rPr lang="en-US" sz="2800" dirty="0"/>
              <a:t> people pleasing </a:t>
            </a:r>
          </a:p>
          <a:p>
            <a:pPr algn="l">
              <a:buFont typeface="Arial" pitchFamily="34" charset="0"/>
              <a:buChar char="•"/>
            </a:pPr>
            <a:endParaRPr lang="en-US" dirty="0"/>
          </a:p>
        </p:txBody>
      </p:sp>
      <p:sp>
        <p:nvSpPr>
          <p:cNvPr id="4" name="Subtitle 2"/>
          <p:cNvSpPr txBox="1">
            <a:spLocks/>
          </p:cNvSpPr>
          <p:nvPr/>
        </p:nvSpPr>
        <p:spPr>
          <a:xfrm>
            <a:off x="4724400" y="457200"/>
            <a:ext cx="4191000" cy="2895600"/>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Under</a:t>
            </a: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active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Loner lifestyle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Dislike touch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Self absorbed</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Lack empathy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unforgiving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Subtitle 2"/>
          <p:cNvSpPr txBox="1">
            <a:spLocks/>
          </p:cNvSpPr>
          <p:nvPr/>
        </p:nvSpPr>
        <p:spPr>
          <a:xfrm>
            <a:off x="381000" y="3429000"/>
            <a:ext cx="8305800" cy="31242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Healing</a:t>
            </a:r>
            <a:r>
              <a:rPr kumimoji="0" lang="en-US" sz="3200" b="0" i="0" u="none" strike="noStrike" kern="1200" cap="none" spc="0" normalizeH="0" noProof="0" dirty="0">
                <a:ln>
                  <a:noFill/>
                </a:ln>
                <a:solidFill>
                  <a:schemeClr val="tx1">
                    <a:tint val="75000"/>
                  </a:schemeClr>
                </a:solidFill>
                <a:effectLst/>
                <a:uLnTx/>
                <a:uFillTx/>
                <a:latin typeface="+mn-lt"/>
                <a:ea typeface="+mn-ea"/>
                <a:cs typeface="+mn-cs"/>
              </a:rPr>
              <a:t> </a:t>
            </a:r>
          </a:p>
          <a:p>
            <a:pPr marL="0" marR="0" lvl="0" indent="0" algn="l" defTabSz="914400" rtl="0" eaLnBrk="1" fontAlgn="auto" latinLnBrk="0" hangingPunct="1">
              <a:lnSpc>
                <a:spcPct val="100000"/>
              </a:lnSpc>
              <a:spcBef>
                <a:spcPct val="20000"/>
              </a:spcBef>
              <a:spcAft>
                <a:spcPts val="0"/>
              </a:spcAft>
              <a:buClrTx/>
              <a:buSzTx/>
              <a:tabLst/>
              <a:defRPr/>
            </a:pPr>
            <a:r>
              <a:rPr lang="en-US" sz="2800" noProof="0" dirty="0">
                <a:solidFill>
                  <a:schemeClr val="tx1">
                    <a:tint val="75000"/>
                  </a:schemeClr>
                </a:solidFill>
              </a:rPr>
              <a:t>Affirmations: “I love my being” “I am open to give and receive love” </a:t>
            </a:r>
          </a:p>
          <a:p>
            <a:pPr marL="0" marR="0" lvl="0" indent="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dirty="0">
                <a:ln>
                  <a:noFill/>
                </a:ln>
                <a:solidFill>
                  <a:schemeClr val="tx1">
                    <a:tint val="75000"/>
                  </a:schemeClr>
                </a:solidFill>
                <a:effectLst/>
                <a:uLnTx/>
                <a:uFillTx/>
                <a:latin typeface="+mn-lt"/>
                <a:ea typeface="+mn-ea"/>
                <a:cs typeface="+mn-cs"/>
              </a:rPr>
              <a:t>Meditation crystal: rose quartz, emerald, or jade</a:t>
            </a:r>
          </a:p>
          <a:p>
            <a:pPr marL="0" marR="0" lvl="0" indent="0" algn="l" defTabSz="914400" rtl="0" eaLnBrk="1" fontAlgn="auto" latinLnBrk="0" hangingPunct="1">
              <a:lnSpc>
                <a:spcPct val="100000"/>
              </a:lnSpc>
              <a:spcBef>
                <a:spcPct val="20000"/>
              </a:spcBef>
              <a:spcAft>
                <a:spcPts val="0"/>
              </a:spcAft>
              <a:buClrTx/>
              <a:buSzTx/>
              <a:tabLst/>
              <a:defRPr/>
            </a:pPr>
            <a:r>
              <a:rPr lang="en-US" sz="2800" noProof="0" dirty="0">
                <a:solidFill>
                  <a:schemeClr val="tx1">
                    <a:tint val="75000"/>
                  </a:schemeClr>
                </a:solidFill>
              </a:rPr>
              <a:t>Essential oils to warm: lavender, jasmine, or </a:t>
            </a:r>
            <a:r>
              <a:rPr lang="en-US" sz="2800" noProof="0" dirty="0" err="1">
                <a:solidFill>
                  <a:schemeClr val="tx1">
                    <a:tint val="75000"/>
                  </a:schemeClr>
                </a:solidFill>
              </a:rPr>
              <a:t>neroli</a:t>
            </a:r>
            <a:endParaRPr lang="en-US" sz="2800" noProof="0" dirty="0">
              <a:solidFill>
                <a:schemeClr val="tx1">
                  <a:tint val="75000"/>
                </a:schemeClr>
              </a:solidFill>
            </a:endParaRPr>
          </a:p>
          <a:p>
            <a:pPr marL="0" marR="0" lvl="0" indent="0" algn="l" defTabSz="914400" rtl="0" eaLnBrk="1" fontAlgn="auto" latinLnBrk="0" hangingPunct="1">
              <a:lnSpc>
                <a:spcPct val="100000"/>
              </a:lnSpc>
              <a:spcBef>
                <a:spcPct val="20000"/>
              </a:spcBef>
              <a:spcAft>
                <a:spcPts val="0"/>
              </a:spcAft>
              <a:buClrTx/>
              <a:buSzTx/>
              <a:tabLst/>
              <a:defRPr/>
            </a:pPr>
            <a:r>
              <a:rPr lang="en-US" sz="2800" dirty="0">
                <a:solidFill>
                  <a:schemeClr val="tx1">
                    <a:tint val="75000"/>
                  </a:schemeClr>
                </a:solidFill>
              </a:rPr>
              <a:t>Foods: plums, cherries, strawberries, beans </a:t>
            </a:r>
            <a:endParaRPr lang="en-US" sz="2800" noProof="0" dirty="0">
              <a:solidFill>
                <a:schemeClr val="tx1">
                  <a:tint val="75000"/>
                </a:schemeClr>
              </a:solidFill>
            </a:endParaRPr>
          </a:p>
          <a:p>
            <a:pPr marL="0" marR="0" lvl="0" indent="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304800"/>
            <a:ext cx="6629400" cy="993775"/>
          </a:xfrm>
        </p:spPr>
        <p:txBody>
          <a:bodyPr>
            <a:normAutofit fontScale="90000"/>
          </a:bodyPr>
          <a:lstStyle/>
          <a:p>
            <a:pPr algn="l"/>
            <a:r>
              <a:rPr lang="en-US" dirty="0"/>
              <a:t>Throat Chakra/ </a:t>
            </a:r>
            <a:r>
              <a:rPr lang="en-US" dirty="0" err="1"/>
              <a:t>Vishuddha</a:t>
            </a:r>
            <a:br>
              <a:rPr lang="en-US" dirty="0"/>
            </a:br>
            <a:r>
              <a:rPr lang="en-US" sz="3200" dirty="0"/>
              <a:t>feelings and emotions are expressed </a:t>
            </a:r>
            <a:endParaRPr lang="en-US" dirty="0"/>
          </a:p>
        </p:txBody>
      </p:sp>
      <p:sp>
        <p:nvSpPr>
          <p:cNvPr id="3" name="Subtitle 2"/>
          <p:cNvSpPr>
            <a:spLocks noGrp="1"/>
          </p:cNvSpPr>
          <p:nvPr>
            <p:ph type="subTitle" idx="1"/>
          </p:nvPr>
        </p:nvSpPr>
        <p:spPr>
          <a:xfrm>
            <a:off x="457200" y="1676400"/>
            <a:ext cx="3733800" cy="2438400"/>
          </a:xfrm>
        </p:spPr>
        <p:txBody>
          <a:bodyPr/>
          <a:lstStyle/>
          <a:p>
            <a:pPr algn="l"/>
            <a:r>
              <a:rPr lang="en-US" dirty="0"/>
              <a:t>Open </a:t>
            </a:r>
          </a:p>
          <a:p>
            <a:pPr algn="l">
              <a:buFont typeface="Arial" pitchFamily="34" charset="0"/>
              <a:buChar char="•"/>
            </a:pPr>
            <a:r>
              <a:rPr lang="en-US" sz="2800" dirty="0"/>
              <a:t>Speak your truth </a:t>
            </a:r>
          </a:p>
          <a:p>
            <a:pPr algn="l">
              <a:buFont typeface="Arial" pitchFamily="34" charset="0"/>
              <a:buChar char="•"/>
            </a:pPr>
            <a:r>
              <a:rPr lang="en-US" sz="2800" dirty="0"/>
              <a:t>Project creativity</a:t>
            </a:r>
          </a:p>
          <a:p>
            <a:pPr algn="l">
              <a:buFont typeface="Arial" pitchFamily="34" charset="0"/>
              <a:buChar char="•"/>
            </a:pPr>
            <a:r>
              <a:rPr lang="en-US" sz="2800" dirty="0"/>
              <a:t>Speak authentically </a:t>
            </a:r>
          </a:p>
        </p:txBody>
      </p:sp>
      <p:pic>
        <p:nvPicPr>
          <p:cNvPr id="5122" name="Picture 2" descr="throat"/>
          <p:cNvPicPr>
            <a:picLocks noChangeAspect="1" noChangeArrowheads="1"/>
          </p:cNvPicPr>
          <p:nvPr/>
        </p:nvPicPr>
        <p:blipFill>
          <a:blip r:embed="rId2"/>
          <a:srcRect/>
          <a:stretch>
            <a:fillRect/>
          </a:stretch>
        </p:blipFill>
        <p:spPr bwMode="auto">
          <a:xfrm>
            <a:off x="0" y="0"/>
            <a:ext cx="1627187" cy="1620837"/>
          </a:xfrm>
          <a:prstGeom prst="rect">
            <a:avLst/>
          </a:prstGeom>
          <a:noFill/>
          <a:ln w="9525" algn="in">
            <a:noFill/>
            <a:miter lim="800000"/>
            <a:headEnd/>
            <a:tailEnd/>
          </a:ln>
          <a:effectLst/>
        </p:spPr>
      </p:pic>
      <p:sp>
        <p:nvSpPr>
          <p:cNvPr id="5" name="Subtitle 2"/>
          <p:cNvSpPr txBox="1">
            <a:spLocks/>
          </p:cNvSpPr>
          <p:nvPr/>
        </p:nvSpPr>
        <p:spPr>
          <a:xfrm>
            <a:off x="4495800" y="1600200"/>
            <a:ext cx="3733800" cy="48006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Close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Susceptible to word vomit</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Bad listener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Fear of speaking</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Lying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Can’t keep secrets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Shyness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304800" y="381000"/>
            <a:ext cx="3048000" cy="2895600"/>
          </a:xfrm>
        </p:spPr>
        <p:txBody>
          <a:bodyPr/>
          <a:lstStyle/>
          <a:p>
            <a:pPr algn="l"/>
            <a:r>
              <a:rPr lang="en-US" dirty="0"/>
              <a:t>Overactive </a:t>
            </a:r>
          </a:p>
          <a:p>
            <a:pPr algn="l">
              <a:buFont typeface="Arial" pitchFamily="34" charset="0"/>
              <a:buChar char="•"/>
            </a:pPr>
            <a:r>
              <a:rPr lang="en-US" sz="2800" dirty="0"/>
              <a:t>Gossiping </a:t>
            </a:r>
          </a:p>
          <a:p>
            <a:pPr algn="l">
              <a:buFont typeface="Arial" pitchFamily="34" charset="0"/>
              <a:buChar char="•"/>
            </a:pPr>
            <a:r>
              <a:rPr lang="en-US" sz="2800" dirty="0"/>
              <a:t> over talkative </a:t>
            </a:r>
          </a:p>
          <a:p>
            <a:pPr algn="l">
              <a:buFont typeface="Arial" pitchFamily="34" charset="0"/>
              <a:buChar char="•"/>
            </a:pPr>
            <a:r>
              <a:rPr lang="en-US" sz="2800" dirty="0"/>
              <a:t>Arrogance </a:t>
            </a:r>
          </a:p>
          <a:p>
            <a:pPr algn="l">
              <a:buFont typeface="Arial" pitchFamily="34" charset="0"/>
              <a:buChar char="•"/>
            </a:pPr>
            <a:r>
              <a:rPr lang="en-US" sz="2800" dirty="0"/>
              <a:t>Condescending </a:t>
            </a:r>
          </a:p>
        </p:txBody>
      </p:sp>
      <p:sp>
        <p:nvSpPr>
          <p:cNvPr id="5" name="Subtitle 2"/>
          <p:cNvSpPr txBox="1">
            <a:spLocks/>
          </p:cNvSpPr>
          <p:nvPr/>
        </p:nvSpPr>
        <p:spPr>
          <a:xfrm>
            <a:off x="3733800" y="381000"/>
            <a:ext cx="3733800" cy="32004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Underactive</a:t>
            </a: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Shyness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Socially withdrawn</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Fear change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Can’t communicate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 Negative thinking  </a:t>
            </a:r>
          </a:p>
        </p:txBody>
      </p:sp>
      <p:sp>
        <p:nvSpPr>
          <p:cNvPr id="6" name="Subtitle 2"/>
          <p:cNvSpPr txBox="1">
            <a:spLocks/>
          </p:cNvSpPr>
          <p:nvPr/>
        </p:nvSpPr>
        <p:spPr>
          <a:xfrm>
            <a:off x="457200" y="3886200"/>
            <a:ext cx="8229600" cy="2667000"/>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Healing</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a:solidFill>
                  <a:schemeClr val="tx1">
                    <a:tint val="75000"/>
                  </a:schemeClr>
                </a:solidFill>
              </a:rPr>
              <a:t>Affirmation: “I speak my truth with love” “I speak with confidence and compassion”</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a:solidFill>
                  <a:schemeClr val="tx1">
                    <a:tint val="75000"/>
                  </a:schemeClr>
                </a:solidFill>
              </a:rPr>
              <a:t>Meditation crystal: turquoise, </a:t>
            </a:r>
            <a:r>
              <a:rPr lang="en-US" sz="2800" dirty="0" err="1">
                <a:solidFill>
                  <a:schemeClr val="tx1">
                    <a:tint val="75000"/>
                  </a:schemeClr>
                </a:solidFill>
              </a:rPr>
              <a:t>sodalite</a:t>
            </a:r>
            <a:r>
              <a:rPr lang="en-US" sz="2800" dirty="0">
                <a:solidFill>
                  <a:schemeClr val="tx1">
                    <a:tint val="75000"/>
                  </a:schemeClr>
                </a:solidFill>
              </a:rPr>
              <a:t>, amazonite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a:solidFill>
                  <a:schemeClr val="tx1">
                    <a:tint val="75000"/>
                  </a:schemeClr>
                </a:solidFill>
              </a:rPr>
              <a:t>Essential oils for warming: lavender, sandalwood, or </a:t>
            </a:r>
            <a:r>
              <a:rPr lang="en-US" sz="2800" dirty="0" err="1">
                <a:solidFill>
                  <a:schemeClr val="tx1">
                    <a:tint val="75000"/>
                  </a:schemeClr>
                </a:solidFill>
              </a:rPr>
              <a:t>neroli</a:t>
            </a:r>
            <a:endParaRPr lang="en-US" sz="2800" dirty="0">
              <a:solidFill>
                <a:schemeClr val="tx1">
                  <a:tint val="75000"/>
                </a:schemeClr>
              </a:solidFill>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a:solidFill>
                  <a:schemeClr val="tx1">
                    <a:tint val="75000"/>
                  </a:schemeClr>
                </a:solidFill>
              </a:rPr>
              <a:t>Foods: wheat germ, ginseng, bananas, kelp  </a:t>
            </a:r>
            <a:r>
              <a:rPr kumimoji="0" lang="en-US" sz="3200" b="0" i="0" u="none" strike="noStrike" kern="1200" cap="none" spc="0" normalizeH="0" noProof="0" dirty="0">
                <a:ln>
                  <a:noFill/>
                </a:ln>
                <a:solidFill>
                  <a:schemeClr val="tx1">
                    <a:tint val="75000"/>
                  </a:schemeClr>
                </a:solidFill>
                <a:effectLst/>
                <a:uLnTx/>
                <a:uFillTx/>
                <a:latin typeface="+mn-lt"/>
                <a:ea typeface="+mn-ea"/>
                <a:cs typeface="+mn-cs"/>
              </a:rPr>
              <a:t> </a:t>
            </a: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28600"/>
            <a:ext cx="6934200" cy="1371600"/>
          </a:xfrm>
        </p:spPr>
        <p:txBody>
          <a:bodyPr>
            <a:normAutofit fontScale="90000"/>
          </a:bodyPr>
          <a:lstStyle/>
          <a:p>
            <a:pPr algn="l"/>
            <a:r>
              <a:rPr lang="en-US" dirty="0"/>
              <a:t>3</a:t>
            </a:r>
            <a:r>
              <a:rPr lang="en-US" baseline="30000" dirty="0"/>
              <a:t>rd</a:t>
            </a:r>
            <a:r>
              <a:rPr lang="en-US" dirty="0"/>
              <a:t> eye chakra/</a:t>
            </a:r>
            <a:r>
              <a:rPr lang="en-US" dirty="0" err="1"/>
              <a:t>Anja</a:t>
            </a:r>
            <a:r>
              <a:rPr lang="en-US" dirty="0"/>
              <a:t> </a:t>
            </a:r>
            <a:br>
              <a:rPr lang="en-US" dirty="0"/>
            </a:br>
            <a:r>
              <a:rPr lang="en-US" sz="3200" dirty="0"/>
              <a:t>unity consciousness, higher awareness, and knowing spiritual truth </a:t>
            </a:r>
            <a:endParaRPr lang="en-US" dirty="0"/>
          </a:p>
        </p:txBody>
      </p:sp>
      <p:pic>
        <p:nvPicPr>
          <p:cNvPr id="6146" name="Picture 2" descr="Third_Eye_Chakra"/>
          <p:cNvPicPr>
            <a:picLocks noChangeAspect="1" noChangeArrowheads="1"/>
          </p:cNvPicPr>
          <p:nvPr/>
        </p:nvPicPr>
        <p:blipFill>
          <a:blip r:embed="rId2"/>
          <a:srcRect/>
          <a:stretch>
            <a:fillRect/>
          </a:stretch>
        </p:blipFill>
        <p:spPr bwMode="auto">
          <a:xfrm>
            <a:off x="0" y="0"/>
            <a:ext cx="2039937" cy="1446212"/>
          </a:xfrm>
          <a:prstGeom prst="rect">
            <a:avLst/>
          </a:prstGeom>
          <a:noFill/>
          <a:ln w="9525" algn="in">
            <a:noFill/>
            <a:miter lim="800000"/>
            <a:headEnd/>
            <a:tailEnd/>
          </a:ln>
          <a:effectLst/>
        </p:spPr>
      </p:pic>
      <p:sp>
        <p:nvSpPr>
          <p:cNvPr id="5" name="Subtitle 2"/>
          <p:cNvSpPr>
            <a:spLocks noGrp="1"/>
          </p:cNvSpPr>
          <p:nvPr>
            <p:ph type="subTitle" idx="1"/>
          </p:nvPr>
        </p:nvSpPr>
        <p:spPr>
          <a:xfrm>
            <a:off x="533400" y="1828800"/>
            <a:ext cx="3886200" cy="4572000"/>
          </a:xfrm>
        </p:spPr>
        <p:txBody>
          <a:bodyPr/>
          <a:lstStyle/>
          <a:p>
            <a:pPr algn="l"/>
            <a:r>
              <a:rPr lang="en-US" dirty="0"/>
              <a:t>Open  </a:t>
            </a:r>
          </a:p>
          <a:p>
            <a:pPr algn="l">
              <a:buFont typeface="Arial" pitchFamily="34" charset="0"/>
              <a:buChar char="•"/>
            </a:pPr>
            <a:r>
              <a:rPr lang="en-US" sz="2800" dirty="0"/>
              <a:t>Spiritual visions</a:t>
            </a:r>
          </a:p>
          <a:p>
            <a:pPr algn="l">
              <a:buFont typeface="Arial" pitchFamily="34" charset="0"/>
              <a:buChar char="•"/>
            </a:pPr>
            <a:r>
              <a:rPr lang="en-US" sz="2800" dirty="0"/>
              <a:t>Higher intuition</a:t>
            </a:r>
          </a:p>
          <a:p>
            <a:pPr algn="l">
              <a:buFont typeface="Arial" pitchFamily="34" charset="0"/>
              <a:buChar char="•"/>
            </a:pPr>
            <a:r>
              <a:rPr lang="en-US" sz="2800" dirty="0"/>
              <a:t>Clairvoyance </a:t>
            </a:r>
          </a:p>
          <a:p>
            <a:pPr algn="l">
              <a:buFont typeface="Arial" pitchFamily="34" charset="0"/>
              <a:buChar char="•"/>
            </a:pPr>
            <a:r>
              <a:rPr lang="en-US" sz="2800" dirty="0"/>
              <a:t>Inspired creativity</a:t>
            </a:r>
          </a:p>
          <a:p>
            <a:pPr algn="l">
              <a:buFont typeface="Arial" pitchFamily="34" charset="0"/>
              <a:buChar char="•"/>
            </a:pPr>
            <a:r>
              <a:rPr lang="en-US" sz="2800" dirty="0"/>
              <a:t>Perceive energies</a:t>
            </a:r>
          </a:p>
          <a:p>
            <a:pPr algn="l">
              <a:buFont typeface="Arial" pitchFamily="34" charset="0"/>
              <a:buChar char="•"/>
            </a:pPr>
            <a:r>
              <a:rPr lang="en-US" sz="2800" dirty="0"/>
              <a:t>New wisdom   </a:t>
            </a:r>
          </a:p>
          <a:p>
            <a:pPr algn="l">
              <a:buFont typeface="Arial" pitchFamily="34" charset="0"/>
              <a:buChar char="•"/>
            </a:pPr>
            <a:endParaRPr lang="en-US" sz="2800" dirty="0"/>
          </a:p>
        </p:txBody>
      </p:sp>
      <p:sp>
        <p:nvSpPr>
          <p:cNvPr id="6" name="Subtitle 2"/>
          <p:cNvSpPr txBox="1">
            <a:spLocks/>
          </p:cNvSpPr>
          <p:nvPr/>
        </p:nvSpPr>
        <p:spPr>
          <a:xfrm>
            <a:off x="4648200" y="1752600"/>
            <a:ext cx="4114800" cy="457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Closed </a:t>
            </a: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Stagnant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Fantasized idea of reality</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Unable to visualizes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Can’t see the bigger picture </a:t>
            </a:r>
          </a:p>
          <a:p>
            <a:pPr marL="0" marR="0" lvl="0" indent="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304800" y="381000"/>
            <a:ext cx="4267200" cy="3276600"/>
          </a:xfrm>
        </p:spPr>
        <p:txBody>
          <a:bodyPr>
            <a:normAutofit/>
          </a:bodyPr>
          <a:lstStyle/>
          <a:p>
            <a:pPr algn="l"/>
            <a:r>
              <a:rPr lang="en-US" dirty="0"/>
              <a:t>Overactive </a:t>
            </a:r>
          </a:p>
          <a:p>
            <a:pPr marL="457200" indent="-457200" algn="l">
              <a:buFont typeface="Arial" panose="020B0604020202020204" pitchFamily="34" charset="0"/>
              <a:buChar char="•"/>
            </a:pPr>
            <a:r>
              <a:rPr lang="en-US" sz="2800" dirty="0"/>
              <a:t>Being judgmental</a:t>
            </a:r>
          </a:p>
          <a:p>
            <a:pPr marL="457200" indent="-457200" algn="l">
              <a:buFont typeface="Arial" panose="020B0604020202020204" pitchFamily="34" charset="0"/>
              <a:buChar char="•"/>
            </a:pPr>
            <a:r>
              <a:rPr lang="en-US" sz="2800" dirty="0"/>
              <a:t>Anxiety </a:t>
            </a:r>
          </a:p>
          <a:p>
            <a:pPr marL="457200" indent="-457200" algn="l">
              <a:buFont typeface="Arial" panose="020B0604020202020204" pitchFamily="34" charset="0"/>
              <a:buChar char="•"/>
            </a:pPr>
            <a:r>
              <a:rPr lang="en-US" sz="2800" dirty="0"/>
              <a:t>Paranoia </a:t>
            </a:r>
          </a:p>
          <a:p>
            <a:pPr marL="457200" indent="-457200" algn="l">
              <a:buFont typeface="Arial" panose="020B0604020202020204" pitchFamily="34" charset="0"/>
              <a:buChar char="•"/>
            </a:pPr>
            <a:r>
              <a:rPr lang="en-US" sz="2800" dirty="0"/>
              <a:t>Overactive imagination</a:t>
            </a:r>
          </a:p>
          <a:p>
            <a:pPr marL="457200" indent="-457200" algn="l">
              <a:buFont typeface="Arial" panose="020B0604020202020204" pitchFamily="34" charset="0"/>
              <a:buChar char="•"/>
            </a:pPr>
            <a:r>
              <a:rPr lang="en-US" sz="2800" dirty="0"/>
              <a:t>Mental clouds  </a:t>
            </a:r>
          </a:p>
          <a:p>
            <a:pPr algn="l">
              <a:buFont typeface="Arial" pitchFamily="34" charset="0"/>
              <a:buChar char="•"/>
            </a:pPr>
            <a:endParaRPr lang="en-US" dirty="0"/>
          </a:p>
        </p:txBody>
      </p:sp>
      <p:sp>
        <p:nvSpPr>
          <p:cNvPr id="5" name="Subtitle 2"/>
          <p:cNvSpPr txBox="1">
            <a:spLocks/>
          </p:cNvSpPr>
          <p:nvPr/>
        </p:nvSpPr>
        <p:spPr>
          <a:xfrm>
            <a:off x="5181600" y="381000"/>
            <a:ext cx="3048000" cy="2895600"/>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Underactive</a:t>
            </a:r>
          </a:p>
          <a:p>
            <a:pPr marL="457200" marR="0" lvl="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err="1">
                <a:ln>
                  <a:noFill/>
                </a:ln>
                <a:solidFill>
                  <a:schemeClr val="tx1">
                    <a:tint val="75000"/>
                  </a:schemeClr>
                </a:solidFill>
                <a:effectLst/>
                <a:uLnTx/>
                <a:uFillTx/>
                <a:latin typeface="+mn-lt"/>
                <a:ea typeface="+mn-ea"/>
                <a:cs typeface="+mn-cs"/>
              </a:rPr>
              <a:t>Inso</a:t>
            </a:r>
            <a:r>
              <a:rPr lang="en-US" sz="2800" dirty="0" err="1">
                <a:solidFill>
                  <a:schemeClr val="tx1">
                    <a:tint val="75000"/>
                  </a:schemeClr>
                </a:solidFill>
              </a:rPr>
              <a:t>mnia</a:t>
            </a:r>
            <a:endParaRPr lang="en-US" sz="2800" dirty="0">
              <a:solidFill>
                <a:schemeClr val="tx1">
                  <a:tint val="75000"/>
                </a:schemeClr>
              </a:solidFill>
            </a:endParaRPr>
          </a:p>
          <a:p>
            <a:pPr marL="457200" marR="0" lvl="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Depression</a:t>
            </a:r>
          </a:p>
          <a:p>
            <a:pPr marL="457200" marR="0" lvl="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2800" dirty="0">
                <a:solidFill>
                  <a:schemeClr val="tx1">
                    <a:tint val="75000"/>
                  </a:schemeClr>
                </a:solidFill>
              </a:rPr>
              <a:t>Migraines</a:t>
            </a:r>
          </a:p>
          <a:p>
            <a:pPr marL="457200" marR="0" lvl="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Closed off from higher thinking </a:t>
            </a:r>
          </a:p>
          <a:p>
            <a:pPr marL="457200" marR="0" lvl="0"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ubtitle 2"/>
          <p:cNvSpPr txBox="1">
            <a:spLocks/>
          </p:cNvSpPr>
          <p:nvPr/>
        </p:nvSpPr>
        <p:spPr>
          <a:xfrm>
            <a:off x="381000" y="3962400"/>
            <a:ext cx="8382000" cy="2438400"/>
          </a:xfrm>
          <a:prstGeom prst="rect">
            <a:avLst/>
          </a:prstGeom>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Healing</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a:solidFill>
                  <a:schemeClr val="tx1">
                    <a:tint val="75000"/>
                  </a:schemeClr>
                </a:solidFill>
              </a:rPr>
              <a:t>Affirmations: “I see clearly” “I have keen perception”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a:solidFill>
                  <a:schemeClr val="tx1">
                    <a:tint val="75000"/>
                  </a:schemeClr>
                </a:solidFill>
              </a:rPr>
              <a:t>Meditation crystal: amethyst, clear quartz, or </a:t>
            </a:r>
            <a:r>
              <a:rPr lang="en-US" sz="2800" dirty="0" err="1">
                <a:solidFill>
                  <a:schemeClr val="tx1">
                    <a:tint val="75000"/>
                  </a:schemeClr>
                </a:solidFill>
              </a:rPr>
              <a:t>angelite</a:t>
            </a:r>
            <a:endParaRPr lang="en-US" sz="2800" dirty="0">
              <a:solidFill>
                <a:schemeClr val="tx1">
                  <a:tint val="75000"/>
                </a:schemeClr>
              </a:solidFill>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a:solidFill>
                  <a:schemeClr val="tx1">
                    <a:tint val="75000"/>
                  </a:schemeClr>
                </a:solidFill>
              </a:rPr>
              <a:t>Essential oil for warming: juniper, sandalwood</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a:solidFill>
                  <a:schemeClr val="tx1">
                    <a:tint val="75000"/>
                  </a:schemeClr>
                </a:solidFill>
              </a:rPr>
              <a:t>Food: nuts, berries, water, alfalfa, dark chocolate   </a:t>
            </a:r>
            <a:r>
              <a:rPr lang="en-US" sz="3200" dirty="0">
                <a:solidFill>
                  <a:schemeClr val="tx1">
                    <a:tint val="75000"/>
                  </a:schemeClr>
                </a:solidFill>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04800"/>
            <a:ext cx="7086600" cy="1524000"/>
          </a:xfrm>
        </p:spPr>
        <p:txBody>
          <a:bodyPr>
            <a:normAutofit/>
          </a:bodyPr>
          <a:lstStyle/>
          <a:p>
            <a:pPr algn="l"/>
            <a:r>
              <a:rPr lang="en-US" dirty="0"/>
              <a:t>Crown chakra/  </a:t>
            </a:r>
            <a:r>
              <a:rPr lang="en-US" b="1" dirty="0" err="1"/>
              <a:t>Sahasarara</a:t>
            </a:r>
            <a:r>
              <a:rPr lang="en-US" b="1" dirty="0"/>
              <a:t> </a:t>
            </a:r>
            <a:br>
              <a:rPr lang="en-US" dirty="0"/>
            </a:br>
            <a:r>
              <a:rPr lang="en-US" sz="3600" dirty="0"/>
              <a:t>contact with oneness and the divine </a:t>
            </a:r>
          </a:p>
        </p:txBody>
      </p:sp>
      <p:sp>
        <p:nvSpPr>
          <p:cNvPr id="3" name="Subtitle 2"/>
          <p:cNvSpPr>
            <a:spLocks noGrp="1"/>
          </p:cNvSpPr>
          <p:nvPr>
            <p:ph type="subTitle" idx="1"/>
          </p:nvPr>
        </p:nvSpPr>
        <p:spPr>
          <a:xfrm>
            <a:off x="381000" y="1828800"/>
            <a:ext cx="3962400" cy="4724400"/>
          </a:xfrm>
        </p:spPr>
        <p:txBody>
          <a:bodyPr/>
          <a:lstStyle/>
          <a:p>
            <a:pPr algn="l"/>
            <a:r>
              <a:rPr lang="en-US" dirty="0"/>
              <a:t>Open</a:t>
            </a:r>
          </a:p>
          <a:p>
            <a:pPr algn="l">
              <a:buFont typeface="Arial" pitchFamily="34" charset="0"/>
              <a:buChar char="•"/>
            </a:pPr>
            <a:r>
              <a:rPr lang="en-US" sz="2800" dirty="0"/>
              <a:t>Feel bliss</a:t>
            </a:r>
          </a:p>
          <a:p>
            <a:pPr algn="l">
              <a:buFont typeface="Arial" pitchFamily="34" charset="0"/>
              <a:buChar char="•"/>
            </a:pPr>
            <a:r>
              <a:rPr lang="en-US" sz="2800" dirty="0"/>
              <a:t>Utmost clarity </a:t>
            </a:r>
          </a:p>
          <a:p>
            <a:pPr algn="l">
              <a:buFont typeface="Arial" pitchFamily="34" charset="0"/>
              <a:buChar char="•"/>
            </a:pPr>
            <a:r>
              <a:rPr lang="en-US" sz="2800" dirty="0"/>
              <a:t>Enlightened wisdom </a:t>
            </a:r>
          </a:p>
          <a:p>
            <a:pPr algn="l">
              <a:buFont typeface="Arial" pitchFamily="34" charset="0"/>
              <a:buChar char="•"/>
            </a:pPr>
            <a:r>
              <a:rPr lang="en-US" sz="2800" dirty="0"/>
              <a:t>Connect to higher self</a:t>
            </a:r>
          </a:p>
          <a:p>
            <a:pPr algn="l">
              <a:buFont typeface="Arial" pitchFamily="34" charset="0"/>
              <a:buChar char="•"/>
            </a:pPr>
            <a:r>
              <a:rPr lang="en-US" sz="2800" dirty="0"/>
              <a:t>Open minded</a:t>
            </a:r>
          </a:p>
          <a:p>
            <a:pPr algn="l">
              <a:buFont typeface="Arial" pitchFamily="34" charset="0"/>
              <a:buChar char="•"/>
            </a:pPr>
            <a:endParaRPr lang="en-US" dirty="0"/>
          </a:p>
        </p:txBody>
      </p:sp>
      <p:pic>
        <p:nvPicPr>
          <p:cNvPr id="1026" name="Picture 2" descr="crown"/>
          <p:cNvPicPr>
            <a:picLocks noChangeAspect="1" noChangeArrowheads="1"/>
          </p:cNvPicPr>
          <p:nvPr/>
        </p:nvPicPr>
        <p:blipFill>
          <a:blip r:embed="rId2"/>
          <a:srcRect/>
          <a:stretch>
            <a:fillRect/>
          </a:stretch>
        </p:blipFill>
        <p:spPr bwMode="auto">
          <a:xfrm>
            <a:off x="0" y="0"/>
            <a:ext cx="1855787" cy="1473200"/>
          </a:xfrm>
          <a:prstGeom prst="rect">
            <a:avLst/>
          </a:prstGeom>
          <a:noFill/>
          <a:ln w="9525" algn="in">
            <a:noFill/>
            <a:miter lim="800000"/>
            <a:headEnd/>
            <a:tailEnd/>
          </a:ln>
          <a:effectLst/>
        </p:spPr>
      </p:pic>
      <p:sp>
        <p:nvSpPr>
          <p:cNvPr id="5" name="Subtitle 2"/>
          <p:cNvSpPr txBox="1">
            <a:spLocks/>
          </p:cNvSpPr>
          <p:nvPr/>
        </p:nvSpPr>
        <p:spPr>
          <a:xfrm>
            <a:off x="4648200" y="1828800"/>
            <a:ext cx="3962400" cy="47244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Closed</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Disconnection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Cynic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Isolation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Lost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noProof="0" dirty="0">
                <a:solidFill>
                  <a:schemeClr val="tx1">
                    <a:tint val="75000"/>
                  </a:schemeClr>
                </a:solidFill>
              </a:rPr>
              <a:t>Insomnia </a:t>
            </a: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457200" y="304800"/>
            <a:ext cx="3962400" cy="33528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3200" dirty="0"/>
              <a:t>Overactive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Disconnected from your physical</a:t>
            </a:r>
            <a:r>
              <a:rPr kumimoji="0" lang="en-US" sz="2800" b="0" i="0" u="none" strike="noStrike" kern="1200" cap="none" spc="0" normalizeH="0" noProof="0" dirty="0">
                <a:ln>
                  <a:noFill/>
                </a:ln>
                <a:solidFill>
                  <a:schemeClr val="tx1"/>
                </a:solidFill>
                <a:effectLst/>
                <a:uLnTx/>
                <a:uFillTx/>
                <a:latin typeface="+mn-lt"/>
                <a:ea typeface="+mn-ea"/>
                <a:cs typeface="+mn-cs"/>
              </a:rPr>
              <a:t> being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t>Day</a:t>
            </a:r>
            <a:r>
              <a:rPr lang="en-US" sz="2800" dirty="0"/>
              <a:t> dreaming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Lack empathy </a:t>
            </a:r>
          </a:p>
        </p:txBody>
      </p:sp>
      <p:sp>
        <p:nvSpPr>
          <p:cNvPr id="3" name="Subtitle 2"/>
          <p:cNvSpPr txBox="1">
            <a:spLocks/>
          </p:cNvSpPr>
          <p:nvPr/>
        </p:nvSpPr>
        <p:spPr>
          <a:xfrm>
            <a:off x="304800" y="3581400"/>
            <a:ext cx="8534400" cy="30480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Healing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Affirmations:</a:t>
            </a:r>
            <a:r>
              <a:rPr kumimoji="0" lang="en-US" sz="2800" b="0" i="0" u="none" strike="noStrike" kern="1200" cap="none" spc="0" normalizeH="0" noProof="0" dirty="0">
                <a:ln>
                  <a:noFill/>
                </a:ln>
                <a:solidFill>
                  <a:schemeClr val="tx1"/>
                </a:solidFill>
                <a:effectLst/>
                <a:uLnTx/>
                <a:uFillTx/>
                <a:latin typeface="+mn-lt"/>
                <a:ea typeface="+mn-ea"/>
                <a:cs typeface="+mn-cs"/>
              </a:rPr>
              <a:t> “I am healed on all levels of m y being” “I am an infinite being” </a:t>
            </a:r>
          </a:p>
          <a:p>
            <a:pPr marL="342900" marR="0" lvl="0" indent="-342900" algn="l" defTabSz="914400" rtl="0" eaLnBrk="1" fontAlgn="auto" latinLnBrk="0" hangingPunct="1">
              <a:lnSpc>
                <a:spcPct val="100000"/>
              </a:lnSpc>
              <a:spcBef>
                <a:spcPct val="20000"/>
              </a:spcBef>
              <a:spcAft>
                <a:spcPts val="0"/>
              </a:spcAft>
              <a:buClrTx/>
              <a:buSzTx/>
              <a:tabLst/>
              <a:defRPr/>
            </a:pPr>
            <a:r>
              <a:rPr lang="en-US" sz="2800" dirty="0"/>
              <a:t>Meditation crystals: clear quartz, amethyst, </a:t>
            </a:r>
            <a:r>
              <a:rPr lang="en-US" sz="2800" dirty="0" err="1"/>
              <a:t>selenite</a:t>
            </a:r>
            <a:r>
              <a:rPr lang="en-US" sz="2800" dirty="0"/>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noProof="0" dirty="0">
                <a:ln>
                  <a:noFill/>
                </a:ln>
                <a:solidFill>
                  <a:schemeClr val="tx1"/>
                </a:solidFill>
                <a:effectLst/>
                <a:uLnTx/>
                <a:uFillTx/>
                <a:latin typeface="+mn-lt"/>
                <a:ea typeface="+mn-ea"/>
                <a:cs typeface="+mn-cs"/>
              </a:rPr>
              <a:t>Essential oils for warming: Jasmine, lavender, </a:t>
            </a:r>
            <a:r>
              <a:rPr kumimoji="0" lang="en-US" sz="2800" b="0" i="0" u="none" strike="noStrike" kern="1200" cap="none" spc="0" normalizeH="0" noProof="0" dirty="0" err="1">
                <a:ln>
                  <a:noFill/>
                </a:ln>
                <a:solidFill>
                  <a:schemeClr val="tx1"/>
                </a:solidFill>
                <a:effectLst/>
                <a:uLnTx/>
                <a:uFillTx/>
                <a:latin typeface="+mn-lt"/>
                <a:ea typeface="+mn-ea"/>
                <a:cs typeface="+mn-cs"/>
              </a:rPr>
              <a:t>neroli</a:t>
            </a:r>
            <a:endParaRPr kumimoji="0" lang="en-US" sz="2800" b="0" i="0" u="none" strike="noStrike" kern="1200" cap="none" spc="0" normalizeH="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sz="2800" dirty="0"/>
              <a:t>Foods: WATER </a:t>
            </a:r>
            <a:r>
              <a:rPr lang="en-US" sz="2800" dirty="0" err="1"/>
              <a:t>WATER</a:t>
            </a:r>
            <a:r>
              <a:rPr lang="en-US" sz="2800" dirty="0"/>
              <a:t> </a:t>
            </a:r>
            <a:r>
              <a:rPr lang="en-US" sz="2800" dirty="0" err="1"/>
              <a:t>WATER</a:t>
            </a:r>
            <a:r>
              <a:rPr lang="en-US" sz="2800" dirty="0"/>
              <a:t> and fresh food only </a:t>
            </a:r>
            <a:endParaRPr kumimoji="0" lang="en-US" sz="2800" b="0" i="0" u="none" strike="noStrike" kern="1200" cap="none" spc="0" normalizeH="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noProof="0" dirty="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Subtitle 2"/>
          <p:cNvSpPr txBox="1">
            <a:spLocks/>
          </p:cNvSpPr>
          <p:nvPr/>
        </p:nvSpPr>
        <p:spPr>
          <a:xfrm>
            <a:off x="4953000" y="228600"/>
            <a:ext cx="3962400" cy="32004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Underactive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Cynical</a:t>
            </a:r>
            <a:r>
              <a:rPr lang="en-US" sz="2800" dirty="0"/>
              <a:t> about spirituality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Closed</a:t>
            </a:r>
            <a:r>
              <a:rPr kumimoji="0" lang="en-US" sz="2800" b="0" i="0" u="none" strike="noStrike" kern="1200" cap="none" spc="0" normalizeH="0" noProof="0" dirty="0">
                <a:ln>
                  <a:noFill/>
                </a:ln>
                <a:solidFill>
                  <a:schemeClr val="tx1"/>
                </a:solidFill>
                <a:effectLst/>
                <a:uLnTx/>
                <a:uFillTx/>
                <a:latin typeface="+mn-lt"/>
                <a:ea typeface="+mn-ea"/>
                <a:cs typeface="+mn-cs"/>
              </a:rPr>
              <a:t> mind perception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t>Disconnected</a:t>
            </a:r>
            <a:r>
              <a:rPr lang="en-US" sz="2800" dirty="0"/>
              <a:t> from source</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jpg"/>
          <p:cNvPicPr>
            <a:picLocks noChangeAspect="1"/>
          </p:cNvPicPr>
          <p:nvPr/>
        </p:nvPicPr>
        <p:blipFill>
          <a:blip r:embed="rId2"/>
          <a:stretch>
            <a:fillRect/>
          </a:stretch>
        </p:blipFill>
        <p:spPr>
          <a:xfrm>
            <a:off x="1295400" y="152400"/>
            <a:ext cx="6553200" cy="6553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a:t>What is a Chakra</a:t>
            </a:r>
          </a:p>
        </p:txBody>
      </p:sp>
      <p:sp>
        <p:nvSpPr>
          <p:cNvPr id="3" name="Subtitle 2"/>
          <p:cNvSpPr>
            <a:spLocks noGrp="1"/>
          </p:cNvSpPr>
          <p:nvPr>
            <p:ph type="subTitle" idx="1"/>
          </p:nvPr>
        </p:nvSpPr>
        <p:spPr>
          <a:xfrm>
            <a:off x="838200" y="1752600"/>
            <a:ext cx="7467600" cy="4648200"/>
          </a:xfrm>
        </p:spPr>
        <p:txBody>
          <a:bodyPr>
            <a:normAutofit fontScale="62500" lnSpcReduction="20000"/>
          </a:bodyPr>
          <a:lstStyle/>
          <a:p>
            <a:pPr algn="l">
              <a:buFont typeface="Arial" pitchFamily="34" charset="0"/>
              <a:buChar char="•"/>
            </a:pPr>
            <a:r>
              <a:rPr lang="en-US" sz="4000" dirty="0"/>
              <a:t>The Sanskrit word</a:t>
            </a:r>
            <a:r>
              <a:rPr lang="en-US" sz="4000" i="1" dirty="0"/>
              <a:t> Chakra </a:t>
            </a:r>
            <a:r>
              <a:rPr lang="en-US" sz="4000" dirty="0"/>
              <a:t>literally translates to wheel or disk.</a:t>
            </a:r>
          </a:p>
          <a:p>
            <a:pPr algn="l">
              <a:buFont typeface="Arial" pitchFamily="34" charset="0"/>
              <a:buChar char="•"/>
            </a:pPr>
            <a:r>
              <a:rPr lang="en-US" sz="4000" dirty="0"/>
              <a:t> In yoga, meditation, and </a:t>
            </a:r>
            <a:r>
              <a:rPr lang="en-US" sz="4000" dirty="0" err="1"/>
              <a:t>Ayurveda</a:t>
            </a:r>
            <a:r>
              <a:rPr lang="en-US" sz="4000" dirty="0"/>
              <a:t>, this term refers to wheels of energy throughout the body. </a:t>
            </a:r>
          </a:p>
          <a:p>
            <a:pPr algn="l">
              <a:buFont typeface="Arial" pitchFamily="34" charset="0"/>
              <a:buChar char="•"/>
            </a:pPr>
            <a:r>
              <a:rPr lang="en-US" sz="4000" dirty="0"/>
              <a:t>There are seven main chakras, which align the spine, starting from the base of the spine through to the crown of the head.  </a:t>
            </a:r>
          </a:p>
          <a:p>
            <a:pPr algn="l">
              <a:buFont typeface="Arial" pitchFamily="34" charset="0"/>
              <a:buChar char="•"/>
            </a:pPr>
            <a:r>
              <a:rPr lang="en-US" sz="4000" dirty="0"/>
              <a:t>The seven chakras are the centers in our bodies in which energy flows through.</a:t>
            </a:r>
          </a:p>
          <a:p>
            <a:pPr algn="l">
              <a:buFont typeface="Arial" pitchFamily="34" charset="0"/>
              <a:buChar char="•"/>
            </a:pPr>
            <a:r>
              <a:rPr lang="en-US" sz="4000" dirty="0"/>
              <a:t>Blocked energy in our seven chakras can often lead to illness, so it's important to understand what each chakra represents and what we can do to keep this energy flowing freely.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228600"/>
            <a:ext cx="6858000" cy="1069975"/>
          </a:xfrm>
        </p:spPr>
        <p:txBody>
          <a:bodyPr>
            <a:normAutofit fontScale="90000"/>
          </a:bodyPr>
          <a:lstStyle/>
          <a:p>
            <a:pPr algn="l"/>
            <a:r>
              <a:rPr lang="en-US" dirty="0"/>
              <a:t>Root Chakra/ </a:t>
            </a:r>
            <a:r>
              <a:rPr lang="en-US" dirty="0" err="1"/>
              <a:t>Muladhara</a:t>
            </a:r>
            <a:br>
              <a:rPr lang="en-US" dirty="0"/>
            </a:br>
            <a:r>
              <a:rPr lang="en-US" sz="3600" dirty="0"/>
              <a:t>links you to the physical world</a:t>
            </a:r>
          </a:p>
        </p:txBody>
      </p:sp>
      <p:pic>
        <p:nvPicPr>
          <p:cNvPr id="1026" name="Picture 2" descr="root"/>
          <p:cNvPicPr>
            <a:picLocks noChangeAspect="1" noChangeArrowheads="1"/>
          </p:cNvPicPr>
          <p:nvPr/>
        </p:nvPicPr>
        <p:blipFill>
          <a:blip r:embed="rId2"/>
          <a:srcRect/>
          <a:stretch>
            <a:fillRect/>
          </a:stretch>
        </p:blipFill>
        <p:spPr bwMode="auto">
          <a:xfrm>
            <a:off x="304800" y="228600"/>
            <a:ext cx="1398587" cy="1398587"/>
          </a:xfrm>
          <a:prstGeom prst="rect">
            <a:avLst/>
          </a:prstGeom>
          <a:noFill/>
          <a:ln w="9525" algn="in">
            <a:noFill/>
            <a:miter lim="800000"/>
            <a:headEnd/>
            <a:tailEnd/>
          </a:ln>
          <a:effectLst/>
        </p:spPr>
      </p:pic>
      <p:sp>
        <p:nvSpPr>
          <p:cNvPr id="5" name="Subtitle 4"/>
          <p:cNvSpPr>
            <a:spLocks noGrp="1"/>
          </p:cNvSpPr>
          <p:nvPr>
            <p:ph type="subTitle" idx="1"/>
          </p:nvPr>
        </p:nvSpPr>
        <p:spPr>
          <a:xfrm>
            <a:off x="304800" y="1752600"/>
            <a:ext cx="3733800" cy="4191000"/>
          </a:xfrm>
        </p:spPr>
        <p:txBody>
          <a:bodyPr/>
          <a:lstStyle/>
          <a:p>
            <a:pPr algn="l"/>
            <a:r>
              <a:rPr lang="en-US" dirty="0"/>
              <a:t>Open </a:t>
            </a:r>
          </a:p>
          <a:p>
            <a:pPr algn="l">
              <a:buFont typeface="Arial" pitchFamily="34" charset="0"/>
              <a:buChar char="•"/>
            </a:pPr>
            <a:r>
              <a:rPr lang="en-US" sz="2800" dirty="0"/>
              <a:t>Sense of free flow </a:t>
            </a:r>
          </a:p>
          <a:p>
            <a:pPr algn="l">
              <a:buFont typeface="Arial" pitchFamily="34" charset="0"/>
              <a:buChar char="•"/>
            </a:pPr>
            <a:r>
              <a:rPr lang="en-US" sz="2800" dirty="0"/>
              <a:t>Effortless being</a:t>
            </a:r>
          </a:p>
          <a:p>
            <a:pPr algn="l">
              <a:buFont typeface="Arial" pitchFamily="34" charset="0"/>
              <a:buChar char="•"/>
            </a:pPr>
            <a:r>
              <a:rPr lang="en-US" sz="2800" dirty="0"/>
              <a:t>Excited about life </a:t>
            </a:r>
          </a:p>
          <a:p>
            <a:pPr algn="l">
              <a:buFont typeface="Arial" pitchFamily="34" charset="0"/>
              <a:buChar char="•"/>
            </a:pPr>
            <a:r>
              <a:rPr lang="en-US" sz="2800" dirty="0"/>
              <a:t>Increased sex drive </a:t>
            </a:r>
          </a:p>
          <a:p>
            <a:pPr algn="l">
              <a:buFont typeface="Arial" pitchFamily="34" charset="0"/>
              <a:buChar char="•"/>
            </a:pPr>
            <a:r>
              <a:rPr lang="en-US" sz="2800" dirty="0"/>
              <a:t>Abundance</a:t>
            </a:r>
          </a:p>
          <a:p>
            <a:pPr algn="l">
              <a:buFont typeface="Arial" pitchFamily="34" charset="0"/>
              <a:buChar char="•"/>
            </a:pPr>
            <a:r>
              <a:rPr lang="en-US" sz="2800" dirty="0"/>
              <a:t>Non attachment</a:t>
            </a:r>
            <a:r>
              <a:rPr lang="en-US" dirty="0"/>
              <a:t> </a:t>
            </a:r>
          </a:p>
        </p:txBody>
      </p:sp>
      <p:sp>
        <p:nvSpPr>
          <p:cNvPr id="6" name="Subtitle 4"/>
          <p:cNvSpPr txBox="1">
            <a:spLocks/>
          </p:cNvSpPr>
          <p:nvPr/>
        </p:nvSpPr>
        <p:spPr>
          <a:xfrm>
            <a:off x="4572000" y="1752600"/>
            <a:ext cx="4419600" cy="48768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Closed</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Detached from life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Fatigue/exhaustion</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Withdrawal from others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Worrisome</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Anxious/depressed</a:t>
            </a: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Impotence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4191000" cy="3581400"/>
          </a:xfrm>
        </p:spPr>
        <p:txBody>
          <a:bodyPr/>
          <a:lstStyle/>
          <a:p>
            <a:pPr algn="l"/>
            <a:r>
              <a:rPr lang="en-US" dirty="0"/>
              <a:t>Over active </a:t>
            </a:r>
          </a:p>
          <a:p>
            <a:pPr algn="l">
              <a:buFont typeface="Arial" pitchFamily="34" charset="0"/>
              <a:buChar char="•"/>
            </a:pPr>
            <a:r>
              <a:rPr lang="en-US" sz="2800" dirty="0"/>
              <a:t>Excessive attachments</a:t>
            </a:r>
          </a:p>
          <a:p>
            <a:pPr algn="l">
              <a:buFont typeface="Arial" pitchFamily="34" charset="0"/>
              <a:buChar char="•"/>
            </a:pPr>
            <a:r>
              <a:rPr lang="en-US" sz="2800" dirty="0"/>
              <a:t>Materialistic</a:t>
            </a:r>
          </a:p>
          <a:p>
            <a:pPr algn="l">
              <a:buFont typeface="Arial" pitchFamily="34" charset="0"/>
              <a:buChar char="•"/>
            </a:pPr>
            <a:r>
              <a:rPr lang="en-US" sz="2800" dirty="0"/>
              <a:t>Quick tempered</a:t>
            </a:r>
          </a:p>
          <a:p>
            <a:pPr algn="l">
              <a:buFont typeface="Arial" pitchFamily="34" charset="0"/>
              <a:buChar char="•"/>
            </a:pPr>
            <a:r>
              <a:rPr lang="en-US" sz="2800" dirty="0"/>
              <a:t>Feeling stagnant</a:t>
            </a:r>
          </a:p>
          <a:p>
            <a:pPr algn="l">
              <a:buFont typeface="Arial" pitchFamily="34" charset="0"/>
              <a:buChar char="•"/>
            </a:pPr>
            <a:r>
              <a:rPr lang="en-US" sz="2800" dirty="0"/>
              <a:t>Constipation</a:t>
            </a:r>
          </a:p>
          <a:p>
            <a:pPr algn="l">
              <a:buFont typeface="Arial" pitchFamily="34" charset="0"/>
              <a:buChar char="•"/>
            </a:pPr>
            <a:endParaRPr lang="en-US" dirty="0"/>
          </a:p>
        </p:txBody>
      </p:sp>
      <p:sp>
        <p:nvSpPr>
          <p:cNvPr id="4" name="Subtitle 4"/>
          <p:cNvSpPr txBox="1">
            <a:spLocks/>
          </p:cNvSpPr>
          <p:nvPr/>
        </p:nvSpPr>
        <p:spPr>
          <a:xfrm>
            <a:off x="4648200" y="228600"/>
            <a:ext cx="3886200" cy="37338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Underactive</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Feeling</a:t>
            </a: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 disconnected</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solidFill>
                  <a:schemeClr val="tx1">
                    <a:tint val="75000"/>
                  </a:schemeClr>
                </a:solidFill>
              </a:rPr>
              <a:t>Disorganized</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Lack focus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noProof="0" dirty="0">
                <a:solidFill>
                  <a:schemeClr val="tx1">
                    <a:tint val="75000"/>
                  </a:schemeClr>
                </a:solidFill>
              </a:rPr>
              <a:t>Lack self awareness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dirty="0">
                <a:ln>
                  <a:noFill/>
                </a:ln>
                <a:solidFill>
                  <a:schemeClr val="tx1">
                    <a:tint val="75000"/>
                  </a:schemeClr>
                </a:solidFill>
                <a:effectLst/>
                <a:uLnTx/>
                <a:uFillTx/>
                <a:latin typeface="+mn-lt"/>
                <a:ea typeface="+mn-ea"/>
                <a:cs typeface="+mn-cs"/>
              </a:rPr>
              <a:t>Mismanage money</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noProof="0" dirty="0">
                <a:solidFill>
                  <a:schemeClr val="tx1">
                    <a:tint val="75000"/>
                  </a:schemeClr>
                </a:solidFill>
              </a:rPr>
              <a:t>Crave comfort food</a:t>
            </a: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 </a:t>
            </a:r>
          </a:p>
        </p:txBody>
      </p:sp>
      <p:sp>
        <p:nvSpPr>
          <p:cNvPr id="5" name="Subtitle 4"/>
          <p:cNvSpPr txBox="1">
            <a:spLocks/>
          </p:cNvSpPr>
          <p:nvPr/>
        </p:nvSpPr>
        <p:spPr>
          <a:xfrm>
            <a:off x="152400" y="4038600"/>
            <a:ext cx="8763000" cy="2667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Healing: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dirty="0">
                <a:solidFill>
                  <a:schemeClr val="tx1">
                    <a:tint val="75000"/>
                  </a:schemeClr>
                </a:solidFill>
              </a:rPr>
              <a:t>Affirmation: Say; “I am safe” “I am grounded”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dirty="0">
                <a:solidFill>
                  <a:schemeClr val="tx1">
                    <a:tint val="75000"/>
                  </a:schemeClr>
                </a:solidFill>
              </a:rPr>
              <a:t>Meditation Crystals: Smokey quartz</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dirty="0">
                <a:solidFill>
                  <a:schemeClr val="tx1">
                    <a:tint val="75000"/>
                  </a:schemeClr>
                </a:solidFill>
              </a:rPr>
              <a:t>Essential oils to warm: Ginger, sandalwood, or clove</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dirty="0">
                <a:solidFill>
                  <a:schemeClr val="tx1">
                    <a:tint val="75000"/>
                  </a:schemeClr>
                </a:solidFill>
              </a:rPr>
              <a:t>Foods to eat: Rot foods such as, potatoes, carrots, </a:t>
            </a:r>
            <a:r>
              <a:rPr lang="en-US" sz="2400" dirty="0" err="1">
                <a:solidFill>
                  <a:schemeClr val="tx1">
                    <a:tint val="75000"/>
                  </a:schemeClr>
                </a:solidFill>
              </a:rPr>
              <a:t>ect</a:t>
            </a:r>
            <a:r>
              <a:rPr lang="en-US" sz="2400" dirty="0">
                <a:solidFill>
                  <a:schemeClr val="tx1">
                    <a:tint val="75000"/>
                  </a:schemeClr>
                </a:solidFill>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6781800" cy="1470025"/>
          </a:xfrm>
        </p:spPr>
        <p:txBody>
          <a:bodyPr>
            <a:normAutofit/>
          </a:bodyPr>
          <a:lstStyle/>
          <a:p>
            <a:pPr algn="l"/>
            <a:r>
              <a:rPr lang="en-US" dirty="0"/>
              <a:t>Sacral Chakra/ </a:t>
            </a:r>
            <a:r>
              <a:rPr lang="en-US" dirty="0" err="1"/>
              <a:t>Svadisthana</a:t>
            </a:r>
            <a:br>
              <a:rPr lang="en-US" dirty="0"/>
            </a:br>
            <a:r>
              <a:rPr lang="en-US" sz="3200" dirty="0"/>
              <a:t>sexual creative energy center, </a:t>
            </a:r>
          </a:p>
        </p:txBody>
      </p:sp>
      <p:sp>
        <p:nvSpPr>
          <p:cNvPr id="3" name="Subtitle 2"/>
          <p:cNvSpPr>
            <a:spLocks noGrp="1"/>
          </p:cNvSpPr>
          <p:nvPr>
            <p:ph type="subTitle" idx="1"/>
          </p:nvPr>
        </p:nvSpPr>
        <p:spPr>
          <a:xfrm>
            <a:off x="381000" y="1752600"/>
            <a:ext cx="3733800" cy="3886200"/>
          </a:xfrm>
        </p:spPr>
        <p:txBody>
          <a:bodyPr>
            <a:normAutofit lnSpcReduction="10000"/>
          </a:bodyPr>
          <a:lstStyle/>
          <a:p>
            <a:pPr algn="l"/>
            <a:r>
              <a:rPr lang="en-US" dirty="0"/>
              <a:t>Open</a:t>
            </a:r>
          </a:p>
          <a:p>
            <a:pPr algn="l">
              <a:buFont typeface="Arial" pitchFamily="34" charset="0"/>
              <a:buChar char="•"/>
            </a:pPr>
            <a:r>
              <a:rPr lang="en-US" sz="2800" dirty="0"/>
              <a:t>Joyful</a:t>
            </a:r>
          </a:p>
          <a:p>
            <a:pPr algn="l">
              <a:buFont typeface="Arial" pitchFamily="34" charset="0"/>
              <a:buChar char="•"/>
            </a:pPr>
            <a:r>
              <a:rPr lang="en-US" sz="2800" dirty="0"/>
              <a:t>Creative</a:t>
            </a:r>
          </a:p>
          <a:p>
            <a:pPr algn="l">
              <a:buFont typeface="Arial" pitchFamily="34" charset="0"/>
              <a:buChar char="•"/>
            </a:pPr>
            <a:r>
              <a:rPr lang="en-US" dirty="0"/>
              <a:t> healthy libido</a:t>
            </a:r>
          </a:p>
          <a:p>
            <a:pPr algn="l">
              <a:buFont typeface="Arial" pitchFamily="34" charset="0"/>
              <a:buChar char="•"/>
            </a:pPr>
            <a:r>
              <a:rPr lang="en-US" dirty="0"/>
              <a:t>Fertile</a:t>
            </a:r>
          </a:p>
          <a:p>
            <a:pPr algn="l">
              <a:buFont typeface="Arial" pitchFamily="34" charset="0"/>
              <a:buChar char="•"/>
            </a:pPr>
            <a:r>
              <a:rPr lang="en-US" dirty="0"/>
              <a:t>Generous</a:t>
            </a:r>
          </a:p>
          <a:p>
            <a:pPr algn="l">
              <a:buFont typeface="Arial" pitchFamily="34" charset="0"/>
              <a:buChar char="•"/>
            </a:pPr>
            <a:r>
              <a:rPr lang="en-US" dirty="0"/>
              <a:t>Confidence </a:t>
            </a:r>
          </a:p>
          <a:p>
            <a:pPr algn="l">
              <a:buFont typeface="Arial" pitchFamily="34" charset="0"/>
              <a:buChar char="•"/>
            </a:pPr>
            <a:endParaRPr lang="en-US" dirty="0"/>
          </a:p>
        </p:txBody>
      </p:sp>
      <p:pic>
        <p:nvPicPr>
          <p:cNvPr id="2050" name="Picture 2" descr="sacral"/>
          <p:cNvPicPr>
            <a:picLocks noChangeAspect="1" noChangeArrowheads="1"/>
          </p:cNvPicPr>
          <p:nvPr/>
        </p:nvPicPr>
        <p:blipFill>
          <a:blip r:embed="rId2"/>
          <a:srcRect/>
          <a:stretch>
            <a:fillRect/>
          </a:stretch>
        </p:blipFill>
        <p:spPr bwMode="auto">
          <a:xfrm>
            <a:off x="228600" y="152400"/>
            <a:ext cx="1354137" cy="1349375"/>
          </a:xfrm>
          <a:prstGeom prst="rect">
            <a:avLst/>
          </a:prstGeom>
          <a:noFill/>
          <a:ln w="9525" algn="in">
            <a:noFill/>
            <a:miter lim="800000"/>
            <a:headEnd/>
            <a:tailEnd/>
          </a:ln>
          <a:effectLst/>
        </p:spPr>
      </p:pic>
      <p:sp>
        <p:nvSpPr>
          <p:cNvPr id="6" name="Subtitle 2"/>
          <p:cNvSpPr txBox="1">
            <a:spLocks/>
          </p:cNvSpPr>
          <p:nvPr/>
        </p:nvSpPr>
        <p:spPr>
          <a:xfrm>
            <a:off x="4876800" y="1905000"/>
            <a:ext cx="3733800" cy="3886200"/>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Closed</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a:solidFill>
                  <a:schemeClr val="tx1">
                    <a:tint val="75000"/>
                  </a:schemeClr>
                </a:solidFill>
              </a:rPr>
              <a:t>Unworthiness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noProof="0" dirty="0">
                <a:ln>
                  <a:noFill/>
                </a:ln>
                <a:solidFill>
                  <a:schemeClr val="tx1">
                    <a:tint val="75000"/>
                  </a:schemeClr>
                </a:solidFill>
                <a:effectLst/>
                <a:uLnTx/>
                <a:uFillTx/>
                <a:latin typeface="+mn-lt"/>
                <a:ea typeface="+mn-ea"/>
                <a:cs typeface="+mn-cs"/>
              </a:rPr>
              <a:t>Guilt</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a:solidFill>
                  <a:schemeClr val="tx1">
                    <a:tint val="75000"/>
                  </a:schemeClr>
                </a:solidFill>
              </a:rPr>
              <a:t>Mood swings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noProof="0" dirty="0">
                <a:ln>
                  <a:noFill/>
                </a:ln>
                <a:solidFill>
                  <a:schemeClr val="tx1">
                    <a:tint val="75000"/>
                  </a:schemeClr>
                </a:solidFill>
                <a:effectLst/>
                <a:uLnTx/>
                <a:uFillTx/>
                <a:latin typeface="+mn-lt"/>
                <a:ea typeface="+mn-ea"/>
                <a:cs typeface="+mn-cs"/>
              </a:rPr>
              <a:t>Neediness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a:solidFill>
                  <a:schemeClr val="tx1">
                    <a:tint val="75000"/>
                  </a:schemeClr>
                </a:solidFill>
              </a:rPr>
              <a:t>Creative blocks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noProof="0" dirty="0">
                <a:ln>
                  <a:noFill/>
                </a:ln>
                <a:solidFill>
                  <a:schemeClr val="tx1">
                    <a:tint val="75000"/>
                  </a:schemeClr>
                </a:solidFill>
                <a:effectLst/>
                <a:uLnTx/>
                <a:uFillTx/>
                <a:latin typeface="+mn-lt"/>
                <a:ea typeface="+mn-ea"/>
                <a:cs typeface="+mn-cs"/>
              </a:rPr>
              <a:t>Frigidity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err="1">
                <a:solidFill>
                  <a:schemeClr val="tx1">
                    <a:tint val="75000"/>
                  </a:schemeClr>
                </a:solidFill>
              </a:rPr>
              <a:t>Condependency</a:t>
            </a:r>
            <a:r>
              <a:rPr lang="en-US" sz="3200" dirty="0">
                <a:solidFill>
                  <a:schemeClr val="tx1">
                    <a:tint val="75000"/>
                  </a:schemeClr>
                </a:solidFill>
              </a:rPr>
              <a:t> </a:t>
            </a:r>
            <a:r>
              <a:rPr kumimoji="0" lang="en-US" sz="3200" b="0" i="0" u="none" strike="noStrike" kern="1200" cap="none" spc="0" normalizeH="0" noProof="0" dirty="0">
                <a:ln>
                  <a:noFill/>
                </a:ln>
                <a:solidFill>
                  <a:schemeClr val="tx1">
                    <a:tint val="75000"/>
                  </a:schemeClr>
                </a:solidFill>
                <a:effectLst/>
                <a:uLnTx/>
                <a:uFillTx/>
                <a:latin typeface="+mn-lt"/>
                <a:ea typeface="+mn-ea"/>
                <a:cs typeface="+mn-cs"/>
              </a:rPr>
              <a:t> </a:t>
            </a: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381000" y="228600"/>
            <a:ext cx="3733800" cy="3886200"/>
          </a:xfrm>
        </p:spPr>
        <p:txBody>
          <a:bodyPr>
            <a:normAutofit/>
          </a:bodyPr>
          <a:lstStyle/>
          <a:p>
            <a:pPr algn="l"/>
            <a:r>
              <a:rPr lang="en-US" dirty="0"/>
              <a:t>Overactive</a:t>
            </a:r>
          </a:p>
          <a:p>
            <a:pPr marL="457200" indent="-457200" algn="l">
              <a:buFont typeface="Arial" panose="020B0604020202020204" pitchFamily="34" charset="0"/>
              <a:buChar char="•"/>
            </a:pPr>
            <a:r>
              <a:rPr lang="en-US" sz="2800" dirty="0"/>
              <a:t>Anxiety</a:t>
            </a:r>
          </a:p>
          <a:p>
            <a:pPr marL="457200" indent="-457200" algn="l">
              <a:buFont typeface="Arial" panose="020B0604020202020204" pitchFamily="34" charset="0"/>
              <a:buChar char="•"/>
            </a:pPr>
            <a:r>
              <a:rPr lang="en-US" sz="2800" dirty="0"/>
              <a:t>Arrogance</a:t>
            </a:r>
          </a:p>
          <a:p>
            <a:pPr marL="457200" indent="-457200" algn="l">
              <a:buFont typeface="Arial" panose="020B0604020202020204" pitchFamily="34" charset="0"/>
              <a:buChar char="•"/>
            </a:pPr>
            <a:r>
              <a:rPr lang="en-US" sz="2800" dirty="0"/>
              <a:t>Addiction </a:t>
            </a:r>
          </a:p>
          <a:p>
            <a:pPr marL="457200" indent="-457200" algn="l">
              <a:buFont typeface="Arial" panose="020B0604020202020204" pitchFamily="34" charset="0"/>
              <a:buChar char="•"/>
            </a:pPr>
            <a:r>
              <a:rPr lang="en-US" sz="2800" dirty="0"/>
              <a:t>Creative confusion </a:t>
            </a:r>
          </a:p>
          <a:p>
            <a:pPr marL="457200" indent="-457200" algn="l">
              <a:buFont typeface="Arial" panose="020B0604020202020204" pitchFamily="34" charset="0"/>
              <a:buChar char="•"/>
            </a:pPr>
            <a:r>
              <a:rPr lang="en-US" sz="2800" dirty="0"/>
              <a:t>Irregular cycles</a:t>
            </a:r>
          </a:p>
          <a:p>
            <a:pPr marL="457200" indent="-457200" algn="l">
              <a:buFont typeface="Arial" panose="020B0604020202020204" pitchFamily="34" charset="0"/>
              <a:buChar char="•"/>
            </a:pPr>
            <a:r>
              <a:rPr lang="en-US" sz="2800" dirty="0"/>
              <a:t>Kidney issues </a:t>
            </a:r>
          </a:p>
          <a:p>
            <a:pPr algn="l">
              <a:buFont typeface="Arial" pitchFamily="34" charset="0"/>
              <a:buChar char="•"/>
            </a:pPr>
            <a:endParaRPr lang="en-US" dirty="0"/>
          </a:p>
        </p:txBody>
      </p:sp>
      <p:sp>
        <p:nvSpPr>
          <p:cNvPr id="5" name="Subtitle 2"/>
          <p:cNvSpPr txBox="1">
            <a:spLocks/>
          </p:cNvSpPr>
          <p:nvPr/>
        </p:nvSpPr>
        <p:spPr>
          <a:xfrm>
            <a:off x="4953000" y="152400"/>
            <a:ext cx="3733800" cy="38862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Underactive </a:t>
            </a:r>
          </a:p>
          <a:p>
            <a:pPr marL="457200" indent="-457200">
              <a:spcBef>
                <a:spcPct val="20000"/>
              </a:spcBef>
              <a:buFont typeface="Arial" panose="020B0604020202020204" pitchFamily="34" charset="0"/>
              <a:buChar char="•"/>
              <a:defRPr/>
            </a:pPr>
            <a:r>
              <a:rPr lang="en-US" sz="2800" dirty="0">
                <a:solidFill>
                  <a:schemeClr val="tx1">
                    <a:tint val="75000"/>
                  </a:schemeClr>
                </a:solidFill>
              </a:rPr>
              <a:t>Low self esteem </a:t>
            </a:r>
          </a:p>
          <a:p>
            <a:pPr marL="457200" indent="-457200">
              <a:spcBef>
                <a:spcPct val="20000"/>
              </a:spcBef>
              <a:buFont typeface="Arial" panose="020B0604020202020204" pitchFamily="34" charset="0"/>
              <a:buChar char="•"/>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Insecurity</a:t>
            </a:r>
          </a:p>
          <a:p>
            <a:pPr marL="457200" indent="-457200">
              <a:spcBef>
                <a:spcPct val="20000"/>
              </a:spcBef>
              <a:buFont typeface="Arial" panose="020B0604020202020204" pitchFamily="34" charset="0"/>
              <a:buChar char="•"/>
              <a:defRPr/>
            </a:pPr>
            <a:r>
              <a:rPr lang="en-US" sz="2800" dirty="0">
                <a:solidFill>
                  <a:schemeClr val="tx1">
                    <a:tint val="75000"/>
                  </a:schemeClr>
                </a:solidFill>
              </a:rPr>
              <a:t>Jealousy</a:t>
            </a:r>
          </a:p>
          <a:p>
            <a:pPr marL="457200" indent="-457200">
              <a:spcBef>
                <a:spcPct val="20000"/>
              </a:spcBef>
              <a:buFont typeface="Arial" panose="020B0604020202020204" pitchFamily="34" charset="0"/>
              <a:buChar char="•"/>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Fear</a:t>
            </a:r>
          </a:p>
          <a:p>
            <a:pPr marL="457200" indent="-457200">
              <a:spcBef>
                <a:spcPct val="20000"/>
              </a:spcBef>
              <a:buFont typeface="Arial" panose="020B0604020202020204" pitchFamily="34" charset="0"/>
              <a:buChar char="•"/>
              <a:defRPr/>
            </a:pPr>
            <a:r>
              <a:rPr lang="en-US" sz="2800" dirty="0">
                <a:solidFill>
                  <a:schemeClr val="tx1">
                    <a:tint val="75000"/>
                  </a:schemeClr>
                </a:solidFill>
              </a:rPr>
              <a:t>Depression </a:t>
            </a:r>
          </a:p>
          <a:p>
            <a:pPr marL="457200" indent="-457200">
              <a:spcBef>
                <a:spcPct val="20000"/>
              </a:spcBef>
              <a:buFont typeface="Arial" panose="020B0604020202020204" pitchFamily="34" charset="0"/>
              <a:buChar char="•"/>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Impotence </a:t>
            </a:r>
          </a:p>
        </p:txBody>
      </p:sp>
      <p:sp>
        <p:nvSpPr>
          <p:cNvPr id="8" name="Rectangle 7"/>
          <p:cNvSpPr/>
          <p:nvPr/>
        </p:nvSpPr>
        <p:spPr>
          <a:xfrm>
            <a:off x="228600" y="3962400"/>
            <a:ext cx="8686800" cy="2726900"/>
          </a:xfrm>
          <a:prstGeom prst="rect">
            <a:avLst/>
          </a:prstGeom>
        </p:spPr>
        <p:txBody>
          <a:bodyPr wrap="square">
            <a:spAutoFit/>
          </a:bodyPr>
          <a:lstStyle/>
          <a:p>
            <a:pPr lvl="0">
              <a:spcBef>
                <a:spcPct val="20000"/>
              </a:spcBef>
              <a:defRPr/>
            </a:pPr>
            <a:r>
              <a:rPr lang="en-US" sz="3200" dirty="0">
                <a:solidFill>
                  <a:schemeClr val="tx1">
                    <a:tint val="75000"/>
                  </a:schemeClr>
                </a:solidFill>
              </a:rPr>
              <a:t>Healing </a:t>
            </a:r>
          </a:p>
          <a:p>
            <a:pPr lvl="0">
              <a:spcBef>
                <a:spcPct val="20000"/>
              </a:spcBef>
              <a:defRPr/>
            </a:pPr>
            <a:r>
              <a:rPr lang="en-US" sz="2400" dirty="0">
                <a:solidFill>
                  <a:schemeClr val="tx1">
                    <a:tint val="75000"/>
                  </a:schemeClr>
                </a:solidFill>
              </a:rPr>
              <a:t>Affirmation: Say; “I will trust the process of life” “I will trust my creative flow” </a:t>
            </a:r>
          </a:p>
          <a:p>
            <a:pPr lvl="0">
              <a:spcBef>
                <a:spcPct val="20000"/>
              </a:spcBef>
              <a:defRPr/>
            </a:pPr>
            <a:r>
              <a:rPr lang="en-US" sz="2400" dirty="0">
                <a:solidFill>
                  <a:schemeClr val="tx1">
                    <a:tint val="75000"/>
                  </a:schemeClr>
                </a:solidFill>
              </a:rPr>
              <a:t>Meditation Crystals: Citrine</a:t>
            </a:r>
          </a:p>
          <a:p>
            <a:pPr lvl="0">
              <a:spcBef>
                <a:spcPct val="20000"/>
              </a:spcBef>
              <a:defRPr/>
            </a:pPr>
            <a:r>
              <a:rPr lang="en-US" sz="2400" dirty="0">
                <a:solidFill>
                  <a:schemeClr val="tx1">
                    <a:tint val="75000"/>
                  </a:schemeClr>
                </a:solidFill>
              </a:rPr>
              <a:t>Essential oils to warm: Jasmine, orange, or sandalwood</a:t>
            </a:r>
          </a:p>
          <a:p>
            <a:pPr lvl="0">
              <a:spcBef>
                <a:spcPct val="20000"/>
              </a:spcBef>
              <a:defRPr/>
            </a:pPr>
            <a:r>
              <a:rPr lang="en-US" sz="2400" dirty="0">
                <a:solidFill>
                  <a:schemeClr val="tx1">
                    <a:tint val="75000"/>
                  </a:schemeClr>
                </a:solidFill>
              </a:rPr>
              <a:t>Foods to eat: bananas, watermelon , oranges, almonds</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28600"/>
            <a:ext cx="7467600" cy="1470025"/>
          </a:xfrm>
        </p:spPr>
        <p:txBody>
          <a:bodyPr/>
          <a:lstStyle/>
          <a:p>
            <a:pPr algn="l"/>
            <a:r>
              <a:rPr lang="en-US" dirty="0"/>
              <a:t>Solar Plexus Chakra/ </a:t>
            </a:r>
            <a:r>
              <a:rPr lang="en-US" dirty="0" err="1"/>
              <a:t>Manipura</a:t>
            </a:r>
            <a:br>
              <a:rPr lang="en-US" dirty="0"/>
            </a:br>
            <a:r>
              <a:rPr lang="en-US" sz="3200" dirty="0"/>
              <a:t>Intuitive/ emotional center  </a:t>
            </a:r>
            <a:endParaRPr lang="en-US" dirty="0"/>
          </a:p>
        </p:txBody>
      </p:sp>
      <p:sp>
        <p:nvSpPr>
          <p:cNvPr id="3" name="Subtitle 2"/>
          <p:cNvSpPr>
            <a:spLocks noGrp="1"/>
          </p:cNvSpPr>
          <p:nvPr>
            <p:ph type="subTitle" idx="1"/>
          </p:nvPr>
        </p:nvSpPr>
        <p:spPr>
          <a:xfrm>
            <a:off x="304800" y="1676400"/>
            <a:ext cx="4038600" cy="4267200"/>
          </a:xfrm>
        </p:spPr>
        <p:txBody>
          <a:bodyPr/>
          <a:lstStyle/>
          <a:p>
            <a:pPr algn="l"/>
            <a:r>
              <a:rPr lang="en-US" dirty="0"/>
              <a:t>Open</a:t>
            </a:r>
          </a:p>
          <a:p>
            <a:pPr algn="l">
              <a:buFont typeface="Arial" pitchFamily="34" charset="0"/>
              <a:buChar char="•"/>
            </a:pPr>
            <a:r>
              <a:rPr lang="en-US" sz="2800" dirty="0"/>
              <a:t>Tranquil </a:t>
            </a:r>
          </a:p>
          <a:p>
            <a:pPr algn="l">
              <a:buFont typeface="Arial" pitchFamily="34" charset="0"/>
              <a:buChar char="•"/>
            </a:pPr>
            <a:r>
              <a:rPr lang="en-US" sz="2800" dirty="0"/>
              <a:t>Inner harmony </a:t>
            </a:r>
          </a:p>
          <a:p>
            <a:pPr algn="l">
              <a:buFont typeface="Arial" pitchFamily="34" charset="0"/>
              <a:buChar char="•"/>
            </a:pPr>
            <a:r>
              <a:rPr lang="en-US" sz="2800" dirty="0"/>
              <a:t>Self acceptance</a:t>
            </a:r>
          </a:p>
          <a:p>
            <a:pPr algn="l">
              <a:buFont typeface="Arial" pitchFamily="34" charset="0"/>
              <a:buChar char="•"/>
            </a:pPr>
            <a:r>
              <a:rPr lang="en-US" sz="2800" dirty="0"/>
              <a:t>Respect all that is </a:t>
            </a:r>
          </a:p>
          <a:p>
            <a:pPr algn="l">
              <a:buFont typeface="Arial" pitchFamily="34" charset="0"/>
              <a:buChar char="•"/>
            </a:pPr>
            <a:r>
              <a:rPr lang="en-US" sz="2800" dirty="0"/>
              <a:t>Intuitive </a:t>
            </a:r>
          </a:p>
          <a:p>
            <a:pPr algn="l">
              <a:buFont typeface="Arial" pitchFamily="34" charset="0"/>
              <a:buChar char="•"/>
            </a:pPr>
            <a:r>
              <a:rPr lang="en-US" sz="2800" dirty="0"/>
              <a:t>Confident </a:t>
            </a:r>
          </a:p>
          <a:p>
            <a:pPr algn="l">
              <a:buFont typeface="Arial" pitchFamily="34" charset="0"/>
              <a:buChar char="•"/>
            </a:pPr>
            <a:r>
              <a:rPr lang="en-US" sz="2800" dirty="0"/>
              <a:t>Sense of personal power  </a:t>
            </a:r>
          </a:p>
          <a:p>
            <a:pPr algn="l">
              <a:buFont typeface="Arial" pitchFamily="34" charset="0"/>
              <a:buChar char="•"/>
            </a:pPr>
            <a:endParaRPr lang="en-US" sz="2800" dirty="0"/>
          </a:p>
          <a:p>
            <a:pPr algn="l"/>
            <a:endParaRPr lang="en-US" dirty="0"/>
          </a:p>
        </p:txBody>
      </p:sp>
      <p:pic>
        <p:nvPicPr>
          <p:cNvPr id="3074" name="Picture 2" descr="solar"/>
          <p:cNvPicPr>
            <a:picLocks noChangeAspect="1" noChangeArrowheads="1"/>
          </p:cNvPicPr>
          <p:nvPr/>
        </p:nvPicPr>
        <p:blipFill>
          <a:blip r:embed="rId2"/>
          <a:srcRect/>
          <a:stretch>
            <a:fillRect/>
          </a:stretch>
        </p:blipFill>
        <p:spPr bwMode="auto">
          <a:xfrm>
            <a:off x="152400" y="152400"/>
            <a:ext cx="1284287" cy="1284287"/>
          </a:xfrm>
          <a:prstGeom prst="rect">
            <a:avLst/>
          </a:prstGeom>
          <a:noFill/>
          <a:ln w="9525" algn="in">
            <a:noFill/>
            <a:miter lim="800000"/>
            <a:headEnd/>
            <a:tailEnd/>
          </a:ln>
          <a:effectLst/>
        </p:spPr>
      </p:pic>
      <p:sp>
        <p:nvSpPr>
          <p:cNvPr id="5" name="Subtitle 2"/>
          <p:cNvSpPr txBox="1">
            <a:spLocks/>
          </p:cNvSpPr>
          <p:nvPr/>
        </p:nvSpPr>
        <p:spPr>
          <a:xfrm>
            <a:off x="4572000" y="1676400"/>
            <a:ext cx="4038600" cy="43434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Closed</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Fatigue</a:t>
            </a: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solidFill>
                  <a:schemeClr val="tx1">
                    <a:tint val="75000"/>
                  </a:schemeClr>
                </a:solidFill>
              </a:rPr>
              <a:t>Easily depressed</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Blaming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solidFill>
                  <a:schemeClr val="tx1">
                    <a:tint val="75000"/>
                  </a:schemeClr>
                </a:solidFill>
              </a:rPr>
              <a:t>People pleasing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Suppress emotions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Insecure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Lack of self control</a:t>
            </a: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304800" y="381000"/>
            <a:ext cx="4038600" cy="3733800"/>
          </a:xfrm>
        </p:spPr>
        <p:txBody>
          <a:bodyPr>
            <a:normAutofit/>
          </a:bodyPr>
          <a:lstStyle/>
          <a:p>
            <a:pPr algn="l"/>
            <a:r>
              <a:rPr lang="en-US" dirty="0"/>
              <a:t>Overactive</a:t>
            </a:r>
          </a:p>
          <a:p>
            <a:pPr algn="l">
              <a:buFont typeface="Arial" pitchFamily="34" charset="0"/>
              <a:buChar char="•"/>
            </a:pPr>
            <a:r>
              <a:rPr lang="en-US" sz="2800" dirty="0"/>
              <a:t>Anger issues</a:t>
            </a:r>
          </a:p>
          <a:p>
            <a:pPr algn="l">
              <a:buFont typeface="Arial" pitchFamily="34" charset="0"/>
              <a:buChar char="•"/>
            </a:pPr>
            <a:r>
              <a:rPr lang="en-US" sz="2800" dirty="0"/>
              <a:t>Stubbornness</a:t>
            </a:r>
          </a:p>
          <a:p>
            <a:pPr algn="l">
              <a:buFont typeface="Arial" pitchFamily="34" charset="0"/>
              <a:buChar char="•"/>
            </a:pPr>
            <a:r>
              <a:rPr lang="en-US" sz="2800" dirty="0"/>
              <a:t>Digestive issues</a:t>
            </a:r>
          </a:p>
          <a:p>
            <a:pPr algn="l">
              <a:buFont typeface="Arial" pitchFamily="34" charset="0"/>
              <a:buChar char="•"/>
            </a:pPr>
            <a:r>
              <a:rPr lang="en-US" sz="2800" dirty="0"/>
              <a:t>Control freak </a:t>
            </a:r>
          </a:p>
          <a:p>
            <a:pPr algn="l">
              <a:buFont typeface="Arial" pitchFamily="34" charset="0"/>
              <a:buChar char="•"/>
            </a:pPr>
            <a:r>
              <a:rPr lang="en-US" sz="2800" dirty="0"/>
              <a:t>Overly critical </a:t>
            </a:r>
          </a:p>
          <a:p>
            <a:pPr algn="l">
              <a:buFont typeface="Arial" pitchFamily="34" charset="0"/>
              <a:buChar char="•"/>
            </a:pPr>
            <a:r>
              <a:rPr lang="en-US" sz="2800" dirty="0"/>
              <a:t>Low self esteem</a:t>
            </a:r>
          </a:p>
        </p:txBody>
      </p:sp>
      <p:sp>
        <p:nvSpPr>
          <p:cNvPr id="5" name="Subtitle 2"/>
          <p:cNvSpPr txBox="1">
            <a:spLocks/>
          </p:cNvSpPr>
          <p:nvPr/>
        </p:nvSpPr>
        <p:spPr>
          <a:xfrm>
            <a:off x="4419600" y="381000"/>
            <a:ext cx="4038600" cy="42672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Underactive</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Doubt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Mistrust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Worrisome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rPr>
              <a:t>Depression/</a:t>
            </a: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 anxiety</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solidFill>
                  <a:schemeClr val="tx1">
                    <a:tint val="75000"/>
                  </a:schemeClr>
                </a:solidFill>
              </a:rPr>
              <a:t>Feel powerless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a:solidFill>
                  <a:schemeClr val="tx1">
                    <a:tint val="75000"/>
                  </a:schemeClr>
                </a:solidFill>
              </a:rPr>
              <a:t>Overwhelmed with negative thoughts </a:t>
            </a:r>
            <a:endParaRPr lang="en-US" sz="2800" baseline="0" dirty="0">
              <a:solidFill>
                <a:schemeClr val="tx1">
                  <a:tint val="75000"/>
                </a:schemeClr>
              </a:solidFill>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ubtitle 2"/>
          <p:cNvSpPr txBox="1">
            <a:spLocks/>
          </p:cNvSpPr>
          <p:nvPr/>
        </p:nvSpPr>
        <p:spPr>
          <a:xfrm>
            <a:off x="228600" y="4572000"/>
            <a:ext cx="8686800" cy="2057400"/>
          </a:xfrm>
          <a:prstGeom prst="rect">
            <a:avLst/>
          </a:prstGeom>
        </p:spPr>
        <p:txBody>
          <a:bodyPr vert="horz" lIns="91440" tIns="45720" rIns="91440" bIns="45720" rtlCol="0">
            <a:normAutofit fontScale="55000" lnSpcReduction="20000"/>
          </a:bodyPr>
          <a:lstStyle/>
          <a:p>
            <a:pPr marL="0" marR="0" lvl="0" indent="0" algn="l" defTabSz="914400" rtl="0" eaLnBrk="1" fontAlgn="auto" latinLnBrk="0" hangingPunct="1">
              <a:lnSpc>
                <a:spcPct val="100000"/>
              </a:lnSpc>
              <a:spcBef>
                <a:spcPct val="20000"/>
              </a:spcBef>
              <a:spcAft>
                <a:spcPts val="0"/>
              </a:spcAft>
              <a:buClrTx/>
              <a:buSzTx/>
              <a:tabLst/>
              <a:defRPr/>
            </a:pPr>
            <a:r>
              <a:rPr kumimoji="0" lang="en-US" sz="5100" b="0" i="0" u="none" strike="noStrike" kern="1200" cap="none" spc="0" normalizeH="0" baseline="0" noProof="0" dirty="0">
                <a:ln>
                  <a:noFill/>
                </a:ln>
                <a:solidFill>
                  <a:schemeClr val="tx1">
                    <a:tint val="75000"/>
                  </a:schemeClr>
                </a:solidFill>
                <a:effectLst/>
                <a:uLnTx/>
                <a:uFillTx/>
                <a:latin typeface="+mn-lt"/>
                <a:ea typeface="+mn-ea"/>
                <a:cs typeface="+mn-cs"/>
              </a:rPr>
              <a:t>Healing</a:t>
            </a:r>
          </a:p>
          <a:p>
            <a:pPr lvl="0">
              <a:spcBef>
                <a:spcPct val="20000"/>
              </a:spcBef>
              <a:defRPr/>
            </a:pPr>
            <a:r>
              <a:rPr lang="en-US" sz="3800" dirty="0">
                <a:solidFill>
                  <a:schemeClr val="tx1">
                    <a:tint val="75000"/>
                  </a:schemeClr>
                </a:solidFill>
              </a:rPr>
              <a:t>Affirmation: Say; “ I will with confidence”  “ I will trust my intention to guide me”</a:t>
            </a:r>
          </a:p>
          <a:p>
            <a:pPr lvl="0">
              <a:spcBef>
                <a:spcPct val="20000"/>
              </a:spcBef>
              <a:defRPr/>
            </a:pPr>
            <a:r>
              <a:rPr lang="en-US" sz="3800" dirty="0">
                <a:solidFill>
                  <a:schemeClr val="tx1">
                    <a:tint val="75000"/>
                  </a:schemeClr>
                </a:solidFill>
              </a:rPr>
              <a:t>Meditation Crystals: Tigers eye </a:t>
            </a:r>
          </a:p>
          <a:p>
            <a:pPr lvl="0">
              <a:spcBef>
                <a:spcPct val="20000"/>
              </a:spcBef>
              <a:defRPr/>
            </a:pPr>
            <a:r>
              <a:rPr lang="en-US" sz="3800" dirty="0">
                <a:solidFill>
                  <a:schemeClr val="tx1">
                    <a:tint val="75000"/>
                  </a:schemeClr>
                </a:solidFill>
              </a:rPr>
              <a:t>Essential oils to warm: Lemon or sandalwood </a:t>
            </a:r>
          </a:p>
          <a:p>
            <a:pPr lvl="0">
              <a:spcBef>
                <a:spcPct val="20000"/>
              </a:spcBef>
              <a:defRPr/>
            </a:pPr>
            <a:r>
              <a:rPr lang="en-US" sz="3800" dirty="0">
                <a:solidFill>
                  <a:schemeClr val="tx1">
                    <a:tint val="75000"/>
                  </a:schemeClr>
                </a:solidFill>
              </a:rPr>
              <a:t>Foods to eat: bananas, sun flower seeds, ginger, mint </a:t>
            </a:r>
            <a:endParaRPr kumimoji="0" lang="en-US" sz="3800" b="0" i="0" u="none" strike="noStrike" kern="1200" cap="none" spc="0" normalizeH="0" baseline="0" noProof="0" dirty="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52400"/>
            <a:ext cx="7315200" cy="1470025"/>
          </a:xfrm>
        </p:spPr>
        <p:txBody>
          <a:bodyPr/>
          <a:lstStyle/>
          <a:p>
            <a:pPr algn="l"/>
            <a:r>
              <a:rPr lang="en-US" dirty="0"/>
              <a:t>Heart chakra/ </a:t>
            </a:r>
            <a:r>
              <a:rPr lang="en-US" dirty="0" err="1"/>
              <a:t>Anahata</a:t>
            </a:r>
            <a:r>
              <a:rPr lang="en-US" dirty="0"/>
              <a:t> </a:t>
            </a:r>
            <a:br>
              <a:rPr lang="en-US" dirty="0"/>
            </a:br>
            <a:r>
              <a:rPr lang="en-US" sz="3200" dirty="0"/>
              <a:t>Love without fear, processing emotion </a:t>
            </a:r>
            <a:endParaRPr lang="en-US" dirty="0"/>
          </a:p>
        </p:txBody>
      </p:sp>
      <p:sp>
        <p:nvSpPr>
          <p:cNvPr id="3" name="Subtitle 2"/>
          <p:cNvSpPr>
            <a:spLocks noGrp="1"/>
          </p:cNvSpPr>
          <p:nvPr>
            <p:ph type="subTitle" idx="1"/>
          </p:nvPr>
        </p:nvSpPr>
        <p:spPr>
          <a:xfrm>
            <a:off x="304800" y="1752600"/>
            <a:ext cx="4419600" cy="4648200"/>
          </a:xfrm>
        </p:spPr>
        <p:txBody>
          <a:bodyPr/>
          <a:lstStyle/>
          <a:p>
            <a:pPr algn="l"/>
            <a:r>
              <a:rPr lang="en-US" dirty="0"/>
              <a:t>Open</a:t>
            </a:r>
          </a:p>
          <a:p>
            <a:pPr algn="l">
              <a:buFont typeface="Arial" pitchFamily="34" charset="0"/>
              <a:buChar char="•"/>
            </a:pPr>
            <a:r>
              <a:rPr lang="en-US" sz="2800" dirty="0"/>
              <a:t>Easily forgiving </a:t>
            </a:r>
          </a:p>
          <a:p>
            <a:pPr algn="l">
              <a:buFont typeface="Arial" pitchFamily="34" charset="0"/>
              <a:buChar char="•"/>
            </a:pPr>
            <a:r>
              <a:rPr lang="en-US" sz="2800" dirty="0"/>
              <a:t>Connected to all that is </a:t>
            </a:r>
          </a:p>
          <a:p>
            <a:pPr algn="l">
              <a:buFont typeface="Arial" pitchFamily="34" charset="0"/>
              <a:buChar char="•"/>
            </a:pPr>
            <a:r>
              <a:rPr lang="en-US" sz="2800" dirty="0"/>
              <a:t> experience unconditional love </a:t>
            </a:r>
          </a:p>
          <a:p>
            <a:pPr algn="l">
              <a:buFont typeface="Arial" pitchFamily="34" charset="0"/>
              <a:buChar char="•"/>
            </a:pPr>
            <a:r>
              <a:rPr lang="en-US" sz="2800" dirty="0"/>
              <a:t>Heart centered discernment </a:t>
            </a:r>
          </a:p>
          <a:p>
            <a:pPr algn="l"/>
            <a:endParaRPr lang="en-US" dirty="0"/>
          </a:p>
        </p:txBody>
      </p:sp>
      <p:pic>
        <p:nvPicPr>
          <p:cNvPr id="4098" name="Picture 2" descr="heart"/>
          <p:cNvPicPr>
            <a:picLocks noChangeAspect="1" noChangeArrowheads="1"/>
          </p:cNvPicPr>
          <p:nvPr/>
        </p:nvPicPr>
        <p:blipFill>
          <a:blip r:embed="rId2"/>
          <a:srcRect/>
          <a:stretch>
            <a:fillRect/>
          </a:stretch>
        </p:blipFill>
        <p:spPr bwMode="auto">
          <a:xfrm>
            <a:off x="0" y="0"/>
            <a:ext cx="1697037" cy="1697037"/>
          </a:xfrm>
          <a:prstGeom prst="rect">
            <a:avLst/>
          </a:prstGeom>
          <a:noFill/>
          <a:ln w="9525" algn="in">
            <a:noFill/>
            <a:miter lim="800000"/>
            <a:headEnd/>
            <a:tailEnd/>
          </a:ln>
          <a:effectLst/>
        </p:spPr>
      </p:pic>
      <p:sp>
        <p:nvSpPr>
          <p:cNvPr id="5" name="Subtitle 2"/>
          <p:cNvSpPr txBox="1">
            <a:spLocks/>
          </p:cNvSpPr>
          <p:nvPr/>
        </p:nvSpPr>
        <p:spPr>
          <a:xfrm>
            <a:off x="4953000" y="1752600"/>
            <a:ext cx="3886200" cy="48006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t>Closed</a:t>
            </a:r>
            <a:r>
              <a:rPr kumimoji="0" lang="en-US" sz="3200" b="0" i="0" u="none" strike="noStrike" kern="1200" cap="none" spc="0" normalizeH="0" noProof="0" dirty="0">
                <a:ln>
                  <a:noFill/>
                </a:ln>
                <a:solidFill>
                  <a:schemeClr val="tx1">
                    <a:tint val="75000"/>
                  </a:schemeClr>
                </a:solidFill>
                <a:effectLst/>
                <a:uLnTx/>
                <a:uFillTx/>
                <a:latin typeface="+mn-lt"/>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solidFill>
                  <a:schemeClr val="tx1">
                    <a:tint val="75000"/>
                  </a:schemeClr>
                </a:solidFill>
              </a:rPr>
              <a:t>Overly defensive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Hold grudges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solidFill>
                  <a:schemeClr val="tx1">
                    <a:tint val="75000"/>
                  </a:schemeClr>
                </a:solidFill>
              </a:rPr>
              <a:t>Plays victim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Withdrawn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aseline="0" dirty="0">
                <a:solidFill>
                  <a:schemeClr val="tx1">
                    <a:tint val="75000"/>
                  </a:schemeClr>
                </a:solidFill>
              </a:rPr>
              <a:t>Codependency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noProof="0" dirty="0">
                <a:ln>
                  <a:noFill/>
                </a:ln>
                <a:solidFill>
                  <a:schemeClr val="tx1">
                    <a:tint val="75000"/>
                  </a:schemeClr>
                </a:solidFill>
                <a:effectLst/>
                <a:uLnTx/>
                <a:uFillTx/>
                <a:latin typeface="+mn-lt"/>
                <a:ea typeface="+mn-ea"/>
                <a:cs typeface="+mn-cs"/>
              </a:rPr>
              <a:t>Jealousy </a:t>
            </a:r>
            <a:endParaRPr kumimoji="0" 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693</Words>
  <Application>Microsoft Office PowerPoint</Application>
  <PresentationFormat>On-screen Show (4:3)</PresentationFormat>
  <Paragraphs>225</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PowerPoint Presentation</vt:lpstr>
      <vt:lpstr>What is a Chakra</vt:lpstr>
      <vt:lpstr>Root Chakra/ Muladhara links you to the physical world</vt:lpstr>
      <vt:lpstr>PowerPoint Presentation</vt:lpstr>
      <vt:lpstr>Sacral Chakra/ Svadisthana sexual creative energy center, </vt:lpstr>
      <vt:lpstr>PowerPoint Presentation</vt:lpstr>
      <vt:lpstr>Solar Plexus Chakra/ Manipura Intuitive/ emotional center  </vt:lpstr>
      <vt:lpstr>PowerPoint Presentation</vt:lpstr>
      <vt:lpstr>Heart chakra/ Anahata  Love without fear, processing emotion </vt:lpstr>
      <vt:lpstr>PowerPoint Presentation</vt:lpstr>
      <vt:lpstr>Throat Chakra/ Vishuddha feelings and emotions are expressed </vt:lpstr>
      <vt:lpstr>PowerPoint Presentation</vt:lpstr>
      <vt:lpstr>3rd eye chakra/Anja  unity consciousness, higher awareness, and knowing spiritual truth </vt:lpstr>
      <vt:lpstr>PowerPoint Presentation</vt:lpstr>
      <vt:lpstr>Crown chakra/  Sahasarara  contact with oneness and the divine </vt:lpstr>
      <vt:lpstr>PowerPoint Presentation</vt:lpstr>
      <vt:lpstr>PowerPoint Presentation</vt:lpstr>
    </vt:vector>
  </TitlesOfParts>
  <Company>JHUAPL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Cheresse</dc:creator>
  <cp:lastModifiedBy>Melanie Ball</cp:lastModifiedBy>
  <cp:revision>56</cp:revision>
  <dcterms:created xsi:type="dcterms:W3CDTF">2017-05-10T14:39:56Z</dcterms:created>
  <dcterms:modified xsi:type="dcterms:W3CDTF">2017-09-27T14:50:07Z</dcterms:modified>
</cp:coreProperties>
</file>