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D29260E-3B19-4D88-BE18-528C0ACA2762}" type="datetimeFigureOut">
              <a:rPr lang="en-US" smtClean="0"/>
              <a:t>12/15/2015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40348-BD80-49DB-AF3B-E16719413354}" type="slidenum">
              <a:rPr lang="en-US" smtClean="0"/>
              <a:t>‹#›</a:t>
            </a:fld>
            <a:endParaRPr lang="en-US"/>
          </a:p>
        </p:txBody>
      </p:sp>
    </p:spTree>
    <p:extLst>
      <p:ext uri="{BB962C8B-B14F-4D97-AF65-F5344CB8AC3E}">
        <p14:creationId xmlns:p14="http://schemas.microsoft.com/office/powerpoint/2010/main" val="1187524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iblegateway.com/passage/?search=Rev.22.2"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biblegateway.com/passage/?search=1Cor.2.14"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biblegateway.com/passage/?search=2+PETER+2&amp;version=TLB#fen-TLB-27498a" TargetMode="External"/><Relationship Id="rId2" Type="http://schemas.openxmlformats.org/officeDocument/2006/relationships/slide" Target="../slides/slide10.xml"/><Relationship Id="rId1" Type="http://schemas.openxmlformats.org/officeDocument/2006/relationships/notesMaster" Target="../notesMasters/notesMaster1.xml"/><Relationship Id="rId4" Type="http://schemas.openxmlformats.org/officeDocument/2006/relationships/hyperlink" Target="https://www.biblegateway.com/passage/?search=2+PETER+2&amp;version=TLB#fen-TLB-27500b"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995343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4619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50046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30000" dirty="0" smtClean="0"/>
              <a:t>14 </a:t>
            </a:r>
            <a:r>
              <a:rPr lang="en-US" dirty="0" smtClean="0"/>
              <a:t>The </a:t>
            </a:r>
            <a:r>
              <a:rPr lang="en-US" cap="small" dirty="0" smtClean="0">
                <a:effectLst/>
              </a:rPr>
              <a:t>Lord</a:t>
            </a:r>
            <a:r>
              <a:rPr lang="en-US" dirty="0" smtClean="0"/>
              <a:t> hath mingled a perverse spirit in the midst thereof: and they have caused Egypt to err in every work thereof, as a drunken man staggereth in his vomit. </a:t>
            </a:r>
            <a:r>
              <a:rPr lang="en-US" b="1" dirty="0" smtClean="0"/>
              <a:t>TO BE BROKEN DOWN LATER !!!!!</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41952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solidFill>
                  <a:srgbClr val="FFFF00"/>
                </a:solidFill>
              </a:rPr>
              <a:t>A WOUNDED</a:t>
            </a:r>
            <a:r>
              <a:rPr lang="en-US" b="1" u="sng" baseline="0" dirty="0" smtClean="0">
                <a:solidFill>
                  <a:srgbClr val="FFFF00"/>
                </a:solidFill>
              </a:rPr>
              <a:t> SPIRIT</a:t>
            </a:r>
            <a:r>
              <a:rPr lang="en-US" b="1" baseline="0" dirty="0" smtClean="0">
                <a:solidFill>
                  <a:srgbClr val="FFFF00"/>
                </a:solidFill>
              </a:rPr>
              <a:t>…..PROVERBS 14:4  MATTHEW HENRY COMMENTARY….</a:t>
            </a:r>
            <a:r>
              <a:rPr lang="en-US" b="1" dirty="0" smtClean="0">
                <a:solidFill>
                  <a:srgbClr val="FFFF00"/>
                </a:solidFill>
                <a:effectLst/>
              </a:rPr>
              <a:t> A good tongue is healing, healing to wounded consciences by comforting them, to sin-sick souls by convincing them, to peace and love when it is broken by accommodating differences, compromising matters in variance, and reconciling parties at variance; this is the healing of the tongue, which </a:t>
            </a:r>
            <a:r>
              <a:rPr lang="en-US" b="1" i="1" dirty="0" smtClean="0">
                <a:solidFill>
                  <a:srgbClr val="FFFF00"/>
                </a:solidFill>
                <a:effectLst/>
              </a:rPr>
              <a:t>is a tree of life</a:t>
            </a:r>
            <a:r>
              <a:rPr lang="en-US" b="1" dirty="0" smtClean="0">
                <a:solidFill>
                  <a:srgbClr val="FFFF00"/>
                </a:solidFill>
                <a:effectLst/>
              </a:rPr>
              <a:t>, the leaves of which have a sanative virtue, </a:t>
            </a:r>
            <a:r>
              <a:rPr lang="en-US" b="1" dirty="0" smtClean="0">
                <a:solidFill>
                  <a:srgbClr val="FFFF00"/>
                </a:solidFill>
                <a:effectLst/>
                <a:hlinkClick r:id="rId3" tooltip="Rev.22.2"/>
              </a:rPr>
              <a:t>Rev. 22:2</a:t>
            </a:r>
            <a:r>
              <a:rPr lang="en-US" b="1" dirty="0" smtClean="0">
                <a:solidFill>
                  <a:srgbClr val="FFFF00"/>
                </a:solidFill>
                <a:effectLst/>
              </a:rPr>
              <a:t>. He that knows how to discourse will make the place he lives in a paradise. 2. An evil tongue is wounding (</a:t>
            </a:r>
            <a:r>
              <a:rPr lang="en-US" b="1" i="1" dirty="0" smtClean="0">
                <a:solidFill>
                  <a:srgbClr val="FFFF00"/>
                </a:solidFill>
                <a:effectLst/>
              </a:rPr>
              <a:t>perverseness</a:t>
            </a:r>
            <a:r>
              <a:rPr lang="en-US" b="1" dirty="0" smtClean="0">
                <a:solidFill>
                  <a:srgbClr val="FFFF00"/>
                </a:solidFill>
                <a:effectLst/>
              </a:rPr>
              <a:t>, passion, falsehood, and filthiness </a:t>
            </a:r>
            <a:r>
              <a:rPr lang="en-US" b="1" i="1" dirty="0" smtClean="0">
                <a:solidFill>
                  <a:srgbClr val="FFFF00"/>
                </a:solidFill>
                <a:effectLst/>
              </a:rPr>
              <a:t>there, are a breach in the spirit</a:t>
            </a:r>
            <a:r>
              <a:rPr lang="en-US" b="1" dirty="0" smtClean="0">
                <a:solidFill>
                  <a:srgbClr val="FFFF00"/>
                </a:solidFill>
                <a:effectLst/>
              </a:rPr>
              <a:t>); it wounds the conscience of the evil speaker, and occasions either guilt or grief to the hearers, and both are to be reckoned </a:t>
            </a:r>
            <a:r>
              <a:rPr lang="en-US" b="1" i="1" dirty="0" smtClean="0">
                <a:solidFill>
                  <a:srgbClr val="FFFF00"/>
                </a:solidFill>
                <a:effectLst/>
              </a:rPr>
              <a:t>breaches in the spirit</a:t>
            </a:r>
            <a:r>
              <a:rPr lang="en-US" b="1" dirty="0" smtClean="0">
                <a:solidFill>
                  <a:srgbClr val="FFFF00"/>
                </a:solidFill>
                <a:effectLst/>
              </a:rPr>
              <a:t>. Hard words indeed break no bones, but many a heart has been broken by them.</a:t>
            </a:r>
          </a:p>
          <a:p>
            <a:endParaRPr lang="en-US" b="1" dirty="0" smtClean="0">
              <a:solidFill>
                <a:srgbClr val="FFFF00"/>
              </a:solidFill>
              <a:effectLst/>
            </a:endParaRPr>
          </a:p>
          <a:p>
            <a:r>
              <a:rPr lang="en-US" b="1" u="sng" dirty="0" smtClean="0">
                <a:solidFill>
                  <a:srgbClr val="FFFF00"/>
                </a:solidFill>
                <a:effectLst/>
              </a:rPr>
              <a:t>PROBERBS 17:20</a:t>
            </a:r>
          </a:p>
          <a:p>
            <a:endParaRPr lang="en-US" b="1" dirty="0" smtClean="0">
              <a:solidFill>
                <a:srgbClr val="FFFF00"/>
              </a:solidFill>
              <a:effectLst/>
            </a:endParaRPr>
          </a:p>
          <a:p>
            <a:r>
              <a:rPr lang="en-US" b="1" dirty="0" smtClean="0">
                <a:effectLst/>
              </a:rPr>
              <a:t>Note, : </a:t>
            </a:r>
            <a:r>
              <a:rPr lang="en-US" b="1" i="1" dirty="0" smtClean="0">
                <a:effectLst/>
              </a:rPr>
              <a:t>He that has a </a:t>
            </a:r>
            <a:r>
              <a:rPr lang="en-US" b="1" i="1" dirty="0" err="1" smtClean="0">
                <a:effectLst/>
              </a:rPr>
              <a:t>froward</a:t>
            </a:r>
            <a:r>
              <a:rPr lang="en-US" b="1" i="1" dirty="0" smtClean="0">
                <a:effectLst/>
              </a:rPr>
              <a:t> heart</a:t>
            </a:r>
            <a:r>
              <a:rPr lang="en-US" b="1" dirty="0" smtClean="0">
                <a:effectLst/>
              </a:rPr>
              <a:t>, that sows discord and is full of resentment, cannot promise himself to get by it sufficient to counterbalance the loss of his repose and reputation, nor can he take any rational satisfaction in it; he </a:t>
            </a:r>
            <a:r>
              <a:rPr lang="en-US" b="1" i="1" dirty="0" smtClean="0">
                <a:effectLst/>
              </a:rPr>
              <a:t>finds no good</a:t>
            </a:r>
            <a:r>
              <a:rPr lang="en-US" b="1" dirty="0" smtClean="0">
                <a:effectLst/>
              </a:rPr>
              <a:t>. 2. Giving ill language will be a great disadvantage to us: </a:t>
            </a:r>
            <a:r>
              <a:rPr lang="en-US" b="1" i="1" dirty="0" smtClean="0">
                <a:effectLst/>
              </a:rPr>
              <a:t>He that has a perverse tongue</a:t>
            </a:r>
            <a:r>
              <a:rPr lang="en-US" b="1" dirty="0" smtClean="0">
                <a:effectLst/>
              </a:rPr>
              <a:t>, spiteful and abusive, scurrilous or backbiting, </a:t>
            </a:r>
            <a:r>
              <a:rPr lang="en-US" b="1" i="1" dirty="0" smtClean="0">
                <a:effectLst/>
              </a:rPr>
              <a:t>falls into</a:t>
            </a:r>
            <a:r>
              <a:rPr lang="en-US" b="1" dirty="0" smtClean="0">
                <a:effectLst/>
              </a:rPr>
              <a:t> one </a:t>
            </a:r>
            <a:r>
              <a:rPr lang="en-US" b="1" i="1" dirty="0" smtClean="0">
                <a:effectLst/>
              </a:rPr>
              <a:t>mischief</a:t>
            </a:r>
            <a:r>
              <a:rPr lang="en-US" b="1" dirty="0" smtClean="0">
                <a:effectLst/>
              </a:rPr>
              <a:t> or other, loses his friends, provokes his enemies, and pulls trouble upon his own head. Many a one has paid dearly for an unbridled tongue.</a:t>
            </a:r>
            <a:endParaRPr lang="en-US" b="1" dirty="0">
              <a:solidFill>
                <a:srgbClr val="FFFF00"/>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24270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ERROR…ISAIAH</a:t>
            </a:r>
            <a:r>
              <a:rPr lang="en-US" b="1" baseline="0" dirty="0" smtClean="0"/>
              <a:t> 19:14…</a:t>
            </a:r>
            <a:r>
              <a:rPr lang="en-US" b="1" dirty="0" smtClean="0">
                <a:effectLst/>
              </a:rPr>
              <a:t>Isaiah 19</a:t>
            </a:r>
          </a:p>
          <a:p>
            <a:r>
              <a:rPr lang="en-US" b="1" dirty="0" smtClean="0">
                <a:effectLst/>
              </a:rPr>
              <a:t>V 1–10: EGYPT’S EMPTINESS God will cause Egypt to fall, </a:t>
            </a:r>
            <a:r>
              <a:rPr lang="en-US" b="1" u="sng" dirty="0" smtClean="0">
                <a:effectLst/>
              </a:rPr>
              <a:t>the main cause being internal, with Egyptian fighting Egyptian. </a:t>
            </a:r>
            <a:r>
              <a:rPr lang="en-US" b="1" dirty="0" smtClean="0">
                <a:effectLst/>
              </a:rPr>
              <a:t>They will seek idolatrous and occult help, but in vain. They will be ruled by a fierce king. All Egypt’s productivity will turn to nothing. Their efforts will be empty. V 11–15: EGYPT’S ERRING The wise counsellors and mighty princes will become foolish and will have no positive effect. The perverse spirit sent by God means that they cannot do any work or make any progress. </a:t>
            </a:r>
          </a:p>
          <a:p>
            <a:endParaRPr lang="en-US" b="1" dirty="0" smtClean="0">
              <a:effectLst/>
            </a:endParaRPr>
          </a:p>
          <a:p>
            <a:r>
              <a:rPr lang="en-US" b="1" dirty="0" smtClean="0">
                <a:effectLst/>
              </a:rPr>
              <a:t>HATE….PROV.</a:t>
            </a:r>
            <a:r>
              <a:rPr lang="en-US" b="1" baseline="0" dirty="0" smtClean="0">
                <a:effectLst/>
              </a:rPr>
              <a:t> 14:2</a:t>
            </a:r>
          </a:p>
          <a:p>
            <a:r>
              <a:rPr lang="en-US" b="1" dirty="0" smtClean="0">
                <a:effectLst/>
              </a:rPr>
              <a:t>2. Grace and sin in their true light. By this we may know a man that has grace, and the fear of God, reigning in him, </a:t>
            </a:r>
            <a:r>
              <a:rPr lang="en-US" b="1" i="1" dirty="0" smtClean="0">
                <a:effectLst/>
              </a:rPr>
              <a:t>he walks in his uprightness</a:t>
            </a:r>
            <a:r>
              <a:rPr lang="en-US" b="1" dirty="0" smtClean="0">
                <a:effectLst/>
              </a:rPr>
              <a:t>, he makes conscience of his actions, is faithful both to God and man, and every stop he makes, as well as every step he takes, is by rule; here is one that </a:t>
            </a:r>
            <a:r>
              <a:rPr lang="en-US" b="1" dirty="0" err="1" smtClean="0">
                <a:effectLst/>
              </a:rPr>
              <a:t>honours</a:t>
            </a:r>
            <a:r>
              <a:rPr lang="en-US" b="1" dirty="0" smtClean="0">
                <a:effectLst/>
              </a:rPr>
              <a:t> God. But, on the contrary, </a:t>
            </a:r>
            <a:r>
              <a:rPr lang="en-US" b="1" i="1" dirty="0" smtClean="0">
                <a:effectLst/>
              </a:rPr>
              <a:t>he that is perverse in his ways</a:t>
            </a:r>
            <a:r>
              <a:rPr lang="en-US" b="1" dirty="0" smtClean="0">
                <a:effectLst/>
              </a:rPr>
              <a:t>, that </a:t>
            </a:r>
            <a:r>
              <a:rPr lang="en-US" b="1" dirty="0" err="1" smtClean="0">
                <a:effectLst/>
              </a:rPr>
              <a:t>wilfully</a:t>
            </a:r>
            <a:r>
              <a:rPr lang="en-US" b="1" dirty="0" smtClean="0">
                <a:effectLst/>
              </a:rPr>
              <a:t> follows his own appetites and passions, that is unjust and dishonest and contradicts his profession in his conversation, however he may pretend to devotion, he is a wicked man, and will be reckoned with as a despiser of God himself.</a:t>
            </a:r>
            <a:endParaRPr lang="en-US" b="1" dirty="0">
              <a:effectLst/>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144190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PROVERBS 19:1…</a:t>
            </a:r>
          </a:p>
          <a:p>
            <a:r>
              <a:rPr lang="en-US" b="1" u="sng" dirty="0" smtClean="0"/>
              <a:t>FOOL</a:t>
            </a:r>
          </a:p>
          <a:p>
            <a:r>
              <a:rPr lang="en-US" b="1" dirty="0" smtClean="0">
                <a:effectLst/>
              </a:rPr>
              <a:t>Here see, 1. What will be the credit and comfort of a poor man, and make him more excellent than his </a:t>
            </a:r>
            <a:r>
              <a:rPr lang="en-US" b="1" dirty="0" err="1" smtClean="0">
                <a:effectLst/>
              </a:rPr>
              <a:t>neighbour</a:t>
            </a:r>
            <a:r>
              <a:rPr lang="en-US" b="1" dirty="0" smtClean="0">
                <a:effectLst/>
              </a:rPr>
              <a:t>, though his poverty may expose him to contempt and may dispirit him. Let him be honest and </a:t>
            </a:r>
            <a:r>
              <a:rPr lang="en-US" b="1" i="1" dirty="0" smtClean="0">
                <a:effectLst/>
              </a:rPr>
              <a:t>walk in integrity</a:t>
            </a:r>
            <a:r>
              <a:rPr lang="en-US" b="1" dirty="0" smtClean="0">
                <a:effectLst/>
              </a:rPr>
              <a:t>, let him keep a good conscience and make it appear that he does so, let him always speak and act with sincerity when he is under the greatest temptations to dissemble and break his word, and then let him value himself upon that, for all wise and good men will value him. He is better, has a better character, is in a better condition, is better beloved, and lives to better purpose, than many a one that looks great and makes a figure. 2. What will be the shame of a rich man, notwithstanding all his pomp. If he have a shallow head and an evil tongue, if he is </a:t>
            </a:r>
            <a:r>
              <a:rPr lang="en-US" b="1" i="1" dirty="0" smtClean="0">
                <a:effectLst/>
              </a:rPr>
              <a:t>perverse in his lips and is a fool</a:t>
            </a:r>
            <a:r>
              <a:rPr lang="en-US" b="1" dirty="0" smtClean="0">
                <a:effectLst/>
              </a:rPr>
              <a:t>, if he is a wicked man and gets what he has by fraud and oppression, he </a:t>
            </a:r>
            <a:r>
              <a:rPr lang="en-US" b="1" i="1" dirty="0" smtClean="0">
                <a:effectLst/>
              </a:rPr>
              <a:t>is a fool</a:t>
            </a:r>
            <a:r>
              <a:rPr lang="en-US" b="1" dirty="0" smtClean="0">
                <a:effectLst/>
              </a:rPr>
              <a:t>, and an honest poor man is to be preferred far before him.</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62294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u="sng" dirty="0" smtClean="0"/>
              <a:t>PERVERT</a:t>
            </a:r>
          </a:p>
          <a:p>
            <a:r>
              <a:rPr lang="en-US" b="1" dirty="0" smtClean="0"/>
              <a:t>2PETER 3:16….</a:t>
            </a:r>
            <a:r>
              <a:rPr lang="en-US" b="1" dirty="0" smtClean="0">
                <a:effectLst/>
              </a:rPr>
              <a:t> Among the variety of subjects treated of in scripture, some are not easy to be understood because of their own obscurity, such are prophecies; others cannot be so easily understood because of their excellency and sublimity, as the mysterious doctrines; and others are with difficulty taken in because of the weakness of men’s minds, such are the things of the Spirit of God, mentioned </a:t>
            </a:r>
            <a:r>
              <a:rPr lang="en-US" b="1" dirty="0" smtClean="0">
                <a:effectLst/>
                <a:hlinkClick r:id="rId3" tooltip="1Cor.2.14"/>
              </a:rPr>
              <a:t>1 Cor. 2:14</a:t>
            </a:r>
            <a:r>
              <a:rPr lang="en-US" b="1" dirty="0" smtClean="0">
                <a:effectLst/>
              </a:rPr>
              <a:t>. And here the unlearned and unstable make wretched work; for they wrest and torture the scriptures, to make them speak what the Holy Ghost did not intend. Those who are not well instructed and well established in the truth are in great danger of perverting the word of God. Those who have heard and learned of the Father are best secured from misunderstanding and misapplying any part of the word of God; and, where there is a divine power to establish as well as to instruct men in divine truth, persons are effectually secured from falling into errors. How great a blessing this is we learn by observing what is the pernicious consequence of the errors that ignorant and unstable men fall into—even their own destruction. Errors in particular concerning the holiness and justice of God are the utter ruin of multitudes of men. Let us therefore earnestly pray for the Spirit of God to instruct us in the truth, that we may know it as it is in Jesus, and have our hearts established with grace, that we may stand firm and unshaken, even in the most stormy times, when others are tossed to and fro with every wind of doctrine.</a:t>
            </a:r>
            <a:endParaRPr lang="en-US" b="1"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634144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 TIMOTHY  3: 1-9 </a:t>
            </a:r>
          </a:p>
          <a:p>
            <a:r>
              <a:rPr lang="en-US" b="1" dirty="0" smtClean="0"/>
              <a:t>SELF LOVERS</a:t>
            </a:r>
          </a:p>
          <a:p>
            <a:r>
              <a:rPr lang="en-US" b="1" dirty="0" smtClean="0"/>
              <a:t>3 This know also, that in the last days perilous times shall come.</a:t>
            </a:r>
          </a:p>
          <a:p>
            <a:r>
              <a:rPr lang="en-US" b="1" baseline="30000" dirty="0" smtClean="0"/>
              <a:t>2 </a:t>
            </a:r>
            <a:r>
              <a:rPr lang="en-US" b="1" dirty="0" smtClean="0"/>
              <a:t>For men shall be lovers of their own selves, covetous, boasters, proud, blasphemers, disobedient to parents, unthankful, unholy,</a:t>
            </a:r>
          </a:p>
          <a:p>
            <a:r>
              <a:rPr lang="en-US" b="1" baseline="30000" dirty="0" smtClean="0"/>
              <a:t>3 </a:t>
            </a:r>
            <a:r>
              <a:rPr lang="en-US" b="1" dirty="0" smtClean="0"/>
              <a:t>Without natural affection, trucebreakers, false accusers, incontinent, fierce, despisers of those that are good,</a:t>
            </a:r>
          </a:p>
          <a:p>
            <a:r>
              <a:rPr lang="en-US" b="1" baseline="30000" dirty="0" smtClean="0"/>
              <a:t>4 </a:t>
            </a:r>
            <a:r>
              <a:rPr lang="en-US" b="1" dirty="0" smtClean="0"/>
              <a:t>Traitors, heady, </a:t>
            </a:r>
            <a:r>
              <a:rPr lang="en-US" b="1" dirty="0" err="1" smtClean="0"/>
              <a:t>highminded</a:t>
            </a:r>
            <a:r>
              <a:rPr lang="en-US" b="1" dirty="0" smtClean="0"/>
              <a:t>, lovers of pleasures more than lovers of God;</a:t>
            </a:r>
          </a:p>
          <a:p>
            <a:r>
              <a:rPr lang="en-US" b="1" baseline="30000" dirty="0" smtClean="0"/>
              <a:t>5 </a:t>
            </a:r>
            <a:r>
              <a:rPr lang="en-US" b="1" dirty="0" smtClean="0"/>
              <a:t>Having a form of godliness, but denying the power thereof: from such turn away.</a:t>
            </a:r>
          </a:p>
          <a:p>
            <a:r>
              <a:rPr lang="en-US" b="1" baseline="30000" dirty="0" smtClean="0"/>
              <a:t>6 </a:t>
            </a:r>
            <a:r>
              <a:rPr lang="en-US" b="1" dirty="0" smtClean="0"/>
              <a:t>For of this sort are they which creep into houses, and lead captive silly women laden with sins, led away with divers lusts,</a:t>
            </a:r>
          </a:p>
          <a:p>
            <a:r>
              <a:rPr lang="en-US" b="1" baseline="30000" dirty="0" smtClean="0"/>
              <a:t>7 </a:t>
            </a:r>
            <a:r>
              <a:rPr lang="en-US" b="1" dirty="0" smtClean="0"/>
              <a:t>Ever learning, and never able to come to the knowledge of the truth.</a:t>
            </a:r>
          </a:p>
          <a:p>
            <a:r>
              <a:rPr lang="en-US" b="1" baseline="30000" dirty="0" smtClean="0"/>
              <a:t>8 </a:t>
            </a:r>
            <a:r>
              <a:rPr lang="en-US" b="1" dirty="0" smtClean="0"/>
              <a:t>Now as </a:t>
            </a:r>
            <a:r>
              <a:rPr lang="en-US" b="1" dirty="0" err="1" smtClean="0"/>
              <a:t>Jannes</a:t>
            </a:r>
            <a:r>
              <a:rPr lang="en-US" b="1" dirty="0" smtClean="0"/>
              <a:t> and </a:t>
            </a:r>
            <a:r>
              <a:rPr lang="en-US" b="1" dirty="0" err="1" smtClean="0"/>
              <a:t>Jambres</a:t>
            </a:r>
            <a:r>
              <a:rPr lang="en-US" b="1" dirty="0" smtClean="0"/>
              <a:t> withstood Moses, so do these also resist the truth: men of corrupt minds, reprobate concerning the faith.</a:t>
            </a:r>
          </a:p>
          <a:p>
            <a:r>
              <a:rPr lang="en-US" b="1" baseline="30000" dirty="0" smtClean="0"/>
              <a:t>9 </a:t>
            </a:r>
            <a:r>
              <a:rPr lang="en-US" b="1" dirty="0" smtClean="0"/>
              <a:t>But they shall proceed no further: for their folly shall be manifest unto all men, as </a:t>
            </a:r>
            <a:r>
              <a:rPr lang="en-US" b="1" dirty="0" err="1" smtClean="0"/>
              <a:t>their's</a:t>
            </a:r>
            <a:r>
              <a:rPr lang="en-US" b="1" dirty="0" smtClean="0"/>
              <a:t> also was.</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5032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2 PETER CHAPTER 2</a:t>
            </a:r>
          </a:p>
          <a:p>
            <a:r>
              <a:rPr lang="en-US" b="1" dirty="0" smtClean="0"/>
              <a:t>2 But there were false prophets, too, in those days, just as there will be false teachers among you. They will cleverly tell their lies about God, turning against even their Master who bought them; but theirs will be a swift and terrible end. </a:t>
            </a:r>
            <a:r>
              <a:rPr lang="en-US" b="1" baseline="30000" dirty="0" smtClean="0"/>
              <a:t>2 </a:t>
            </a:r>
            <a:r>
              <a:rPr lang="en-US" b="1" dirty="0" smtClean="0"/>
              <a:t>Many will follow their evil teaching that there is nothing wrong with sexual sin. And because of them Christ and his way will be scoffed at.</a:t>
            </a:r>
          </a:p>
          <a:p>
            <a:r>
              <a:rPr lang="en-US" b="1" baseline="30000" dirty="0" smtClean="0"/>
              <a:t>3 </a:t>
            </a:r>
            <a:r>
              <a:rPr lang="en-US" b="1" dirty="0" smtClean="0"/>
              <a:t>These teachers in their greed will tell you anything to get hold of your money. But God condemned them long ago and their destruction is on the way. </a:t>
            </a:r>
            <a:r>
              <a:rPr lang="en-US" b="1" baseline="30000" dirty="0" smtClean="0"/>
              <a:t>4 </a:t>
            </a:r>
            <a:r>
              <a:rPr lang="en-US" b="1" dirty="0" smtClean="0"/>
              <a:t>For God did not spare even the angels who sinned, but threw them into hell, chained in gloomy caves and darkness until the judgment day. </a:t>
            </a:r>
            <a:r>
              <a:rPr lang="en-US" b="1" baseline="30000" dirty="0" smtClean="0"/>
              <a:t>5 </a:t>
            </a:r>
            <a:r>
              <a:rPr lang="en-US" b="1" dirty="0" smtClean="0"/>
              <a:t>And he did not spare any of the people who lived in ancient times before the flood except Noah, the one man who spoke up for God, and his family of seven. At that time God completely destroyed the whole world of ungodly men with the vast flood. </a:t>
            </a:r>
            <a:r>
              <a:rPr lang="en-US" b="1" baseline="30000" dirty="0" smtClean="0"/>
              <a:t>6 </a:t>
            </a:r>
            <a:r>
              <a:rPr lang="en-US" b="1" dirty="0" smtClean="0"/>
              <a:t>Later, he turned the cities of Sodom and Gomorrah into heaps of ashes and blotted them off the face of the earth, making them an example for all the ungodly in the future to look back upon and fear.</a:t>
            </a:r>
          </a:p>
          <a:p>
            <a:r>
              <a:rPr lang="en-US" b="1" baseline="30000" dirty="0" smtClean="0"/>
              <a:t>7-8 </a:t>
            </a:r>
            <a:r>
              <a:rPr lang="en-US" b="1" dirty="0" smtClean="0"/>
              <a:t>But at the same time the Lord rescued Lot out of Sodom because he was a good man, sick of the terrible wickedness he saw everywhere around him day after day. </a:t>
            </a:r>
            <a:r>
              <a:rPr lang="en-US" b="1" baseline="30000" dirty="0" smtClean="0"/>
              <a:t>9 </a:t>
            </a:r>
            <a:r>
              <a:rPr lang="en-US" b="1" dirty="0" smtClean="0"/>
              <a:t>So also the Lord can rescue you and me from the temptations that surround us, and continue to punish the ungodly until the day of final judgment comes. </a:t>
            </a:r>
            <a:r>
              <a:rPr lang="en-US" b="1" baseline="30000" dirty="0" smtClean="0"/>
              <a:t>10 </a:t>
            </a:r>
            <a:r>
              <a:rPr lang="en-US" b="1" dirty="0" smtClean="0"/>
              <a:t>He is especially hard on those who follow their own evil, lustful thoughts, and those who are proud and willful, daring even to scoff at the Glorious Ones</a:t>
            </a:r>
            <a:r>
              <a:rPr lang="en-US" b="1" baseline="30000" dirty="0" smtClean="0"/>
              <a:t>[</a:t>
            </a:r>
            <a:r>
              <a:rPr lang="en-US" b="1" baseline="30000" dirty="0" smtClean="0">
                <a:hlinkClick r:id="rId3" tooltip="See footnote a"/>
              </a:rPr>
              <a:t>a</a:t>
            </a:r>
            <a:r>
              <a:rPr lang="en-US" b="1" baseline="30000" dirty="0" smtClean="0"/>
              <a:t>]</a:t>
            </a:r>
            <a:r>
              <a:rPr lang="en-US" b="1" dirty="0" smtClean="0"/>
              <a:t> without so much as trembling, </a:t>
            </a:r>
            <a:r>
              <a:rPr lang="en-US" b="1" baseline="30000" dirty="0" smtClean="0"/>
              <a:t>11 </a:t>
            </a:r>
            <a:r>
              <a:rPr lang="en-US" b="1" dirty="0" smtClean="0"/>
              <a:t>although the angels in heaven who stand in the very presence of the Lord, and are far greater in power and strength than these false teachers, never speak out disrespectfully against these evil Mighty Ones.</a:t>
            </a:r>
          </a:p>
          <a:p>
            <a:r>
              <a:rPr lang="en-US" b="1" baseline="30000" dirty="0" smtClean="0"/>
              <a:t>12 </a:t>
            </a:r>
            <a:r>
              <a:rPr lang="en-US" b="1" dirty="0" smtClean="0"/>
              <a:t>But false teachers are fools—no better than animals. They do whatever they feel like; born only to be caught and killed, they laugh at the terrifying powers of the underworld which they know so little about;</a:t>
            </a:r>
            <a:r>
              <a:rPr lang="en-US" b="1" baseline="30000" dirty="0" smtClean="0"/>
              <a:t>[</a:t>
            </a:r>
            <a:r>
              <a:rPr lang="en-US" b="1" baseline="30000" dirty="0" smtClean="0">
                <a:hlinkClick r:id="rId4" tooltip="See footnote b"/>
              </a:rPr>
              <a:t>b</a:t>
            </a:r>
            <a:r>
              <a:rPr lang="en-US" b="1" baseline="30000" dirty="0" smtClean="0"/>
              <a:t>]</a:t>
            </a:r>
            <a:r>
              <a:rPr lang="en-US" b="1" dirty="0" smtClean="0"/>
              <a:t> and they will be destroyed along with all the demons and powers of hell.*</a:t>
            </a:r>
          </a:p>
          <a:p>
            <a:r>
              <a:rPr lang="en-US" b="1" baseline="30000" dirty="0" smtClean="0"/>
              <a:t>13 </a:t>
            </a:r>
            <a:r>
              <a:rPr lang="en-US" b="1" dirty="0" smtClean="0"/>
              <a:t>That is the pay these teachers will have for their sin. For they live in evil pleasures day after day. They are a disgrace and a stain among you, deceiving you by living in foul sin on the side while they join your love feasts as though they were honest men. </a:t>
            </a:r>
            <a:r>
              <a:rPr lang="en-US" b="1" baseline="30000" dirty="0" smtClean="0"/>
              <a:t>14 </a:t>
            </a:r>
            <a:r>
              <a:rPr lang="en-US" b="1" dirty="0" smtClean="0"/>
              <a:t>No woman can escape their sinful stare, and of adultery they never have enough. They make a game of luring unstable women. They train themselves to be greedy; and are doomed and cursed. </a:t>
            </a:r>
            <a:r>
              <a:rPr lang="en-US" b="1" baseline="30000" dirty="0" smtClean="0"/>
              <a:t>15 </a:t>
            </a:r>
            <a:r>
              <a:rPr lang="en-US" b="1" dirty="0" smtClean="0"/>
              <a:t>They have gone off the road and become lost like Balaam, the son of </a:t>
            </a:r>
            <a:r>
              <a:rPr lang="en-US" b="1" dirty="0" err="1" smtClean="0"/>
              <a:t>Beor</a:t>
            </a:r>
            <a:r>
              <a:rPr lang="en-US" b="1" dirty="0" smtClean="0"/>
              <a:t>, who fell in love with the money he could make by doing wrong; </a:t>
            </a:r>
            <a:r>
              <a:rPr lang="en-US" b="1" baseline="30000" dirty="0" smtClean="0"/>
              <a:t>16 </a:t>
            </a:r>
            <a:r>
              <a:rPr lang="en-US" b="1" dirty="0" smtClean="0"/>
              <a:t>but Balaam was stopped from his mad course when his donkey spoke to him with a human voice, scolding and rebuking him.</a:t>
            </a:r>
          </a:p>
          <a:p>
            <a:r>
              <a:rPr lang="en-US" b="1" baseline="30000" dirty="0" smtClean="0"/>
              <a:t>17 </a:t>
            </a:r>
            <a:r>
              <a:rPr lang="en-US" b="1" dirty="0" smtClean="0"/>
              <a:t>These men are as useless as dried-up springs of water, promising much and delivering nothing; they are as unstable as clouds driven by the storm winds. They are doomed to the eternal pits of darkness. </a:t>
            </a:r>
            <a:r>
              <a:rPr lang="en-US" b="1" baseline="30000" dirty="0" smtClean="0"/>
              <a:t>18 </a:t>
            </a:r>
            <a:r>
              <a:rPr lang="en-US" b="1" dirty="0" smtClean="0"/>
              <a:t>They proudly boast about their sins and conquests, and, using lust as their bait, they lure back into sin those who have just escaped from such wicked living.</a:t>
            </a:r>
          </a:p>
          <a:p>
            <a:r>
              <a:rPr lang="en-US" b="1" baseline="30000" dirty="0" smtClean="0"/>
              <a:t>19 </a:t>
            </a:r>
            <a:r>
              <a:rPr lang="en-US" b="1" dirty="0" smtClean="0"/>
              <a:t>“You aren’t saved by being good,” they say, “so you might as well be bad. Do what you like; be free.”</a:t>
            </a:r>
          </a:p>
          <a:p>
            <a:r>
              <a:rPr lang="en-US" b="1" dirty="0" smtClean="0"/>
              <a:t>But these very teachers who offer this “freedom” from law are themselves slaves to sin and destruction. For a man is a slave to whatever controls him. </a:t>
            </a:r>
            <a:r>
              <a:rPr lang="en-US" b="1" baseline="30000" dirty="0" smtClean="0"/>
              <a:t>20 </a:t>
            </a:r>
            <a:r>
              <a:rPr lang="en-US" b="1" dirty="0" smtClean="0"/>
              <a:t>And when a person has escaped from the wicked ways of the world by learning about our Lord and Savior Jesus Christ, and then gets tangled up with sin and becomes its slave again, he is worse off than he was before. </a:t>
            </a:r>
            <a:r>
              <a:rPr lang="en-US" b="1" baseline="30000" dirty="0" smtClean="0"/>
              <a:t>21 </a:t>
            </a:r>
            <a:r>
              <a:rPr lang="en-US" b="1" dirty="0" smtClean="0"/>
              <a:t>It would be better if he had never known about Christ at all than to learn of him and then afterwards turn his back on the holy commandments that were given to him. </a:t>
            </a:r>
            <a:r>
              <a:rPr lang="en-US" b="1" baseline="30000" dirty="0" smtClean="0"/>
              <a:t>22 </a:t>
            </a:r>
            <a:r>
              <a:rPr lang="en-US" b="1" dirty="0" smtClean="0"/>
              <a:t>There is an old saying that “A dog comes back to what he has vomited, and a pig is washed only to come back and wallow in the mud again.” That is the way it is with those who turn again to their sin.</a:t>
            </a:r>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D521556-14D7-4B5B-977F-E6D0ED6B38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587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31509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7678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23491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09762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40138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24515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2383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7986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9455908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01106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47792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fld id="{E9B8FF62-B628-472A-A371-31AD4C108F14}"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11583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1E49BAA3-A5DD-437C-8935-D1D8AFF08E60}" type="datetime1">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12/15/2015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2065F52-9F87-4E71-B53E-8945072999A8}"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TextBox 5"/>
          <p:cNvSpPr txBox="1"/>
          <p:nvPr/>
        </p:nvSpPr>
        <p:spPr>
          <a:xfrm>
            <a:off x="1817172" y="1205448"/>
            <a:ext cx="8557656" cy="440120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WELCOME TO OUR BIBLE STUDIES NIGHT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WHERE LEARNING GOD’S WORD IS OUR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SOURCE FOR FIGHTING THE GOOD FIGHT OF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prstClr val="white"/>
                </a:solidFill>
                <a:effectLst/>
                <a:uLnTx/>
                <a:uFillTx/>
                <a:latin typeface="Cooper Black" panose="0208090404030B020404" pitchFamily="18" charset="0"/>
                <a:ea typeface="+mn-ea"/>
                <a:cs typeface="+mn-cs"/>
              </a:rPr>
              <a:t>FAITH!</a:t>
            </a:r>
            <a:endParaRPr kumimoji="0" lang="en-US" sz="4000" b="1" i="0" u="none" strike="noStrike" kern="1200" cap="none" spc="0" normalizeH="0" baseline="0" noProof="0" dirty="0">
              <a:ln>
                <a:noFill/>
              </a:ln>
              <a:solidFill>
                <a:prstClr val="white"/>
              </a:solidFill>
              <a:effectLst/>
              <a:uLnTx/>
              <a:uFillTx/>
              <a:latin typeface="Cooper Black" panose="0208090404030B020404" pitchFamily="18" charset="0"/>
              <a:ea typeface="+mn-ea"/>
              <a:cs typeface="+mn-cs"/>
            </a:endParaRPr>
          </a:p>
        </p:txBody>
      </p:sp>
    </p:spTree>
    <p:extLst>
      <p:ext uri="{BB962C8B-B14F-4D97-AF65-F5344CB8AC3E}">
        <p14:creationId xmlns:p14="http://schemas.microsoft.com/office/powerpoint/2010/main" val="276973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446567" y="361507"/>
            <a:ext cx="11196084" cy="212365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SELF LOVERS….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2 TIMOTHY 3:2</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2 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For men shall be lovers of their own selves, covetous, boasters, proud, blasphemers, disobedient to parents, unthankful, unholy,</a:t>
            </a:r>
            <a:endParaRPr kumimoji="0" lang="en-US" sz="28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endParaRPr>
          </a:p>
        </p:txBody>
      </p:sp>
      <p:sp>
        <p:nvSpPr>
          <p:cNvPr id="3" name="TextBox 2"/>
          <p:cNvSpPr txBox="1"/>
          <p:nvPr/>
        </p:nvSpPr>
        <p:spPr>
          <a:xfrm>
            <a:off x="574158" y="2966484"/>
            <a:ext cx="10558130"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FALSE TEACHERS…..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2 PETER CHAPTER 2</a:t>
            </a:r>
            <a:endParaRPr kumimoji="0" lang="en-US" sz="3600" b="1" i="0" u="sng"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8435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iterate type="lt">
                                    <p:tmPct val="10000"/>
                                  </p:iterate>
                                  <p:childTnLst>
                                    <p:set>
                                      <p:cBhvr>
                                        <p:cTn id="16" dur="1" fill="hold">
                                          <p:stCondLst>
                                            <p:cond delay="0"/>
                                          </p:stCondLst>
                                        </p:cTn>
                                        <p:tgtEl>
                                          <p:spTgt spid="2">
                                            <p:txEl>
                                              <p:pRg st="2" end="2"/>
                                            </p:txEl>
                                          </p:spTgt>
                                        </p:tgtEl>
                                        <p:attrNameLst>
                                          <p:attrName>style.visibility</p:attrName>
                                        </p:attrNameLst>
                                      </p:cBhvr>
                                      <p:to>
                                        <p:strVal val="visible"/>
                                      </p:to>
                                    </p:set>
                                    <p:anim calcmode="lin" valueType="num">
                                      <p:cBhvr additive="base">
                                        <p:cTn id="17"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3" fill="hold" nodeType="clickEffect">
                                  <p:stCondLst>
                                    <p:cond delay="0"/>
                                  </p:stCondLst>
                                  <p:iterate type="lt">
                                    <p:tmPct val="10000"/>
                                  </p:iterate>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3" fill="hold" nodeType="clickEffect">
                                  <p:stCondLst>
                                    <p:cond delay="0"/>
                                  </p:stCondLst>
                                  <p:iterate type="lt">
                                    <p:tmPct val="10000"/>
                                  </p:iterate>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95693" y="106326"/>
            <a:ext cx="11993525" cy="60016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IN CLOSING THIS  PORTION OF STUDY WE READ THE FOLLOWING SCRIPTURES WHERE GOD GIVES  A COMPLETE ASSURANCE TO THOSE WHO ARE FORGIVEN….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1 CORINTHIANS 6::9-16</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9 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Know ye not that the unrighteous shall not inherit the kingdom of God? Be not deceived: neither fornicators, nor idolaters, nor adulterers, nor effeminate, nor abusers of themselves with mankind,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10 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Nor thieves, nor covetous, nor drunkards, nor revilers, nor </a:t>
            </a:r>
            <a:r>
              <a:rPr kumimoji="0" lang="en-US" sz="32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extortioners</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shall inherit the kingdom of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11 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And such were some of you: but ye are washed, but ye are sanctified, but ye are justified in the name of the Lord Jesus, and by the Spirit of our God</a:t>
            </a: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a:t>
            </a:r>
            <a:endPar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190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iterate type="lt">
                                    <p:tmPct val="10000"/>
                                  </p:iterate>
                                  <p:childTnLst>
                                    <p:set>
                                      <p:cBhvr>
                                        <p:cTn id="22" dur="1" fill="hold">
                                          <p:stCondLst>
                                            <p:cond delay="0"/>
                                          </p:stCondLst>
                                        </p:cTn>
                                        <p:tgtEl>
                                          <p:spTgt spid="2">
                                            <p:txEl>
                                              <p:pRg st="5" end="5"/>
                                            </p:txEl>
                                          </p:spTgt>
                                        </p:tgtEl>
                                        <p:attrNameLst>
                                          <p:attrName>style.visibility</p:attrName>
                                        </p:attrNameLst>
                                      </p:cBhvr>
                                      <p:to>
                                        <p:strVal val="visible"/>
                                      </p:to>
                                    </p:set>
                                    <p:anim calcmode="lin" valueType="num">
                                      <p:cBhvr additive="base">
                                        <p:cTn id="23" dur="5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
                                            <p:txEl>
                                              <p:pRg st="5" end="5"/>
                                            </p:txEl>
                                          </p:spTgt>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iterate type="lt">
                                    <p:tmPct val="10000"/>
                                  </p:iterate>
                                  <p:childTnLst>
                                    <p:set>
                                      <p:cBhvr>
                                        <p:cTn id="26" dur="1" fill="hold">
                                          <p:stCondLst>
                                            <p:cond delay="0"/>
                                          </p:stCondLst>
                                        </p:cTn>
                                        <p:tgtEl>
                                          <p:spTgt spid="2">
                                            <p:txEl>
                                              <p:pRg st="6" end="6"/>
                                            </p:txEl>
                                          </p:spTgt>
                                        </p:tgtEl>
                                        <p:attrNameLst>
                                          <p:attrName>style.visibility</p:attrName>
                                        </p:attrNameLst>
                                      </p:cBhvr>
                                      <p:to>
                                        <p:strVal val="visible"/>
                                      </p:to>
                                    </p:set>
                                    <p:anim calcmode="lin" valueType="num">
                                      <p:cBhvr additive="base">
                                        <p:cTn id="27" dur="5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2">
                                            <p:txEl>
                                              <p:pRg st="6" end="6"/>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Rectangle 1"/>
          <p:cNvSpPr/>
          <p:nvPr/>
        </p:nvSpPr>
        <p:spPr>
          <a:xfrm>
            <a:off x="202019" y="189199"/>
            <a:ext cx="11812772" cy="6986528"/>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12 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All things are lawful unto me, but all things are not expedient: all things are lawful for me, but I will not be brought under the power of any.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13 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Meats for the belly, and the belly for meats: but God shall destroy both it and them. Now the body is not for fornication, but for the Lord; and the Lord for the body.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14 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And God hath both raised up the Lord, and will also raise up us by his own power.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15 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Know ye not that your bodies are the members of Christ? shall I then take the members of Christ, and make them the members of an harlot? God forbid.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16 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What? know ye not that he which is joined to an harlot is one body? for two, </a:t>
            </a:r>
            <a:r>
              <a:rPr kumimoji="0" lang="en-US" sz="32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saith</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he, shall be one flesh.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51226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solidFill>
            <a:srgbClr val="002060"/>
          </a:solidFill>
          <a:effectLst>
            <a:glow rad="228600">
              <a:schemeClr val="accent4">
                <a:satMod val="175000"/>
                <a:alpha val="40000"/>
              </a:schemeClr>
            </a:glow>
          </a:effectLst>
        </p:spPr>
        <p:txBody>
          <a:bodyPr>
            <a:normAutofit fontScale="90000"/>
          </a:bodyPr>
          <a:lstStyle/>
          <a:p>
            <a:pPr marL="0" marR="0">
              <a:spcBef>
                <a:spcPts val="0"/>
              </a:spcBef>
              <a:spcAft>
                <a:spcPts val="0"/>
              </a:spcAft>
            </a:pPr>
            <a:r>
              <a:rPr lang="en-US" b="1" u="sng" dirty="0" smtClean="0">
                <a:solidFill>
                  <a:srgbClr val="FF0000"/>
                </a:solidFill>
                <a:effectLst/>
                <a:latin typeface="Times New Roman" panose="02020603050405020304" pitchFamily="18" charset="0"/>
                <a:ea typeface="SimSun" panose="02010600030101010101" pitchFamily="2" charset="-122"/>
              </a:rPr>
              <a:t>HOW TO DEAL WITH THE STRONGMAN</a:t>
            </a:r>
            <a:r>
              <a:rPr lang="en-US" sz="4800" dirty="0" smtClean="0">
                <a:effectLst/>
                <a:latin typeface="Times New Roman" panose="02020603050405020304" pitchFamily="18" charset="0"/>
                <a:ea typeface="SimSun" panose="02010600030101010101" pitchFamily="2" charset="-122"/>
              </a:rPr>
              <a:t/>
            </a:r>
            <a:br>
              <a:rPr lang="en-US" sz="4800" dirty="0" smtClean="0">
                <a:effectLst/>
                <a:latin typeface="Times New Roman" panose="02020603050405020304" pitchFamily="18" charset="0"/>
                <a:ea typeface="SimSun" panose="02010600030101010101" pitchFamily="2" charset="-122"/>
              </a:rPr>
            </a:br>
            <a:r>
              <a:rPr lang="en-US" sz="4800" b="1" u="sng" dirty="0" smtClean="0">
                <a:solidFill>
                  <a:srgbClr val="FF0000"/>
                </a:solidFill>
                <a:effectLst/>
                <a:latin typeface="Times New Roman" panose="02020603050405020304" pitchFamily="18" charset="0"/>
                <a:ea typeface="SimSun" panose="02010600030101010101" pitchFamily="2" charset="-122"/>
              </a:rPr>
              <a:t>Part 9</a:t>
            </a:r>
            <a:endParaRPr lang="en-US" b="1" u="sng" dirty="0">
              <a:solidFill>
                <a:srgbClr val="FF0000"/>
              </a:solidFill>
            </a:endParaRPr>
          </a:p>
        </p:txBody>
      </p:sp>
      <p:sp>
        <p:nvSpPr>
          <p:cNvPr id="3" name="Subtitle 2"/>
          <p:cNvSpPr>
            <a:spLocks noGrp="1"/>
          </p:cNvSpPr>
          <p:nvPr>
            <p:ph type="subTitle" idx="1"/>
          </p:nvPr>
        </p:nvSpPr>
        <p:spPr>
          <a:xfrm>
            <a:off x="1524000" y="4031085"/>
            <a:ext cx="9144000" cy="1666102"/>
          </a:xfrm>
        </p:spPr>
        <p:txBody>
          <a:bodyPr>
            <a:noAutofit/>
          </a:bodyPr>
          <a:lstStyle/>
          <a:p>
            <a:r>
              <a:rPr lang="en-US" sz="4800" b="1" dirty="0" smtClean="0"/>
              <a:t>CHALLENGING</a:t>
            </a:r>
          </a:p>
          <a:p>
            <a:r>
              <a:rPr lang="en-US" sz="4800" b="1" dirty="0" smtClean="0"/>
              <a:t>SPIRITUAL</a:t>
            </a:r>
          </a:p>
          <a:p>
            <a:r>
              <a:rPr lang="en-US" sz="4800" b="1" dirty="0" smtClean="0"/>
              <a:t>FORCES</a:t>
            </a:r>
            <a:endParaRPr lang="en-US" sz="4800" b="1" dirty="0"/>
          </a:p>
        </p:txBody>
      </p:sp>
    </p:spTree>
    <p:extLst>
      <p:ext uri="{BB962C8B-B14F-4D97-AF65-F5344CB8AC3E}">
        <p14:creationId xmlns:p14="http://schemas.microsoft.com/office/powerpoint/2010/main" val="223543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80">
                                          <p:stCondLst>
                                            <p:cond delay="0"/>
                                          </p:stCondLst>
                                        </p:cTn>
                                        <p:tgtEl>
                                          <p:spTgt spid="3">
                                            <p:txEl>
                                              <p:pRg st="0" end="0"/>
                                            </p:txEl>
                                          </p:spTgt>
                                        </p:tgtEl>
                                      </p:cBhvr>
                                    </p:animEffect>
                                    <p:anim calcmode="lin" valueType="num">
                                      <p:cBhvr>
                                        <p:cTn id="13"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0" end="0"/>
                                            </p:txEl>
                                          </p:spTgt>
                                        </p:tgtEl>
                                      </p:cBhvr>
                                      <p:to x="100000" y="60000"/>
                                    </p:animScale>
                                    <p:animScale>
                                      <p:cBhvr>
                                        <p:cTn id="19" dur="166" decel="50000">
                                          <p:stCondLst>
                                            <p:cond delay="676"/>
                                          </p:stCondLst>
                                        </p:cTn>
                                        <p:tgtEl>
                                          <p:spTgt spid="3">
                                            <p:txEl>
                                              <p:pRg st="0" end="0"/>
                                            </p:txEl>
                                          </p:spTgt>
                                        </p:tgtEl>
                                      </p:cBhvr>
                                      <p:to x="100000" y="100000"/>
                                    </p:animScale>
                                    <p:animScale>
                                      <p:cBhvr>
                                        <p:cTn id="20" dur="26">
                                          <p:stCondLst>
                                            <p:cond delay="1312"/>
                                          </p:stCondLst>
                                        </p:cTn>
                                        <p:tgtEl>
                                          <p:spTgt spid="3">
                                            <p:txEl>
                                              <p:pRg st="0" end="0"/>
                                            </p:txEl>
                                          </p:spTgt>
                                        </p:tgtEl>
                                      </p:cBhvr>
                                      <p:to x="100000" y="80000"/>
                                    </p:animScale>
                                    <p:animScale>
                                      <p:cBhvr>
                                        <p:cTn id="21" dur="166" decel="50000">
                                          <p:stCondLst>
                                            <p:cond delay="1338"/>
                                          </p:stCondLst>
                                        </p:cTn>
                                        <p:tgtEl>
                                          <p:spTgt spid="3">
                                            <p:txEl>
                                              <p:pRg st="0" end="0"/>
                                            </p:txEl>
                                          </p:spTgt>
                                        </p:tgtEl>
                                      </p:cBhvr>
                                      <p:to x="100000" y="100000"/>
                                    </p:animScale>
                                    <p:animScale>
                                      <p:cBhvr>
                                        <p:cTn id="22" dur="26">
                                          <p:stCondLst>
                                            <p:cond delay="1642"/>
                                          </p:stCondLst>
                                        </p:cTn>
                                        <p:tgtEl>
                                          <p:spTgt spid="3">
                                            <p:txEl>
                                              <p:pRg st="0" end="0"/>
                                            </p:txEl>
                                          </p:spTgt>
                                        </p:tgtEl>
                                      </p:cBhvr>
                                      <p:to x="100000" y="90000"/>
                                    </p:animScale>
                                    <p:animScale>
                                      <p:cBhvr>
                                        <p:cTn id="23" dur="166" decel="50000">
                                          <p:stCondLst>
                                            <p:cond delay="1668"/>
                                          </p:stCondLst>
                                        </p:cTn>
                                        <p:tgtEl>
                                          <p:spTgt spid="3">
                                            <p:txEl>
                                              <p:pRg st="0" end="0"/>
                                            </p:txEl>
                                          </p:spTgt>
                                        </p:tgtEl>
                                      </p:cBhvr>
                                      <p:to x="100000" y="100000"/>
                                    </p:animScale>
                                    <p:animScale>
                                      <p:cBhvr>
                                        <p:cTn id="24" dur="26">
                                          <p:stCondLst>
                                            <p:cond delay="1808"/>
                                          </p:stCondLst>
                                        </p:cTn>
                                        <p:tgtEl>
                                          <p:spTgt spid="3">
                                            <p:txEl>
                                              <p:pRg st="0" end="0"/>
                                            </p:txEl>
                                          </p:spTgt>
                                        </p:tgtEl>
                                      </p:cBhvr>
                                      <p:to x="100000" y="95000"/>
                                    </p:animScale>
                                    <p:animScale>
                                      <p:cBhvr>
                                        <p:cTn id="25" dur="166" decel="50000">
                                          <p:stCondLst>
                                            <p:cond delay="1834"/>
                                          </p:stCondLst>
                                        </p:cTn>
                                        <p:tgtEl>
                                          <p:spTgt spid="3">
                                            <p:txEl>
                                              <p:pRg st="0" end="0"/>
                                            </p:txEl>
                                          </p:spTgt>
                                        </p:tgtEl>
                                      </p:cBhvr>
                                      <p:to x="100000" y="100000"/>
                                    </p:animScale>
                                  </p:childTnLst>
                                </p:cTn>
                              </p:par>
                            </p:childTnLst>
                          </p:cTn>
                        </p:par>
                        <p:par>
                          <p:cTn id="26" fill="hold">
                            <p:stCondLst>
                              <p:cond delay="2000"/>
                            </p:stCondLst>
                            <p:childTnLst>
                              <p:par>
                                <p:cTn id="27" presetID="26" presetClass="entr" presetSubtype="0" fill="hold" nodeType="after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wipe(down)">
                                      <p:cBhvr>
                                        <p:cTn id="29" dur="580">
                                          <p:stCondLst>
                                            <p:cond delay="0"/>
                                          </p:stCondLst>
                                        </p:cTn>
                                        <p:tgtEl>
                                          <p:spTgt spid="3">
                                            <p:txEl>
                                              <p:pRg st="1" end="1"/>
                                            </p:txEl>
                                          </p:spTgt>
                                        </p:tgtEl>
                                      </p:cBhvr>
                                    </p:animEffect>
                                    <p:anim calcmode="lin" valueType="num">
                                      <p:cBhvr>
                                        <p:cTn id="30"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5" dur="26">
                                          <p:stCondLst>
                                            <p:cond delay="650"/>
                                          </p:stCondLst>
                                        </p:cTn>
                                        <p:tgtEl>
                                          <p:spTgt spid="3">
                                            <p:txEl>
                                              <p:pRg st="1" end="1"/>
                                            </p:txEl>
                                          </p:spTgt>
                                        </p:tgtEl>
                                      </p:cBhvr>
                                      <p:to x="100000" y="60000"/>
                                    </p:animScale>
                                    <p:animScale>
                                      <p:cBhvr>
                                        <p:cTn id="36" dur="166" decel="50000">
                                          <p:stCondLst>
                                            <p:cond delay="676"/>
                                          </p:stCondLst>
                                        </p:cTn>
                                        <p:tgtEl>
                                          <p:spTgt spid="3">
                                            <p:txEl>
                                              <p:pRg st="1" end="1"/>
                                            </p:txEl>
                                          </p:spTgt>
                                        </p:tgtEl>
                                      </p:cBhvr>
                                      <p:to x="100000" y="100000"/>
                                    </p:animScale>
                                    <p:animScale>
                                      <p:cBhvr>
                                        <p:cTn id="37" dur="26">
                                          <p:stCondLst>
                                            <p:cond delay="1312"/>
                                          </p:stCondLst>
                                        </p:cTn>
                                        <p:tgtEl>
                                          <p:spTgt spid="3">
                                            <p:txEl>
                                              <p:pRg st="1" end="1"/>
                                            </p:txEl>
                                          </p:spTgt>
                                        </p:tgtEl>
                                      </p:cBhvr>
                                      <p:to x="100000" y="80000"/>
                                    </p:animScale>
                                    <p:animScale>
                                      <p:cBhvr>
                                        <p:cTn id="38" dur="166" decel="50000">
                                          <p:stCondLst>
                                            <p:cond delay="1338"/>
                                          </p:stCondLst>
                                        </p:cTn>
                                        <p:tgtEl>
                                          <p:spTgt spid="3">
                                            <p:txEl>
                                              <p:pRg st="1" end="1"/>
                                            </p:txEl>
                                          </p:spTgt>
                                        </p:tgtEl>
                                      </p:cBhvr>
                                      <p:to x="100000" y="100000"/>
                                    </p:animScale>
                                    <p:animScale>
                                      <p:cBhvr>
                                        <p:cTn id="39" dur="26">
                                          <p:stCondLst>
                                            <p:cond delay="1642"/>
                                          </p:stCondLst>
                                        </p:cTn>
                                        <p:tgtEl>
                                          <p:spTgt spid="3">
                                            <p:txEl>
                                              <p:pRg st="1" end="1"/>
                                            </p:txEl>
                                          </p:spTgt>
                                        </p:tgtEl>
                                      </p:cBhvr>
                                      <p:to x="100000" y="90000"/>
                                    </p:animScale>
                                    <p:animScale>
                                      <p:cBhvr>
                                        <p:cTn id="40" dur="166" decel="50000">
                                          <p:stCondLst>
                                            <p:cond delay="1668"/>
                                          </p:stCondLst>
                                        </p:cTn>
                                        <p:tgtEl>
                                          <p:spTgt spid="3">
                                            <p:txEl>
                                              <p:pRg st="1" end="1"/>
                                            </p:txEl>
                                          </p:spTgt>
                                        </p:tgtEl>
                                      </p:cBhvr>
                                      <p:to x="100000" y="100000"/>
                                    </p:animScale>
                                    <p:animScale>
                                      <p:cBhvr>
                                        <p:cTn id="41" dur="26">
                                          <p:stCondLst>
                                            <p:cond delay="1808"/>
                                          </p:stCondLst>
                                        </p:cTn>
                                        <p:tgtEl>
                                          <p:spTgt spid="3">
                                            <p:txEl>
                                              <p:pRg st="1" end="1"/>
                                            </p:txEl>
                                          </p:spTgt>
                                        </p:tgtEl>
                                      </p:cBhvr>
                                      <p:to x="100000" y="95000"/>
                                    </p:animScale>
                                    <p:animScale>
                                      <p:cBhvr>
                                        <p:cTn id="42" dur="166" decel="50000">
                                          <p:stCondLst>
                                            <p:cond delay="1834"/>
                                          </p:stCondLst>
                                        </p:cTn>
                                        <p:tgtEl>
                                          <p:spTgt spid="3">
                                            <p:txEl>
                                              <p:pRg st="1" end="1"/>
                                            </p:txEl>
                                          </p:spTgt>
                                        </p:tgtEl>
                                      </p:cBhvr>
                                      <p:to x="100000" y="100000"/>
                                    </p:animScale>
                                  </p:childTnLst>
                                </p:cTn>
                              </p:par>
                              <p:par>
                                <p:cTn id="43" presetID="26" presetClass="entr" presetSubtype="0" fill="hold" nodeType="withEffect">
                                  <p:stCondLst>
                                    <p:cond delay="0"/>
                                  </p:stCondLst>
                                  <p:childTnLst>
                                    <p:set>
                                      <p:cBhvr>
                                        <p:cTn id="44" dur="1" fill="hold">
                                          <p:stCondLst>
                                            <p:cond delay="0"/>
                                          </p:stCondLst>
                                        </p:cTn>
                                        <p:tgtEl>
                                          <p:spTgt spid="3">
                                            <p:txEl>
                                              <p:pRg st="2" end="2"/>
                                            </p:txEl>
                                          </p:spTgt>
                                        </p:tgtEl>
                                        <p:attrNameLst>
                                          <p:attrName>style.visibility</p:attrName>
                                        </p:attrNameLst>
                                      </p:cBhvr>
                                      <p:to>
                                        <p:strVal val="visible"/>
                                      </p:to>
                                    </p:set>
                                    <p:animEffect transition="in" filter="wipe(down)">
                                      <p:cBhvr>
                                        <p:cTn id="45" dur="580">
                                          <p:stCondLst>
                                            <p:cond delay="0"/>
                                          </p:stCondLst>
                                        </p:cTn>
                                        <p:tgtEl>
                                          <p:spTgt spid="3">
                                            <p:txEl>
                                              <p:pRg st="2" end="2"/>
                                            </p:txEl>
                                          </p:spTgt>
                                        </p:tgtEl>
                                      </p:cBhvr>
                                    </p:animEffect>
                                    <p:anim calcmode="lin" valueType="num">
                                      <p:cBhvr>
                                        <p:cTn id="46"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7"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8"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9"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0"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1" dur="26">
                                          <p:stCondLst>
                                            <p:cond delay="650"/>
                                          </p:stCondLst>
                                        </p:cTn>
                                        <p:tgtEl>
                                          <p:spTgt spid="3">
                                            <p:txEl>
                                              <p:pRg st="2" end="2"/>
                                            </p:txEl>
                                          </p:spTgt>
                                        </p:tgtEl>
                                      </p:cBhvr>
                                      <p:to x="100000" y="60000"/>
                                    </p:animScale>
                                    <p:animScale>
                                      <p:cBhvr>
                                        <p:cTn id="52" dur="166" decel="50000">
                                          <p:stCondLst>
                                            <p:cond delay="67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706582" y="509155"/>
            <a:ext cx="10619509"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FFC000"/>
                </a:solidFill>
                <a:effectLst/>
                <a:uLnTx/>
                <a:uFillTx/>
                <a:latin typeface="Calibri" panose="020F0502020204030204"/>
                <a:ea typeface="+mn-ea"/>
                <a:cs typeface="+mn-cs"/>
              </a:rPr>
              <a:t>WE  CONTINUE IN OUR STUDY OF SPIRITUAL POWERS IN HIGH PLACES WITH THIS NEXT  SPIRIT CALLED….</a:t>
            </a:r>
            <a:endParaRPr kumimoji="0" lang="en-US" sz="3600" b="1" i="0" u="none" strike="noStrike" kern="1200" cap="none" spc="0" normalizeH="0" baseline="0" noProof="0" dirty="0">
              <a:ln>
                <a:noFill/>
              </a:ln>
              <a:solidFill>
                <a:srgbClr val="FFC000"/>
              </a:solidFill>
              <a:effectLst/>
              <a:uLnTx/>
              <a:uFillTx/>
              <a:latin typeface="Calibri" panose="020F0502020204030204"/>
              <a:ea typeface="+mn-ea"/>
              <a:cs typeface="+mn-cs"/>
            </a:endParaRPr>
          </a:p>
        </p:txBody>
      </p:sp>
      <p:sp>
        <p:nvSpPr>
          <p:cNvPr id="5" name="Rectangle 4"/>
          <p:cNvSpPr/>
          <p:nvPr/>
        </p:nvSpPr>
        <p:spPr>
          <a:xfrm>
            <a:off x="1063256" y="1602133"/>
            <a:ext cx="9303487" cy="5401479"/>
          </a:xfrm>
          <a:prstGeom prst="rect">
            <a:avLst/>
          </a:prstGeom>
          <a:noFill/>
        </p:spPr>
        <p:txBody>
          <a:bodyPr wrap="square" lIns="91440" tIns="45720" rIns="91440" bIns="4572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smtClean="0">
                <a:ln w="12700">
                  <a:solidFill>
                    <a:srgbClr val="44546A">
                      <a:lumMod val="75000"/>
                    </a:srgbClr>
                  </a:solidFill>
                  <a:prstDash val="solid"/>
                </a:ln>
                <a:solidFill>
                  <a:srgbClr val="FFFF00"/>
                </a:solidFill>
                <a:effectLst>
                  <a:outerShdw dist="38100" dir="2640000" algn="bl" rotWithShape="0">
                    <a:srgbClr val="44546A">
                      <a:lumMod val="75000"/>
                    </a:srgbClr>
                  </a:outerShdw>
                </a:effectLst>
                <a:uLnTx/>
                <a:uFillTx/>
                <a:latin typeface="Calibri" panose="020F0502020204030204"/>
                <a:ea typeface="+mn-ea"/>
                <a:cs typeface="+mn-cs"/>
              </a:rPr>
              <a:t>THE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smtClean="0">
                <a:ln w="12700">
                  <a:solidFill>
                    <a:srgbClr val="44546A">
                      <a:lumMod val="75000"/>
                    </a:srgbClr>
                  </a:solidFill>
                  <a:prstDash val="solid"/>
                </a:ln>
                <a:solidFill>
                  <a:srgbClr val="FFFF00"/>
                </a:solidFill>
                <a:effectLst>
                  <a:outerShdw dist="38100" dir="2640000" algn="bl" rotWithShape="0">
                    <a:srgbClr val="44546A">
                      <a:lumMod val="75000"/>
                    </a:srgbClr>
                  </a:outerShdw>
                </a:effectLst>
                <a:uLnTx/>
                <a:uFillTx/>
                <a:latin typeface="Calibri" panose="020F0502020204030204"/>
                <a:ea typeface="+mn-ea"/>
                <a:cs typeface="+mn-cs"/>
              </a:rPr>
              <a:t>PERVERSE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1500" b="1" i="0" u="none" strike="noStrike" kern="1200" cap="none" spc="0" normalizeH="0" baseline="0" noProof="0" dirty="0" smtClean="0">
                <a:ln w="12700">
                  <a:solidFill>
                    <a:srgbClr val="44546A">
                      <a:lumMod val="75000"/>
                    </a:srgbClr>
                  </a:solidFill>
                  <a:prstDash val="solid"/>
                </a:ln>
                <a:solidFill>
                  <a:srgbClr val="FFFF00"/>
                </a:solidFill>
                <a:effectLst>
                  <a:outerShdw dist="38100" dir="2640000" algn="bl" rotWithShape="0">
                    <a:srgbClr val="44546A">
                      <a:lumMod val="75000"/>
                    </a:srgbClr>
                  </a:outerShdw>
                </a:effectLst>
                <a:uLnTx/>
                <a:uFillTx/>
                <a:latin typeface="Calibri" panose="020F0502020204030204"/>
                <a:ea typeface="+mn-ea"/>
                <a:cs typeface="+mn-cs"/>
              </a:rPr>
              <a:t>SPIRIT</a:t>
            </a:r>
            <a:endParaRPr kumimoji="0" lang="en-US" sz="11500" b="1" i="0" u="none" strike="noStrike" kern="1200" cap="none" spc="0" normalizeH="0" baseline="0" noProof="0" dirty="0">
              <a:ln w="12700">
                <a:solidFill>
                  <a:srgbClr val="44546A">
                    <a:lumMod val="75000"/>
                  </a:srgbClr>
                </a:solidFill>
                <a:prstDash val="solid"/>
              </a:ln>
              <a:solidFill>
                <a:srgbClr val="FFFF00"/>
              </a:solidFill>
              <a:effectLst>
                <a:outerShdw dist="38100" dir="2640000" algn="bl" rotWithShape="0">
                  <a:srgbClr val="44546A">
                    <a:lumMod val="75000"/>
                  </a:srgbClr>
                </a:outerShdw>
              </a:effectLst>
              <a:uLnTx/>
              <a:uFillTx/>
              <a:latin typeface="Calibri" panose="020F0502020204030204"/>
              <a:ea typeface="+mn-ea"/>
              <a:cs typeface="+mn-cs"/>
            </a:endParaRPr>
          </a:p>
        </p:txBody>
      </p:sp>
    </p:spTree>
    <p:extLst>
      <p:ext uri="{BB962C8B-B14F-4D97-AF65-F5344CB8AC3E}">
        <p14:creationId xmlns:p14="http://schemas.microsoft.com/office/powerpoint/2010/main" val="107011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0-#ppt_h/2"/>
                                          </p:val>
                                        </p:tav>
                                        <p:tav tm="100000">
                                          <p:val>
                                            <p:strVal val="#ppt_y"/>
                                          </p:val>
                                        </p:tav>
                                      </p:tavLst>
                                    </p:anim>
                                  </p:childTnLst>
                                </p:cTn>
                              </p:par>
                              <p:par>
                                <p:cTn id="15" presetID="2" presetClass="entr" presetSubtype="3" fill="hold" nodeType="withEffect">
                                  <p:stCondLst>
                                    <p:cond delay="0"/>
                                  </p:stCondLst>
                                  <p:iterate type="lt">
                                    <p:tmPct val="10000"/>
                                  </p:iterate>
                                  <p:childTnLst>
                                    <p:set>
                                      <p:cBhvr>
                                        <p:cTn id="16" dur="1" fill="hold">
                                          <p:stCondLst>
                                            <p:cond delay="0"/>
                                          </p:stCondLst>
                                        </p:cTn>
                                        <p:tgtEl>
                                          <p:spTgt spid="5">
                                            <p:txEl>
                                              <p:pRg st="1" end="1"/>
                                            </p:txEl>
                                          </p:spTgt>
                                        </p:tgtEl>
                                        <p:attrNameLst>
                                          <p:attrName>style.visibility</p:attrName>
                                        </p:attrNameLst>
                                      </p:cBhvr>
                                      <p:to>
                                        <p:strVal val="visible"/>
                                      </p:to>
                                    </p:set>
                                    <p:anim calcmode="lin" valueType="num">
                                      <p:cBhvr additive="base">
                                        <p:cTn id="17" dur="500" fill="hold"/>
                                        <p:tgtEl>
                                          <p:spTgt spid="5">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
                                            <p:txEl>
                                              <p:pRg st="1" end="1"/>
                                            </p:txEl>
                                          </p:spTgt>
                                        </p:tgtEl>
                                        <p:attrNameLst>
                                          <p:attrName>ppt_y</p:attrName>
                                        </p:attrNameLst>
                                      </p:cBhvr>
                                      <p:tavLst>
                                        <p:tav tm="0">
                                          <p:val>
                                            <p:strVal val="0-#ppt_h/2"/>
                                          </p:val>
                                        </p:tav>
                                        <p:tav tm="100000">
                                          <p:val>
                                            <p:strVal val="#ppt_y"/>
                                          </p:val>
                                        </p:tav>
                                      </p:tavLst>
                                    </p:anim>
                                  </p:childTnLst>
                                </p:cTn>
                              </p:par>
                              <p:par>
                                <p:cTn id="19" presetID="2" presetClass="entr" presetSubtype="3" fill="hold" nodeType="withEffect">
                                  <p:stCondLst>
                                    <p:cond delay="0"/>
                                  </p:stCondLst>
                                  <p:iterate type="lt">
                                    <p:tmPct val="10000"/>
                                  </p:iterate>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additive="base">
                                        <p:cTn id="21" dur="500" fill="hold"/>
                                        <p:tgtEl>
                                          <p:spTgt spid="5">
                                            <p:txEl>
                                              <p:pRg st="2" end="2"/>
                                            </p:txEl>
                                          </p:spTgt>
                                        </p:tgtEl>
                                        <p:attrNameLst>
                                          <p:attrName>ppt_x</p:attrName>
                                        </p:attrNameLst>
                                      </p:cBhvr>
                                      <p:tavLst>
                                        <p:tav tm="0">
                                          <p:val>
                                            <p:strVal val="1+#ppt_w/2"/>
                                          </p:val>
                                        </p:tav>
                                        <p:tav tm="100000">
                                          <p:val>
                                            <p:strVal val="#ppt_x"/>
                                          </p:val>
                                        </p:tav>
                                      </p:tavLst>
                                    </p:anim>
                                    <p:anim calcmode="lin" valueType="num">
                                      <p:cBhvr additive="base">
                                        <p:cTn id="22" dur="500" fill="hold"/>
                                        <p:tgtEl>
                                          <p:spTgt spid="5">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446809" y="509155"/>
            <a:ext cx="11294918" cy="193899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FF00"/>
                </a:solidFill>
                <a:effectLst/>
                <a:uLnTx/>
                <a:uFillTx/>
                <a:latin typeface="Calibri" panose="020F0502020204030204"/>
                <a:ea typeface="+mn-ea"/>
                <a:cs typeface="+mn-cs"/>
              </a:rPr>
              <a:t>THE FOLLOWING SCRIPTURE IN THE BIBLE WHERE THE SPIRIT IS FOUND OR MENTIONED IN  IS …..ISAIAH 19:14</a:t>
            </a:r>
            <a:endParaRPr kumimoji="0" lang="en-US" sz="4000" b="1" i="0" u="none" strike="noStrike" kern="1200" cap="none" spc="0" normalizeH="0" baseline="0" noProof="0" dirty="0">
              <a:ln>
                <a:noFill/>
              </a:ln>
              <a:solidFill>
                <a:srgbClr val="FFFF00"/>
              </a:solidFill>
              <a:effectLst/>
              <a:uLnTx/>
              <a:uFillTx/>
              <a:latin typeface="Calibri" panose="020F0502020204030204"/>
              <a:ea typeface="+mn-ea"/>
              <a:cs typeface="+mn-cs"/>
            </a:endParaRPr>
          </a:p>
        </p:txBody>
      </p:sp>
      <p:sp>
        <p:nvSpPr>
          <p:cNvPr id="3" name="Rectangle 2"/>
          <p:cNvSpPr/>
          <p:nvPr/>
        </p:nvSpPr>
        <p:spPr>
          <a:xfrm>
            <a:off x="363682" y="2967335"/>
            <a:ext cx="11107882" cy="2800767"/>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none" strike="noStrike" kern="1200" cap="none" spc="0" normalizeH="0" baseline="30000" noProof="0" dirty="0">
                <a:ln>
                  <a:noFill/>
                </a:ln>
                <a:solidFill>
                  <a:srgbClr val="00B0F0"/>
                </a:solidFill>
                <a:effectLst/>
                <a:uLnTx/>
                <a:uFillTx/>
                <a:latin typeface="Calibri" panose="020F0502020204030204"/>
                <a:ea typeface="+mn-ea"/>
                <a:cs typeface="+mn-cs"/>
              </a:rPr>
              <a:t>14 </a:t>
            </a:r>
            <a:r>
              <a:rPr kumimoji="0" lang="en-US" sz="4400" b="1" i="0" u="none" strike="noStrike" kern="1200" cap="none" spc="0" normalizeH="0" baseline="0" noProof="0" dirty="0">
                <a:ln>
                  <a:noFill/>
                </a:ln>
                <a:solidFill>
                  <a:srgbClr val="00B0F0"/>
                </a:solidFill>
                <a:effectLst/>
                <a:uLnTx/>
                <a:uFillTx/>
                <a:latin typeface="Calibri" panose="020F0502020204030204"/>
                <a:ea typeface="+mn-ea"/>
                <a:cs typeface="+mn-cs"/>
              </a:rPr>
              <a:t>The </a:t>
            </a:r>
            <a:r>
              <a:rPr kumimoji="0" lang="en-US" sz="4400" b="1" i="0" u="none" strike="noStrike" kern="1200" cap="small" spc="0" normalizeH="0" baseline="0" noProof="0" dirty="0">
                <a:ln>
                  <a:noFill/>
                </a:ln>
                <a:solidFill>
                  <a:srgbClr val="00B0F0"/>
                </a:solidFill>
                <a:effectLst/>
                <a:uLnTx/>
                <a:uFillTx/>
                <a:latin typeface="Calibri" panose="020F0502020204030204"/>
                <a:ea typeface="+mn-ea"/>
                <a:cs typeface="+mn-cs"/>
              </a:rPr>
              <a:t>Lord</a:t>
            </a:r>
            <a:r>
              <a:rPr kumimoji="0" lang="en-US" sz="4400" b="1" i="0" u="none" strike="noStrike" kern="1200" cap="none" spc="0" normalizeH="0" baseline="0" noProof="0" dirty="0">
                <a:ln>
                  <a:noFill/>
                </a:ln>
                <a:solidFill>
                  <a:srgbClr val="00B0F0"/>
                </a:solidFill>
                <a:effectLst/>
                <a:uLnTx/>
                <a:uFillTx/>
                <a:latin typeface="Calibri" panose="020F0502020204030204"/>
                <a:ea typeface="+mn-ea"/>
                <a:cs typeface="+mn-cs"/>
              </a:rPr>
              <a:t> hath mingled a perverse spirit in the midst thereof: and they have caused Egypt to err in every work thereof, as a drunken man staggereth in his vomit.</a:t>
            </a:r>
          </a:p>
        </p:txBody>
      </p:sp>
    </p:spTree>
    <p:extLst>
      <p:ext uri="{BB962C8B-B14F-4D97-AF65-F5344CB8AC3E}">
        <p14:creationId xmlns:p14="http://schemas.microsoft.com/office/powerpoint/2010/main" val="490807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485422" y="417689"/>
            <a:ext cx="11243734" cy="255454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smtClean="0">
                <a:ln>
                  <a:noFill/>
                </a:ln>
                <a:solidFill>
                  <a:srgbClr val="FFFF00"/>
                </a:solidFill>
                <a:effectLst/>
                <a:uLnTx/>
                <a:uFillTx/>
                <a:latin typeface="Calibri" panose="020F0502020204030204"/>
                <a:ea typeface="+mn-ea"/>
                <a:cs typeface="+mn-cs"/>
              </a:rPr>
              <a:t>A WOUNDED SPIRIT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PROVERBS 15:4…</a:t>
            </a:r>
            <a:r>
              <a:rPr kumimoji="0" lang="en-US" sz="40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 </a:t>
            </a:r>
            <a:r>
              <a:rPr kumimoji="0" lang="en-US" sz="40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 wholesome tongue is a tree of life: but perverseness therein is a breach in the spirit..</a:t>
            </a:r>
          </a:p>
        </p:txBody>
      </p:sp>
      <p:sp>
        <p:nvSpPr>
          <p:cNvPr id="3" name="TextBox 2"/>
          <p:cNvSpPr txBox="1"/>
          <p:nvPr/>
        </p:nvSpPr>
        <p:spPr>
          <a:xfrm>
            <a:off x="485422" y="3567289"/>
            <a:ext cx="10961511" cy="298543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SNARE</a:t>
            </a: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CAUSES ONE TO FALL INTO MISCHIEF</a:t>
            </a:r>
            <a:r>
              <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PROVERBS…17:20…</a:t>
            </a:r>
            <a:r>
              <a:rPr kumimoji="0" lang="en-US" sz="40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20 </a:t>
            </a:r>
            <a:r>
              <a:rPr kumimoji="0" lang="en-US" sz="40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He that hath a </a:t>
            </a:r>
            <a:r>
              <a:rPr kumimoji="0" lang="en-US" sz="40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froward</a:t>
            </a:r>
            <a:r>
              <a:rPr kumimoji="0" lang="en-US" sz="40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heart </a:t>
            </a:r>
            <a:r>
              <a:rPr kumimoji="0" lang="en-US" sz="40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findeth</a:t>
            </a:r>
            <a:r>
              <a:rPr kumimoji="0" lang="en-US" sz="40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no good: and he that hath a perverse tongue </a:t>
            </a:r>
            <a:r>
              <a:rPr kumimoji="0" lang="en-US" sz="40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falleth</a:t>
            </a:r>
            <a:r>
              <a:rPr kumimoji="0" lang="en-US" sz="40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into mischief.</a:t>
            </a:r>
          </a:p>
        </p:txBody>
      </p:sp>
    </p:spTree>
    <p:extLst>
      <p:ext uri="{BB962C8B-B14F-4D97-AF65-F5344CB8AC3E}">
        <p14:creationId xmlns:p14="http://schemas.microsoft.com/office/powerpoint/2010/main" val="3221329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additive="base">
                                        <p:cTn id="19"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1" end="1"/>
                                            </p:txEl>
                                          </p:spTgt>
                                        </p:tgtEl>
                                        <p:attrNameLst>
                                          <p:attrName>style.visibility</p:attrName>
                                        </p:attrNameLst>
                                      </p:cBhvr>
                                      <p:to>
                                        <p:strVal val="visible"/>
                                      </p:to>
                                    </p:set>
                                    <p:anim calcmode="lin" valueType="num">
                                      <p:cBhvr additive="base">
                                        <p:cTn id="25"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iterate type="lt">
                                    <p:tmPct val="10000"/>
                                  </p:iterate>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additive="base">
                                        <p:cTn id="31"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316089" y="406400"/>
            <a:ext cx="11401778" cy="29238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sng" strike="noStrike" kern="1200" cap="none" spc="0" normalizeH="0" baseline="0" noProof="0" dirty="0" smtClean="0">
                <a:ln>
                  <a:noFill/>
                </a:ln>
                <a:solidFill>
                  <a:srgbClr val="FFFF00"/>
                </a:solidFill>
                <a:effectLst/>
                <a:uLnTx/>
                <a:uFillTx/>
                <a:latin typeface="Calibri" panose="020F0502020204030204"/>
                <a:ea typeface="+mn-ea"/>
                <a:cs typeface="+mn-cs"/>
              </a:rPr>
              <a:t>ERROR….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ISAIAH 19:14….</a:t>
            </a: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CAUSES ONE TO ERR….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 </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The </a:t>
            </a:r>
            <a:r>
              <a:rPr kumimoji="0" lang="en-US" sz="3600" b="1" i="0" u="none" strike="noStrike" kern="1200" cap="small" spc="0" normalizeH="0" baseline="0" noProof="0" dirty="0">
                <a:ln>
                  <a:noFill/>
                </a:ln>
                <a:solidFill>
                  <a:srgbClr val="FFC000">
                    <a:lumMod val="20000"/>
                    <a:lumOff val="80000"/>
                  </a:srgbClr>
                </a:solidFill>
                <a:effectLst/>
                <a:uLnTx/>
                <a:uFillTx/>
                <a:latin typeface="Calibri" panose="020F0502020204030204"/>
                <a:ea typeface="+mn-ea"/>
                <a:cs typeface="+mn-cs"/>
              </a:rPr>
              <a:t>Lord</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hath mingled a perverse spirit in the midst thereof: and they have caused Egypt to err in every work thereof, as a drunken man staggereth in his vomit.</a:t>
            </a:r>
          </a:p>
        </p:txBody>
      </p:sp>
      <p:sp>
        <p:nvSpPr>
          <p:cNvPr id="3" name="TextBox 2"/>
          <p:cNvSpPr txBox="1"/>
          <p:nvPr/>
        </p:nvSpPr>
        <p:spPr>
          <a:xfrm>
            <a:off x="316089" y="3838222"/>
            <a:ext cx="10634133" cy="243143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sng" strike="noStrike" kern="1200" cap="none" spc="0" normalizeH="0" baseline="0" noProof="0" dirty="0" smtClean="0">
                <a:ln>
                  <a:noFill/>
                </a:ln>
                <a:solidFill>
                  <a:srgbClr val="FFFF00"/>
                </a:solidFill>
                <a:effectLst/>
                <a:uLnTx/>
                <a:uFillTx/>
                <a:latin typeface="Calibri" panose="020F0502020204030204"/>
                <a:ea typeface="+mn-ea"/>
                <a:cs typeface="+mn-cs"/>
              </a:rPr>
              <a:t>HATE….</a:t>
            </a: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CAUSES ONE TO HATE GOD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PROVERBS 14:2…</a:t>
            </a:r>
            <a:r>
              <a:rPr kumimoji="0" lang="en-US" sz="36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2 </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He that </a:t>
            </a:r>
            <a:r>
              <a:rPr kumimoji="0" lang="en-US" sz="36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walketh</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in his uprightness </a:t>
            </a:r>
            <a:r>
              <a:rPr kumimoji="0" lang="en-US" sz="36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feareth</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the </a:t>
            </a:r>
            <a:r>
              <a:rPr kumimoji="0" lang="en-US" sz="3600" b="1" i="0" u="none" strike="noStrike" kern="1200" cap="small" spc="0" normalizeH="0" baseline="0" noProof="0" dirty="0">
                <a:ln>
                  <a:noFill/>
                </a:ln>
                <a:solidFill>
                  <a:srgbClr val="FFC000">
                    <a:lumMod val="20000"/>
                    <a:lumOff val="80000"/>
                  </a:srgbClr>
                </a:solidFill>
                <a:effectLst/>
                <a:uLnTx/>
                <a:uFillTx/>
                <a:latin typeface="Calibri" panose="020F0502020204030204"/>
                <a:ea typeface="+mn-ea"/>
                <a:cs typeface="+mn-cs"/>
              </a:rPr>
              <a:t>Lord</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but he that is perverse in his ways </a:t>
            </a:r>
            <a:r>
              <a:rPr kumimoji="0" lang="en-US" sz="36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despiseth</a:t>
            </a:r>
            <a:r>
              <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him</a:t>
            </a:r>
            <a:r>
              <a:rPr kumimoji="0" lang="en-US" sz="36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 (GRACE AND SIN AT WORK)</a:t>
            </a:r>
            <a:endParaRPr kumimoji="0" lang="en-US" sz="36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45092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9" fill="hold" nodeType="clickEffect">
                                  <p:stCondLst>
                                    <p:cond delay="0"/>
                                  </p:stCondLst>
                                  <p:iterate type="lt">
                                    <p:tmPct val="10000"/>
                                  </p:iterate>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3" fill="hold" nodeType="clickEffect">
                                  <p:stCondLst>
                                    <p:cond delay="0"/>
                                  </p:stCondLst>
                                  <p:iterate type="lt">
                                    <p:tmPct val="10000"/>
                                  </p:iterate>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489098" y="520995"/>
            <a:ext cx="11451265" cy="224676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1" i="0" u="sng" strike="noStrike" kern="1200" cap="none" spc="0" normalizeH="0" baseline="0" noProof="0" dirty="0" smtClean="0">
                <a:ln>
                  <a:noFill/>
                </a:ln>
                <a:solidFill>
                  <a:srgbClr val="FFFF00"/>
                </a:solidFill>
                <a:effectLst/>
                <a:uLnTx/>
                <a:uFillTx/>
                <a:latin typeface="Calibri" panose="020F0502020204030204"/>
                <a:ea typeface="+mn-ea"/>
                <a:cs typeface="+mn-cs"/>
              </a:rPr>
              <a:t>FOOL…..</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A5A5A5">
                    <a:lumMod val="20000"/>
                    <a:lumOff val="80000"/>
                  </a:srgbClr>
                </a:solidFill>
                <a:effectLst/>
                <a:uLnTx/>
                <a:uFillTx/>
                <a:latin typeface="Calibri" panose="020F0502020204030204"/>
                <a:ea typeface="+mn-ea"/>
                <a:cs typeface="+mn-cs"/>
              </a:rPr>
              <a:t>ONE WHO SPEAKS PERVERSE WORDS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smtClean="0">
                <a:ln>
                  <a:noFill/>
                </a:ln>
                <a:solidFill>
                  <a:srgbClr val="A5A5A5">
                    <a:lumMod val="20000"/>
                    <a:lumOff val="80000"/>
                  </a:srgbClr>
                </a:solidFill>
                <a:effectLst/>
                <a:uLnTx/>
                <a:uFillTx/>
                <a:latin typeface="Calibri" panose="020F0502020204030204"/>
                <a:ea typeface="+mn-ea"/>
                <a:cs typeface="+mn-cs"/>
              </a:rPr>
              <a:t>PROVERBS </a:t>
            </a:r>
            <a:r>
              <a:rPr kumimoji="0" lang="en-US" sz="3600" b="1" i="0" u="none" strike="noStrike" kern="1200" cap="none" spc="0" normalizeH="0" baseline="0" noProof="0" dirty="0">
                <a:ln>
                  <a:noFill/>
                </a:ln>
                <a:solidFill>
                  <a:srgbClr val="A5A5A5">
                    <a:lumMod val="20000"/>
                    <a:lumOff val="80000"/>
                  </a:srgbClr>
                </a:solidFill>
                <a:effectLst/>
                <a:uLnTx/>
                <a:uFillTx/>
                <a:latin typeface="Calibri" panose="020F0502020204030204"/>
                <a:ea typeface="+mn-ea"/>
                <a:cs typeface="+mn-cs"/>
              </a:rPr>
              <a:t>19:1….. Better is the poor that </a:t>
            </a:r>
            <a:r>
              <a:rPr kumimoji="0" lang="en-US" sz="3600" b="1" i="0" u="none" strike="noStrike" kern="1200" cap="none" spc="0" normalizeH="0" baseline="0" noProof="0" dirty="0" err="1">
                <a:ln>
                  <a:noFill/>
                </a:ln>
                <a:solidFill>
                  <a:srgbClr val="A5A5A5">
                    <a:lumMod val="20000"/>
                    <a:lumOff val="80000"/>
                  </a:srgbClr>
                </a:solidFill>
                <a:effectLst/>
                <a:uLnTx/>
                <a:uFillTx/>
                <a:latin typeface="Calibri" panose="020F0502020204030204"/>
                <a:ea typeface="+mn-ea"/>
                <a:cs typeface="+mn-cs"/>
              </a:rPr>
              <a:t>walketh</a:t>
            </a:r>
            <a:r>
              <a:rPr kumimoji="0" lang="en-US" sz="3600" b="1" i="0" u="none" strike="noStrike" kern="1200" cap="none" spc="0" normalizeH="0" baseline="0" noProof="0" dirty="0">
                <a:ln>
                  <a:noFill/>
                </a:ln>
                <a:solidFill>
                  <a:srgbClr val="A5A5A5">
                    <a:lumMod val="20000"/>
                    <a:lumOff val="80000"/>
                  </a:srgbClr>
                </a:solidFill>
                <a:effectLst/>
                <a:uLnTx/>
                <a:uFillTx/>
                <a:latin typeface="Calibri" panose="020F0502020204030204"/>
                <a:ea typeface="+mn-ea"/>
                <a:cs typeface="+mn-cs"/>
              </a:rPr>
              <a:t> in his integrity, than he that is perverse in his lips, and is a fool.</a:t>
            </a:r>
            <a:endParaRPr kumimoji="0" lang="en-US" sz="1800" b="1" i="0" u="none" strike="noStrike" kern="1200" cap="none" spc="0" normalizeH="0" baseline="0" noProof="0" dirty="0">
              <a:ln>
                <a:noFill/>
              </a:ln>
              <a:solidFill>
                <a:srgbClr val="A5A5A5">
                  <a:lumMod val="20000"/>
                  <a:lumOff val="80000"/>
                </a:srgbClr>
              </a:solidFill>
              <a:effectLst/>
              <a:uLnTx/>
              <a:uFillTx/>
              <a:latin typeface="Calibri" panose="020F0502020204030204"/>
              <a:ea typeface="+mn-ea"/>
              <a:cs typeface="+mn-cs"/>
            </a:endParaRPr>
          </a:p>
        </p:txBody>
      </p:sp>
      <p:sp>
        <p:nvSpPr>
          <p:cNvPr id="3" name="TextBox 2"/>
          <p:cNvSpPr txBox="1"/>
          <p:nvPr/>
        </p:nvSpPr>
        <p:spPr>
          <a:xfrm>
            <a:off x="627321" y="3466214"/>
            <a:ext cx="10728251" cy="273921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400" b="1" i="0" u="sng" strike="noStrike" kern="1200" cap="none" spc="0" normalizeH="0" baseline="0" noProof="0" dirty="0" smtClean="0">
                <a:ln>
                  <a:noFill/>
                </a:ln>
                <a:solidFill>
                  <a:srgbClr val="FFFF00"/>
                </a:solidFill>
                <a:effectLst/>
                <a:uLnTx/>
                <a:uFillTx/>
                <a:latin typeface="Calibri" panose="020F0502020204030204"/>
                <a:ea typeface="+mn-ea"/>
                <a:cs typeface="+mn-cs"/>
              </a:rPr>
              <a:t>LUST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CAUSES ONE TO LOOK UPON THE OPPOSITE SEX AND THINK PERVERSE THINGS…..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PROVERBS 23:33….</a:t>
            </a: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 33 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Thine eyes shall behold strange women, and thine heart shall utter perverse things</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a:t>
            </a:r>
          </a:p>
        </p:txBody>
      </p:sp>
    </p:spTree>
    <p:extLst>
      <p:ext uri="{BB962C8B-B14F-4D97-AF65-F5344CB8AC3E}">
        <p14:creationId xmlns:p14="http://schemas.microsoft.com/office/powerpoint/2010/main" val="77152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3" fill="hold" nodeType="clickEffect">
                                  <p:stCondLst>
                                    <p:cond delay="0"/>
                                  </p:stCondLst>
                                  <p:iterate type="lt">
                                    <p:tmPct val="10000"/>
                                  </p:iterate>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3" fill="hold" nodeType="clickEffect">
                                  <p:stCondLst>
                                    <p:cond delay="0"/>
                                  </p:stCondLst>
                                  <p:iterate type="lt">
                                    <p:tmPct val="10000"/>
                                  </p:iterate>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additive="base">
                                        <p:cTn id="25"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iterate type="lt">
                                    <p:tmPct val="10000"/>
                                  </p:iterate>
                                  <p:childTnLst>
                                    <p:set>
                                      <p:cBhvr>
                                        <p:cTn id="30" dur="1" fill="hold">
                                          <p:stCondLst>
                                            <p:cond delay="0"/>
                                          </p:stCondLst>
                                        </p:cTn>
                                        <p:tgtEl>
                                          <p:spTgt spid="3">
                                            <p:txEl>
                                              <p:pRg st="1" end="1"/>
                                            </p:txEl>
                                          </p:spTgt>
                                        </p:tgtEl>
                                        <p:attrNameLst>
                                          <p:attrName>style.visibility</p:attrName>
                                        </p:attrNameLst>
                                      </p:cBhvr>
                                      <p:to>
                                        <p:strVal val="visible"/>
                                      </p:to>
                                    </p:set>
                                    <p:anim calcmode="lin" valueType="num">
                                      <p:cBhvr additive="base">
                                        <p:cTn id="31"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9" fill="hold" nodeType="clickEffect">
                                  <p:stCondLst>
                                    <p:cond delay="0"/>
                                  </p:stCondLst>
                                  <p:iterate type="lt">
                                    <p:tmPct val="10000"/>
                                  </p:iterate>
                                  <p:childTnLst>
                                    <p:set>
                                      <p:cBhvr>
                                        <p:cTn id="36" dur="1" fill="hold">
                                          <p:stCondLst>
                                            <p:cond delay="0"/>
                                          </p:stCondLst>
                                        </p:cTn>
                                        <p:tgtEl>
                                          <p:spTgt spid="3">
                                            <p:txEl>
                                              <p:pRg st="2" end="2"/>
                                            </p:txEl>
                                          </p:spTgt>
                                        </p:tgtEl>
                                        <p:attrNameLst>
                                          <p:attrName>style.visibility</p:attrName>
                                        </p:attrNameLst>
                                      </p:cBhvr>
                                      <p:to>
                                        <p:strVal val="visible"/>
                                      </p:to>
                                    </p:set>
                                    <p:anim calcmode="lin" valueType="num">
                                      <p:cBhvr additive="base">
                                        <p:cTn id="37"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340242" y="404037"/>
            <a:ext cx="11440632" cy="627864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sng" strike="noStrike" kern="1200" cap="none" spc="0" normalizeH="0" baseline="0" noProof="0" dirty="0" smtClean="0">
                <a:ln>
                  <a:noFill/>
                </a:ln>
                <a:solidFill>
                  <a:srgbClr val="FFFF00"/>
                </a:solidFill>
                <a:effectLst/>
                <a:uLnTx/>
                <a:uFillTx/>
                <a:latin typeface="Calibri" panose="020F0502020204030204"/>
                <a:ea typeface="+mn-ea"/>
                <a:cs typeface="+mn-cs"/>
              </a:rPr>
              <a:t>PERVERT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TO TWIST THE WORD TO SATAN’S ADVANTAGE…AS IN MIS-INTERPRET THE WORD.</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2 PETER 3:16-17</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13 </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Nevertheless we, according to his promise, look for new heavens and a new earth, wherein </a:t>
            </a:r>
            <a:r>
              <a:rPr kumimoji="0" lang="en-US" sz="24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dwelleth</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 righteousness.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14 </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Wherefore, beloved, seeing that ye look for such things, be diligent that ye may be found of him in peace, without spot, and blameless.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15 </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And account that the longsuffering of our Lord is salvation; even as our beloved brother Paul also according to the wisdom given unto him hath written unto you;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16 </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As also in all his epistles, speaking in them of these things; in which are some things hard to be understood, which they that are unlearned and unstable wrest, as they do also the other scriptures, unto their own destruction.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17 </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Ye therefore, beloved, seeing ye know these things before, beware lest ye also, being led away with the error of the wicked, fall from your own </a:t>
            </a:r>
            <a:r>
              <a:rPr kumimoji="0" lang="en-US" sz="2400" b="1" i="0" u="none" strike="noStrike" kern="1200" cap="none" spc="0" normalizeH="0" baseline="0" noProof="0" dirty="0" err="1">
                <a:ln>
                  <a:noFill/>
                </a:ln>
                <a:solidFill>
                  <a:srgbClr val="FFC000">
                    <a:lumMod val="20000"/>
                    <a:lumOff val="80000"/>
                  </a:srgbClr>
                </a:solidFill>
                <a:effectLst/>
                <a:uLnTx/>
                <a:uFillTx/>
                <a:latin typeface="Calibri" panose="020F0502020204030204"/>
                <a:ea typeface="+mn-ea"/>
                <a:cs typeface="+mn-cs"/>
              </a:rPr>
              <a:t>stedfastness</a:t>
            </a:r>
            <a:r>
              <a:rPr kumimoji="0" lang="en-US" sz="24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09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3" fill="hold" nodeType="clickEffect">
                                  <p:stCondLst>
                                    <p:cond delay="0"/>
                                  </p:stCondLst>
                                  <p:iterate type="lt">
                                    <p:tmPct val="10000"/>
                                  </p:iterate>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additive="base">
                                        <p:cTn id="19" dur="20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20" dur="2000" fill="hold"/>
                                        <p:tgtEl>
                                          <p:spTgt spid="2">
                                            <p:txEl>
                                              <p:pRg st="3" end="3"/>
                                            </p:txEl>
                                          </p:spTgt>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anim calcmode="lin" valueType="num">
                                      <p:cBhvr additive="base">
                                        <p:cTn id="23" dur="2000" fill="hold"/>
                                        <p:tgtEl>
                                          <p:spTgt spid="2">
                                            <p:txEl>
                                              <p:pRg st="4" end="4"/>
                                            </p:txEl>
                                          </p:spTgt>
                                        </p:tgtEl>
                                        <p:attrNameLst>
                                          <p:attrName>ppt_x</p:attrName>
                                        </p:attrNameLst>
                                      </p:cBhvr>
                                      <p:tavLst>
                                        <p:tav tm="0">
                                          <p:val>
                                            <p:strVal val="0-#ppt_w/2"/>
                                          </p:val>
                                        </p:tav>
                                        <p:tav tm="100000">
                                          <p:val>
                                            <p:strVal val="#ppt_x"/>
                                          </p:val>
                                        </p:tav>
                                      </p:tavLst>
                                    </p:anim>
                                    <p:anim calcmode="lin" valueType="num">
                                      <p:cBhvr additive="base">
                                        <p:cTn id="24" dur="2000" fill="hold"/>
                                        <p:tgtEl>
                                          <p:spTgt spid="2">
                                            <p:txEl>
                                              <p:pRg st="4" end="4"/>
                                            </p:txEl>
                                          </p:spTgt>
                                        </p:tgtEl>
                                        <p:attrNameLst>
                                          <p:attrName>ppt_y</p:attrName>
                                        </p:attrNameLst>
                                      </p:cBhvr>
                                      <p:tavLst>
                                        <p:tav tm="0">
                                          <p:val>
                                            <p:strVal val="0-#ppt_h/2"/>
                                          </p:val>
                                        </p:tav>
                                        <p:tav tm="100000">
                                          <p:val>
                                            <p:strVal val="#ppt_y"/>
                                          </p:val>
                                        </p:tav>
                                      </p:tavLst>
                                    </p:anim>
                                  </p:childTnLst>
                                </p:cTn>
                              </p:par>
                              <p:par>
                                <p:cTn id="25" presetID="2" presetClass="entr" presetSubtype="9" fill="hold" nodeType="with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 calcmode="lin" valueType="num">
                                      <p:cBhvr additive="base">
                                        <p:cTn id="27" dur="2000" fill="hold"/>
                                        <p:tgtEl>
                                          <p:spTgt spid="2">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2">
                                            <p:txEl>
                                              <p:pRg st="5" end="5"/>
                                            </p:txEl>
                                          </p:spTgt>
                                        </p:tgtEl>
                                        <p:attrNameLst>
                                          <p:attrName>ppt_y</p:attrName>
                                        </p:attrNameLst>
                                      </p:cBhvr>
                                      <p:tavLst>
                                        <p:tav tm="0">
                                          <p:val>
                                            <p:strVal val="0-#ppt_h/2"/>
                                          </p:val>
                                        </p:tav>
                                        <p:tav tm="100000">
                                          <p:val>
                                            <p:strVal val="#ppt_y"/>
                                          </p:val>
                                        </p:tav>
                                      </p:tavLst>
                                    </p:anim>
                                  </p:childTnLst>
                                </p:cTn>
                              </p:par>
                              <p:par>
                                <p:cTn id="29" presetID="2" presetClass="entr" presetSubtype="9" fill="hold"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2000" fill="hold"/>
                                        <p:tgtEl>
                                          <p:spTgt spid="2">
                                            <p:txEl>
                                              <p:pRg st="6" end="6"/>
                                            </p:txEl>
                                          </p:spTgt>
                                        </p:tgtEl>
                                        <p:attrNameLst>
                                          <p:attrName>ppt_x</p:attrName>
                                        </p:attrNameLst>
                                      </p:cBhvr>
                                      <p:tavLst>
                                        <p:tav tm="0">
                                          <p:val>
                                            <p:strVal val="0-#ppt_w/2"/>
                                          </p:val>
                                        </p:tav>
                                        <p:tav tm="100000">
                                          <p:val>
                                            <p:strVal val="#ppt_x"/>
                                          </p:val>
                                        </p:tav>
                                      </p:tavLst>
                                    </p:anim>
                                    <p:anim calcmode="lin" valueType="num">
                                      <p:cBhvr additive="base">
                                        <p:cTn id="32" dur="2000" fill="hold"/>
                                        <p:tgtEl>
                                          <p:spTgt spid="2">
                                            <p:txEl>
                                              <p:pRg st="6" end="6"/>
                                            </p:txEl>
                                          </p:spTgt>
                                        </p:tgtEl>
                                        <p:attrNameLst>
                                          <p:attrName>ppt_y</p:attrName>
                                        </p:attrNameLst>
                                      </p:cBhvr>
                                      <p:tavLst>
                                        <p:tav tm="0">
                                          <p:val>
                                            <p:strVal val="0-#ppt_h/2"/>
                                          </p:val>
                                        </p:tav>
                                        <p:tav tm="100000">
                                          <p:val>
                                            <p:strVal val="#ppt_y"/>
                                          </p:val>
                                        </p:tav>
                                      </p:tavLst>
                                    </p:anim>
                                  </p:childTnLst>
                                </p:cTn>
                              </p:par>
                              <p:par>
                                <p:cTn id="33" presetID="2" presetClass="entr" presetSubtype="9" fill="hold" nodeType="withEffect">
                                  <p:stCondLst>
                                    <p:cond delay="0"/>
                                  </p:stCondLst>
                                  <p:childTnLst>
                                    <p:set>
                                      <p:cBhvr>
                                        <p:cTn id="34" dur="1" fill="hold">
                                          <p:stCondLst>
                                            <p:cond delay="0"/>
                                          </p:stCondLst>
                                        </p:cTn>
                                        <p:tgtEl>
                                          <p:spTgt spid="2">
                                            <p:txEl>
                                              <p:pRg st="7" end="7"/>
                                            </p:txEl>
                                          </p:spTgt>
                                        </p:tgtEl>
                                        <p:attrNameLst>
                                          <p:attrName>style.visibility</p:attrName>
                                        </p:attrNameLst>
                                      </p:cBhvr>
                                      <p:to>
                                        <p:strVal val="visible"/>
                                      </p:to>
                                    </p:set>
                                    <p:anim calcmode="lin" valueType="num">
                                      <p:cBhvr additive="base">
                                        <p:cTn id="35" dur="2000" fill="hold"/>
                                        <p:tgtEl>
                                          <p:spTgt spid="2">
                                            <p:txEl>
                                              <p:pRg st="7" end="7"/>
                                            </p:txEl>
                                          </p:spTgt>
                                        </p:tgtEl>
                                        <p:attrNameLst>
                                          <p:attrName>ppt_x</p:attrName>
                                        </p:attrNameLst>
                                      </p:cBhvr>
                                      <p:tavLst>
                                        <p:tav tm="0">
                                          <p:val>
                                            <p:strVal val="0-#ppt_w/2"/>
                                          </p:val>
                                        </p:tav>
                                        <p:tav tm="100000">
                                          <p:val>
                                            <p:strVal val="#ppt_x"/>
                                          </p:val>
                                        </p:tav>
                                      </p:tavLst>
                                    </p:anim>
                                    <p:anim calcmode="lin" valueType="num">
                                      <p:cBhvr additive="base">
                                        <p:cTn id="36" dur="2000" fill="hold"/>
                                        <p:tgtEl>
                                          <p:spTgt spid="2">
                                            <p:txEl>
                                              <p:pRg st="7" end="7"/>
                                            </p:txEl>
                                          </p:spTgt>
                                        </p:tgtEl>
                                        <p:attrNameLst>
                                          <p:attrName>ppt_y</p:attrName>
                                        </p:attrNameLst>
                                      </p:cBhvr>
                                      <p:tavLst>
                                        <p:tav tm="0">
                                          <p:val>
                                            <p:strVal val="0-#ppt_h/2"/>
                                          </p:val>
                                        </p:tav>
                                        <p:tav tm="100000">
                                          <p:val>
                                            <p:strVal val="#ppt_y"/>
                                          </p:val>
                                        </p:tav>
                                      </p:tavLst>
                                    </p:anim>
                                  </p:childTnLst>
                                </p:cTn>
                              </p:par>
                              <p:par>
                                <p:cTn id="37" presetID="2" presetClass="entr" presetSubtype="9" fill="hold" nodeType="withEffect">
                                  <p:stCondLst>
                                    <p:cond delay="0"/>
                                  </p:stCondLst>
                                  <p:childTnLst>
                                    <p:set>
                                      <p:cBhvr>
                                        <p:cTn id="38" dur="1" fill="hold">
                                          <p:stCondLst>
                                            <p:cond delay="0"/>
                                          </p:stCondLst>
                                        </p:cTn>
                                        <p:tgtEl>
                                          <p:spTgt spid="2">
                                            <p:txEl>
                                              <p:pRg st="8" end="8"/>
                                            </p:txEl>
                                          </p:spTgt>
                                        </p:tgtEl>
                                        <p:attrNameLst>
                                          <p:attrName>style.visibility</p:attrName>
                                        </p:attrNameLst>
                                      </p:cBhvr>
                                      <p:to>
                                        <p:strVal val="visible"/>
                                      </p:to>
                                    </p:set>
                                    <p:anim calcmode="lin" valueType="num">
                                      <p:cBhvr additive="base">
                                        <p:cTn id="39" dur="2000" fill="hold"/>
                                        <p:tgtEl>
                                          <p:spTgt spid="2">
                                            <p:txEl>
                                              <p:pRg st="8" end="8"/>
                                            </p:txEl>
                                          </p:spTgt>
                                        </p:tgtEl>
                                        <p:attrNameLst>
                                          <p:attrName>ppt_x</p:attrName>
                                        </p:attrNameLst>
                                      </p:cBhvr>
                                      <p:tavLst>
                                        <p:tav tm="0">
                                          <p:val>
                                            <p:strVal val="0-#ppt_w/2"/>
                                          </p:val>
                                        </p:tav>
                                        <p:tav tm="100000">
                                          <p:val>
                                            <p:strVal val="#ppt_x"/>
                                          </p:val>
                                        </p:tav>
                                      </p:tavLst>
                                    </p:anim>
                                    <p:anim calcmode="lin" valueType="num">
                                      <p:cBhvr additive="base">
                                        <p:cTn id="40" dur="2000" fill="hold"/>
                                        <p:tgtEl>
                                          <p:spTgt spid="2">
                                            <p:txEl>
                                              <p:pRg st="8" end="8"/>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990033"/>
        </a:solidFill>
        <a:effectLst/>
      </p:bgPr>
    </p:bg>
    <p:spTree>
      <p:nvGrpSpPr>
        <p:cNvPr id="1" name=""/>
        <p:cNvGrpSpPr/>
        <p:nvPr/>
      </p:nvGrpSpPr>
      <p:grpSpPr>
        <a:xfrm>
          <a:off x="0" y="0"/>
          <a:ext cx="0" cy="0"/>
          <a:chOff x="0" y="0"/>
          <a:chExt cx="0" cy="0"/>
        </a:xfrm>
      </p:grpSpPr>
      <p:sp>
        <p:nvSpPr>
          <p:cNvPr id="2" name="TextBox 1"/>
          <p:cNvSpPr txBox="1"/>
          <p:nvPr/>
        </p:nvSpPr>
        <p:spPr>
          <a:xfrm>
            <a:off x="404037" y="393405"/>
            <a:ext cx="11259879" cy="200054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FF00"/>
                </a:solidFill>
                <a:effectLst/>
                <a:uLnTx/>
                <a:uFillTx/>
                <a:latin typeface="Calibri" panose="020F0502020204030204"/>
                <a:ea typeface="+mn-ea"/>
                <a:cs typeface="+mn-cs"/>
              </a:rPr>
              <a:t>SEXUAL PERVERSION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A5A5A5">
                    <a:lumMod val="20000"/>
                    <a:lumOff val="80000"/>
                  </a:srgbClr>
                </a:solidFill>
                <a:effectLst/>
                <a:uLnTx/>
                <a:uFillTx/>
                <a:latin typeface="Calibri" panose="020F0502020204030204"/>
                <a:ea typeface="+mn-ea"/>
                <a:cs typeface="+mn-cs"/>
              </a:rPr>
              <a:t>HOMOSEXSUALITIES, PROSTITUTION, ALL FORMS OF SEXUAL DIVIATION.</a:t>
            </a:r>
            <a:endParaRPr kumimoji="0" lang="en-US" sz="2800" b="1" i="0" u="none" strike="noStrike" kern="1200" cap="none" spc="0" normalizeH="0" baseline="0" noProof="0" dirty="0">
              <a:ln>
                <a:noFill/>
              </a:ln>
              <a:solidFill>
                <a:srgbClr val="A5A5A5">
                  <a:lumMod val="20000"/>
                  <a:lumOff val="80000"/>
                </a:srgbClr>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A5A5A5">
                    <a:lumMod val="20000"/>
                    <a:lumOff val="80000"/>
                  </a:srgbClr>
                </a:solidFill>
                <a:effectLst/>
                <a:uLnTx/>
                <a:uFillTx/>
                <a:latin typeface="Calibri" panose="020F0502020204030204"/>
                <a:ea typeface="+mn-ea"/>
                <a:cs typeface="+mn-cs"/>
              </a:rPr>
              <a:t>AS IN SODOM AND GOMORRAH</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TextBox 2"/>
          <p:cNvSpPr txBox="1"/>
          <p:nvPr/>
        </p:nvSpPr>
        <p:spPr>
          <a:xfrm>
            <a:off x="329609" y="2573079"/>
            <a:ext cx="1133430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FF00"/>
                </a:solidFill>
                <a:effectLst/>
                <a:uLnTx/>
                <a:uFillTx/>
                <a:latin typeface="Calibri" panose="020F0502020204030204"/>
                <a:ea typeface="+mn-ea"/>
                <a:cs typeface="+mn-cs"/>
              </a:rPr>
              <a:t>REBELLION</a:t>
            </a:r>
            <a:r>
              <a:rPr kumimoji="0" lang="en-US" sz="3200" b="1" i="0" u="none" strike="noStrike" kern="1200" cap="none" spc="0" normalizeH="0" baseline="0" noProof="0" dirty="0" smtClean="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A5A5A5">
                    <a:lumMod val="20000"/>
                    <a:lumOff val="80000"/>
                  </a:srgbClr>
                </a:solidFill>
                <a:effectLst/>
                <a:uLnTx/>
                <a:uFillTx/>
                <a:latin typeface="Calibri" panose="020F0502020204030204"/>
                <a:ea typeface="+mn-ea"/>
                <a:cs typeface="+mn-cs"/>
              </a:rPr>
              <a:t>IS AGAINST GOD AND ALL THAT HE CREATED !!</a:t>
            </a:r>
            <a:endParaRPr kumimoji="0" lang="en-US" sz="2800" b="1" i="0" u="none" strike="noStrike" kern="1200" cap="none" spc="0" normalizeH="0" baseline="0" noProof="0" dirty="0">
              <a:ln>
                <a:noFill/>
              </a:ln>
              <a:solidFill>
                <a:srgbClr val="A5A5A5">
                  <a:lumMod val="20000"/>
                  <a:lumOff val="80000"/>
                </a:srgbClr>
              </a:solidFill>
              <a:effectLst/>
              <a:uLnTx/>
              <a:uFillTx/>
              <a:latin typeface="Calibri" panose="020F0502020204030204"/>
              <a:ea typeface="+mn-ea"/>
              <a:cs typeface="+mn-cs"/>
            </a:endParaRPr>
          </a:p>
        </p:txBody>
      </p:sp>
      <p:sp>
        <p:nvSpPr>
          <p:cNvPr id="4" name="TextBox 3"/>
          <p:cNvSpPr txBox="1"/>
          <p:nvPr/>
        </p:nvSpPr>
        <p:spPr>
          <a:xfrm>
            <a:off x="329609" y="4242390"/>
            <a:ext cx="11334307" cy="283154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sng" strike="noStrike" kern="1200" cap="none" spc="0" normalizeH="0" baseline="0" noProof="0" dirty="0" smtClean="0">
                <a:ln>
                  <a:noFill/>
                </a:ln>
                <a:solidFill>
                  <a:srgbClr val="FFFF00"/>
                </a:solidFill>
                <a:effectLst/>
                <a:uLnTx/>
                <a:uFillTx/>
                <a:latin typeface="Calibri" panose="020F0502020204030204"/>
                <a:ea typeface="+mn-ea"/>
                <a:cs typeface="+mn-cs"/>
              </a:rPr>
              <a:t>SELF LOVERS…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smtClean="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smtClean="0">
                <a:ln>
                  <a:noFill/>
                </a:ln>
                <a:solidFill>
                  <a:srgbClr val="FFC000">
                    <a:lumMod val="20000"/>
                    <a:lumOff val="80000"/>
                  </a:srgbClr>
                </a:solidFill>
                <a:effectLst/>
                <a:uLnTx/>
                <a:uFillTx/>
                <a:latin typeface="Calibri" panose="020F0502020204030204"/>
                <a:ea typeface="+mn-ea"/>
                <a:cs typeface="+mn-cs"/>
              </a:rPr>
              <a:t>2 TIMOTHY 3:2….</a:t>
            </a:r>
            <a:r>
              <a:rPr kumimoji="0" lang="en-US" sz="2800" b="1" i="0" u="none" strike="noStrike" kern="1200" cap="none" spc="0" normalizeH="0" baseline="30000" noProof="0" dirty="0">
                <a:ln>
                  <a:noFill/>
                </a:ln>
                <a:solidFill>
                  <a:prstClr val="black"/>
                </a:solidFill>
                <a:effectLst/>
                <a:uLnTx/>
                <a:uFillTx/>
                <a:latin typeface="Calibri" panose="020F0502020204030204"/>
                <a:ea typeface="+mn-ea"/>
                <a:cs typeface="+mn-cs"/>
              </a:rPr>
              <a:t> </a:t>
            </a:r>
            <a:r>
              <a:rPr kumimoji="0" lang="en-US" sz="3200" b="1" i="0" u="none" strike="noStrike" kern="1200" cap="none" spc="0" normalizeH="0" baseline="30000" noProof="0" dirty="0">
                <a:ln>
                  <a:noFill/>
                </a:ln>
                <a:solidFill>
                  <a:srgbClr val="FFC000">
                    <a:lumMod val="20000"/>
                    <a:lumOff val="80000"/>
                  </a:srgbClr>
                </a:solidFill>
                <a:effectLst/>
                <a:uLnTx/>
                <a:uFillTx/>
                <a:latin typeface="Calibri" panose="020F0502020204030204"/>
                <a:ea typeface="+mn-ea"/>
                <a:cs typeface="+mn-cs"/>
              </a:rPr>
              <a:t>2 </a:t>
            </a:r>
            <a:r>
              <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rPr>
              <a:t>For men shall be lovers of their own selves, covetous, boasters, proud, blasphemers, disobedient to parents, unthankful, unholy,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1200" cap="none" spc="0" normalizeH="0" baseline="0" noProof="0" dirty="0">
              <a:ln>
                <a:noFill/>
              </a:ln>
              <a:solidFill>
                <a:srgbClr val="FFC000">
                  <a:lumMod val="20000"/>
                  <a:lumOff val="80000"/>
                </a:srgb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721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nodeType="clickEffect">
                                  <p:stCondLst>
                                    <p:cond delay="0"/>
                                  </p:stCondLst>
                                  <p:iterate type="lt">
                                    <p:tmPct val="10000"/>
                                  </p:iterate>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nodeType="clickEffect">
                                  <p:stCondLst>
                                    <p:cond delay="0"/>
                                  </p:stCondLst>
                                  <p:iterate type="lt">
                                    <p:tmPct val="10000"/>
                                  </p:iterate>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0-#ppt_h/2"/>
                                          </p:val>
                                        </p:tav>
                                        <p:tav tm="100000">
                                          <p:val>
                                            <p:strVal val="#ppt_y"/>
                                          </p:val>
                                        </p:tav>
                                      </p:tavLst>
                                    </p:anim>
                                  </p:childTnLst>
                                </p:cTn>
                              </p:par>
                              <p:par>
                                <p:cTn id="15" presetID="2" presetClass="entr" presetSubtype="9" fill="hold" nodeType="withEffect">
                                  <p:stCondLst>
                                    <p:cond delay="0"/>
                                  </p:stCondLst>
                                  <p:iterate type="lt">
                                    <p:tmPct val="10000"/>
                                  </p:iterate>
                                  <p:childTnLst>
                                    <p:set>
                                      <p:cBhvr>
                                        <p:cTn id="16" dur="1" fill="hold">
                                          <p:stCondLst>
                                            <p:cond delay="0"/>
                                          </p:stCondLst>
                                        </p:cTn>
                                        <p:tgtEl>
                                          <p:spTgt spid="2">
                                            <p:txEl>
                                              <p:pRg st="3" end="3"/>
                                            </p:txEl>
                                          </p:spTgt>
                                        </p:tgtEl>
                                        <p:attrNameLst>
                                          <p:attrName>style.visibility</p:attrName>
                                        </p:attrNameLst>
                                      </p:cBhvr>
                                      <p:to>
                                        <p:strVal val="visible"/>
                                      </p:to>
                                    </p:set>
                                    <p:anim calcmode="lin" valueType="num">
                                      <p:cBhvr additive="base">
                                        <p:cTn id="17" dur="500" fill="hold"/>
                                        <p:tgtEl>
                                          <p:spTgt spid="2">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
                                            <p:txEl>
                                              <p:pRg st="3" end="3"/>
                                            </p:txEl>
                                          </p:spTgt>
                                        </p:tgtEl>
                                        <p:attrNameLst>
                                          <p:attrName>ppt_y</p:attrName>
                                        </p:attrNameLst>
                                      </p:cBhvr>
                                      <p:tavLst>
                                        <p:tav tm="0">
                                          <p:val>
                                            <p:strVal val="0-#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9" fill="hold" nodeType="clickEffect">
                                  <p:stCondLst>
                                    <p:cond delay="0"/>
                                  </p:stCondLst>
                                  <p:iterate type="lt">
                                    <p:tmPct val="10000"/>
                                  </p:iterate>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additive="base">
                                        <p:cTn id="23" dur="5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9" fill="hold" nodeType="clickEffect">
                                  <p:stCondLst>
                                    <p:cond delay="0"/>
                                  </p:stCondLst>
                                  <p:iterate type="lt">
                                    <p:tmPct val="10000"/>
                                  </p:iterate>
                                  <p:childTnLst>
                                    <p:set>
                                      <p:cBhvr>
                                        <p:cTn id="28" dur="1" fill="hold">
                                          <p:stCondLst>
                                            <p:cond delay="0"/>
                                          </p:stCondLst>
                                        </p:cTn>
                                        <p:tgtEl>
                                          <p:spTgt spid="3">
                                            <p:txEl>
                                              <p:pRg st="1" end="1"/>
                                            </p:txEl>
                                          </p:spTgt>
                                        </p:tgtEl>
                                        <p:attrNameLst>
                                          <p:attrName>style.visibility</p:attrName>
                                        </p:attrNameLst>
                                      </p:cBhvr>
                                      <p:to>
                                        <p:strVal val="visible"/>
                                      </p:to>
                                    </p:set>
                                    <p:anim calcmode="lin" valueType="num">
                                      <p:cBhvr additive="base">
                                        <p:cTn id="29"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9" fill="hold" nodeType="clickEffect">
                                  <p:stCondLst>
                                    <p:cond delay="0"/>
                                  </p:stCondLst>
                                  <p:iterate type="lt">
                                    <p:tmPct val="10000"/>
                                  </p:iterate>
                                  <p:childTnLst>
                                    <p:set>
                                      <p:cBhvr>
                                        <p:cTn id="34" dur="1" fill="hold">
                                          <p:stCondLst>
                                            <p:cond delay="0"/>
                                          </p:stCondLst>
                                        </p:cTn>
                                        <p:tgtEl>
                                          <p:spTgt spid="4">
                                            <p:txEl>
                                              <p:pRg st="0" end="0"/>
                                            </p:txEl>
                                          </p:spTgt>
                                        </p:tgtEl>
                                        <p:attrNameLst>
                                          <p:attrName>style.visibility</p:attrName>
                                        </p:attrNameLst>
                                      </p:cBhvr>
                                      <p:to>
                                        <p:strVal val="visible"/>
                                      </p:to>
                                    </p:set>
                                    <p:anim calcmode="lin" valueType="num">
                                      <p:cBhvr additive="base">
                                        <p:cTn id="35" dur="500" fill="hold"/>
                                        <p:tgtEl>
                                          <p:spTgt spid="4">
                                            <p:txEl>
                                              <p:pRg st="0" end="0"/>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4">
                                            <p:txEl>
                                              <p:pRg st="0" end="0"/>
                                            </p:txEl>
                                          </p:spTgt>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3" fill="hold" nodeType="clickEffect">
                                  <p:stCondLst>
                                    <p:cond delay="0"/>
                                  </p:stCondLst>
                                  <p:iterate type="lt">
                                    <p:tmPct val="10000"/>
                                  </p:iterate>
                                  <p:childTnLst>
                                    <p:set>
                                      <p:cBhvr>
                                        <p:cTn id="40" dur="1" fill="hold">
                                          <p:stCondLst>
                                            <p:cond delay="0"/>
                                          </p:stCondLst>
                                        </p:cTn>
                                        <p:tgtEl>
                                          <p:spTgt spid="4">
                                            <p:txEl>
                                              <p:pRg st="2" end="2"/>
                                            </p:txEl>
                                          </p:spTgt>
                                        </p:tgtEl>
                                        <p:attrNameLst>
                                          <p:attrName>style.visibility</p:attrName>
                                        </p:attrNameLst>
                                      </p:cBhvr>
                                      <p:to>
                                        <p:strVal val="visible"/>
                                      </p:to>
                                    </p:set>
                                    <p:anim calcmode="lin" valueType="num">
                                      <p:cBhvr additive="base">
                                        <p:cTn id="41" dur="500" fill="hold"/>
                                        <p:tgtEl>
                                          <p:spTgt spid="4">
                                            <p:txEl>
                                              <p:pRg st="2" end="2"/>
                                            </p:txEl>
                                          </p:spTgt>
                                        </p:tgtEl>
                                        <p:attrNameLst>
                                          <p:attrName>ppt_x</p:attrName>
                                        </p:attrNameLst>
                                      </p:cBhvr>
                                      <p:tavLst>
                                        <p:tav tm="0">
                                          <p:val>
                                            <p:strVal val="1+#ppt_w/2"/>
                                          </p:val>
                                        </p:tav>
                                        <p:tav tm="100000">
                                          <p:val>
                                            <p:strVal val="#ppt_x"/>
                                          </p:val>
                                        </p:tav>
                                      </p:tavLst>
                                    </p:anim>
                                    <p:anim calcmode="lin" valueType="num">
                                      <p:cBhvr additive="base">
                                        <p:cTn id="42" dur="500" fill="hold"/>
                                        <p:tgtEl>
                                          <p:spTgt spid="4">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1324</Words>
  <Application>Microsoft Office PowerPoint</Application>
  <PresentationFormat>Widescreen</PresentationFormat>
  <Paragraphs>113</Paragraphs>
  <Slides>12</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SimSun</vt:lpstr>
      <vt:lpstr>Arial</vt:lpstr>
      <vt:lpstr>Calibri</vt:lpstr>
      <vt:lpstr>Calibri Light</vt:lpstr>
      <vt:lpstr>Cooper Black</vt:lpstr>
      <vt:lpstr>Times New Roman</vt:lpstr>
      <vt:lpstr>1_Office Theme</vt:lpstr>
      <vt:lpstr>PowerPoint Presentation</vt:lpstr>
      <vt:lpstr>HOW TO DEAL WITH THE STRONGMAN Part 9</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Carlos sepulveda</dc:creator>
  <cp:lastModifiedBy>Carlos sepulveda</cp:lastModifiedBy>
  <cp:revision>1</cp:revision>
  <dcterms:created xsi:type="dcterms:W3CDTF">2015-12-15T05:05:58Z</dcterms:created>
  <dcterms:modified xsi:type="dcterms:W3CDTF">2015-12-15T05:06:27Z</dcterms:modified>
</cp:coreProperties>
</file>