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262" r:id="rId2"/>
    <p:sldId id="263" r:id="rId3"/>
    <p:sldId id="280" r:id="rId4"/>
    <p:sldId id="264" r:id="rId5"/>
    <p:sldId id="265" r:id="rId6"/>
    <p:sldId id="266" r:id="rId7"/>
    <p:sldId id="267" r:id="rId8"/>
    <p:sldId id="268" r:id="rId9"/>
    <p:sldId id="269" r:id="rId10"/>
    <p:sldId id="272" r:id="rId11"/>
    <p:sldId id="273" r:id="rId12"/>
    <p:sldId id="276" r:id="rId13"/>
    <p:sldId id="278" r:id="rId14"/>
    <p:sldId id="279" r:id="rId15"/>
  </p:sldIdLst>
  <p:sldSz cx="9001125" cy="7200900"/>
  <p:notesSz cx="6858000" cy="9144000"/>
  <p:defaultTextStyle>
    <a:defPPr>
      <a:defRPr lang="en-US"/>
    </a:defPPr>
    <a:lvl1pPr algn="ctr" rtl="0" eaLnBrk="0" fontAlgn="base" hangingPunct="0">
      <a:spcBef>
        <a:spcPct val="0"/>
      </a:spcBef>
      <a:spcAft>
        <a:spcPct val="0"/>
      </a:spcAft>
      <a:defRPr sz="3200" kern="1200">
        <a:solidFill>
          <a:schemeClr val="tx1"/>
        </a:solidFill>
        <a:latin typeface="Verdana" pitchFamily="34" charset="0"/>
        <a:ea typeface="+mn-ea"/>
        <a:cs typeface="+mn-cs"/>
      </a:defRPr>
    </a:lvl1pPr>
    <a:lvl2pPr marL="457200" algn="ctr" rtl="0" eaLnBrk="0" fontAlgn="base" hangingPunct="0">
      <a:spcBef>
        <a:spcPct val="0"/>
      </a:spcBef>
      <a:spcAft>
        <a:spcPct val="0"/>
      </a:spcAft>
      <a:defRPr sz="3200" kern="1200">
        <a:solidFill>
          <a:schemeClr val="tx1"/>
        </a:solidFill>
        <a:latin typeface="Verdana" pitchFamily="34" charset="0"/>
        <a:ea typeface="+mn-ea"/>
        <a:cs typeface="+mn-cs"/>
      </a:defRPr>
    </a:lvl2pPr>
    <a:lvl3pPr marL="914400" algn="ctr" rtl="0" eaLnBrk="0" fontAlgn="base" hangingPunct="0">
      <a:spcBef>
        <a:spcPct val="0"/>
      </a:spcBef>
      <a:spcAft>
        <a:spcPct val="0"/>
      </a:spcAft>
      <a:defRPr sz="3200" kern="1200">
        <a:solidFill>
          <a:schemeClr val="tx1"/>
        </a:solidFill>
        <a:latin typeface="Verdana" pitchFamily="34" charset="0"/>
        <a:ea typeface="+mn-ea"/>
        <a:cs typeface="+mn-cs"/>
      </a:defRPr>
    </a:lvl3pPr>
    <a:lvl4pPr marL="1371600" algn="ctr" rtl="0" eaLnBrk="0" fontAlgn="base" hangingPunct="0">
      <a:spcBef>
        <a:spcPct val="0"/>
      </a:spcBef>
      <a:spcAft>
        <a:spcPct val="0"/>
      </a:spcAft>
      <a:defRPr sz="3200" kern="1200">
        <a:solidFill>
          <a:schemeClr val="tx1"/>
        </a:solidFill>
        <a:latin typeface="Verdana" pitchFamily="34" charset="0"/>
        <a:ea typeface="+mn-ea"/>
        <a:cs typeface="+mn-cs"/>
      </a:defRPr>
    </a:lvl4pPr>
    <a:lvl5pPr marL="1828800" algn="ctr" rtl="0" eaLnBrk="0" fontAlgn="base" hangingPunct="0">
      <a:spcBef>
        <a:spcPct val="0"/>
      </a:spcBef>
      <a:spcAft>
        <a:spcPct val="0"/>
      </a:spcAft>
      <a:defRPr sz="3200" kern="1200">
        <a:solidFill>
          <a:schemeClr val="tx1"/>
        </a:solidFill>
        <a:latin typeface="Verdana" pitchFamily="34" charset="0"/>
        <a:ea typeface="+mn-ea"/>
        <a:cs typeface="+mn-cs"/>
      </a:defRPr>
    </a:lvl5pPr>
    <a:lvl6pPr marL="2286000" algn="l" defTabSz="914400" rtl="0" eaLnBrk="1" latinLnBrk="0" hangingPunct="1">
      <a:defRPr sz="3200" kern="1200">
        <a:solidFill>
          <a:schemeClr val="tx1"/>
        </a:solidFill>
        <a:latin typeface="Verdana" pitchFamily="34" charset="0"/>
        <a:ea typeface="+mn-ea"/>
        <a:cs typeface="+mn-cs"/>
      </a:defRPr>
    </a:lvl6pPr>
    <a:lvl7pPr marL="2743200" algn="l" defTabSz="914400" rtl="0" eaLnBrk="1" latinLnBrk="0" hangingPunct="1">
      <a:defRPr sz="3200" kern="1200">
        <a:solidFill>
          <a:schemeClr val="tx1"/>
        </a:solidFill>
        <a:latin typeface="Verdana" pitchFamily="34" charset="0"/>
        <a:ea typeface="+mn-ea"/>
        <a:cs typeface="+mn-cs"/>
      </a:defRPr>
    </a:lvl7pPr>
    <a:lvl8pPr marL="3200400" algn="l" defTabSz="914400" rtl="0" eaLnBrk="1" latinLnBrk="0" hangingPunct="1">
      <a:defRPr sz="3200" kern="1200">
        <a:solidFill>
          <a:schemeClr val="tx1"/>
        </a:solidFill>
        <a:latin typeface="Verdana" pitchFamily="34" charset="0"/>
        <a:ea typeface="+mn-ea"/>
        <a:cs typeface="+mn-cs"/>
      </a:defRPr>
    </a:lvl8pPr>
    <a:lvl9pPr marL="3657600" algn="l" defTabSz="914400" rtl="0" eaLnBrk="1" latinLnBrk="0" hangingPunct="1">
      <a:defRPr sz="32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268">
          <p15:clr>
            <a:srgbClr val="A4A3A4"/>
          </p15:clr>
        </p15:guide>
        <p15:guide id="2" pos="283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8788"/>
    <a:srgbClr val="E8F6AC"/>
    <a:srgbClr val="99B815"/>
    <a:srgbClr val="5E710D"/>
    <a:srgbClr val="583119"/>
    <a:srgbClr val="009EE0"/>
    <a:srgbClr val="85DCFF"/>
    <a:srgbClr val="62371C"/>
    <a:srgbClr val="E5BCA3"/>
    <a:srgbClr val="4E32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1549" autoAdjust="0"/>
  </p:normalViewPr>
  <p:slideViewPr>
    <p:cSldViewPr>
      <p:cViewPr varScale="1">
        <p:scale>
          <a:sx n="65" d="100"/>
          <a:sy n="65" d="100"/>
        </p:scale>
        <p:origin x="942" y="66"/>
      </p:cViewPr>
      <p:guideLst>
        <p:guide orient="horz" pos="2268"/>
        <p:guide pos="2835"/>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83" d="100"/>
          <a:sy n="83" d="100"/>
        </p:scale>
        <p:origin x="-315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6F0F35-32C1-4F5A-8075-05A491D3DFA1}" type="datetimeFigureOut">
              <a:rPr lang="nl-BE" smtClean="0"/>
              <a:pPr/>
              <a:t>5/12/2014</a:t>
            </a:fld>
            <a:endParaRPr lang="nl-BE"/>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CD3599-DDBA-4F83-8D88-547CEB268A04}" type="slidenum">
              <a:rPr lang="nl-BE" smtClean="0"/>
              <a:pPr/>
              <a:t>‹nr.›</a:t>
            </a:fld>
            <a:endParaRPr lang="nl-BE"/>
          </a:p>
        </p:txBody>
      </p:sp>
    </p:spTree>
    <p:extLst>
      <p:ext uri="{BB962C8B-B14F-4D97-AF65-F5344CB8AC3E}">
        <p14:creationId xmlns:p14="http://schemas.microsoft.com/office/powerpoint/2010/main" val="39037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Verdana" pitchFamily="34" charset="0"/>
              </a:defRPr>
            </a:lvl1pPr>
          </a:lstStyle>
          <a:p>
            <a:endParaRPr lang="en-US" dirty="0"/>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Verdana" pitchFamily="34" charset="0"/>
              </a:defRPr>
            </a:lvl1pPr>
          </a:lstStyle>
          <a:p>
            <a:endParaRPr lang="en-US" dirty="0"/>
          </a:p>
        </p:txBody>
      </p:sp>
      <p:sp>
        <p:nvSpPr>
          <p:cNvPr id="3076" name="Rectangle 4"/>
          <p:cNvSpPr>
            <a:spLocks noGrp="1" noRot="1" noChangeAspect="1" noChangeArrowheads="1" noTextEdit="1"/>
          </p:cNvSpPr>
          <p:nvPr>
            <p:ph type="sldImg" idx="2"/>
          </p:nvPr>
        </p:nvSpPr>
        <p:spPr bwMode="auto">
          <a:xfrm>
            <a:off x="1285875" y="685800"/>
            <a:ext cx="428625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pitchFamily="18" charset="0"/>
              </a:defRPr>
            </a:lvl1pPr>
          </a:lstStyle>
          <a:p>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8" charset="0"/>
              </a:defRPr>
            </a:lvl1pPr>
          </a:lstStyle>
          <a:p>
            <a:fld id="{8999A373-7AC0-4CE9-9FD4-25D7E141541B}" type="slidenum">
              <a:rPr lang="en-US"/>
              <a:pPr/>
              <a:t>‹nr.›</a:t>
            </a:fld>
            <a:endParaRPr lang="en-US"/>
          </a:p>
        </p:txBody>
      </p:sp>
    </p:spTree>
    <p:extLst>
      <p:ext uri="{BB962C8B-B14F-4D97-AF65-F5344CB8AC3E}">
        <p14:creationId xmlns:p14="http://schemas.microsoft.com/office/powerpoint/2010/main" val="25353915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Verdana" pitchFamily="34" charset="0"/>
        <a:ea typeface="+mn-ea"/>
        <a:cs typeface="+mn-cs"/>
      </a:defRPr>
    </a:lvl1pPr>
    <a:lvl2pPr marL="457200" algn="l" rtl="0" fontAlgn="base">
      <a:spcBef>
        <a:spcPct val="30000"/>
      </a:spcBef>
      <a:spcAft>
        <a:spcPct val="0"/>
      </a:spcAft>
      <a:defRPr sz="1200" kern="1200">
        <a:solidFill>
          <a:schemeClr val="tx1"/>
        </a:solidFill>
        <a:latin typeface="Verdana" pitchFamily="34" charset="0"/>
        <a:ea typeface="+mn-ea"/>
        <a:cs typeface="+mn-cs"/>
      </a:defRPr>
    </a:lvl2pPr>
    <a:lvl3pPr marL="914400" algn="l" rtl="0" fontAlgn="base">
      <a:spcBef>
        <a:spcPct val="30000"/>
      </a:spcBef>
      <a:spcAft>
        <a:spcPct val="0"/>
      </a:spcAft>
      <a:defRPr sz="1200" kern="1200">
        <a:solidFill>
          <a:schemeClr val="tx1"/>
        </a:solidFill>
        <a:latin typeface="Verdana" pitchFamily="34" charset="0"/>
        <a:ea typeface="+mn-ea"/>
        <a:cs typeface="+mn-cs"/>
      </a:defRPr>
    </a:lvl3pPr>
    <a:lvl4pPr marL="1371600" algn="l" rtl="0" fontAlgn="base">
      <a:spcBef>
        <a:spcPct val="30000"/>
      </a:spcBef>
      <a:spcAft>
        <a:spcPct val="0"/>
      </a:spcAft>
      <a:defRPr sz="1200" kern="1200">
        <a:solidFill>
          <a:schemeClr val="tx1"/>
        </a:solidFill>
        <a:latin typeface="Verdana" pitchFamily="34" charset="0"/>
        <a:ea typeface="+mn-ea"/>
        <a:cs typeface="+mn-cs"/>
      </a:defRPr>
    </a:lvl4pPr>
    <a:lvl5pPr marL="1828800" algn="l" rtl="0" fontAlgn="base">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685800" y="4343400"/>
            <a:ext cx="5486400" cy="4114800"/>
          </a:xfrm>
          <a:noFill/>
          <a:ln/>
        </p:spPr>
        <p:txBody>
          <a:bodyPr/>
          <a:lstStyle/>
          <a:p>
            <a:r>
              <a:rPr lang="nl-BE" smtClean="0"/>
              <a:t>- Vermeedering niet via zaad…doch met klimaatsverandering (opwarmen) kan dit in de toekomst misschien nog komen.</a:t>
            </a:r>
            <a:endParaRPr lang="nl-NL" smtClean="0"/>
          </a:p>
        </p:txBody>
      </p:sp>
    </p:spTree>
    <p:extLst>
      <p:ext uri="{BB962C8B-B14F-4D97-AF65-F5344CB8AC3E}">
        <p14:creationId xmlns:p14="http://schemas.microsoft.com/office/powerpoint/2010/main" val="2359027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685800" y="4343400"/>
            <a:ext cx="5486400" cy="4114800"/>
          </a:xfrm>
          <a:noFill/>
          <a:ln/>
        </p:spPr>
        <p:txBody>
          <a:bodyPr/>
          <a:lstStyle/>
          <a:p>
            <a:r>
              <a:rPr lang="nl-BE" smtClean="0"/>
              <a:t>Grootste probleem </a:t>
            </a:r>
          </a:p>
          <a:p>
            <a:r>
              <a:rPr lang="nl-BE" smtClean="0"/>
              <a:t>	</a:t>
            </a:r>
            <a:r>
              <a:rPr lang="nl-BE" smtClean="0">
                <a:sym typeface="Wingdings" pitchFamily="2" charset="2"/>
              </a:rPr>
              <a:t> als groen deel zichtbaar wordt reeds knolletje gevormd</a:t>
            </a:r>
          </a:p>
          <a:p>
            <a:r>
              <a:rPr lang="nl-BE" smtClean="0">
                <a:sym typeface="Wingdings" pitchFamily="2" charset="2"/>
              </a:rPr>
              <a:t>	 knolletjes blijven 10 jaar actief en zijn winterhard</a:t>
            </a:r>
          </a:p>
          <a:p>
            <a:endParaRPr lang="nl-NL" smtClean="0"/>
          </a:p>
        </p:txBody>
      </p:sp>
    </p:spTree>
    <p:extLst>
      <p:ext uri="{BB962C8B-B14F-4D97-AF65-F5344CB8AC3E}">
        <p14:creationId xmlns:p14="http://schemas.microsoft.com/office/powerpoint/2010/main" val="2665643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2D412C4-3C46-4F5D-BB7B-CD312AC15F9C}" type="slidenum">
              <a:rPr lang="nl-NL" sz="1200">
                <a:latin typeface="Arial Narrow" pitchFamily="34" charset="0"/>
              </a:rPr>
              <a:pPr algn="r"/>
              <a:t>6</a:t>
            </a:fld>
            <a:endParaRPr lang="nl-NL" sz="1200">
              <a:latin typeface="Arial Narrow"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685800" y="4343400"/>
            <a:ext cx="5486400" cy="4114800"/>
          </a:xfrm>
          <a:noFill/>
          <a:ln/>
        </p:spPr>
        <p:txBody>
          <a:bodyPr/>
          <a:lstStyle/>
          <a:p>
            <a:r>
              <a:rPr lang="nl-BE" smtClean="0"/>
              <a:t>Vanuit het LCV willen we nogmaals de problematiek van knolcyperus onder de aandacht brengen</a:t>
            </a:r>
          </a:p>
          <a:p>
            <a:r>
              <a:rPr lang="nl-BE" smtClean="0"/>
              <a:t>Knolcyperus komt sinds midden jaren ‘80 al voor in Vlaanderen. De eerste percelen werden in Noord Limburg gevonden en breidde zich langzaam uit naar Antwerpen en Oost Vlaanderen. Waar tot voor kort knolcyperus vooral de grens met Nederland volgde werden bij de controles door het FAVV in 2010 75 nieuwe percelen met knolcyperus gevonden. Belangrijk feit is dat er nu ook knolcyperus werd gevonden in de streek rond Roeselare en lijkt knolcyperus op te rukken naar de Franse grens.</a:t>
            </a:r>
          </a:p>
          <a:p>
            <a:r>
              <a:rPr lang="nl-BE" smtClean="0"/>
              <a:t>Op dit moment is oficieel enkel de provincie Vlaams Brabant nog vrij van knolcyperus</a:t>
            </a:r>
            <a:endParaRPr lang="nl-NL" smtClean="0"/>
          </a:p>
        </p:txBody>
      </p:sp>
    </p:spTree>
    <p:extLst>
      <p:ext uri="{BB962C8B-B14F-4D97-AF65-F5344CB8AC3E}">
        <p14:creationId xmlns:p14="http://schemas.microsoft.com/office/powerpoint/2010/main" val="607035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685800" y="4343400"/>
            <a:ext cx="5486400" cy="4114800"/>
          </a:xfrm>
          <a:noFill/>
          <a:ln/>
        </p:spPr>
        <p:txBody>
          <a:bodyPr/>
          <a:lstStyle/>
          <a:p>
            <a:r>
              <a:rPr lang="nl-BE" smtClean="0"/>
              <a:t>Besmet plantgoed knolgewassen </a:t>
            </a:r>
            <a:r>
              <a:rPr lang="nl-BE" smtClean="0">
                <a:sym typeface="Wingdings" pitchFamily="2" charset="2"/>
              </a:rPr>
              <a:t> zo is de eerste besmetting begonnen</a:t>
            </a:r>
          </a:p>
          <a:p>
            <a:endParaRPr lang="nl-BE" smtClean="0"/>
          </a:p>
          <a:p>
            <a:r>
              <a:rPr lang="nl-BE" smtClean="0"/>
              <a:t>Aanvoer besmette grond en stalmest</a:t>
            </a:r>
          </a:p>
          <a:p>
            <a:endParaRPr lang="nl-BE" smtClean="0"/>
          </a:p>
          <a:p>
            <a:r>
              <a:rPr lang="nl-BE" smtClean="0"/>
              <a:t>Vuil en grondresten aan machines</a:t>
            </a:r>
          </a:p>
          <a:p>
            <a:endParaRPr lang="nl-BE" smtClean="0"/>
          </a:p>
          <a:p>
            <a:r>
              <a:rPr lang="nl-BE" smtClean="0"/>
              <a:t>Uitlopers besmette buurpercelen</a:t>
            </a:r>
          </a:p>
          <a:p>
            <a:endParaRPr lang="nl-BE" smtClean="0"/>
          </a:p>
          <a:p>
            <a:r>
              <a:rPr lang="nl-BE" smtClean="0"/>
              <a:t>Grondbewerkingen </a:t>
            </a:r>
            <a:r>
              <a:rPr lang="nl-BE" smtClean="0">
                <a:sym typeface="Wingdings" pitchFamily="2" charset="2"/>
              </a:rPr>
              <a:t> met ploegen, culteren worden planten dieper in het veld getrokken</a:t>
            </a:r>
            <a:r>
              <a:rPr lang="nl-BE" smtClean="0"/>
              <a:t> </a:t>
            </a:r>
          </a:p>
          <a:p>
            <a:endParaRPr lang="nl-NL" smtClean="0"/>
          </a:p>
          <a:p>
            <a:endParaRPr lang="nl-NL" smtClean="0"/>
          </a:p>
        </p:txBody>
      </p:sp>
    </p:spTree>
    <p:extLst>
      <p:ext uri="{BB962C8B-B14F-4D97-AF65-F5344CB8AC3E}">
        <p14:creationId xmlns:p14="http://schemas.microsoft.com/office/powerpoint/2010/main" val="32367256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7" name="Afbeelding 2"/>
          <p:cNvPicPr>
            <a:picLocks noChangeAspect="1"/>
          </p:cNvPicPr>
          <p:nvPr userDrawn="1"/>
        </p:nvPicPr>
        <p:blipFill>
          <a:blip r:embed="rId2" cstate="print"/>
          <a:srcRect/>
          <a:stretch>
            <a:fillRect/>
          </a:stretch>
        </p:blipFill>
        <p:spPr bwMode="auto">
          <a:xfrm>
            <a:off x="1588" y="0"/>
            <a:ext cx="8997950" cy="7200850"/>
          </a:xfrm>
          <a:prstGeom prst="rect">
            <a:avLst/>
          </a:prstGeom>
          <a:noFill/>
          <a:ln w="9525">
            <a:noFill/>
            <a:miter lim="800000"/>
            <a:headEnd/>
            <a:tailEnd/>
          </a:ln>
        </p:spPr>
      </p:pic>
      <p:sp>
        <p:nvSpPr>
          <p:cNvPr id="7171" name="Rectangle 3"/>
          <p:cNvSpPr>
            <a:spLocks noGrp="1" noChangeArrowheads="1"/>
          </p:cNvSpPr>
          <p:nvPr>
            <p:ph type="subTitle" idx="1"/>
          </p:nvPr>
        </p:nvSpPr>
        <p:spPr>
          <a:xfrm>
            <a:off x="358775" y="5033968"/>
            <a:ext cx="8277225" cy="306387"/>
          </a:xfrm>
        </p:spPr>
        <p:txBody>
          <a:bodyPr lIns="0" tIns="0" rIns="0" bIns="0" anchor="ctr"/>
          <a:lstStyle>
            <a:lvl1pPr marL="0" indent="0">
              <a:buFontTx/>
              <a:buNone/>
              <a:defRPr sz="1800">
                <a:solidFill>
                  <a:schemeClr val="tx1">
                    <a:lumMod val="75000"/>
                    <a:lumOff val="25000"/>
                  </a:schemeClr>
                </a:solidFill>
              </a:defRPr>
            </a:lvl1pPr>
          </a:lstStyle>
          <a:p>
            <a:r>
              <a:rPr lang="nl-NL" smtClean="0"/>
              <a:t>Klik om de ondertitelstijl van het model te bewerken</a:t>
            </a:r>
            <a:endParaRPr lang="nl-BE" dirty="0"/>
          </a:p>
        </p:txBody>
      </p:sp>
      <p:sp>
        <p:nvSpPr>
          <p:cNvPr id="7176" name="Rectangle 8"/>
          <p:cNvSpPr>
            <a:spLocks noGrp="1" noChangeArrowheads="1"/>
          </p:cNvSpPr>
          <p:nvPr>
            <p:ph type="ctrTitle" hasCustomPrompt="1"/>
          </p:nvPr>
        </p:nvSpPr>
        <p:spPr>
          <a:xfrm>
            <a:off x="358775" y="4314830"/>
            <a:ext cx="8277225" cy="519113"/>
          </a:xfrm>
        </p:spPr>
        <p:txBody>
          <a:bodyPr lIns="0" rIns="0"/>
          <a:lstStyle>
            <a:lvl1pPr>
              <a:defRPr sz="2700" b="0" cap="all" baseline="0">
                <a:solidFill>
                  <a:schemeClr val="tx1">
                    <a:lumMod val="75000"/>
                    <a:lumOff val="25000"/>
                  </a:schemeClr>
                </a:solidFill>
              </a:defRPr>
            </a:lvl1pPr>
          </a:lstStyle>
          <a:p>
            <a:r>
              <a:rPr lang="nl-BE" dirty="0" smtClean="0"/>
              <a:t>Klik om een titel te maken.</a:t>
            </a:r>
            <a:endParaRPr lang="nl-BE" dirty="0"/>
          </a:p>
        </p:txBody>
      </p:sp>
      <p:sp>
        <p:nvSpPr>
          <p:cNvPr id="14" name="Line 16"/>
          <p:cNvSpPr>
            <a:spLocks noChangeShapeType="1"/>
          </p:cNvSpPr>
          <p:nvPr userDrawn="1"/>
        </p:nvSpPr>
        <p:spPr bwMode="auto">
          <a:xfrm>
            <a:off x="-1" y="6743722"/>
            <a:ext cx="9001125" cy="0"/>
          </a:xfrm>
          <a:prstGeom prst="line">
            <a:avLst/>
          </a:prstGeom>
          <a:noFill/>
          <a:ln w="12700">
            <a:solidFill>
              <a:srgbClr val="009EE0"/>
            </a:solidFill>
            <a:round/>
            <a:headEnd/>
            <a:tailEnd/>
          </a:ln>
          <a:effectLst/>
        </p:spPr>
        <p:txBody>
          <a:bodyPr wrap="none" anchor="ctr"/>
          <a:lstStyle/>
          <a:p>
            <a:endParaRPr lang="nl-BE"/>
          </a:p>
        </p:txBody>
      </p:sp>
      <p:pic>
        <p:nvPicPr>
          <p:cNvPr id="19" name="Afbeelding 18" descr="LOGO_LV_VO_PPT.jpg"/>
          <p:cNvPicPr>
            <a:picLocks noChangeAspect="1"/>
          </p:cNvPicPr>
          <p:nvPr userDrawn="1"/>
        </p:nvPicPr>
        <p:blipFill>
          <a:blip r:embed="rId3" cstate="print"/>
          <a:stretch>
            <a:fillRect/>
          </a:stretch>
        </p:blipFill>
        <p:spPr>
          <a:xfrm>
            <a:off x="7689600" y="6858000"/>
            <a:ext cx="1024128" cy="249936"/>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ard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dirty="0"/>
          </a:p>
        </p:txBody>
      </p:sp>
      <p:sp>
        <p:nvSpPr>
          <p:cNvPr id="3" name="Tijdelijke aanduiding voor inhoud 2"/>
          <p:cNvSpPr>
            <a:spLocks noGrp="1"/>
          </p:cNvSpPr>
          <p:nvPr>
            <p:ph idx="1"/>
          </p:nvPr>
        </p:nvSpPr>
        <p:spPr/>
        <p:txBody>
          <a:bodyPr/>
          <a:lstStyle>
            <a:lvl1pPr marL="457200" indent="-457200">
              <a:buSzPct val="90000"/>
              <a:buFont typeface="Arial" pitchFamily="34" charset="0"/>
              <a:buChar char="•"/>
              <a:defRPr/>
            </a:lvl1pPr>
            <a:lvl2pPr marL="801688" indent="-354013">
              <a:buSzPct val="95000"/>
              <a:buFont typeface="Arial" pitchFamily="34" charset="0"/>
              <a:buChar char="•"/>
              <a:defRPr/>
            </a:lvl2pPr>
            <a:lvl3pPr marL="1166813" indent="-354013">
              <a:buClr>
                <a:schemeClr val="accent1">
                  <a:lumMod val="60000"/>
                  <a:lumOff val="40000"/>
                </a:schemeClr>
              </a:buClr>
              <a:buSzPct val="75000"/>
              <a:buFont typeface="Wingdings" pitchFamily="2" charset="2"/>
              <a:buChar char="§"/>
              <a:defRPr/>
            </a:lvl3pPr>
            <a:lvl4pPr marL="1520825" indent="-363538">
              <a:buSzPct val="65000"/>
              <a:buFont typeface="Wingdings" pitchFamily="2" charset="2"/>
              <a:buChar char="§"/>
              <a:defRPr/>
            </a:lvl4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p:txBody>
      </p:sp>
      <p:sp>
        <p:nvSpPr>
          <p:cNvPr id="4" name="Rectangle 14"/>
          <p:cNvSpPr>
            <a:spLocks noChangeArrowheads="1"/>
          </p:cNvSpPr>
          <p:nvPr userDrawn="1"/>
        </p:nvSpPr>
        <p:spPr bwMode="auto">
          <a:xfrm>
            <a:off x="4227513" y="6894000"/>
            <a:ext cx="533400" cy="153888"/>
          </a:xfrm>
          <a:prstGeom prst="rect">
            <a:avLst/>
          </a:prstGeom>
          <a:noFill/>
          <a:ln w="9525">
            <a:noFill/>
            <a:miter lim="800000"/>
            <a:headEnd/>
            <a:tailEnd/>
          </a:ln>
          <a:effectLst/>
        </p:spPr>
        <p:txBody>
          <a:bodyPr lIns="0" tIns="0" rIns="0" bIns="0">
            <a:spAutoFit/>
          </a:bodyPr>
          <a:lstStyle/>
          <a:p>
            <a:fld id="{92907300-FFFF-4127-99D4-AAEFFF2CAB6A}" type="slidenum">
              <a:rPr lang="en-US" sz="1000" baseline="0">
                <a:solidFill>
                  <a:schemeClr val="tx1">
                    <a:lumMod val="75000"/>
                    <a:lumOff val="25000"/>
                  </a:schemeClr>
                </a:solidFill>
              </a:rPr>
              <a:pPr/>
              <a:t>‹nr.›</a:t>
            </a:fld>
            <a:endParaRPr lang="nl-BE" sz="1000" baseline="0" dirty="0">
              <a:solidFill>
                <a:schemeClr val="tx1">
                  <a:lumMod val="75000"/>
                  <a:lumOff val="25000"/>
                </a:schemeClr>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edia">
    <p:spTree>
      <p:nvGrpSpPr>
        <p:cNvPr id="1" name=""/>
        <p:cNvGrpSpPr/>
        <p:nvPr/>
      </p:nvGrpSpPr>
      <p:grpSpPr>
        <a:xfrm>
          <a:off x="0" y="0"/>
          <a:ext cx="0" cy="0"/>
          <a:chOff x="0" y="0"/>
          <a:chExt cx="0" cy="0"/>
        </a:xfrm>
      </p:grpSpPr>
      <p:pic>
        <p:nvPicPr>
          <p:cNvPr id="7" name="Afbeelding 2"/>
          <p:cNvPicPr>
            <a:picLocks noChangeAspect="1"/>
          </p:cNvPicPr>
          <p:nvPr userDrawn="1"/>
        </p:nvPicPr>
        <p:blipFill>
          <a:blip r:embed="rId2" cstate="print"/>
          <a:srcRect/>
          <a:stretch>
            <a:fillRect/>
          </a:stretch>
        </p:blipFill>
        <p:spPr bwMode="auto">
          <a:xfrm>
            <a:off x="1588" y="0"/>
            <a:ext cx="8997950" cy="7200900"/>
          </a:xfrm>
          <a:prstGeom prst="rect">
            <a:avLst/>
          </a:prstGeom>
          <a:noFill/>
          <a:ln w="9525">
            <a:noFill/>
            <a:miter lim="800000"/>
            <a:headEnd/>
            <a:tailEnd/>
          </a:ln>
        </p:spPr>
      </p:pic>
      <p:sp>
        <p:nvSpPr>
          <p:cNvPr id="7176" name="Rectangle 8"/>
          <p:cNvSpPr>
            <a:spLocks noGrp="1" noChangeArrowheads="1"/>
          </p:cNvSpPr>
          <p:nvPr>
            <p:ph type="ctrTitle" hasCustomPrompt="1"/>
          </p:nvPr>
        </p:nvSpPr>
        <p:spPr>
          <a:xfrm>
            <a:off x="358775" y="4314830"/>
            <a:ext cx="8277225" cy="519113"/>
          </a:xfrm>
        </p:spPr>
        <p:txBody>
          <a:bodyPr lIns="0" rIns="0"/>
          <a:lstStyle>
            <a:lvl1pPr>
              <a:defRPr sz="2700" cap="none" baseline="0">
                <a:solidFill>
                  <a:schemeClr val="tx1">
                    <a:lumMod val="75000"/>
                    <a:lumOff val="25000"/>
                  </a:schemeClr>
                </a:solidFill>
              </a:defRPr>
            </a:lvl1pPr>
          </a:lstStyle>
          <a:p>
            <a:r>
              <a:rPr lang="nl-BE" dirty="0" smtClean="0"/>
              <a:t>Klik om een sectietitel te maken.</a:t>
            </a:r>
            <a:endParaRPr lang="nl-BE" dirty="0"/>
          </a:p>
        </p:txBody>
      </p:sp>
      <p:sp>
        <p:nvSpPr>
          <p:cNvPr id="7182" name="Rectangle 14"/>
          <p:cNvSpPr>
            <a:spLocks noChangeArrowheads="1"/>
          </p:cNvSpPr>
          <p:nvPr/>
        </p:nvSpPr>
        <p:spPr bwMode="auto">
          <a:xfrm>
            <a:off x="4227513" y="6894000"/>
            <a:ext cx="533400" cy="153888"/>
          </a:xfrm>
          <a:prstGeom prst="rect">
            <a:avLst/>
          </a:prstGeom>
          <a:noFill/>
          <a:ln w="9525">
            <a:noFill/>
            <a:miter lim="800000"/>
            <a:headEnd/>
            <a:tailEnd/>
          </a:ln>
          <a:effectLst/>
        </p:spPr>
        <p:txBody>
          <a:bodyPr lIns="0" tIns="0" rIns="0" bIns="0">
            <a:spAutoFit/>
          </a:bodyPr>
          <a:lstStyle/>
          <a:p>
            <a:fld id="{92907300-FFFF-4127-99D4-AAEFFF2CAB6A}" type="slidenum">
              <a:rPr lang="en-US" sz="1000" baseline="0">
                <a:solidFill>
                  <a:schemeClr val="tx1">
                    <a:lumMod val="75000"/>
                    <a:lumOff val="25000"/>
                  </a:schemeClr>
                </a:solidFill>
              </a:rPr>
              <a:pPr/>
              <a:t>‹nr.›</a:t>
            </a:fld>
            <a:endParaRPr lang="nl-BE" sz="1000" baseline="0" dirty="0">
              <a:solidFill>
                <a:schemeClr val="tx1">
                  <a:lumMod val="75000"/>
                  <a:lumOff val="25000"/>
                </a:schemeClr>
              </a:solidFill>
            </a:endParaRPr>
          </a:p>
        </p:txBody>
      </p:sp>
      <p:sp>
        <p:nvSpPr>
          <p:cNvPr id="14" name="Line 16"/>
          <p:cNvSpPr>
            <a:spLocks noChangeShapeType="1"/>
          </p:cNvSpPr>
          <p:nvPr userDrawn="1"/>
        </p:nvSpPr>
        <p:spPr bwMode="auto">
          <a:xfrm>
            <a:off x="-1" y="6743722"/>
            <a:ext cx="9001125" cy="0"/>
          </a:xfrm>
          <a:prstGeom prst="line">
            <a:avLst/>
          </a:prstGeom>
          <a:noFill/>
          <a:ln w="12700">
            <a:solidFill>
              <a:srgbClr val="009EE0"/>
            </a:solidFill>
            <a:round/>
            <a:headEnd/>
            <a:tailEnd/>
          </a:ln>
          <a:effectLst/>
        </p:spPr>
        <p:txBody>
          <a:bodyPr wrap="none" anchor="ctr"/>
          <a:lstStyle/>
          <a:p>
            <a:endParaRPr lang="nl-BE"/>
          </a:p>
        </p:txBody>
      </p:sp>
      <p:pic>
        <p:nvPicPr>
          <p:cNvPr id="19" name="Afbeelding 18" descr="LOGO_LV_VO_PPT.jpg"/>
          <p:cNvPicPr>
            <a:picLocks noChangeAspect="1"/>
          </p:cNvPicPr>
          <p:nvPr userDrawn="1"/>
        </p:nvPicPr>
        <p:blipFill>
          <a:blip r:embed="rId3" cstate="print"/>
          <a:stretch>
            <a:fillRect/>
          </a:stretch>
        </p:blipFill>
        <p:spPr>
          <a:xfrm>
            <a:off x="7689600" y="6858000"/>
            <a:ext cx="1024128" cy="249936"/>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ee kolommen met titels">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358775" y="2376314"/>
            <a:ext cx="4062413" cy="392368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4" name="Tijdelijke aanduiding voor inhoud 3"/>
          <p:cNvSpPr>
            <a:spLocks noGrp="1"/>
          </p:cNvSpPr>
          <p:nvPr>
            <p:ph sz="half" idx="2"/>
          </p:nvPr>
        </p:nvSpPr>
        <p:spPr>
          <a:xfrm>
            <a:off x="4573588" y="2376314"/>
            <a:ext cx="4062412" cy="392368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5" name="Tijdelijke aanduiding voor inhoud 2"/>
          <p:cNvSpPr>
            <a:spLocks noGrp="1"/>
          </p:cNvSpPr>
          <p:nvPr>
            <p:ph sz="half" idx="10"/>
          </p:nvPr>
        </p:nvSpPr>
        <p:spPr>
          <a:xfrm>
            <a:off x="358602" y="1440210"/>
            <a:ext cx="4062413" cy="936104"/>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6" name="Tijdelijke aanduiding voor inhoud 3"/>
          <p:cNvSpPr>
            <a:spLocks noGrp="1"/>
          </p:cNvSpPr>
          <p:nvPr>
            <p:ph sz="half" idx="11"/>
          </p:nvPr>
        </p:nvSpPr>
        <p:spPr>
          <a:xfrm>
            <a:off x="4573415" y="1440210"/>
            <a:ext cx="4062412" cy="936104"/>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7" name="Titel 6"/>
          <p:cNvSpPr>
            <a:spLocks noGrp="1"/>
          </p:cNvSpPr>
          <p:nvPr>
            <p:ph type="title"/>
          </p:nvPr>
        </p:nvSpPr>
        <p:spPr/>
        <p:txBody>
          <a:bodyPr/>
          <a:lstStyle/>
          <a:p>
            <a:r>
              <a:rPr lang="nl-NL" smtClean="0"/>
              <a:t>Klik om de stijl te bewerken</a:t>
            </a:r>
            <a:endParaRPr lang="nl-BE"/>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ee kolomm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358775" y="1440000"/>
            <a:ext cx="4062413" cy="486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4" name="Tijdelijke aanduiding voor inhoud 3"/>
          <p:cNvSpPr>
            <a:spLocks noGrp="1"/>
          </p:cNvSpPr>
          <p:nvPr>
            <p:ph sz="half" idx="2"/>
          </p:nvPr>
        </p:nvSpPr>
        <p:spPr>
          <a:xfrm>
            <a:off x="4573588" y="1440000"/>
            <a:ext cx="4062412" cy="486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en afbeeld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5" name="Tijdelijke aanduiding voor inhoud 2"/>
          <p:cNvSpPr>
            <a:spLocks noGrp="1"/>
          </p:cNvSpPr>
          <p:nvPr>
            <p:ph sz="half" idx="1"/>
          </p:nvPr>
        </p:nvSpPr>
        <p:spPr>
          <a:xfrm>
            <a:off x="358775" y="1440000"/>
            <a:ext cx="4062413" cy="486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7" name="Tijdelijke aanduiding voor afbeelding 6"/>
          <p:cNvSpPr>
            <a:spLocks noGrp="1"/>
          </p:cNvSpPr>
          <p:nvPr>
            <p:ph type="pic" sz="quarter" idx="10"/>
          </p:nvPr>
        </p:nvSpPr>
        <p:spPr>
          <a:xfrm>
            <a:off x="4680000" y="1439863"/>
            <a:ext cx="3960000" cy="4860000"/>
          </a:xfrm>
        </p:spPr>
        <p:txBody>
          <a:bodyPr/>
          <a:lstStyle/>
          <a:p>
            <a:r>
              <a:rPr lang="nl-NL" smtClean="0"/>
              <a:t>Klik op het pictogram als u een afbeelding wilt toevoegen</a:t>
            </a:r>
            <a:endParaRPr lang="nl-BE"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5" name="Titel 1"/>
          <p:cNvSpPr>
            <a:spLocks noGrp="1"/>
          </p:cNvSpPr>
          <p:nvPr>
            <p:ph type="title"/>
          </p:nvPr>
        </p:nvSpPr>
        <p:spPr>
          <a:xfrm>
            <a:off x="0" y="0"/>
            <a:ext cx="7197725" cy="719138"/>
          </a:xfrm>
        </p:spPr>
        <p:txBody>
          <a:bodyPr/>
          <a:lstStyle/>
          <a:p>
            <a:r>
              <a:rPr lang="nl-NL" smtClean="0"/>
              <a:t>Klik om de stijl te bewerken</a:t>
            </a:r>
            <a:endParaRPr lang="nl-BE"/>
          </a:p>
        </p:txBody>
      </p:sp>
      <p:sp>
        <p:nvSpPr>
          <p:cNvPr id="6" name="Tijdelijke aanduiding voor afbeelding 3"/>
          <p:cNvSpPr>
            <a:spLocks noGrp="1"/>
          </p:cNvSpPr>
          <p:nvPr>
            <p:ph type="pic" sz="quarter" idx="10"/>
          </p:nvPr>
        </p:nvSpPr>
        <p:spPr>
          <a:xfrm>
            <a:off x="359999" y="1439999"/>
            <a:ext cx="8280000" cy="4680000"/>
          </a:xfrm>
        </p:spPr>
        <p:txBody>
          <a:bodyPr/>
          <a:lstStyle/>
          <a:p>
            <a:r>
              <a:rPr lang="nl-NL" smtClean="0"/>
              <a:t>Klik op het pictogram als u een afbeelding wilt toevoegen</a:t>
            </a:r>
            <a:endParaRPr lang="nl-BE" dirty="0"/>
          </a:p>
        </p:txBody>
      </p:sp>
      <p:graphicFrame>
        <p:nvGraphicFramePr>
          <p:cNvPr id="4" name="Tabel 3"/>
          <p:cNvGraphicFramePr>
            <a:graphicFrameLocks noGrp="1"/>
          </p:cNvGraphicFramePr>
          <p:nvPr userDrawn="1"/>
        </p:nvGraphicFramePr>
        <p:xfrm>
          <a:off x="1500187" y="1600200"/>
          <a:ext cx="6000750" cy="1483360"/>
        </p:xfrm>
        <a:graphic>
          <a:graphicData uri="http://schemas.openxmlformats.org/drawingml/2006/table">
            <a:tbl>
              <a:tblPr firstRow="1" firstCol="1" lastCol="1" bandRow="1" bandCol="1">
                <a:tableStyleId>{5C22544A-7EE6-4342-B048-85BDC9FD1C3A}</a:tableStyleId>
              </a:tblPr>
              <a:tblGrid>
                <a:gridCol w="2000250"/>
                <a:gridCol w="2000250"/>
                <a:gridCol w="2000250"/>
              </a:tblGrid>
              <a:tr h="370840">
                <a:tc>
                  <a:txBody>
                    <a:bodyPr/>
                    <a:lstStyle/>
                    <a:p>
                      <a:endParaRPr lang="nl-BE" dirty="0"/>
                    </a:p>
                  </a:txBody>
                  <a:tcPr>
                    <a:solidFill>
                      <a:srgbClr val="868788"/>
                    </a:solidFill>
                  </a:tcPr>
                </a:tc>
                <a:tc>
                  <a:txBody>
                    <a:bodyPr/>
                    <a:lstStyle/>
                    <a:p>
                      <a:endParaRPr lang="nl-BE" dirty="0"/>
                    </a:p>
                  </a:txBody>
                  <a:tcPr>
                    <a:solidFill>
                      <a:srgbClr val="868788"/>
                    </a:solidFill>
                  </a:tcPr>
                </a:tc>
                <a:tc>
                  <a:txBody>
                    <a:bodyPr/>
                    <a:lstStyle/>
                    <a:p>
                      <a:endParaRPr lang="nl-BE" dirty="0"/>
                    </a:p>
                  </a:txBody>
                  <a:tcPr>
                    <a:solidFill>
                      <a:srgbClr val="868788"/>
                    </a:solidFill>
                  </a:tcPr>
                </a:tc>
              </a:tr>
              <a:tr h="370840">
                <a:tc>
                  <a:txBody>
                    <a:bodyPr/>
                    <a:lstStyle/>
                    <a:p>
                      <a:endParaRPr lang="nl-BE" dirty="0"/>
                    </a:p>
                  </a:txBody>
                  <a:tcPr/>
                </a:tc>
                <a:tc>
                  <a:txBody>
                    <a:bodyPr/>
                    <a:lstStyle/>
                    <a:p>
                      <a:endParaRPr lang="nl-BE" dirty="0"/>
                    </a:p>
                  </a:txBody>
                  <a:tcPr/>
                </a:tc>
                <a:tc>
                  <a:txBody>
                    <a:bodyPr/>
                    <a:lstStyle/>
                    <a:p>
                      <a:endParaRPr lang="nl-BE" dirty="0"/>
                    </a:p>
                  </a:txBody>
                  <a:tcPr/>
                </a:tc>
              </a:tr>
              <a:tr h="370840">
                <a:tc>
                  <a:txBody>
                    <a:bodyPr/>
                    <a:lstStyle/>
                    <a:p>
                      <a:endParaRPr lang="nl-BE"/>
                    </a:p>
                  </a:txBody>
                  <a:tcPr/>
                </a:tc>
                <a:tc>
                  <a:txBody>
                    <a:bodyPr/>
                    <a:lstStyle/>
                    <a:p>
                      <a:endParaRPr lang="nl-BE" dirty="0"/>
                    </a:p>
                  </a:txBody>
                  <a:tcPr/>
                </a:tc>
                <a:tc>
                  <a:txBody>
                    <a:bodyPr/>
                    <a:lstStyle/>
                    <a:p>
                      <a:endParaRPr lang="nl-BE"/>
                    </a:p>
                  </a:txBody>
                  <a:tcPr/>
                </a:tc>
              </a:tr>
              <a:tr h="370840">
                <a:tc>
                  <a:txBody>
                    <a:bodyPr/>
                    <a:lstStyle/>
                    <a:p>
                      <a:endParaRPr lang="nl-BE"/>
                    </a:p>
                  </a:txBody>
                  <a:tcPr/>
                </a:tc>
                <a:tc>
                  <a:txBody>
                    <a:bodyPr/>
                    <a:lstStyle/>
                    <a:p>
                      <a:endParaRPr lang="nl-BE"/>
                    </a:p>
                  </a:txBody>
                  <a:tcPr/>
                </a:tc>
                <a:tc>
                  <a:txBody>
                    <a:bodyPr/>
                    <a:lstStyle/>
                    <a:p>
                      <a:endParaRPr lang="nl-BE" dirty="0"/>
                    </a:p>
                  </a:txBody>
                  <a:tcPr/>
                </a:tc>
              </a:tr>
            </a:tbl>
          </a:graphicData>
        </a:graphic>
      </p:graphicFrame>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4" name="Tijdelijke aanduiding voor afbeelding 3"/>
          <p:cNvSpPr>
            <a:spLocks noGrp="1"/>
          </p:cNvSpPr>
          <p:nvPr>
            <p:ph type="pic" sz="quarter" idx="10"/>
          </p:nvPr>
        </p:nvSpPr>
        <p:spPr>
          <a:xfrm>
            <a:off x="359999" y="1439999"/>
            <a:ext cx="8280000" cy="4680000"/>
          </a:xfrm>
        </p:spPr>
        <p:txBody>
          <a:bodyPr/>
          <a:lstStyle/>
          <a:p>
            <a:r>
              <a:rPr lang="nl-NL" smtClean="0"/>
              <a:t>Klik op het pictogram als u een afbeelding wilt toevoegen</a:t>
            </a:r>
            <a:endParaRPr lang="nl-BE"/>
          </a:p>
        </p:txBody>
      </p:sp>
      <p:sp>
        <p:nvSpPr>
          <p:cNvPr id="6" name="Tijdelijke aanduiding voor tekst 5"/>
          <p:cNvSpPr>
            <a:spLocks noGrp="1"/>
          </p:cNvSpPr>
          <p:nvPr>
            <p:ph type="body" sz="quarter" idx="11"/>
          </p:nvPr>
        </p:nvSpPr>
        <p:spPr>
          <a:xfrm>
            <a:off x="360000" y="6121400"/>
            <a:ext cx="8280000" cy="431800"/>
          </a:xfrm>
        </p:spPr>
        <p:txBody>
          <a:bodyPr/>
          <a:lstStyle>
            <a:lvl1pPr>
              <a:buNone/>
              <a:defRPr sz="1800">
                <a:solidFill>
                  <a:schemeClr val="bg1">
                    <a:lumMod val="50000"/>
                  </a:schemeClr>
                </a:solidFill>
              </a:defRPr>
            </a:lvl1pPr>
            <a:lvl2pPr>
              <a:buNone/>
              <a:defRPr/>
            </a:lvl2pPr>
          </a:lstStyle>
          <a:p>
            <a:pPr lvl="0"/>
            <a:r>
              <a:rPr lang="nl-NL" smtClean="0"/>
              <a:t>Klik om de modelstijlen te bewerken</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Einddia">
    <p:spTree>
      <p:nvGrpSpPr>
        <p:cNvPr id="1" name=""/>
        <p:cNvGrpSpPr/>
        <p:nvPr/>
      </p:nvGrpSpPr>
      <p:grpSpPr>
        <a:xfrm>
          <a:off x="0" y="0"/>
          <a:ext cx="0" cy="0"/>
          <a:chOff x="0" y="0"/>
          <a:chExt cx="0" cy="0"/>
        </a:xfrm>
      </p:grpSpPr>
      <p:pic>
        <p:nvPicPr>
          <p:cNvPr id="6" name="Afbeelding 2"/>
          <p:cNvPicPr>
            <a:picLocks noChangeAspect="1"/>
          </p:cNvPicPr>
          <p:nvPr userDrawn="1"/>
        </p:nvPicPr>
        <p:blipFill>
          <a:blip r:embed="rId2" cstate="print"/>
          <a:srcRect/>
          <a:stretch>
            <a:fillRect/>
          </a:stretch>
        </p:blipFill>
        <p:spPr bwMode="auto">
          <a:xfrm>
            <a:off x="1588" y="0"/>
            <a:ext cx="8997950" cy="7200900"/>
          </a:xfrm>
          <a:prstGeom prst="rect">
            <a:avLst/>
          </a:prstGeom>
          <a:noFill/>
          <a:ln w="9525">
            <a:noFill/>
            <a:miter lim="800000"/>
            <a:headEnd/>
            <a:tailEnd/>
          </a:ln>
        </p:spPr>
      </p:pic>
      <p:sp>
        <p:nvSpPr>
          <p:cNvPr id="14" name="Line 16"/>
          <p:cNvSpPr>
            <a:spLocks noChangeShapeType="1"/>
          </p:cNvSpPr>
          <p:nvPr userDrawn="1"/>
        </p:nvSpPr>
        <p:spPr bwMode="auto">
          <a:xfrm>
            <a:off x="-1" y="6743722"/>
            <a:ext cx="9001125" cy="0"/>
          </a:xfrm>
          <a:prstGeom prst="line">
            <a:avLst/>
          </a:prstGeom>
          <a:noFill/>
          <a:ln w="12700">
            <a:solidFill>
              <a:srgbClr val="009EE0"/>
            </a:solidFill>
            <a:round/>
            <a:headEnd/>
            <a:tailEnd/>
          </a:ln>
          <a:effectLst/>
        </p:spPr>
        <p:txBody>
          <a:bodyPr wrap="none" anchor="ctr"/>
          <a:lstStyle/>
          <a:p>
            <a:endParaRPr lang="nl-BE"/>
          </a:p>
        </p:txBody>
      </p:sp>
      <p:pic>
        <p:nvPicPr>
          <p:cNvPr id="19" name="Afbeelding 18" descr="LOGO_LV_VO_PPT.jpg"/>
          <p:cNvPicPr>
            <a:picLocks noChangeAspect="1"/>
          </p:cNvPicPr>
          <p:nvPr userDrawn="1"/>
        </p:nvPicPr>
        <p:blipFill>
          <a:blip r:embed="rId3" cstate="print"/>
          <a:stretch>
            <a:fillRect/>
          </a:stretch>
        </p:blipFill>
        <p:spPr>
          <a:xfrm>
            <a:off x="7689600" y="6858000"/>
            <a:ext cx="1024128" cy="249936"/>
          </a:xfrm>
          <a:prstGeom prst="rect">
            <a:avLst/>
          </a:prstGeom>
        </p:spPr>
      </p:pic>
      <p:sp>
        <p:nvSpPr>
          <p:cNvPr id="7" name="Tekstvak 6"/>
          <p:cNvSpPr txBox="1"/>
          <p:nvPr userDrawn="1"/>
        </p:nvSpPr>
        <p:spPr>
          <a:xfrm>
            <a:off x="0" y="4320000"/>
            <a:ext cx="9001125" cy="584775"/>
          </a:xfrm>
          <a:prstGeom prst="rect">
            <a:avLst/>
          </a:prstGeom>
          <a:noFill/>
        </p:spPr>
        <p:txBody>
          <a:bodyPr wrap="square" rtlCol="0">
            <a:spAutoFit/>
          </a:bodyPr>
          <a:lstStyle/>
          <a:p>
            <a:pPr algn="ctr"/>
            <a:r>
              <a:rPr lang="nl-BE" dirty="0" smtClean="0"/>
              <a:t>Vragen?</a:t>
            </a:r>
            <a:endParaRPr lang="nl-BE"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Afbeelding 13" descr="Powerpoint_2011_balkje.jpg"/>
          <p:cNvPicPr>
            <a:picLocks noChangeAspect="1"/>
          </p:cNvPicPr>
          <p:nvPr/>
        </p:nvPicPr>
        <p:blipFill>
          <a:blip r:embed="rId11" cstate="print"/>
          <a:stretch>
            <a:fillRect/>
          </a:stretch>
        </p:blipFill>
        <p:spPr>
          <a:xfrm>
            <a:off x="1714" y="762"/>
            <a:ext cx="8997696" cy="7199376"/>
          </a:xfrm>
          <a:prstGeom prst="rect">
            <a:avLst/>
          </a:prstGeom>
        </p:spPr>
      </p:pic>
      <p:sp>
        <p:nvSpPr>
          <p:cNvPr id="1027" name="Rectangle 3"/>
          <p:cNvSpPr>
            <a:spLocks noGrp="1" noChangeArrowheads="1"/>
          </p:cNvSpPr>
          <p:nvPr>
            <p:ph type="body" idx="1"/>
          </p:nvPr>
        </p:nvSpPr>
        <p:spPr bwMode="auto">
          <a:xfrm>
            <a:off x="358774" y="1440000"/>
            <a:ext cx="8280000" cy="4860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err="1" smtClean="0"/>
              <a:t>Klik</a:t>
            </a:r>
            <a:r>
              <a:rPr lang="en-US" dirty="0" smtClean="0"/>
              <a:t> </a:t>
            </a:r>
            <a:r>
              <a:rPr lang="en-US" dirty="0" err="1" smtClean="0"/>
              <a:t>om</a:t>
            </a:r>
            <a:r>
              <a:rPr lang="en-US" dirty="0" smtClean="0"/>
              <a:t> de </a:t>
            </a:r>
            <a:r>
              <a:rPr lang="en-US" dirty="0" err="1" smtClean="0"/>
              <a:t>opmaakprofielen</a:t>
            </a:r>
            <a:r>
              <a:rPr lang="en-US" dirty="0" smtClean="0"/>
              <a:t> van de </a:t>
            </a:r>
            <a:r>
              <a:rPr lang="en-US" dirty="0" err="1" smtClean="0"/>
              <a:t>modeltekst</a:t>
            </a:r>
            <a:r>
              <a:rPr lang="en-US" dirty="0" smtClean="0"/>
              <a:t> </a:t>
            </a:r>
            <a:r>
              <a:rPr lang="en-US" dirty="0" err="1" smtClean="0"/>
              <a:t>te</a:t>
            </a:r>
            <a:r>
              <a:rPr lang="en-US" dirty="0" smtClean="0"/>
              <a:t> </a:t>
            </a:r>
            <a:r>
              <a:rPr lang="en-US" dirty="0" err="1" smtClean="0"/>
              <a:t>bewerken</a:t>
            </a:r>
            <a:endParaRPr lang="en-US" dirty="0" smtClean="0"/>
          </a:p>
          <a:p>
            <a:pPr lvl="1"/>
            <a:r>
              <a:rPr lang="en-US" dirty="0" err="1" smtClean="0"/>
              <a:t>Tweede</a:t>
            </a:r>
            <a:r>
              <a:rPr lang="en-US" dirty="0" smtClean="0"/>
              <a:t> </a:t>
            </a:r>
            <a:r>
              <a:rPr lang="en-US" dirty="0" err="1" smtClean="0"/>
              <a:t>niveau</a:t>
            </a:r>
            <a:endParaRPr lang="en-US" dirty="0" smtClean="0"/>
          </a:p>
          <a:p>
            <a:pPr lvl="2"/>
            <a:r>
              <a:rPr lang="en-US" dirty="0" err="1" smtClean="0"/>
              <a:t>Derde</a:t>
            </a:r>
            <a:r>
              <a:rPr lang="en-US" dirty="0" smtClean="0"/>
              <a:t> </a:t>
            </a:r>
            <a:r>
              <a:rPr lang="en-US" dirty="0" err="1" smtClean="0"/>
              <a:t>niveau</a:t>
            </a:r>
            <a:endParaRPr lang="en-US" dirty="0" smtClean="0"/>
          </a:p>
          <a:p>
            <a:pPr lvl="3"/>
            <a:r>
              <a:rPr lang="en-US" dirty="0" err="1" smtClean="0"/>
              <a:t>Vierde</a:t>
            </a:r>
            <a:r>
              <a:rPr lang="en-US" dirty="0" smtClean="0"/>
              <a:t> </a:t>
            </a:r>
            <a:r>
              <a:rPr lang="en-US" dirty="0" err="1" smtClean="0"/>
              <a:t>niveau</a:t>
            </a:r>
            <a:endParaRPr lang="en-US" dirty="0" smtClean="0"/>
          </a:p>
        </p:txBody>
      </p:sp>
      <p:sp>
        <p:nvSpPr>
          <p:cNvPr id="1026" name="Rectangle 2"/>
          <p:cNvSpPr>
            <a:spLocks noGrp="1" noChangeArrowheads="1"/>
          </p:cNvSpPr>
          <p:nvPr>
            <p:ph type="title"/>
          </p:nvPr>
        </p:nvSpPr>
        <p:spPr bwMode="auto">
          <a:xfrm>
            <a:off x="0" y="0"/>
            <a:ext cx="7197725" cy="719138"/>
          </a:xfrm>
          <a:prstGeom prst="rect">
            <a:avLst/>
          </a:prstGeom>
          <a:noFill/>
          <a:ln w="9525">
            <a:noFill/>
            <a:miter lim="800000"/>
            <a:headEnd/>
            <a:tailEnd/>
          </a:ln>
          <a:effectLst/>
        </p:spPr>
        <p:txBody>
          <a:bodyPr vert="horz" wrap="square" lIns="360000" tIns="0" rIns="360000" bIns="0" numCol="1" anchor="ctr" anchorCtr="0" compatLnSpc="1">
            <a:prstTxWarp prst="textNoShape">
              <a:avLst/>
            </a:prstTxWarp>
          </a:bodyPr>
          <a:lstStyle/>
          <a:p>
            <a:pPr lvl="0"/>
            <a:r>
              <a:rPr lang="en-US" smtClean="0"/>
              <a:t>Klik om het opmaakprofiel te bewerken</a:t>
            </a:r>
          </a:p>
        </p:txBody>
      </p:sp>
      <p:sp>
        <p:nvSpPr>
          <p:cNvPr id="16" name="Line 16"/>
          <p:cNvSpPr>
            <a:spLocks noChangeShapeType="1"/>
          </p:cNvSpPr>
          <p:nvPr/>
        </p:nvSpPr>
        <p:spPr bwMode="auto">
          <a:xfrm>
            <a:off x="-1" y="6743722"/>
            <a:ext cx="9001125" cy="0"/>
          </a:xfrm>
          <a:prstGeom prst="line">
            <a:avLst/>
          </a:prstGeom>
          <a:noFill/>
          <a:ln w="12700">
            <a:solidFill>
              <a:srgbClr val="009EE0"/>
            </a:solidFill>
            <a:round/>
            <a:headEnd/>
            <a:tailEnd/>
          </a:ln>
          <a:effectLst/>
        </p:spPr>
        <p:txBody>
          <a:bodyPr wrap="none" anchor="ctr"/>
          <a:lstStyle/>
          <a:p>
            <a:endParaRPr lang="nl-BE"/>
          </a:p>
        </p:txBody>
      </p:sp>
      <p:pic>
        <p:nvPicPr>
          <p:cNvPr id="17" name="Afbeelding 16" descr="LOGO_LV_VO_PPT.jpg"/>
          <p:cNvPicPr>
            <a:picLocks noChangeAspect="1"/>
          </p:cNvPicPr>
          <p:nvPr/>
        </p:nvPicPr>
        <p:blipFill>
          <a:blip r:embed="rId12" cstate="print"/>
          <a:stretch>
            <a:fillRect/>
          </a:stretch>
        </p:blipFill>
        <p:spPr>
          <a:xfrm>
            <a:off x="7689600" y="6858000"/>
            <a:ext cx="1024128" cy="249936"/>
          </a:xfrm>
          <a:prstGeom prst="rect">
            <a:avLst/>
          </a:prstGeom>
        </p:spPr>
      </p:pic>
      <p:sp>
        <p:nvSpPr>
          <p:cNvPr id="8" name="Rectangle 14"/>
          <p:cNvSpPr>
            <a:spLocks noChangeArrowheads="1"/>
          </p:cNvSpPr>
          <p:nvPr/>
        </p:nvSpPr>
        <p:spPr bwMode="auto">
          <a:xfrm>
            <a:off x="4227513" y="6894000"/>
            <a:ext cx="533400" cy="153888"/>
          </a:xfrm>
          <a:prstGeom prst="rect">
            <a:avLst/>
          </a:prstGeom>
          <a:noFill/>
          <a:ln w="9525">
            <a:noFill/>
            <a:miter lim="800000"/>
            <a:headEnd/>
            <a:tailEnd/>
          </a:ln>
          <a:effectLst/>
        </p:spPr>
        <p:txBody>
          <a:bodyPr lIns="0" tIns="0" rIns="0" bIns="0">
            <a:spAutoFit/>
          </a:bodyPr>
          <a:lstStyle/>
          <a:p>
            <a:fld id="{92907300-FFFF-4127-99D4-AAEFFF2CAB6A}" type="slidenum">
              <a:rPr lang="en-US" sz="1000" baseline="0">
                <a:solidFill>
                  <a:schemeClr val="tx1">
                    <a:lumMod val="75000"/>
                    <a:lumOff val="25000"/>
                  </a:schemeClr>
                </a:solidFill>
              </a:rPr>
              <a:pPr/>
              <a:t>‹nr.›</a:t>
            </a:fld>
            <a:endParaRPr lang="nl-BE" sz="1000" baseline="0" dirty="0">
              <a:solidFill>
                <a:schemeClr val="tx1">
                  <a:lumMod val="75000"/>
                  <a:lumOff val="25000"/>
                </a:scheme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0" r:id="rId4"/>
    <p:sldLayoutId id="2147483652" r:id="rId5"/>
    <p:sldLayoutId id="2147483658" r:id="rId6"/>
    <p:sldLayoutId id="2147483656" r:id="rId7"/>
    <p:sldLayoutId id="2147483661" r:id="rId8"/>
    <p:sldLayoutId id="2147483663" r:id="rId9"/>
  </p:sldLayoutIdLst>
  <p:timing>
    <p:tnLst>
      <p:par>
        <p:cTn id="1" dur="indefinite" restart="never" nodeType="tmRoot"/>
      </p:par>
    </p:tnLst>
  </p:timing>
  <p:txStyles>
    <p:titleStyle>
      <a:lvl1pPr algn="l" rtl="0" eaLnBrk="1" fontAlgn="base" hangingPunct="1">
        <a:spcBef>
          <a:spcPct val="0"/>
        </a:spcBef>
        <a:spcAft>
          <a:spcPct val="0"/>
        </a:spcAft>
        <a:defRPr sz="2000">
          <a:solidFill>
            <a:srgbClr val="F8F8F8"/>
          </a:solidFill>
          <a:latin typeface="+mj-lt"/>
          <a:ea typeface="+mj-ea"/>
          <a:cs typeface="+mj-cs"/>
        </a:defRPr>
      </a:lvl1pPr>
      <a:lvl2pPr algn="l" rtl="0" eaLnBrk="1" fontAlgn="base" hangingPunct="1">
        <a:spcBef>
          <a:spcPct val="0"/>
        </a:spcBef>
        <a:spcAft>
          <a:spcPct val="0"/>
        </a:spcAft>
        <a:defRPr sz="2000">
          <a:solidFill>
            <a:srgbClr val="F8F8F8"/>
          </a:solidFill>
          <a:latin typeface="Verdana" pitchFamily="34" charset="0"/>
        </a:defRPr>
      </a:lvl2pPr>
      <a:lvl3pPr algn="l" rtl="0" eaLnBrk="1" fontAlgn="base" hangingPunct="1">
        <a:spcBef>
          <a:spcPct val="0"/>
        </a:spcBef>
        <a:spcAft>
          <a:spcPct val="0"/>
        </a:spcAft>
        <a:defRPr sz="2000">
          <a:solidFill>
            <a:srgbClr val="F8F8F8"/>
          </a:solidFill>
          <a:latin typeface="Verdana" pitchFamily="34" charset="0"/>
        </a:defRPr>
      </a:lvl3pPr>
      <a:lvl4pPr algn="l" rtl="0" eaLnBrk="1" fontAlgn="base" hangingPunct="1">
        <a:spcBef>
          <a:spcPct val="0"/>
        </a:spcBef>
        <a:spcAft>
          <a:spcPct val="0"/>
        </a:spcAft>
        <a:defRPr sz="2000">
          <a:solidFill>
            <a:srgbClr val="F8F8F8"/>
          </a:solidFill>
          <a:latin typeface="Verdana" pitchFamily="34" charset="0"/>
        </a:defRPr>
      </a:lvl4pPr>
      <a:lvl5pPr algn="l" rtl="0" eaLnBrk="1" fontAlgn="base" hangingPunct="1">
        <a:spcBef>
          <a:spcPct val="0"/>
        </a:spcBef>
        <a:spcAft>
          <a:spcPct val="0"/>
        </a:spcAft>
        <a:defRPr sz="2000">
          <a:solidFill>
            <a:srgbClr val="F8F8F8"/>
          </a:solidFill>
          <a:latin typeface="Verdana" pitchFamily="34" charset="0"/>
        </a:defRPr>
      </a:lvl5pPr>
      <a:lvl6pPr marL="457200" algn="l" rtl="0" eaLnBrk="1" fontAlgn="base" hangingPunct="1">
        <a:spcBef>
          <a:spcPct val="0"/>
        </a:spcBef>
        <a:spcAft>
          <a:spcPct val="0"/>
        </a:spcAft>
        <a:defRPr sz="2000">
          <a:solidFill>
            <a:srgbClr val="F8F8F8"/>
          </a:solidFill>
          <a:latin typeface="Verdana" pitchFamily="34" charset="0"/>
        </a:defRPr>
      </a:lvl6pPr>
      <a:lvl7pPr marL="914400" algn="l" rtl="0" eaLnBrk="1" fontAlgn="base" hangingPunct="1">
        <a:spcBef>
          <a:spcPct val="0"/>
        </a:spcBef>
        <a:spcAft>
          <a:spcPct val="0"/>
        </a:spcAft>
        <a:defRPr sz="2000">
          <a:solidFill>
            <a:srgbClr val="F8F8F8"/>
          </a:solidFill>
          <a:latin typeface="Verdana" pitchFamily="34" charset="0"/>
        </a:defRPr>
      </a:lvl7pPr>
      <a:lvl8pPr marL="1371600" algn="l" rtl="0" eaLnBrk="1" fontAlgn="base" hangingPunct="1">
        <a:spcBef>
          <a:spcPct val="0"/>
        </a:spcBef>
        <a:spcAft>
          <a:spcPct val="0"/>
        </a:spcAft>
        <a:defRPr sz="2000">
          <a:solidFill>
            <a:srgbClr val="F8F8F8"/>
          </a:solidFill>
          <a:latin typeface="Verdana" pitchFamily="34" charset="0"/>
        </a:defRPr>
      </a:lvl8pPr>
      <a:lvl9pPr marL="1828800" algn="l" rtl="0" eaLnBrk="1" fontAlgn="base" hangingPunct="1">
        <a:spcBef>
          <a:spcPct val="0"/>
        </a:spcBef>
        <a:spcAft>
          <a:spcPct val="0"/>
        </a:spcAft>
        <a:defRPr sz="2000">
          <a:solidFill>
            <a:srgbClr val="F8F8F8"/>
          </a:solidFill>
          <a:latin typeface="Verdana" pitchFamily="34" charset="0"/>
        </a:defRPr>
      </a:lvl9pPr>
    </p:titleStyle>
    <p:bodyStyle>
      <a:lvl1pPr marL="363538" indent="-363538" algn="l" rtl="0" eaLnBrk="1" fontAlgn="base" hangingPunct="1">
        <a:spcBef>
          <a:spcPct val="20000"/>
        </a:spcBef>
        <a:spcAft>
          <a:spcPct val="0"/>
        </a:spcAft>
        <a:buClr>
          <a:schemeClr val="accent1"/>
        </a:buClr>
        <a:buSzPct val="60000"/>
        <a:buChar char="•"/>
        <a:defRPr sz="2000">
          <a:solidFill>
            <a:schemeClr val="tx1">
              <a:lumMod val="65000"/>
              <a:lumOff val="35000"/>
            </a:schemeClr>
          </a:solidFill>
          <a:latin typeface="+mn-lt"/>
          <a:ea typeface="+mn-ea"/>
          <a:cs typeface="+mn-cs"/>
        </a:defRPr>
      </a:lvl1pPr>
      <a:lvl2pPr marL="830263" indent="-465138" algn="l" rtl="0" eaLnBrk="1" fontAlgn="base" hangingPunct="1">
        <a:spcBef>
          <a:spcPct val="20000"/>
        </a:spcBef>
        <a:spcAft>
          <a:spcPct val="0"/>
        </a:spcAft>
        <a:buClr>
          <a:schemeClr val="tx1">
            <a:lumMod val="50000"/>
            <a:lumOff val="50000"/>
          </a:schemeClr>
        </a:buClr>
        <a:buSzPct val="65000"/>
        <a:buChar char="•"/>
        <a:defRPr>
          <a:solidFill>
            <a:schemeClr val="tx1">
              <a:lumMod val="65000"/>
              <a:lumOff val="35000"/>
            </a:schemeClr>
          </a:solidFill>
          <a:latin typeface="+mn-lt"/>
        </a:defRPr>
      </a:lvl2pPr>
      <a:lvl3pPr marL="1285875" indent="-393700" algn="l" rtl="0" eaLnBrk="1" fontAlgn="base" hangingPunct="1">
        <a:spcBef>
          <a:spcPct val="20000"/>
        </a:spcBef>
        <a:spcAft>
          <a:spcPct val="0"/>
        </a:spcAft>
        <a:buClr>
          <a:schemeClr val="accent3"/>
        </a:buClr>
        <a:buSzPct val="75000"/>
        <a:buFont typeface="Wingdings" pitchFamily="2" charset="2"/>
        <a:buChar char="§"/>
        <a:defRPr>
          <a:solidFill>
            <a:schemeClr val="tx1">
              <a:lumMod val="65000"/>
              <a:lumOff val="35000"/>
            </a:schemeClr>
          </a:solidFill>
          <a:latin typeface="+mn-lt"/>
        </a:defRPr>
      </a:lvl3pPr>
      <a:lvl4pPr marL="1782763" indent="-398463" algn="l" rtl="0" eaLnBrk="1" fontAlgn="base" hangingPunct="1">
        <a:spcBef>
          <a:spcPct val="20000"/>
        </a:spcBef>
        <a:spcAft>
          <a:spcPct val="0"/>
        </a:spcAft>
        <a:buClr>
          <a:schemeClr val="tx1">
            <a:lumMod val="50000"/>
            <a:lumOff val="50000"/>
          </a:schemeClr>
        </a:buClr>
        <a:buSzPct val="75000"/>
        <a:buFont typeface="Wingdings" pitchFamily="2" charset="2"/>
        <a:buChar char="§"/>
        <a:defRPr>
          <a:solidFill>
            <a:schemeClr val="tx1">
              <a:lumMod val="65000"/>
              <a:lumOff val="35000"/>
            </a:schemeClr>
          </a:solidFill>
          <a:latin typeface="+mn-lt"/>
        </a:defRPr>
      </a:lvl4pPr>
      <a:lvl5pPr marL="2208213" indent="-346075" algn="l" rtl="0" eaLnBrk="1" fontAlgn="base" hangingPunct="1">
        <a:spcBef>
          <a:spcPct val="20000"/>
        </a:spcBef>
        <a:spcAft>
          <a:spcPct val="0"/>
        </a:spcAft>
        <a:buSzPct val="75000"/>
        <a:buChar char="•"/>
        <a:defRPr>
          <a:solidFill>
            <a:schemeClr val="tx1">
              <a:lumMod val="65000"/>
              <a:lumOff val="35000"/>
            </a:schemeClr>
          </a:solidFill>
          <a:latin typeface="+mn-lt"/>
        </a:defRPr>
      </a:lvl5pPr>
      <a:lvl6pPr marL="2665413" indent="-346075" algn="l" rtl="0" eaLnBrk="1" fontAlgn="base" hangingPunct="1">
        <a:spcBef>
          <a:spcPct val="20000"/>
        </a:spcBef>
        <a:spcAft>
          <a:spcPct val="0"/>
        </a:spcAft>
        <a:buSzPct val="75000"/>
        <a:buChar char="•"/>
        <a:defRPr>
          <a:solidFill>
            <a:srgbClr val="868686"/>
          </a:solidFill>
          <a:latin typeface="+mn-lt"/>
        </a:defRPr>
      </a:lvl6pPr>
      <a:lvl7pPr marL="3122613" indent="-346075" algn="l" rtl="0" eaLnBrk="1" fontAlgn="base" hangingPunct="1">
        <a:spcBef>
          <a:spcPct val="20000"/>
        </a:spcBef>
        <a:spcAft>
          <a:spcPct val="0"/>
        </a:spcAft>
        <a:buSzPct val="75000"/>
        <a:buChar char="•"/>
        <a:defRPr>
          <a:solidFill>
            <a:srgbClr val="868686"/>
          </a:solidFill>
          <a:latin typeface="+mn-lt"/>
        </a:defRPr>
      </a:lvl7pPr>
      <a:lvl8pPr marL="3579813" indent="-346075" algn="l" rtl="0" eaLnBrk="1" fontAlgn="base" hangingPunct="1">
        <a:spcBef>
          <a:spcPct val="20000"/>
        </a:spcBef>
        <a:spcAft>
          <a:spcPct val="0"/>
        </a:spcAft>
        <a:buSzPct val="75000"/>
        <a:buChar char="•"/>
        <a:defRPr>
          <a:solidFill>
            <a:srgbClr val="868686"/>
          </a:solidFill>
          <a:latin typeface="+mn-lt"/>
        </a:defRPr>
      </a:lvl8pPr>
      <a:lvl9pPr marL="4037013" indent="-346075" algn="l" rtl="0" eaLnBrk="1" fontAlgn="base" hangingPunct="1">
        <a:spcBef>
          <a:spcPct val="20000"/>
        </a:spcBef>
        <a:spcAft>
          <a:spcPct val="0"/>
        </a:spcAft>
        <a:buSzPct val="75000"/>
        <a:buChar char="•"/>
        <a:defRPr>
          <a:solidFill>
            <a:srgbClr val="868686"/>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g"/><Relationship Id="rId7" Type="http://schemas.openxmlformats.org/officeDocument/2006/relationships/image" Target="../media/image12.jpe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a:xfrm>
            <a:off x="358775" y="5033963"/>
            <a:ext cx="8277225" cy="306387"/>
          </a:xfrm>
        </p:spPr>
        <p:txBody>
          <a:bodyPr/>
          <a:lstStyle/>
          <a:p>
            <a:pPr eaLnBrk="1" hangingPunct="1"/>
            <a:r>
              <a:rPr lang="nl-BE" smtClean="0">
                <a:solidFill>
                  <a:srgbClr val="404040"/>
                </a:solidFill>
              </a:rPr>
              <a:t>Annie Demeyere</a:t>
            </a:r>
          </a:p>
          <a:p>
            <a:pPr eaLnBrk="1" hangingPunct="1"/>
            <a:r>
              <a:rPr lang="nl-BE" smtClean="0">
                <a:solidFill>
                  <a:srgbClr val="404040"/>
                </a:solidFill>
              </a:rPr>
              <a:t>ADLO </a:t>
            </a:r>
          </a:p>
        </p:txBody>
      </p:sp>
      <p:sp>
        <p:nvSpPr>
          <p:cNvPr id="3" name="Titel 2"/>
          <p:cNvSpPr>
            <a:spLocks noGrp="1"/>
          </p:cNvSpPr>
          <p:nvPr>
            <p:ph type="ctrTitle"/>
          </p:nvPr>
        </p:nvSpPr>
        <p:spPr>
          <a:xfrm>
            <a:off x="358775" y="4314825"/>
            <a:ext cx="8277225" cy="519113"/>
          </a:xfrm>
        </p:spPr>
        <p:txBody>
          <a:bodyPr/>
          <a:lstStyle/>
          <a:p>
            <a:pPr eaLnBrk="1" hangingPunct="1"/>
            <a:r>
              <a:rPr lang="nl-BE" cap="none" smtClean="0">
                <a:solidFill>
                  <a:srgbClr val="404040"/>
                </a:solidFill>
              </a:rPr>
              <a:t>Knolcyperus: een nieuwe bedreiging?</a:t>
            </a:r>
          </a:p>
        </p:txBody>
      </p:sp>
      <p:pic>
        <p:nvPicPr>
          <p:cNvPr id="13316" name="Picture 4" descr="lcv"/>
          <p:cNvPicPr>
            <a:picLocks noChangeAspect="1" noChangeArrowheads="1"/>
          </p:cNvPicPr>
          <p:nvPr/>
        </p:nvPicPr>
        <p:blipFill>
          <a:blip r:embed="rId2"/>
          <a:srcRect/>
          <a:stretch>
            <a:fillRect/>
          </a:stretch>
        </p:blipFill>
        <p:spPr bwMode="auto">
          <a:xfrm>
            <a:off x="468313" y="6121400"/>
            <a:ext cx="1371600" cy="8953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0" y="0"/>
            <a:ext cx="9001125" cy="719138"/>
          </a:xfrm>
        </p:spPr>
        <p:txBody>
          <a:bodyPr/>
          <a:lstStyle/>
          <a:p>
            <a:r>
              <a:rPr lang="nl-BE" dirty="0" smtClean="0"/>
              <a:t>Perceel besmet….wat dan?  Wetgeving??? NU en LATER?</a:t>
            </a:r>
            <a:endParaRPr lang="nl-NL" dirty="0" smtClean="0"/>
          </a:p>
        </p:txBody>
      </p:sp>
      <p:sp>
        <p:nvSpPr>
          <p:cNvPr id="35843" name="Rectangle 3"/>
          <p:cNvSpPr>
            <a:spLocks noGrp="1" noChangeArrowheads="1"/>
          </p:cNvSpPr>
          <p:nvPr>
            <p:ph type="body" idx="4294967295"/>
          </p:nvPr>
        </p:nvSpPr>
        <p:spPr/>
        <p:txBody>
          <a:bodyPr/>
          <a:lstStyle/>
          <a:p>
            <a:pPr>
              <a:lnSpc>
                <a:spcPct val="80000"/>
              </a:lnSpc>
            </a:pPr>
            <a:r>
              <a:rPr lang="nl-BE" dirty="0" smtClean="0"/>
              <a:t>Vaststelling besmetting</a:t>
            </a:r>
          </a:p>
          <a:p>
            <a:pPr lvl="1">
              <a:lnSpc>
                <a:spcPct val="80000"/>
              </a:lnSpc>
            </a:pPr>
            <a:r>
              <a:rPr lang="nl-BE" sz="2000" dirty="0" smtClean="0"/>
              <a:t>controle FAVV</a:t>
            </a:r>
          </a:p>
          <a:p>
            <a:pPr lvl="1">
              <a:lnSpc>
                <a:spcPct val="80000"/>
              </a:lnSpc>
            </a:pPr>
            <a:r>
              <a:rPr lang="nl-BE" sz="2000" dirty="0" smtClean="0"/>
              <a:t>Eigen vaststelling </a:t>
            </a:r>
            <a:r>
              <a:rPr lang="nl-BE" sz="2000" dirty="0" smtClean="0">
                <a:sym typeface="Wingdings" pitchFamily="2" charset="2"/>
              </a:rPr>
              <a:t> meldingsplicht !</a:t>
            </a:r>
          </a:p>
          <a:p>
            <a:pPr lvl="1">
              <a:lnSpc>
                <a:spcPct val="80000"/>
              </a:lnSpc>
            </a:pPr>
            <a:r>
              <a:rPr lang="nl-BE" sz="2000" dirty="0" smtClean="0"/>
              <a:t>Lichte of zware besmetting</a:t>
            </a:r>
          </a:p>
          <a:p>
            <a:pPr>
              <a:lnSpc>
                <a:spcPct val="80000"/>
              </a:lnSpc>
            </a:pPr>
            <a:r>
              <a:rPr lang="nl-BE" dirty="0" smtClean="0"/>
              <a:t>Inperkingsmaatregelen gedurende 2 jaar</a:t>
            </a:r>
          </a:p>
          <a:p>
            <a:pPr lvl="1">
              <a:lnSpc>
                <a:spcPct val="80000"/>
              </a:lnSpc>
            </a:pPr>
            <a:r>
              <a:rPr lang="nl-BE" sz="2000" dirty="0" smtClean="0"/>
              <a:t>Richtlijnen + keuze bestrijding</a:t>
            </a:r>
          </a:p>
          <a:p>
            <a:pPr>
              <a:lnSpc>
                <a:spcPct val="80000"/>
              </a:lnSpc>
            </a:pPr>
            <a:r>
              <a:rPr lang="nl-BE" dirty="0" smtClean="0"/>
              <a:t>Evaluatie door FAVV in jaar 2</a:t>
            </a:r>
          </a:p>
          <a:p>
            <a:pPr lvl="1">
              <a:lnSpc>
                <a:spcPct val="80000"/>
              </a:lnSpc>
            </a:pPr>
            <a:r>
              <a:rPr lang="nl-BE" sz="2000" dirty="0" smtClean="0"/>
              <a:t>resultaat bepaalt verdere maatregelen</a:t>
            </a:r>
          </a:p>
          <a:p>
            <a:pPr>
              <a:lnSpc>
                <a:spcPct val="80000"/>
              </a:lnSpc>
            </a:pPr>
            <a:r>
              <a:rPr lang="nl-BE" sz="1600" dirty="0" smtClean="0"/>
              <a:t>...</a:t>
            </a:r>
          </a:p>
          <a:p>
            <a:pPr lvl="1">
              <a:lnSpc>
                <a:spcPct val="80000"/>
              </a:lnSpc>
              <a:buFontTx/>
              <a:buNone/>
            </a:pPr>
            <a:endParaRPr lang="nl-BE" sz="1800" dirty="0" smtClean="0"/>
          </a:p>
          <a:p>
            <a:pPr lvl="1">
              <a:lnSpc>
                <a:spcPct val="80000"/>
              </a:lnSpc>
              <a:buFontTx/>
              <a:buNone/>
            </a:pPr>
            <a:endParaRPr lang="nl-BE" sz="2000" dirty="0" smtClean="0"/>
          </a:p>
          <a:p>
            <a:pPr lvl="1">
              <a:lnSpc>
                <a:spcPct val="80000"/>
              </a:lnSpc>
              <a:buFontTx/>
              <a:buNone/>
            </a:pPr>
            <a:r>
              <a:rPr lang="nl-BE" sz="1600" dirty="0" smtClean="0"/>
              <a:t>	</a:t>
            </a:r>
            <a:r>
              <a:rPr lang="nl-BE" sz="2400" dirty="0" smtClean="0"/>
              <a:t>2 opeenvolgende jaren geen knolcyperus wordt perceel vrij verklaard</a:t>
            </a:r>
          </a:p>
          <a:p>
            <a:pPr lvl="1">
              <a:lnSpc>
                <a:spcPct val="80000"/>
              </a:lnSpc>
              <a:buFontTx/>
              <a:buNone/>
            </a:pPr>
            <a:endParaRPr lang="nl-BE" sz="2400" dirty="0" smtClean="0"/>
          </a:p>
          <a:p>
            <a:pPr lvl="1">
              <a:lnSpc>
                <a:spcPct val="80000"/>
              </a:lnSpc>
              <a:buFontTx/>
              <a:buNone/>
            </a:pPr>
            <a:endParaRPr lang="nl-BE" sz="1600" dirty="0" smtClean="0"/>
          </a:p>
          <a:p>
            <a:pPr lvl="1">
              <a:lnSpc>
                <a:spcPct val="80000"/>
              </a:lnSpc>
              <a:buFontTx/>
              <a:buNone/>
            </a:pPr>
            <a:r>
              <a:rPr lang="nl-BE" sz="1600" dirty="0" smtClean="0"/>
              <a:t>	</a:t>
            </a:r>
          </a:p>
          <a:p>
            <a:pPr>
              <a:lnSpc>
                <a:spcPct val="80000"/>
              </a:lnSpc>
            </a:pPr>
            <a:endParaRPr lang="nl-BE" sz="1200" dirty="0" smtClean="0"/>
          </a:p>
          <a:p>
            <a:pPr>
              <a:lnSpc>
                <a:spcPct val="80000"/>
              </a:lnSpc>
            </a:pPr>
            <a:endParaRPr lang="nl-BE" sz="1600" dirty="0" smtClean="0"/>
          </a:p>
          <a:p>
            <a:pPr lvl="1">
              <a:lnSpc>
                <a:spcPct val="80000"/>
              </a:lnSpc>
            </a:pPr>
            <a:endParaRPr lang="nl-NL" sz="2000" dirty="0" smtClean="0"/>
          </a:p>
        </p:txBody>
      </p:sp>
      <p:sp>
        <p:nvSpPr>
          <p:cNvPr id="35844" name="Text Box 4"/>
          <p:cNvSpPr txBox="1">
            <a:spLocks noChangeArrowheads="1"/>
          </p:cNvSpPr>
          <p:nvPr/>
        </p:nvSpPr>
        <p:spPr bwMode="auto">
          <a:xfrm>
            <a:off x="1409700" y="5735638"/>
            <a:ext cx="7265988" cy="385762"/>
          </a:xfrm>
          <a:prstGeom prst="rect">
            <a:avLst/>
          </a:prstGeom>
          <a:noFill/>
          <a:ln w="9525">
            <a:noFill/>
            <a:miter lim="800000"/>
            <a:headEnd/>
            <a:tailEnd/>
          </a:ln>
          <a:effectLst/>
        </p:spPr>
        <p:txBody>
          <a:bodyPr>
            <a:spAutoFit/>
          </a:bodyPr>
          <a:lstStyle/>
          <a:p>
            <a:endParaRPr lang="nl-NL" sz="1800">
              <a:latin typeface="Arial Narrow" pitchFamily="34" charset="0"/>
            </a:endParaRPr>
          </a:p>
        </p:txBody>
      </p:sp>
      <p:sp>
        <p:nvSpPr>
          <p:cNvPr id="35845" name="AutoShape 5"/>
          <p:cNvSpPr>
            <a:spLocks noChangeArrowheads="1"/>
          </p:cNvSpPr>
          <p:nvPr/>
        </p:nvSpPr>
        <p:spPr bwMode="auto">
          <a:xfrm>
            <a:off x="468313" y="4752975"/>
            <a:ext cx="588962" cy="468313"/>
          </a:xfrm>
          <a:prstGeom prst="rightArrow">
            <a:avLst>
              <a:gd name="adj1" fmla="val 50000"/>
              <a:gd name="adj2" fmla="val 31441"/>
            </a:avLst>
          </a:prstGeom>
          <a:solidFill>
            <a:srgbClr val="FF0000"/>
          </a:solidFill>
          <a:ln w="9525">
            <a:solidFill>
              <a:schemeClr val="tx1"/>
            </a:solidFill>
            <a:miter lim="800000"/>
            <a:headEnd/>
            <a:tailEnd/>
          </a:ln>
          <a:effectLst/>
        </p:spPr>
        <p:txBody>
          <a:bodyPr wrap="none" anchor="ctr"/>
          <a:lstStyle/>
          <a:p>
            <a:endParaRPr lang="nl-BE"/>
          </a:p>
        </p:txBody>
      </p:sp>
      <p:pic>
        <p:nvPicPr>
          <p:cNvPr id="35846" name="Picture 6" descr="lcv"/>
          <p:cNvPicPr>
            <a:picLocks noChangeAspect="1" noChangeArrowheads="1"/>
          </p:cNvPicPr>
          <p:nvPr/>
        </p:nvPicPr>
        <p:blipFill>
          <a:blip r:embed="rId2"/>
          <a:srcRect/>
          <a:stretch>
            <a:fillRect/>
          </a:stretch>
        </p:blipFill>
        <p:spPr bwMode="auto">
          <a:xfrm>
            <a:off x="468313" y="6121400"/>
            <a:ext cx="1371600" cy="895350"/>
          </a:xfrm>
          <a:prstGeom prst="rect">
            <a:avLst/>
          </a:prstGeom>
          <a:noFill/>
        </p:spPr>
      </p:pic>
      <p:cxnSp>
        <p:nvCxnSpPr>
          <p:cNvPr id="6" name="Rechte verbindingslijn 5"/>
          <p:cNvCxnSpPr/>
          <p:nvPr/>
        </p:nvCxnSpPr>
        <p:spPr bwMode="auto">
          <a:xfrm>
            <a:off x="468313" y="1512218"/>
            <a:ext cx="7488633" cy="4223420"/>
          </a:xfrm>
          <a:prstGeom prst="line">
            <a:avLst/>
          </a:prstGeom>
          <a:gradFill rotWithShape="1">
            <a:gsLst>
              <a:gs pos="0">
                <a:srgbClr val="C8DF8D"/>
              </a:gs>
              <a:gs pos="100000">
                <a:srgbClr val="AEC86F"/>
              </a:gs>
            </a:gsLst>
            <a:lin ang="5400000" scaled="1"/>
          </a:gradFill>
          <a:ln w="76200"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bwMode="auto">
          <a:xfrm>
            <a:off x="1260202" y="6121400"/>
            <a:ext cx="6624736" cy="791418"/>
          </a:xfrm>
          <a:prstGeom prst="rect">
            <a:avLst/>
          </a:prstGeom>
          <a:ln w="101600">
            <a:miter lim="800000"/>
          </a:ln>
        </p:spPr>
        <p:style>
          <a:lnRef idx="2">
            <a:schemeClr val="accent3"/>
          </a:lnRef>
          <a:fillRef idx="1">
            <a:schemeClr val="lt1"/>
          </a:fillRef>
          <a:effectRef idx="0">
            <a:schemeClr val="accent3"/>
          </a:effectRef>
          <a:fontRef idx="minor">
            <a:schemeClr val="dk1"/>
          </a:fontRef>
        </p:style>
        <p:txBody>
          <a:bodyPr rtlCol="0" anchor="ctr"/>
          <a:lstStyle/>
          <a:p>
            <a:pPr marR="0" indent="0" algn="ctr" eaLnBrk="1" fontAlgn="base" hangingPunct="1">
              <a:lnSpc>
                <a:spcPct val="100000"/>
              </a:lnSpc>
              <a:spcBef>
                <a:spcPct val="0"/>
              </a:spcBef>
              <a:spcAft>
                <a:spcPct val="0"/>
              </a:spcAft>
              <a:buClrTx/>
              <a:buSzTx/>
              <a:buFontTx/>
              <a:buNone/>
              <a:tabLst/>
            </a:pPr>
            <a:endParaRPr lang="nl-BE" dirty="0" smtClean="0">
              <a:solidFill>
                <a:schemeClr val="tx1">
                  <a:lumMod val="65000"/>
                  <a:lumOff val="35000"/>
                </a:schemeClr>
              </a:solidFill>
              <a:latin typeface="Verdana" pitchFamily="34" charset="0"/>
            </a:endParaRPr>
          </a:p>
        </p:txBody>
      </p:sp>
      <p:sp>
        <p:nvSpPr>
          <p:cNvPr id="39938" name="Rectangle 2"/>
          <p:cNvSpPr>
            <a:spLocks noGrp="1" noChangeArrowheads="1"/>
          </p:cNvSpPr>
          <p:nvPr>
            <p:ph type="title" idx="4294967295"/>
          </p:nvPr>
        </p:nvSpPr>
        <p:spPr/>
        <p:txBody>
          <a:bodyPr/>
          <a:lstStyle/>
          <a:p>
            <a:r>
              <a:rPr lang="nl-BE" smtClean="0"/>
              <a:t>Perceel besmet…wat dan?</a:t>
            </a:r>
            <a:endParaRPr lang="nl-NL" smtClean="0"/>
          </a:p>
        </p:txBody>
      </p:sp>
      <p:sp>
        <p:nvSpPr>
          <p:cNvPr id="39939" name="Rectangle 3"/>
          <p:cNvSpPr>
            <a:spLocks noGrp="1" noChangeArrowheads="1"/>
          </p:cNvSpPr>
          <p:nvPr>
            <p:ph type="body" idx="4294967295"/>
          </p:nvPr>
        </p:nvSpPr>
        <p:spPr/>
        <p:txBody>
          <a:bodyPr/>
          <a:lstStyle/>
          <a:p>
            <a:r>
              <a:rPr lang="nl-BE" dirty="0" smtClean="0"/>
              <a:t>Inperkingsmaatregelen</a:t>
            </a:r>
          </a:p>
          <a:p>
            <a:pPr lvl="1"/>
            <a:r>
              <a:rPr lang="nl-BE" sz="2400" dirty="0" smtClean="0"/>
              <a:t>Reiniging machines bij verlaten veld</a:t>
            </a:r>
          </a:p>
          <a:p>
            <a:pPr lvl="1"/>
            <a:r>
              <a:rPr lang="nl-BE" sz="2400" dirty="0" smtClean="0"/>
              <a:t>Verbod afvoer grond</a:t>
            </a:r>
          </a:p>
          <a:p>
            <a:pPr lvl="1"/>
            <a:r>
              <a:rPr lang="nl-BE" sz="2400" dirty="0" smtClean="0"/>
              <a:t>Verbod teelt wortel-, knol- en bolgewassen</a:t>
            </a:r>
          </a:p>
          <a:p>
            <a:pPr lvl="1"/>
            <a:r>
              <a:rPr lang="nl-BE" sz="2400" dirty="0" smtClean="0"/>
              <a:t>Bestrijdingsmaatregelen</a:t>
            </a:r>
          </a:p>
          <a:p>
            <a:pPr lvl="2"/>
            <a:r>
              <a:rPr lang="nl-BE" sz="1800" dirty="0" smtClean="0"/>
              <a:t>Mechanische bestrijding</a:t>
            </a:r>
          </a:p>
          <a:p>
            <a:pPr lvl="2"/>
            <a:r>
              <a:rPr lang="nl-BE" sz="1800" dirty="0" smtClean="0"/>
              <a:t>Chemische bestrijding</a:t>
            </a:r>
          </a:p>
          <a:p>
            <a:pPr lvl="2"/>
            <a:r>
              <a:rPr lang="nl-BE" sz="1800" dirty="0" smtClean="0"/>
              <a:t>Afgraven (PCE FAVV verwittigen bij werken)</a:t>
            </a:r>
          </a:p>
          <a:p>
            <a:pPr lvl="2"/>
            <a:r>
              <a:rPr lang="nl-BE" sz="1800" dirty="0" smtClean="0"/>
              <a:t>Inzaai zwaar bedekkend gewas gevolgd door een teelt waar evaluatie van besmetting kan gemeten worden </a:t>
            </a:r>
            <a:r>
              <a:rPr lang="nl-BE" sz="1800" dirty="0" err="1" smtClean="0"/>
              <a:t>vb</a:t>
            </a:r>
            <a:r>
              <a:rPr lang="nl-BE" sz="1800" dirty="0" smtClean="0"/>
              <a:t> </a:t>
            </a:r>
            <a:r>
              <a:rPr lang="nl-BE" sz="1800" dirty="0" err="1" smtClean="0"/>
              <a:t>gras,wintergraan</a:t>
            </a:r>
            <a:endParaRPr lang="nl-BE" sz="1800" dirty="0" smtClean="0"/>
          </a:p>
          <a:p>
            <a:pPr lvl="2"/>
            <a:r>
              <a:rPr lang="nl-BE" sz="1800" dirty="0" smtClean="0"/>
              <a:t>Andere maatregelen door FAVV goedgekeurd</a:t>
            </a:r>
          </a:p>
          <a:p>
            <a:pPr lvl="2"/>
            <a:r>
              <a:rPr lang="nl-BE" sz="1800" dirty="0" smtClean="0"/>
              <a:t>Begeleiding LCV</a:t>
            </a:r>
          </a:p>
          <a:p>
            <a:pPr lvl="2"/>
            <a:endParaRPr lang="nl-BE" dirty="0"/>
          </a:p>
          <a:p>
            <a:pPr lvl="2"/>
            <a:r>
              <a:rPr lang="nl-BE" sz="2800" dirty="0" smtClean="0">
                <a:solidFill>
                  <a:srgbClr val="00B050"/>
                </a:solidFill>
              </a:rPr>
              <a:t>2015: opname in IPM richtlijnen</a:t>
            </a:r>
            <a:endParaRPr lang="nl-NL" sz="2800" dirty="0" smtClean="0">
              <a:solidFill>
                <a:srgbClr val="00B050"/>
              </a:solidFill>
            </a:endParaRPr>
          </a:p>
        </p:txBody>
      </p:sp>
      <p:pic>
        <p:nvPicPr>
          <p:cNvPr id="39940" name="Picture 4" descr="lcv"/>
          <p:cNvPicPr>
            <a:picLocks noChangeAspect="1" noChangeArrowheads="1"/>
          </p:cNvPicPr>
          <p:nvPr/>
        </p:nvPicPr>
        <p:blipFill>
          <a:blip r:embed="rId2"/>
          <a:srcRect/>
          <a:stretch>
            <a:fillRect/>
          </a:stretch>
        </p:blipFill>
        <p:spPr bwMode="auto">
          <a:xfrm>
            <a:off x="0" y="6335134"/>
            <a:ext cx="1044178" cy="681616"/>
          </a:xfrm>
          <a:prstGeom prst="rect">
            <a:avLst/>
          </a:prstGeom>
          <a:noFill/>
        </p:spPr>
      </p:pic>
      <p:cxnSp>
        <p:nvCxnSpPr>
          <p:cNvPr id="3" name="Rechte verbindingslijn 2"/>
          <p:cNvCxnSpPr/>
          <p:nvPr/>
        </p:nvCxnSpPr>
        <p:spPr bwMode="auto">
          <a:xfrm>
            <a:off x="1620242" y="4392538"/>
            <a:ext cx="5472608" cy="0"/>
          </a:xfrm>
          <a:prstGeom prst="line">
            <a:avLst/>
          </a:prstGeom>
          <a:gradFill rotWithShape="1">
            <a:gsLst>
              <a:gs pos="0">
                <a:srgbClr val="C8DF8D"/>
              </a:gs>
              <a:gs pos="100000">
                <a:srgbClr val="AEC86F"/>
              </a:gs>
            </a:gsLst>
            <a:lin ang="5400000" scaled="1"/>
          </a:gradFill>
          <a:ln w="76200" cap="flat" cmpd="sng" algn="ctr">
            <a:solidFill>
              <a:srgbClr val="FF0000"/>
            </a:solidFill>
            <a:prstDash val="solid"/>
            <a:round/>
            <a:headEnd type="none" w="med" len="med"/>
            <a:tailEnd type="none" w="med" len="med"/>
          </a:ln>
          <a:effectLst/>
        </p:spPr>
      </p:cxnSp>
      <p:cxnSp>
        <p:nvCxnSpPr>
          <p:cNvPr id="5" name="Rechte verbindingslijn 4"/>
          <p:cNvCxnSpPr/>
          <p:nvPr/>
        </p:nvCxnSpPr>
        <p:spPr bwMode="auto">
          <a:xfrm flipV="1">
            <a:off x="1548234" y="5400650"/>
            <a:ext cx="5184576" cy="576064"/>
          </a:xfrm>
          <a:prstGeom prst="line">
            <a:avLst/>
          </a:prstGeom>
          <a:gradFill rotWithShape="1">
            <a:gsLst>
              <a:gs pos="0">
                <a:srgbClr val="C8DF8D"/>
              </a:gs>
              <a:gs pos="100000">
                <a:srgbClr val="AEC86F"/>
              </a:gs>
            </a:gsLst>
            <a:lin ang="5400000" scaled="1"/>
          </a:gradFill>
          <a:ln w="76200"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9939">
                                            <p:txEl>
                                              <p:pRg st="12" end="12"/>
                                            </p:txEl>
                                          </p:spTgt>
                                        </p:tgtEl>
                                        <p:attrNameLst>
                                          <p:attrName>style.visibility</p:attrName>
                                        </p:attrNameLst>
                                      </p:cBhvr>
                                      <p:to>
                                        <p:strVal val="visible"/>
                                      </p:to>
                                    </p:set>
                                    <p:anim calcmode="lin" valueType="num">
                                      <p:cBhvr additive="base">
                                        <p:cTn id="22" dur="500" fill="hold"/>
                                        <p:tgtEl>
                                          <p:spTgt spid="39939">
                                            <p:txEl>
                                              <p:pRg st="12" end="1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9939">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p:txBody>
          <a:bodyPr/>
          <a:lstStyle/>
          <a:p>
            <a:r>
              <a:rPr lang="nl-BE" smtClean="0"/>
              <a:t>Perceel besmet…wat dan?</a:t>
            </a:r>
            <a:endParaRPr lang="nl-NL" smtClean="0"/>
          </a:p>
        </p:txBody>
      </p:sp>
      <p:sp>
        <p:nvSpPr>
          <p:cNvPr id="45059" name="Rectangle 3"/>
          <p:cNvSpPr>
            <a:spLocks noGrp="1" noChangeArrowheads="1"/>
          </p:cNvSpPr>
          <p:nvPr>
            <p:ph type="body" idx="4294967295"/>
          </p:nvPr>
        </p:nvSpPr>
        <p:spPr/>
        <p:txBody>
          <a:bodyPr/>
          <a:lstStyle/>
          <a:p>
            <a:pPr lvl="1"/>
            <a:r>
              <a:rPr lang="nl-BE" sz="2400" dirty="0" smtClean="0"/>
              <a:t>5 jaar tijdelijk grasland</a:t>
            </a:r>
          </a:p>
          <a:p>
            <a:pPr lvl="1"/>
            <a:r>
              <a:rPr lang="nl-BE" sz="2400" dirty="0" smtClean="0"/>
              <a:t>Na 5 jaar teelt waar besmetting kan geëvalueerd worden (bv maïs)</a:t>
            </a:r>
          </a:p>
          <a:p>
            <a:pPr lvl="1"/>
            <a:r>
              <a:rPr lang="nl-BE" sz="2400" dirty="0" smtClean="0"/>
              <a:t> Evaluatie</a:t>
            </a:r>
          </a:p>
          <a:p>
            <a:pPr lvl="2"/>
            <a:r>
              <a:rPr lang="nl-BE" sz="2000" dirty="0" smtClean="0"/>
              <a:t>Geen besmetting</a:t>
            </a:r>
          </a:p>
          <a:p>
            <a:pPr lvl="3"/>
            <a:r>
              <a:rPr lang="nl-BE" sz="1800" dirty="0" smtClean="0"/>
              <a:t>Volgend jaar terug evaluatie</a:t>
            </a:r>
          </a:p>
          <a:p>
            <a:pPr lvl="2"/>
            <a:r>
              <a:rPr lang="nl-BE" sz="2000" dirty="0" smtClean="0"/>
              <a:t>Lichte of zware besmetting </a:t>
            </a:r>
          </a:p>
          <a:p>
            <a:pPr lvl="3"/>
            <a:r>
              <a:rPr lang="nl-BE" sz="1800" dirty="0" smtClean="0"/>
              <a:t>Inperkingsmaatregelen </a:t>
            </a:r>
            <a:r>
              <a:rPr lang="nl-BE" sz="1800" dirty="0" smtClean="0">
                <a:sym typeface="Wingdings" pitchFamily="2" charset="2"/>
              </a:rPr>
              <a:t> terug evaluatie na 2 jaar,…</a:t>
            </a:r>
            <a:endParaRPr lang="nl-BE" sz="1800" dirty="0" smtClean="0"/>
          </a:p>
          <a:p>
            <a:pPr lvl="3">
              <a:buFont typeface="Wingdings" pitchFamily="2" charset="2"/>
              <a:buNone/>
            </a:pPr>
            <a:endParaRPr lang="nl-BE" sz="1800" dirty="0" smtClean="0"/>
          </a:p>
          <a:p>
            <a:pPr lvl="2">
              <a:buFont typeface="Wingdings" pitchFamily="2" charset="2"/>
              <a:buNone/>
            </a:pPr>
            <a:endParaRPr lang="nl-BE" dirty="0" smtClean="0">
              <a:solidFill>
                <a:srgbClr val="FF0000"/>
              </a:solidFill>
            </a:endParaRPr>
          </a:p>
          <a:p>
            <a:pPr lvl="1">
              <a:buFontTx/>
              <a:buNone/>
            </a:pPr>
            <a:endParaRPr lang="nl-BE" dirty="0" smtClean="0"/>
          </a:p>
        </p:txBody>
      </p:sp>
      <p:pic>
        <p:nvPicPr>
          <p:cNvPr id="45060" name="Picture 4" descr="lcv"/>
          <p:cNvPicPr>
            <a:picLocks noChangeAspect="1" noChangeArrowheads="1"/>
          </p:cNvPicPr>
          <p:nvPr/>
        </p:nvPicPr>
        <p:blipFill>
          <a:blip r:embed="rId2"/>
          <a:srcRect/>
          <a:stretch>
            <a:fillRect/>
          </a:stretch>
        </p:blipFill>
        <p:spPr bwMode="auto">
          <a:xfrm>
            <a:off x="468313" y="6121400"/>
            <a:ext cx="1371600" cy="8953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bwMode="auto">
          <a:xfrm>
            <a:off x="972170" y="4032498"/>
            <a:ext cx="7416824" cy="720080"/>
          </a:xfrm>
          <a:prstGeom prst="rect">
            <a:avLst/>
          </a:prstGeom>
          <a:ln w="101600">
            <a:miter lim="800000"/>
          </a:ln>
        </p:spPr>
        <p:style>
          <a:lnRef idx="2">
            <a:schemeClr val="accent3"/>
          </a:lnRef>
          <a:fillRef idx="1">
            <a:schemeClr val="lt1"/>
          </a:fillRef>
          <a:effectRef idx="0">
            <a:schemeClr val="accent3"/>
          </a:effectRef>
          <a:fontRef idx="minor">
            <a:schemeClr val="dk1"/>
          </a:fontRef>
        </p:style>
        <p:txBody>
          <a:bodyPr rtlCol="0" anchor="ctr"/>
          <a:lstStyle/>
          <a:p>
            <a:pPr marR="0" indent="0" algn="ctr" eaLnBrk="1" fontAlgn="base" hangingPunct="1">
              <a:lnSpc>
                <a:spcPct val="100000"/>
              </a:lnSpc>
              <a:spcBef>
                <a:spcPct val="0"/>
              </a:spcBef>
              <a:spcAft>
                <a:spcPct val="0"/>
              </a:spcAft>
              <a:buClrTx/>
              <a:buSzTx/>
              <a:buFontTx/>
              <a:buNone/>
              <a:tabLst/>
            </a:pPr>
            <a:endParaRPr lang="nl-BE" dirty="0" smtClean="0">
              <a:solidFill>
                <a:schemeClr val="tx1">
                  <a:lumMod val="65000"/>
                  <a:lumOff val="35000"/>
                </a:schemeClr>
              </a:solidFill>
              <a:latin typeface="Verdana" pitchFamily="34" charset="0"/>
            </a:endParaRPr>
          </a:p>
        </p:txBody>
      </p:sp>
      <p:sp>
        <p:nvSpPr>
          <p:cNvPr id="47106" name="Rectangle 2"/>
          <p:cNvSpPr>
            <a:spLocks noGrp="1" noChangeArrowheads="1"/>
          </p:cNvSpPr>
          <p:nvPr>
            <p:ph type="title" idx="4294967295"/>
          </p:nvPr>
        </p:nvSpPr>
        <p:spPr/>
        <p:txBody>
          <a:bodyPr/>
          <a:lstStyle/>
          <a:p>
            <a:r>
              <a:rPr lang="nl-BE" smtClean="0"/>
              <a:t>Perceel besmet…wat dan?</a:t>
            </a:r>
            <a:endParaRPr lang="nl-NL" smtClean="0"/>
          </a:p>
        </p:txBody>
      </p:sp>
      <p:sp>
        <p:nvSpPr>
          <p:cNvPr id="47107" name="Rectangle 3"/>
          <p:cNvSpPr>
            <a:spLocks noGrp="1" noChangeArrowheads="1"/>
          </p:cNvSpPr>
          <p:nvPr>
            <p:ph type="body" idx="4294967295"/>
          </p:nvPr>
        </p:nvSpPr>
        <p:spPr/>
        <p:txBody>
          <a:bodyPr/>
          <a:lstStyle/>
          <a:p>
            <a:r>
              <a:rPr lang="nl-BE" dirty="0" smtClean="0"/>
              <a:t>Begeleiding</a:t>
            </a:r>
          </a:p>
          <a:p>
            <a:pPr lvl="1"/>
            <a:r>
              <a:rPr lang="nl-BE" dirty="0" smtClean="0"/>
              <a:t>Opmaak bestrijdingsplan per perceel</a:t>
            </a:r>
          </a:p>
          <a:p>
            <a:pPr lvl="1"/>
            <a:r>
              <a:rPr lang="nl-BE" dirty="0" err="1" smtClean="0"/>
              <a:t>Plaatsbezoek</a:t>
            </a:r>
            <a:r>
              <a:rPr lang="nl-BE" dirty="0" smtClean="0"/>
              <a:t> tijdens groeiseizoen – opvolging bestrijdingsplan – registreert besmetting</a:t>
            </a:r>
          </a:p>
          <a:p>
            <a:pPr lvl="1"/>
            <a:r>
              <a:rPr lang="nl-BE" dirty="0" smtClean="0"/>
              <a:t>Teler houdt teeltfiche met de uitgevoerde maatregelen</a:t>
            </a:r>
          </a:p>
          <a:p>
            <a:pPr lvl="1"/>
            <a:r>
              <a:rPr lang="nl-BE" dirty="0" smtClean="0"/>
              <a:t>Begeleider rapporteert aan PCE FAVV</a:t>
            </a:r>
          </a:p>
          <a:p>
            <a:pPr lvl="1"/>
            <a:endParaRPr lang="nl-BE" dirty="0" smtClean="0"/>
          </a:p>
          <a:p>
            <a:pPr lvl="1"/>
            <a:endParaRPr lang="nl-BE" dirty="0"/>
          </a:p>
          <a:p>
            <a:pPr lvl="1"/>
            <a:r>
              <a:rPr lang="nl-BE" sz="2400" dirty="0" smtClean="0"/>
              <a:t>IPM: controle </a:t>
            </a:r>
            <a:r>
              <a:rPr lang="nl-BE" sz="2400" dirty="0" err="1" smtClean="0"/>
              <a:t>OCI’s</a:t>
            </a:r>
            <a:r>
              <a:rPr lang="nl-BE" sz="2400" dirty="0" smtClean="0"/>
              <a:t> - VEGAPLANSTANDAARD</a:t>
            </a:r>
          </a:p>
          <a:p>
            <a:pPr lvl="1">
              <a:buFontTx/>
              <a:buNone/>
            </a:pPr>
            <a:endParaRPr lang="nl-BE" dirty="0" smtClean="0"/>
          </a:p>
          <a:p>
            <a:pPr lvl="1">
              <a:buFontTx/>
              <a:buNone/>
            </a:pPr>
            <a:endParaRPr lang="nl-BE" dirty="0" smtClean="0"/>
          </a:p>
          <a:p>
            <a:pPr lvl="1"/>
            <a:endParaRPr lang="nl-BE" dirty="0" smtClean="0"/>
          </a:p>
          <a:p>
            <a:pPr lvl="1"/>
            <a:endParaRPr lang="nl-BE" dirty="0" smtClean="0"/>
          </a:p>
          <a:p>
            <a:pPr lvl="1">
              <a:buFontTx/>
              <a:buNone/>
            </a:pPr>
            <a:endParaRPr lang="nl-NL" dirty="0" smtClean="0"/>
          </a:p>
        </p:txBody>
      </p:sp>
      <p:pic>
        <p:nvPicPr>
          <p:cNvPr id="47108" name="Picture 4" descr="lcv"/>
          <p:cNvPicPr>
            <a:picLocks noChangeAspect="1" noChangeArrowheads="1"/>
          </p:cNvPicPr>
          <p:nvPr/>
        </p:nvPicPr>
        <p:blipFill>
          <a:blip r:embed="rId2"/>
          <a:srcRect/>
          <a:stretch>
            <a:fillRect/>
          </a:stretch>
        </p:blipFill>
        <p:spPr bwMode="auto">
          <a:xfrm>
            <a:off x="468313" y="6121400"/>
            <a:ext cx="1371600" cy="895350"/>
          </a:xfrm>
          <a:prstGeom prst="rect">
            <a:avLst/>
          </a:prstGeom>
          <a:noFill/>
        </p:spPr>
      </p:pic>
      <p:cxnSp>
        <p:nvCxnSpPr>
          <p:cNvPr id="3" name="Rechte verbindingslijn 2"/>
          <p:cNvCxnSpPr/>
          <p:nvPr/>
        </p:nvCxnSpPr>
        <p:spPr bwMode="auto">
          <a:xfrm>
            <a:off x="828154" y="1512218"/>
            <a:ext cx="6912768" cy="2088232"/>
          </a:xfrm>
          <a:prstGeom prst="line">
            <a:avLst/>
          </a:prstGeom>
          <a:gradFill rotWithShape="1">
            <a:gsLst>
              <a:gs pos="0">
                <a:srgbClr val="C8DF8D"/>
              </a:gs>
              <a:gs pos="100000">
                <a:srgbClr val="AEC86F"/>
              </a:gs>
            </a:gsLst>
            <a:lin ang="5400000" scaled="1"/>
          </a:gradFill>
          <a:ln w="76200"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7107">
                                            <p:txEl>
                                              <p:pRg st="7" end="7"/>
                                            </p:txEl>
                                          </p:spTgt>
                                        </p:tgtEl>
                                        <p:attrNameLst>
                                          <p:attrName>style.visibility</p:attrName>
                                        </p:attrNameLst>
                                      </p:cBhvr>
                                      <p:to>
                                        <p:strVal val="visible"/>
                                      </p:to>
                                    </p:set>
                                    <p:anim calcmode="lin" valueType="num">
                                      <p:cBhvr additive="base">
                                        <p:cTn id="12" dur="500" fill="hold"/>
                                        <p:tgtEl>
                                          <p:spTgt spid="47107">
                                            <p:txEl>
                                              <p:pRg st="7" end="7"/>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710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711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lstStyle/>
          <a:p>
            <a:r>
              <a:rPr lang="nl-BE" smtClean="0"/>
              <a:t>Wat is knolcyperus?</a:t>
            </a:r>
            <a:endParaRPr lang="nl-NL" smtClean="0"/>
          </a:p>
        </p:txBody>
      </p:sp>
      <p:sp>
        <p:nvSpPr>
          <p:cNvPr id="22531" name="Rectangle 3"/>
          <p:cNvSpPr>
            <a:spLocks noGrp="1" noChangeArrowheads="1"/>
          </p:cNvSpPr>
          <p:nvPr>
            <p:ph type="body" sz="half" idx="4294967295"/>
          </p:nvPr>
        </p:nvSpPr>
        <p:spPr>
          <a:xfrm>
            <a:off x="358775" y="1439863"/>
            <a:ext cx="4064000" cy="4860925"/>
          </a:xfrm>
        </p:spPr>
        <p:txBody>
          <a:bodyPr/>
          <a:lstStyle/>
          <a:p>
            <a:pPr>
              <a:lnSpc>
                <a:spcPct val="90000"/>
              </a:lnSpc>
            </a:pPr>
            <a:r>
              <a:rPr lang="nl-BE" sz="1600" smtClean="0"/>
              <a:t>Familie: cypergrassen (oa biezen, zeggen)</a:t>
            </a:r>
          </a:p>
          <a:p>
            <a:pPr>
              <a:lnSpc>
                <a:spcPct val="90000"/>
              </a:lnSpc>
              <a:buFontTx/>
              <a:buNone/>
            </a:pPr>
            <a:endParaRPr lang="nl-BE" sz="1600" smtClean="0"/>
          </a:p>
          <a:p>
            <a:pPr>
              <a:lnSpc>
                <a:spcPct val="90000"/>
              </a:lnSpc>
            </a:pPr>
            <a:r>
              <a:rPr lang="nl-BE" sz="1600" smtClean="0"/>
              <a:t>Komt vooral voor op vochtigere gronden en zonnige plekken</a:t>
            </a:r>
          </a:p>
          <a:p>
            <a:pPr>
              <a:lnSpc>
                <a:spcPct val="90000"/>
              </a:lnSpc>
              <a:buFontTx/>
              <a:buNone/>
            </a:pPr>
            <a:endParaRPr lang="nl-BE" sz="1600" smtClean="0"/>
          </a:p>
          <a:p>
            <a:pPr>
              <a:lnSpc>
                <a:spcPct val="90000"/>
              </a:lnSpc>
            </a:pPr>
            <a:r>
              <a:rPr lang="nl-BE" sz="1600" smtClean="0"/>
              <a:t>Hoe herkennen?</a:t>
            </a:r>
          </a:p>
          <a:p>
            <a:pPr lvl="1">
              <a:lnSpc>
                <a:spcPct val="90000"/>
              </a:lnSpc>
            </a:pPr>
            <a:r>
              <a:rPr lang="nl-NL" sz="2400" smtClean="0"/>
              <a:t>Geelgroene kleur</a:t>
            </a:r>
          </a:p>
          <a:p>
            <a:pPr lvl="1">
              <a:lnSpc>
                <a:spcPct val="90000"/>
              </a:lnSpc>
            </a:pPr>
            <a:r>
              <a:rPr lang="nl-NL" sz="2400" smtClean="0"/>
              <a:t>Driekantige stijve stengel</a:t>
            </a:r>
          </a:p>
          <a:p>
            <a:pPr lvl="1">
              <a:lnSpc>
                <a:spcPct val="90000"/>
              </a:lnSpc>
            </a:pPr>
            <a:r>
              <a:rPr lang="nl-NL" sz="2400" smtClean="0"/>
              <a:t>Bloei van eind juli tot september</a:t>
            </a:r>
          </a:p>
          <a:p>
            <a:pPr lvl="1">
              <a:lnSpc>
                <a:spcPct val="90000"/>
              </a:lnSpc>
            </a:pPr>
            <a:r>
              <a:rPr lang="nl-BE" sz="2400" smtClean="0"/>
              <a:t>Ondergrondse knolletjes en uitlopers</a:t>
            </a:r>
          </a:p>
          <a:p>
            <a:pPr lvl="1">
              <a:lnSpc>
                <a:spcPct val="90000"/>
              </a:lnSpc>
              <a:buFontTx/>
              <a:buNone/>
            </a:pPr>
            <a:endParaRPr lang="nl-NL" sz="2400" smtClean="0"/>
          </a:p>
        </p:txBody>
      </p:sp>
      <p:pic>
        <p:nvPicPr>
          <p:cNvPr id="22532" name="Picture 4" descr="knolcyperus in bloei"/>
          <p:cNvPicPr>
            <a:picLocks noChangeAspect="1" noChangeArrowheads="1"/>
          </p:cNvPicPr>
          <p:nvPr/>
        </p:nvPicPr>
        <p:blipFill>
          <a:blip r:embed="rId4"/>
          <a:srcRect/>
          <a:stretch>
            <a:fillRect/>
          </a:stretch>
        </p:blipFill>
        <p:spPr bwMode="auto">
          <a:xfrm>
            <a:off x="4645025" y="1368425"/>
            <a:ext cx="2360613" cy="2249488"/>
          </a:xfrm>
          <a:prstGeom prst="rect">
            <a:avLst/>
          </a:prstGeom>
          <a:noFill/>
        </p:spPr>
      </p:pic>
      <p:graphicFrame>
        <p:nvGraphicFramePr>
          <p:cNvPr id="22533" name="Object 5"/>
          <p:cNvGraphicFramePr>
            <a:graphicFrameLocks noGrp="1" noChangeAspect="1"/>
          </p:cNvGraphicFramePr>
          <p:nvPr>
            <p:ph sz="half" idx="4294967295"/>
          </p:nvPr>
        </p:nvGraphicFramePr>
        <p:xfrm>
          <a:off x="5508625" y="4679950"/>
          <a:ext cx="2438400" cy="1760538"/>
        </p:xfrm>
        <a:graphic>
          <a:graphicData uri="http://schemas.openxmlformats.org/presentationml/2006/ole">
            <mc:AlternateContent xmlns:mc="http://schemas.openxmlformats.org/markup-compatibility/2006">
              <mc:Choice xmlns:v="urn:schemas-microsoft-com:vml" Requires="v">
                <p:oleObj spid="_x0000_s1032" name="Afbeelding" r:id="rId5" imgW="1828800" imgH="1628640" progId="Word.Picture.8">
                  <p:embed/>
                </p:oleObj>
              </mc:Choice>
              <mc:Fallback>
                <p:oleObj name="Afbeelding" r:id="rId5" imgW="1828800" imgH="1628640" progId="Word.Picture.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625" y="4679950"/>
                        <a:ext cx="2438400" cy="1760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2534" name="Picture 6" descr="lcv"/>
          <p:cNvPicPr>
            <a:picLocks noChangeAspect="1" noChangeArrowheads="1"/>
          </p:cNvPicPr>
          <p:nvPr/>
        </p:nvPicPr>
        <p:blipFill>
          <a:blip r:embed="rId7"/>
          <a:srcRect/>
          <a:stretch>
            <a:fillRect/>
          </a:stretch>
        </p:blipFill>
        <p:spPr bwMode="auto">
          <a:xfrm>
            <a:off x="468313" y="6121400"/>
            <a:ext cx="1371600" cy="8953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074" y="72058"/>
            <a:ext cx="1566672" cy="1682496"/>
          </a:xfr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809" y="3595700"/>
            <a:ext cx="2158341" cy="2453022"/>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8" y="3989278"/>
            <a:ext cx="2590663" cy="1734245"/>
          </a:xfrm>
          <a:prstGeom prst="rect">
            <a:avLst/>
          </a:prstGeom>
        </p:spPr>
      </p:pic>
      <p:pic>
        <p:nvPicPr>
          <p:cNvPr id="7" name="Afbeelding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0602" y="2513114"/>
            <a:ext cx="1976352" cy="2952328"/>
          </a:xfrm>
          <a:prstGeom prst="rect">
            <a:avLst/>
          </a:prstGeom>
        </p:spPr>
      </p:pic>
      <p:pic>
        <p:nvPicPr>
          <p:cNvPr id="9" name="Afbeelding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6989" y="917115"/>
            <a:ext cx="2932764" cy="1963255"/>
          </a:xfrm>
          <a:prstGeom prst="rect">
            <a:avLst/>
          </a:prstGeom>
        </p:spPr>
      </p:pic>
      <p:pic>
        <p:nvPicPr>
          <p:cNvPr id="10" name="Afbeelding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4298" y="4661892"/>
            <a:ext cx="3096344" cy="2072759"/>
          </a:xfrm>
          <a:prstGeom prst="rect">
            <a:avLst/>
          </a:prstGeom>
        </p:spPr>
      </p:pic>
      <p:pic>
        <p:nvPicPr>
          <p:cNvPr id="11" name="Afbeelding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99623" y="1666726"/>
            <a:ext cx="2765407" cy="1851223"/>
          </a:xfrm>
          <a:prstGeom prst="rect">
            <a:avLst/>
          </a:prstGeom>
        </p:spPr>
      </p:pic>
      <p:pic>
        <p:nvPicPr>
          <p:cNvPr id="13" name="Picture 16" descr="PICT0905"/>
          <p:cNvPicPr>
            <a:picLocks noChangeAspect="1" noChangeArrowheads="1"/>
          </p:cNvPicPr>
          <p:nvPr/>
        </p:nvPicPr>
        <p:blipFill>
          <a:blip r:embed="rId9" cstate="print">
            <a:extLst>
              <a:ext uri="{28A0092B-C50C-407E-A947-70E740481C1C}">
                <a14:useLocalDpi xmlns:a14="http://schemas.microsoft.com/office/drawing/2010/main" val="0"/>
              </a:ext>
            </a:extLst>
          </a:blip>
          <a:srcRect l="11395" t="3012" r="18022" b="21085"/>
          <a:stretch>
            <a:fillRect/>
          </a:stretch>
        </p:blipFill>
        <p:spPr bwMode="auto">
          <a:xfrm>
            <a:off x="2136430" y="2720636"/>
            <a:ext cx="1800200" cy="1750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36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r>
              <a:rPr lang="nl-BE" smtClean="0"/>
              <a:t>Van knolletje naar woekerplant</a:t>
            </a:r>
            <a:endParaRPr lang="nl-NL" smtClean="0"/>
          </a:p>
        </p:txBody>
      </p:sp>
      <p:sp>
        <p:nvSpPr>
          <p:cNvPr id="24579" name="Rectangle 3"/>
          <p:cNvSpPr>
            <a:spLocks noGrp="1" noChangeArrowheads="1"/>
          </p:cNvSpPr>
          <p:nvPr>
            <p:ph type="body" idx="4294967295"/>
          </p:nvPr>
        </p:nvSpPr>
        <p:spPr/>
        <p:txBody>
          <a:bodyPr/>
          <a:lstStyle/>
          <a:p>
            <a:pPr>
              <a:buFontTx/>
              <a:buNone/>
            </a:pPr>
            <a:endParaRPr lang="nl-NL" sz="1600" smtClean="0"/>
          </a:p>
        </p:txBody>
      </p:sp>
      <p:pic>
        <p:nvPicPr>
          <p:cNvPr id="24580" name="Picture 4" descr="knolcyperus knolletjes"/>
          <p:cNvPicPr>
            <a:picLocks noChangeAspect="1" noChangeArrowheads="1"/>
          </p:cNvPicPr>
          <p:nvPr/>
        </p:nvPicPr>
        <p:blipFill>
          <a:blip r:embed="rId3"/>
          <a:srcRect/>
          <a:stretch>
            <a:fillRect/>
          </a:stretch>
        </p:blipFill>
        <p:spPr bwMode="auto">
          <a:xfrm>
            <a:off x="900113" y="1655763"/>
            <a:ext cx="1808162" cy="1703387"/>
          </a:xfrm>
          <a:prstGeom prst="rect">
            <a:avLst/>
          </a:prstGeom>
          <a:noFill/>
        </p:spPr>
      </p:pic>
      <p:pic>
        <p:nvPicPr>
          <p:cNvPr id="24581" name="Picture 5" descr="knolcyperus kiemplant"/>
          <p:cNvPicPr>
            <a:picLocks noChangeAspect="1" noChangeArrowheads="1"/>
          </p:cNvPicPr>
          <p:nvPr/>
        </p:nvPicPr>
        <p:blipFill>
          <a:blip r:embed="rId4"/>
          <a:srcRect/>
          <a:stretch>
            <a:fillRect/>
          </a:stretch>
        </p:blipFill>
        <p:spPr bwMode="auto">
          <a:xfrm>
            <a:off x="3186113" y="2030413"/>
            <a:ext cx="1530350" cy="2270125"/>
          </a:xfrm>
          <a:prstGeom prst="rect">
            <a:avLst/>
          </a:prstGeom>
          <a:noFill/>
        </p:spPr>
      </p:pic>
      <p:pic>
        <p:nvPicPr>
          <p:cNvPr id="24582" name="Picture 6" descr="knolcyperus met uitlopers en knolletje"/>
          <p:cNvPicPr>
            <a:picLocks noChangeAspect="1" noChangeArrowheads="1"/>
          </p:cNvPicPr>
          <p:nvPr/>
        </p:nvPicPr>
        <p:blipFill>
          <a:blip r:embed="rId5"/>
          <a:srcRect/>
          <a:stretch>
            <a:fillRect/>
          </a:stretch>
        </p:blipFill>
        <p:spPr bwMode="auto">
          <a:xfrm>
            <a:off x="4840288" y="2727325"/>
            <a:ext cx="1536700" cy="2692400"/>
          </a:xfrm>
          <a:prstGeom prst="rect">
            <a:avLst/>
          </a:prstGeom>
          <a:noFill/>
        </p:spPr>
      </p:pic>
      <p:pic>
        <p:nvPicPr>
          <p:cNvPr id="24583" name="Picture 7" descr="knolcyperus vegetatief"/>
          <p:cNvPicPr>
            <a:picLocks noChangeAspect="1" noChangeArrowheads="1"/>
          </p:cNvPicPr>
          <p:nvPr/>
        </p:nvPicPr>
        <p:blipFill>
          <a:blip r:embed="rId6"/>
          <a:srcRect/>
          <a:stretch>
            <a:fillRect/>
          </a:stretch>
        </p:blipFill>
        <p:spPr bwMode="auto">
          <a:xfrm>
            <a:off x="6616700" y="3455988"/>
            <a:ext cx="1335088" cy="2352675"/>
          </a:xfrm>
          <a:prstGeom prst="rect">
            <a:avLst/>
          </a:prstGeom>
          <a:noFill/>
        </p:spPr>
      </p:pic>
      <p:sp>
        <p:nvSpPr>
          <p:cNvPr id="24584" name="Text Box 8"/>
          <p:cNvSpPr txBox="1">
            <a:spLocks noChangeArrowheads="1"/>
          </p:cNvSpPr>
          <p:nvPr/>
        </p:nvSpPr>
        <p:spPr bwMode="auto">
          <a:xfrm>
            <a:off x="1003300" y="3335338"/>
            <a:ext cx="1304925" cy="354012"/>
          </a:xfrm>
          <a:prstGeom prst="rect">
            <a:avLst/>
          </a:prstGeom>
          <a:noFill/>
          <a:ln w="9525">
            <a:noFill/>
            <a:miter lim="800000"/>
            <a:headEnd/>
            <a:tailEnd/>
          </a:ln>
          <a:effectLst/>
        </p:spPr>
        <p:txBody>
          <a:bodyPr>
            <a:spAutoFit/>
          </a:bodyPr>
          <a:lstStyle/>
          <a:p>
            <a:pPr>
              <a:spcBef>
                <a:spcPct val="50000"/>
              </a:spcBef>
            </a:pPr>
            <a:r>
              <a:rPr lang="nl-BE" sz="1600" b="1">
                <a:latin typeface="Arial Narrow" pitchFamily="34" charset="0"/>
              </a:rPr>
              <a:t>1 knolletje</a:t>
            </a:r>
            <a:endParaRPr lang="nl-NL" sz="1600" b="1">
              <a:latin typeface="Arial Narrow" pitchFamily="34" charset="0"/>
            </a:endParaRPr>
          </a:p>
        </p:txBody>
      </p:sp>
      <p:sp>
        <p:nvSpPr>
          <p:cNvPr id="24585" name="Text Box 9"/>
          <p:cNvSpPr txBox="1">
            <a:spLocks noChangeArrowheads="1"/>
          </p:cNvSpPr>
          <p:nvPr/>
        </p:nvSpPr>
        <p:spPr bwMode="auto">
          <a:xfrm>
            <a:off x="854075" y="4027488"/>
            <a:ext cx="2214563" cy="609600"/>
          </a:xfrm>
          <a:prstGeom prst="rect">
            <a:avLst/>
          </a:prstGeom>
          <a:noFill/>
          <a:ln w="9525">
            <a:noFill/>
            <a:miter lim="800000"/>
            <a:headEnd/>
            <a:tailEnd/>
          </a:ln>
          <a:effectLst/>
        </p:spPr>
        <p:txBody>
          <a:bodyPr>
            <a:spAutoFit/>
          </a:bodyPr>
          <a:lstStyle/>
          <a:p>
            <a:pPr>
              <a:spcBef>
                <a:spcPct val="50000"/>
              </a:spcBef>
            </a:pPr>
            <a:r>
              <a:rPr lang="nl-BE" sz="1600" b="1">
                <a:latin typeface="Arial Narrow" pitchFamily="34" charset="0"/>
              </a:rPr>
              <a:t>10-tal uitlopers (meerdere malen per groeiseizoen</a:t>
            </a:r>
            <a:r>
              <a:rPr lang="nl-BE" sz="1400" b="1">
                <a:latin typeface="Arial Narrow" pitchFamily="34" charset="0"/>
              </a:rPr>
              <a:t>)</a:t>
            </a:r>
            <a:endParaRPr lang="nl-NL" sz="1400" b="1">
              <a:latin typeface="Arial Narrow" pitchFamily="34" charset="0"/>
            </a:endParaRPr>
          </a:p>
        </p:txBody>
      </p:sp>
      <p:sp>
        <p:nvSpPr>
          <p:cNvPr id="24586" name="Text Box 10"/>
          <p:cNvSpPr txBox="1">
            <a:spLocks noChangeArrowheads="1"/>
          </p:cNvSpPr>
          <p:nvPr/>
        </p:nvSpPr>
        <p:spPr bwMode="auto">
          <a:xfrm>
            <a:off x="898525" y="4983163"/>
            <a:ext cx="2333625" cy="866775"/>
          </a:xfrm>
          <a:prstGeom prst="rect">
            <a:avLst/>
          </a:prstGeom>
          <a:noFill/>
          <a:ln w="9525">
            <a:noFill/>
            <a:miter lim="800000"/>
            <a:headEnd/>
            <a:tailEnd/>
          </a:ln>
          <a:effectLst/>
        </p:spPr>
        <p:txBody>
          <a:bodyPr>
            <a:spAutoFit/>
          </a:bodyPr>
          <a:lstStyle/>
          <a:p>
            <a:pPr>
              <a:spcBef>
                <a:spcPct val="50000"/>
              </a:spcBef>
            </a:pPr>
            <a:r>
              <a:rPr lang="nl-NL" sz="1600" b="1">
                <a:latin typeface="Arial Narrow" pitchFamily="34" charset="0"/>
              </a:rPr>
              <a:t>2000’en plantjes en 8000 knolletjes</a:t>
            </a:r>
            <a:br>
              <a:rPr lang="nl-NL" sz="1600" b="1">
                <a:latin typeface="Arial Narrow" pitchFamily="34" charset="0"/>
              </a:rPr>
            </a:br>
            <a:r>
              <a:rPr lang="nl-NL" sz="1600" b="1">
                <a:latin typeface="Arial Narrow" pitchFamily="34" charset="0"/>
              </a:rPr>
              <a:t>10 m2 besmet</a:t>
            </a:r>
          </a:p>
        </p:txBody>
      </p:sp>
      <p:sp>
        <p:nvSpPr>
          <p:cNvPr id="24587" name="AutoShape 11"/>
          <p:cNvSpPr>
            <a:spLocks noChangeArrowheads="1"/>
          </p:cNvSpPr>
          <p:nvPr/>
        </p:nvSpPr>
        <p:spPr bwMode="auto">
          <a:xfrm>
            <a:off x="1419225" y="3694113"/>
            <a:ext cx="220663" cy="258762"/>
          </a:xfrm>
          <a:prstGeom prst="downArrow">
            <a:avLst>
              <a:gd name="adj1" fmla="val 50000"/>
              <a:gd name="adj2" fmla="val 29316"/>
            </a:avLst>
          </a:prstGeom>
          <a:solidFill>
            <a:schemeClr val="accent1"/>
          </a:solidFill>
          <a:ln w="9525">
            <a:solidFill>
              <a:schemeClr val="tx1"/>
            </a:solidFill>
            <a:miter lim="800000"/>
            <a:headEnd/>
            <a:tailEnd/>
          </a:ln>
          <a:effectLst/>
        </p:spPr>
        <p:txBody>
          <a:bodyPr wrap="none" anchor="ctr"/>
          <a:lstStyle/>
          <a:p>
            <a:endParaRPr lang="nl-BE"/>
          </a:p>
        </p:txBody>
      </p:sp>
      <p:sp>
        <p:nvSpPr>
          <p:cNvPr id="24588" name="AutoShape 12"/>
          <p:cNvSpPr>
            <a:spLocks noChangeArrowheads="1"/>
          </p:cNvSpPr>
          <p:nvPr/>
        </p:nvSpPr>
        <p:spPr bwMode="auto">
          <a:xfrm>
            <a:off x="1435100" y="4694238"/>
            <a:ext cx="219075" cy="258762"/>
          </a:xfrm>
          <a:prstGeom prst="downArrow">
            <a:avLst>
              <a:gd name="adj1" fmla="val 50000"/>
              <a:gd name="adj2" fmla="val 29529"/>
            </a:avLst>
          </a:prstGeom>
          <a:solidFill>
            <a:schemeClr val="accent1"/>
          </a:solidFill>
          <a:ln w="9525">
            <a:solidFill>
              <a:schemeClr val="tx1"/>
            </a:solidFill>
            <a:miter lim="800000"/>
            <a:headEnd/>
            <a:tailEnd/>
          </a:ln>
          <a:effectLst/>
        </p:spPr>
        <p:txBody>
          <a:bodyPr wrap="none" anchor="ctr"/>
          <a:lstStyle/>
          <a:p>
            <a:endParaRPr lang="nl-BE"/>
          </a:p>
        </p:txBody>
      </p:sp>
      <p:sp>
        <p:nvSpPr>
          <p:cNvPr id="24589" name="Text Box 13"/>
          <p:cNvSpPr txBox="1">
            <a:spLocks noChangeArrowheads="1"/>
          </p:cNvSpPr>
          <p:nvPr/>
        </p:nvSpPr>
        <p:spPr bwMode="auto">
          <a:xfrm>
            <a:off x="496888" y="6302375"/>
            <a:ext cx="7996237" cy="385763"/>
          </a:xfrm>
          <a:prstGeom prst="rect">
            <a:avLst/>
          </a:prstGeom>
          <a:noFill/>
          <a:ln w="9525">
            <a:noFill/>
            <a:miter lim="800000"/>
            <a:headEnd/>
            <a:tailEnd/>
          </a:ln>
          <a:effectLst/>
        </p:spPr>
        <p:txBody>
          <a:bodyPr>
            <a:spAutoFit/>
          </a:bodyPr>
          <a:lstStyle/>
          <a:p>
            <a:pPr>
              <a:spcBef>
                <a:spcPct val="50000"/>
              </a:spcBef>
            </a:pPr>
            <a:endParaRPr lang="nl-NL" sz="1800">
              <a:latin typeface="Arial Narrow" pitchFamily="34" charset="0"/>
            </a:endParaRPr>
          </a:p>
        </p:txBody>
      </p:sp>
      <p:sp>
        <p:nvSpPr>
          <p:cNvPr id="24590" name="AutoShape 14"/>
          <p:cNvSpPr>
            <a:spLocks noChangeArrowheads="1"/>
          </p:cNvSpPr>
          <p:nvPr/>
        </p:nvSpPr>
        <p:spPr bwMode="auto">
          <a:xfrm>
            <a:off x="852488" y="6142038"/>
            <a:ext cx="912812" cy="192087"/>
          </a:xfrm>
          <a:prstGeom prst="rightArrow">
            <a:avLst>
              <a:gd name="adj1" fmla="val 50000"/>
              <a:gd name="adj2" fmla="val 118802"/>
            </a:avLst>
          </a:prstGeom>
          <a:solidFill>
            <a:srgbClr val="FF0000"/>
          </a:solidFill>
          <a:ln w="9525">
            <a:solidFill>
              <a:schemeClr val="tx1"/>
            </a:solidFill>
            <a:miter lim="800000"/>
            <a:headEnd/>
            <a:tailEnd/>
          </a:ln>
          <a:effectLst/>
        </p:spPr>
        <p:txBody>
          <a:bodyPr wrap="none" anchor="ctr"/>
          <a:lstStyle/>
          <a:p>
            <a:endParaRPr lang="nl-BE"/>
          </a:p>
        </p:txBody>
      </p:sp>
      <p:sp>
        <p:nvSpPr>
          <p:cNvPr id="24591" name="Text Box 15"/>
          <p:cNvSpPr txBox="1">
            <a:spLocks noChangeArrowheads="1"/>
          </p:cNvSpPr>
          <p:nvPr/>
        </p:nvSpPr>
        <p:spPr bwMode="auto">
          <a:xfrm>
            <a:off x="1824038" y="5959475"/>
            <a:ext cx="6945312" cy="479425"/>
          </a:xfrm>
          <a:prstGeom prst="rect">
            <a:avLst/>
          </a:prstGeom>
          <a:noFill/>
          <a:ln w="9525">
            <a:noFill/>
            <a:miter lim="800000"/>
            <a:headEnd/>
            <a:tailEnd/>
          </a:ln>
          <a:effectLst/>
        </p:spPr>
        <p:txBody>
          <a:bodyPr>
            <a:spAutoFit/>
          </a:bodyPr>
          <a:lstStyle/>
          <a:p>
            <a:pPr>
              <a:spcBef>
                <a:spcPct val="50000"/>
              </a:spcBef>
            </a:pPr>
            <a:r>
              <a:rPr lang="nl-BE" sz="2400">
                <a:latin typeface="Arial Narrow" pitchFamily="34" charset="0"/>
              </a:rPr>
              <a:t>Knolletjes blijven tot 10 jaar actief en zijn winterhard !</a:t>
            </a:r>
            <a:endParaRPr lang="nl-NL" sz="2400">
              <a:latin typeface="Arial Narrow" pitchFamily="34" charset="0"/>
            </a:endParaRPr>
          </a:p>
        </p:txBody>
      </p:sp>
      <p:pic>
        <p:nvPicPr>
          <p:cNvPr id="24592" name="Picture 16" descr="lcv"/>
          <p:cNvPicPr>
            <a:picLocks noChangeAspect="1" noChangeArrowheads="1"/>
          </p:cNvPicPr>
          <p:nvPr/>
        </p:nvPicPr>
        <p:blipFill>
          <a:blip r:embed="rId7"/>
          <a:srcRect/>
          <a:stretch>
            <a:fillRect/>
          </a:stretch>
        </p:blipFill>
        <p:spPr bwMode="auto">
          <a:xfrm>
            <a:off x="468313" y="6121400"/>
            <a:ext cx="1371600" cy="8953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a:lstStyle/>
          <a:p>
            <a:r>
              <a:rPr lang="nl-BE" sz="1800" smtClean="0"/>
              <a:t>Knolcyperus….opmars in Vlaanderen </a:t>
            </a:r>
            <a:r>
              <a:rPr lang="nl-BE" sz="1200" smtClean="0"/>
              <a:t>Voorgeschiedenis</a:t>
            </a:r>
            <a:endParaRPr lang="nl-NL" sz="1200" smtClean="0"/>
          </a:p>
        </p:txBody>
      </p:sp>
      <p:sp>
        <p:nvSpPr>
          <p:cNvPr id="26627" name="Rectangle 3"/>
          <p:cNvSpPr>
            <a:spLocks noGrp="1" noChangeArrowheads="1"/>
          </p:cNvSpPr>
          <p:nvPr>
            <p:ph type="body" idx="4294967295"/>
          </p:nvPr>
        </p:nvSpPr>
        <p:spPr>
          <a:xfrm>
            <a:off x="323850" y="1152525"/>
            <a:ext cx="8280400" cy="4860925"/>
          </a:xfrm>
        </p:spPr>
        <p:txBody>
          <a:bodyPr/>
          <a:lstStyle/>
          <a:p>
            <a:pPr>
              <a:lnSpc>
                <a:spcPct val="90000"/>
              </a:lnSpc>
            </a:pPr>
            <a:r>
              <a:rPr lang="nl-BE" smtClean="0"/>
              <a:t>Begin jaren ’80</a:t>
            </a:r>
          </a:p>
          <a:p>
            <a:pPr lvl="1">
              <a:lnSpc>
                <a:spcPct val="90000"/>
              </a:lnSpc>
            </a:pPr>
            <a:r>
              <a:rPr lang="nl-BE" sz="2000" smtClean="0"/>
              <a:t>Knolcyperus in NL door import Amerikaanse gladioolbollen</a:t>
            </a:r>
          </a:p>
          <a:p>
            <a:pPr>
              <a:lnSpc>
                <a:spcPct val="90000"/>
              </a:lnSpc>
            </a:pPr>
            <a:r>
              <a:rPr lang="nl-BE" smtClean="0"/>
              <a:t>1985</a:t>
            </a:r>
          </a:p>
          <a:p>
            <a:pPr lvl="1">
              <a:lnSpc>
                <a:spcPct val="90000"/>
              </a:lnSpc>
            </a:pPr>
            <a:r>
              <a:rPr lang="nl-BE" sz="2000" smtClean="0"/>
              <a:t>Eerste problemen in Limburg, 68 ha besmet</a:t>
            </a:r>
          </a:p>
          <a:p>
            <a:pPr lvl="1">
              <a:lnSpc>
                <a:spcPct val="90000"/>
              </a:lnSpc>
            </a:pPr>
            <a:r>
              <a:rPr lang="nl-BE" sz="2000" smtClean="0"/>
              <a:t>Instellen meldingsplicht</a:t>
            </a:r>
          </a:p>
          <a:p>
            <a:pPr>
              <a:lnSpc>
                <a:spcPct val="90000"/>
              </a:lnSpc>
            </a:pPr>
            <a:r>
              <a:rPr lang="nl-BE" smtClean="0"/>
              <a:t>1987</a:t>
            </a:r>
          </a:p>
          <a:p>
            <a:pPr lvl="1">
              <a:lnSpc>
                <a:spcPct val="90000"/>
              </a:lnSpc>
            </a:pPr>
            <a:r>
              <a:rPr lang="nl-BE" sz="2000" smtClean="0"/>
              <a:t>Inventarisatie, literatuurstudie, proefvelden Limburg</a:t>
            </a:r>
          </a:p>
          <a:p>
            <a:pPr>
              <a:lnSpc>
                <a:spcPct val="90000"/>
              </a:lnSpc>
            </a:pPr>
            <a:r>
              <a:rPr lang="nl-BE" smtClean="0"/>
              <a:t>2000</a:t>
            </a:r>
          </a:p>
          <a:p>
            <a:pPr lvl="1">
              <a:lnSpc>
                <a:spcPct val="90000"/>
              </a:lnSpc>
            </a:pPr>
            <a:r>
              <a:rPr lang="nl-BE" sz="2000" smtClean="0"/>
              <a:t>Knolcyperus in Limburg en Antwerpen</a:t>
            </a:r>
          </a:p>
          <a:p>
            <a:pPr lvl="1">
              <a:lnSpc>
                <a:spcPct val="90000"/>
              </a:lnSpc>
            </a:pPr>
            <a:r>
              <a:rPr lang="nl-BE" sz="2000" smtClean="0"/>
              <a:t>Eerste vaststelling in Oost-Vlaanderen</a:t>
            </a:r>
          </a:p>
          <a:p>
            <a:pPr>
              <a:lnSpc>
                <a:spcPct val="90000"/>
              </a:lnSpc>
            </a:pPr>
            <a:r>
              <a:rPr lang="nl-BE" smtClean="0"/>
              <a:t>2007</a:t>
            </a:r>
          </a:p>
          <a:p>
            <a:pPr lvl="1">
              <a:lnSpc>
                <a:spcPct val="90000"/>
              </a:lnSpc>
            </a:pPr>
            <a:r>
              <a:rPr lang="nl-BE" sz="2000" smtClean="0"/>
              <a:t>Begeleiding bedrijven zware besmetting</a:t>
            </a:r>
          </a:p>
          <a:p>
            <a:pPr lvl="1">
              <a:lnSpc>
                <a:spcPct val="90000"/>
              </a:lnSpc>
              <a:buFontTx/>
              <a:buNone/>
            </a:pPr>
            <a:endParaRPr lang="nl-BE" smtClean="0"/>
          </a:p>
          <a:p>
            <a:pPr lvl="1">
              <a:lnSpc>
                <a:spcPct val="90000"/>
              </a:lnSpc>
              <a:buFontTx/>
              <a:buNone/>
            </a:pPr>
            <a:endParaRPr lang="nl-BE" smtClean="0"/>
          </a:p>
          <a:p>
            <a:pPr lvl="1">
              <a:lnSpc>
                <a:spcPct val="90000"/>
              </a:lnSpc>
              <a:buFontTx/>
              <a:buNone/>
            </a:pPr>
            <a:endParaRPr lang="nl-NL" smtClean="0"/>
          </a:p>
        </p:txBody>
      </p:sp>
      <p:pic>
        <p:nvPicPr>
          <p:cNvPr id="26628" name="Picture 4" descr="lcv"/>
          <p:cNvPicPr>
            <a:picLocks noChangeAspect="1" noChangeArrowheads="1"/>
          </p:cNvPicPr>
          <p:nvPr/>
        </p:nvPicPr>
        <p:blipFill>
          <a:blip r:embed="rId2"/>
          <a:srcRect/>
          <a:stretch>
            <a:fillRect/>
          </a:stretch>
        </p:blipFill>
        <p:spPr bwMode="auto">
          <a:xfrm>
            <a:off x="0" y="6192838"/>
            <a:ext cx="1371600" cy="8953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lIns="91440" tIns="45720" rIns="91440" bIns="45720"/>
          <a:lstStyle/>
          <a:p>
            <a:r>
              <a:rPr lang="nl-BE" sz="1800" smtClean="0"/>
              <a:t>Knolcyperus….opmars in Vlaanderen</a:t>
            </a:r>
            <a:br>
              <a:rPr lang="nl-BE" sz="1800" smtClean="0"/>
            </a:br>
            <a:r>
              <a:rPr lang="nl-BE" sz="1200" smtClean="0"/>
              <a:t>situatie 2010 </a:t>
            </a:r>
            <a:r>
              <a:rPr lang="nl-BE" sz="800" smtClean="0"/>
              <a:t>(bron FAVV)</a:t>
            </a:r>
            <a:endParaRPr lang="nl-NL" sz="800" smtClean="0"/>
          </a:p>
        </p:txBody>
      </p:sp>
      <p:pic>
        <p:nvPicPr>
          <p:cNvPr id="27651" name="Picture 4"/>
          <p:cNvPicPr>
            <a:picLocks noChangeAspect="1" noChangeArrowheads="1"/>
          </p:cNvPicPr>
          <p:nvPr/>
        </p:nvPicPr>
        <p:blipFill>
          <a:blip r:embed="rId3"/>
          <a:srcRect/>
          <a:stretch>
            <a:fillRect/>
          </a:stretch>
        </p:blipFill>
        <p:spPr bwMode="auto">
          <a:xfrm>
            <a:off x="420688" y="2027238"/>
            <a:ext cx="8131175" cy="3570287"/>
          </a:xfrm>
          <a:prstGeom prst="rect">
            <a:avLst/>
          </a:prstGeom>
          <a:noFill/>
          <a:ln w="9525">
            <a:noFill/>
            <a:miter lim="800000"/>
            <a:headEnd/>
            <a:tailEnd/>
          </a:ln>
        </p:spPr>
      </p:pic>
      <p:sp>
        <p:nvSpPr>
          <p:cNvPr id="27652" name="Text Box 5"/>
          <p:cNvSpPr txBox="1">
            <a:spLocks noChangeArrowheads="1"/>
          </p:cNvSpPr>
          <p:nvPr/>
        </p:nvSpPr>
        <p:spPr bwMode="auto">
          <a:xfrm>
            <a:off x="615950" y="5746750"/>
            <a:ext cx="7678738" cy="865188"/>
          </a:xfrm>
          <a:prstGeom prst="rect">
            <a:avLst/>
          </a:prstGeom>
          <a:noFill/>
          <a:ln w="9525">
            <a:noFill/>
            <a:miter lim="800000"/>
            <a:headEnd/>
            <a:tailEnd/>
          </a:ln>
        </p:spPr>
        <p:txBody>
          <a:bodyPr>
            <a:spAutoFit/>
          </a:bodyPr>
          <a:lstStyle/>
          <a:p>
            <a:pPr>
              <a:spcBef>
                <a:spcPct val="50000"/>
              </a:spcBef>
            </a:pPr>
            <a:r>
              <a:rPr lang="nl-BE" sz="2400">
                <a:latin typeface="Arial Narrow" pitchFamily="34" charset="0"/>
              </a:rPr>
              <a:t>Controle FAVV 2011: 65 nieuwe percelen met knolcyperus </a:t>
            </a:r>
          </a:p>
          <a:p>
            <a:pPr>
              <a:spcBef>
                <a:spcPct val="50000"/>
              </a:spcBef>
            </a:pPr>
            <a:r>
              <a:rPr lang="nl-BE" sz="1600">
                <a:latin typeface="Arial Narrow" pitchFamily="34" charset="0"/>
              </a:rPr>
              <a:t>(vnl Limburg en West-Vlaanderen)</a:t>
            </a:r>
            <a:endParaRPr lang="nl-NL" sz="1600">
              <a:latin typeface="Arial Narrow" pitchFamily="34" charset="0"/>
            </a:endParaRPr>
          </a:p>
        </p:txBody>
      </p:sp>
      <p:pic>
        <p:nvPicPr>
          <p:cNvPr id="27653" name="Picture 4"/>
          <p:cNvPicPr>
            <a:picLocks noChangeAspect="1" noChangeArrowheads="1"/>
          </p:cNvPicPr>
          <p:nvPr/>
        </p:nvPicPr>
        <p:blipFill>
          <a:blip r:embed="rId3"/>
          <a:srcRect/>
          <a:stretch>
            <a:fillRect/>
          </a:stretch>
        </p:blipFill>
        <p:spPr bwMode="auto">
          <a:xfrm>
            <a:off x="396875" y="1800225"/>
            <a:ext cx="8132763" cy="3570288"/>
          </a:xfrm>
          <a:prstGeom prst="rect">
            <a:avLst/>
          </a:prstGeom>
          <a:noFill/>
          <a:ln w="9525">
            <a:noFill/>
            <a:miter lim="800000"/>
            <a:headEnd/>
            <a:tailEnd/>
          </a:ln>
        </p:spPr>
      </p:pic>
      <p:pic>
        <p:nvPicPr>
          <p:cNvPr id="27654" name="Picture 6" descr="lcv"/>
          <p:cNvPicPr>
            <a:picLocks noChangeAspect="1" noChangeArrowheads="1"/>
          </p:cNvPicPr>
          <p:nvPr/>
        </p:nvPicPr>
        <p:blipFill>
          <a:blip r:embed="rId4"/>
          <a:srcRect/>
          <a:stretch>
            <a:fillRect/>
          </a:stretch>
        </p:blipFill>
        <p:spPr bwMode="auto">
          <a:xfrm>
            <a:off x="5437188" y="6192838"/>
            <a:ext cx="1371600" cy="895350"/>
          </a:xfrm>
          <a:prstGeom prst="rect">
            <a:avLst/>
          </a:prstGeom>
          <a:noFill/>
        </p:spPr>
      </p:pic>
      <p:sp>
        <p:nvSpPr>
          <p:cNvPr id="27655" name="Oval 7"/>
          <p:cNvSpPr>
            <a:spLocks noChangeArrowheads="1"/>
          </p:cNvSpPr>
          <p:nvPr/>
        </p:nvSpPr>
        <p:spPr bwMode="auto">
          <a:xfrm>
            <a:off x="2628900" y="2952750"/>
            <a:ext cx="1511300" cy="719138"/>
          </a:xfrm>
          <a:prstGeom prst="ellipse">
            <a:avLst/>
          </a:prstGeom>
          <a:noFill/>
          <a:ln w="57150">
            <a:solidFill>
              <a:srgbClr val="FF0000"/>
            </a:solidFill>
            <a:round/>
            <a:headEnd/>
            <a:tailEnd/>
          </a:ln>
          <a:effectLst/>
        </p:spPr>
        <p:txBody>
          <a:bodyPr wrap="none" anchor="ctr"/>
          <a:lstStyle/>
          <a:p>
            <a:endParaRPr lang="nl-BE"/>
          </a:p>
        </p:txBody>
      </p:sp>
      <p:sp>
        <p:nvSpPr>
          <p:cNvPr id="27656" name="Text Box 8"/>
          <p:cNvSpPr txBox="1">
            <a:spLocks noChangeArrowheads="1"/>
          </p:cNvSpPr>
          <p:nvPr/>
        </p:nvSpPr>
        <p:spPr bwMode="auto">
          <a:xfrm>
            <a:off x="3205163" y="3024188"/>
            <a:ext cx="406400" cy="579437"/>
          </a:xfrm>
          <a:prstGeom prst="rect">
            <a:avLst/>
          </a:prstGeom>
          <a:noFill/>
          <a:ln w="9525">
            <a:noFill/>
            <a:miter lim="800000"/>
            <a:headEnd/>
            <a:tailEnd/>
          </a:ln>
          <a:effectLst/>
        </p:spPr>
        <p:txBody>
          <a:bodyPr wrap="none">
            <a:spAutoFit/>
          </a:bodyPr>
          <a:lstStyle/>
          <a:p>
            <a:r>
              <a:rPr lang="nl-BE"/>
              <a:t>?</a:t>
            </a:r>
            <a:endParaRPr lang="nl-NL"/>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r>
              <a:rPr lang="nl-BE" smtClean="0"/>
              <a:t>Perceel besmet….een beeld</a:t>
            </a:r>
            <a:endParaRPr lang="nl-NL" smtClean="0"/>
          </a:p>
        </p:txBody>
      </p:sp>
      <p:pic>
        <p:nvPicPr>
          <p:cNvPr id="29699" name="Picture 3" descr="knolcyperusbocholt26jun08 (36)"/>
          <p:cNvPicPr>
            <a:picLocks noGrp="1" noChangeAspect="1" noChangeArrowheads="1"/>
          </p:cNvPicPr>
          <p:nvPr>
            <p:ph idx="4294967295"/>
          </p:nvPr>
        </p:nvPicPr>
        <p:blipFill>
          <a:blip r:embed="rId2"/>
          <a:srcRect/>
          <a:stretch>
            <a:fillRect/>
          </a:stretch>
        </p:blipFill>
        <p:spPr>
          <a:xfrm>
            <a:off x="952500" y="1474788"/>
            <a:ext cx="6513513" cy="5211762"/>
          </a:xfrm>
        </p:spPr>
      </p:pic>
      <p:pic>
        <p:nvPicPr>
          <p:cNvPr id="29700" name="Picture 4" descr="lcv"/>
          <p:cNvPicPr>
            <a:picLocks noChangeAspect="1" noChangeArrowheads="1"/>
          </p:cNvPicPr>
          <p:nvPr/>
        </p:nvPicPr>
        <p:blipFill>
          <a:blip r:embed="rId3"/>
          <a:srcRect/>
          <a:stretch>
            <a:fillRect/>
          </a:stretch>
        </p:blipFill>
        <p:spPr bwMode="auto">
          <a:xfrm>
            <a:off x="252413" y="6121400"/>
            <a:ext cx="1371600" cy="8953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p:txBody>
          <a:bodyPr/>
          <a:lstStyle/>
          <a:p>
            <a:r>
              <a:rPr lang="nl-BE" smtClean="0"/>
              <a:t>Hoe geraakt een perceel besmet?</a:t>
            </a:r>
            <a:endParaRPr lang="nl-NL" smtClean="0"/>
          </a:p>
        </p:txBody>
      </p:sp>
      <p:sp>
        <p:nvSpPr>
          <p:cNvPr id="30723" name="Rectangle 3"/>
          <p:cNvSpPr>
            <a:spLocks noGrp="1" noChangeArrowheads="1"/>
          </p:cNvSpPr>
          <p:nvPr>
            <p:ph type="body" idx="4294967295"/>
          </p:nvPr>
        </p:nvSpPr>
        <p:spPr/>
        <p:txBody>
          <a:bodyPr/>
          <a:lstStyle/>
          <a:p>
            <a:r>
              <a:rPr lang="nl-BE" sz="3200" smtClean="0"/>
              <a:t>Besmet plantgoed knolgewassen    vb bloembollen</a:t>
            </a:r>
          </a:p>
          <a:p>
            <a:r>
              <a:rPr lang="nl-BE" sz="3200" smtClean="0"/>
              <a:t>Aanvoer </a:t>
            </a:r>
            <a:r>
              <a:rPr lang="nl-BE" sz="3200" smtClean="0">
                <a:solidFill>
                  <a:srgbClr val="FF0000"/>
                </a:solidFill>
              </a:rPr>
              <a:t>besmette</a:t>
            </a:r>
            <a:r>
              <a:rPr lang="nl-BE" sz="3200" smtClean="0"/>
              <a:t> grond en stalmest</a:t>
            </a:r>
          </a:p>
          <a:p>
            <a:r>
              <a:rPr lang="nl-BE" sz="3200" smtClean="0"/>
              <a:t>Vuil en </a:t>
            </a:r>
            <a:r>
              <a:rPr lang="nl-BE" sz="3200" smtClean="0">
                <a:solidFill>
                  <a:srgbClr val="FF0000"/>
                </a:solidFill>
              </a:rPr>
              <a:t>grondresten aan machines</a:t>
            </a:r>
          </a:p>
          <a:p>
            <a:r>
              <a:rPr lang="nl-BE" sz="3200" smtClean="0"/>
              <a:t>Uitlopers besmette </a:t>
            </a:r>
            <a:r>
              <a:rPr lang="nl-BE" sz="3200" smtClean="0">
                <a:solidFill>
                  <a:srgbClr val="FF0000"/>
                </a:solidFill>
              </a:rPr>
              <a:t>buurpercelen</a:t>
            </a:r>
          </a:p>
          <a:p>
            <a:r>
              <a:rPr lang="nl-BE" sz="3200" smtClean="0"/>
              <a:t>Grondbewerkingen </a:t>
            </a:r>
            <a:endParaRPr lang="nl-NL" sz="3200" smtClean="0"/>
          </a:p>
        </p:txBody>
      </p:sp>
      <p:pic>
        <p:nvPicPr>
          <p:cNvPr id="30724" name="Picture 4" descr="lcv"/>
          <p:cNvPicPr>
            <a:picLocks noChangeAspect="1" noChangeArrowheads="1"/>
          </p:cNvPicPr>
          <p:nvPr/>
        </p:nvPicPr>
        <p:blipFill>
          <a:blip r:embed="rId3"/>
          <a:srcRect/>
          <a:stretch>
            <a:fillRect/>
          </a:stretch>
        </p:blipFill>
        <p:spPr bwMode="auto">
          <a:xfrm>
            <a:off x="468313" y="6121400"/>
            <a:ext cx="1371600" cy="8953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lstStyle/>
          <a:p>
            <a:r>
              <a:rPr lang="nl-BE" sz="1800" smtClean="0"/>
              <a:t>Uitbreiding of nieuwe besmetting voorkomen</a:t>
            </a:r>
            <a:endParaRPr lang="nl-NL" sz="1800" smtClean="0"/>
          </a:p>
        </p:txBody>
      </p:sp>
      <p:sp>
        <p:nvSpPr>
          <p:cNvPr id="32771" name="Rectangle 3"/>
          <p:cNvSpPr>
            <a:spLocks noGrp="1" noChangeArrowheads="1"/>
          </p:cNvSpPr>
          <p:nvPr>
            <p:ph type="body" idx="4294967295"/>
          </p:nvPr>
        </p:nvSpPr>
        <p:spPr/>
        <p:txBody>
          <a:bodyPr/>
          <a:lstStyle/>
          <a:p>
            <a:r>
              <a:rPr lang="nl-BE" sz="2800" dirty="0" smtClean="0"/>
              <a:t>Onbesmet plantgoed en stalmest gebruiken</a:t>
            </a:r>
          </a:p>
          <a:p>
            <a:r>
              <a:rPr lang="nl-BE" sz="2800" dirty="0" smtClean="0"/>
              <a:t>Geen aanvoer verdachte grond</a:t>
            </a:r>
          </a:p>
          <a:p>
            <a:r>
              <a:rPr lang="nl-BE" sz="2800" dirty="0" smtClean="0"/>
              <a:t>Besmette percelen laatst behandelen</a:t>
            </a:r>
          </a:p>
          <a:p>
            <a:r>
              <a:rPr lang="nl-BE" sz="2800" dirty="0" smtClean="0"/>
              <a:t>Reinigen machines op het veld</a:t>
            </a:r>
          </a:p>
          <a:p>
            <a:r>
              <a:rPr lang="nl-BE" sz="2800" dirty="0" smtClean="0"/>
              <a:t>Geen hakvruchten of knolgewassen verbouwen: </a:t>
            </a:r>
            <a:r>
              <a:rPr lang="nl-BE" sz="2800" dirty="0" smtClean="0">
                <a:solidFill>
                  <a:srgbClr val="FF0000"/>
                </a:solidFill>
              </a:rPr>
              <a:t>geen bieten, aardappelen, wortelen uien… op besmette percelen!</a:t>
            </a:r>
            <a:endParaRPr lang="nl-NL" sz="2800" dirty="0" smtClean="0">
              <a:solidFill>
                <a:srgbClr val="FF0000"/>
              </a:solidFill>
            </a:endParaRPr>
          </a:p>
        </p:txBody>
      </p:sp>
      <p:pic>
        <p:nvPicPr>
          <p:cNvPr id="32772" name="Picture 4" descr="lcv"/>
          <p:cNvPicPr>
            <a:picLocks noChangeAspect="1" noChangeArrowheads="1"/>
          </p:cNvPicPr>
          <p:nvPr/>
        </p:nvPicPr>
        <p:blipFill>
          <a:blip r:embed="rId2"/>
          <a:srcRect/>
          <a:stretch>
            <a:fillRect/>
          </a:stretch>
        </p:blipFill>
        <p:spPr bwMode="auto">
          <a:xfrm>
            <a:off x="468313" y="6121400"/>
            <a:ext cx="1371600" cy="8953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V-Presentatie">
  <a:themeElements>
    <a:clrScheme name="Landbouw en Visserij">
      <a:dk1>
        <a:sysClr val="windowText" lastClr="000000"/>
      </a:dk1>
      <a:lt1>
        <a:sysClr val="window" lastClr="FFFFFF"/>
      </a:lt1>
      <a:dk2>
        <a:srgbClr val="583119"/>
      </a:dk2>
      <a:lt2>
        <a:srgbClr val="F4EED8"/>
      </a:lt2>
      <a:accent1>
        <a:srgbClr val="009EE0"/>
      </a:accent1>
      <a:accent2>
        <a:srgbClr val="583119"/>
      </a:accent2>
      <a:accent3>
        <a:srgbClr val="99B815"/>
      </a:accent3>
      <a:accent4>
        <a:srgbClr val="FDC300"/>
      </a:accent4>
      <a:accent5>
        <a:srgbClr val="CD1719"/>
      </a:accent5>
      <a:accent6>
        <a:srgbClr val="7F7F7F"/>
      </a:accent6>
      <a:hlink>
        <a:srgbClr val="009EE0"/>
      </a:hlink>
      <a:folHlink>
        <a:srgbClr val="009EE0"/>
      </a:folHlink>
    </a:clrScheme>
    <a:fontScheme name="Sjabloon-presentaties-LV_OUD">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w="101600">
          <a:miter lim="800000"/>
        </a:ln>
      </a:spPr>
      <a:bodyPr rtlCol="0" anchor="ctr"/>
      <a:lstStyle>
        <a:defPPr marR="0" indent="0" algn="ctr" eaLnBrk="1" fontAlgn="base" hangingPunct="1">
          <a:lnSpc>
            <a:spcPct val="100000"/>
          </a:lnSpc>
          <a:spcBef>
            <a:spcPct val="0"/>
          </a:spcBef>
          <a:spcAft>
            <a:spcPct val="0"/>
          </a:spcAft>
          <a:buClrTx/>
          <a:buSzTx/>
          <a:buFontTx/>
          <a:buNone/>
          <a:tabLst/>
          <a:defRPr dirty="0" smtClean="0">
            <a:solidFill>
              <a:schemeClr val="tx1">
                <a:lumMod val="65000"/>
                <a:lumOff val="35000"/>
              </a:schemeClr>
            </a:solidFill>
            <a:latin typeface="Verdana" pitchFamily="34" charset="0"/>
          </a:defRPr>
        </a:defPPr>
      </a:lstStyle>
      <a:style>
        <a:lnRef idx="2">
          <a:schemeClr val="accent3"/>
        </a:lnRef>
        <a:fillRef idx="1">
          <a:schemeClr val="lt1"/>
        </a:fillRef>
        <a:effectRef idx="0">
          <a:schemeClr val="accent3"/>
        </a:effectRef>
        <a:fontRef idx="minor">
          <a:schemeClr val="dk1"/>
        </a:fontRef>
      </a:style>
    </a:spDef>
    <a:lnDef>
      <a:spPr bwMode="auto">
        <a:gradFill rotWithShape="1">
          <a:gsLst>
            <a:gs pos="0">
              <a:srgbClr val="C8DF8D"/>
            </a:gs>
            <a:gs pos="100000">
              <a:srgbClr val="AEC86F"/>
            </a:gs>
          </a:gsLst>
          <a:lin ang="5400000" scaled="1"/>
        </a:gradFill>
        <a:ln w="76200" cap="flat" cmpd="sng" algn="ctr">
          <a:solidFill>
            <a:schemeClr val="tx1">
              <a:lumMod val="50000"/>
              <a:lumOff val="50000"/>
            </a:schemeClr>
          </a:solidFill>
          <a:prstDash val="solid"/>
          <a:round/>
          <a:headEnd type="none" w="med" len="med"/>
          <a:tailEnd type="none" w="med" len="med"/>
        </a:ln>
        <a:effectLst/>
      </a:spPr>
      <a:bodyPr/>
      <a:lstStyle/>
    </a:lnDef>
  </a:objectDefaults>
  <a:extraClrSchemeLst>
    <a:extraClrScheme>
      <a:clrScheme name="Sjabloon-presentaties-LV_OU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jabloon-presentaties-LV_OU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jabloon-presentaties-LV_OU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jabloon-presentaties-LV_OU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jabloon-presentaties-LV_OU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jabloon-presentaties-LV_OU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jabloon-presentaties-LV_OUD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jabloon-presentaties-LV_OU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jabloon-presentaties-LV_OU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jabloon-presentaties-LV_OU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jabloon-presentaties-LV_OU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jabloon-presentaties-LV_OU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LV-Presentatie</Template>
  <TotalTime>43</TotalTime>
  <Words>573</Words>
  <Application>Microsoft Office PowerPoint</Application>
  <PresentationFormat>Aangepast</PresentationFormat>
  <Paragraphs>118</Paragraphs>
  <Slides>14</Slides>
  <Notes>4</Notes>
  <HiddenSlides>0</HiddenSlides>
  <MMClips>0</MMClips>
  <ScaleCrop>false</ScaleCrop>
  <HeadingPairs>
    <vt:vector size="8" baseType="variant">
      <vt:variant>
        <vt:lpstr>Gebruikte lettertypen</vt:lpstr>
      </vt:variant>
      <vt:variant>
        <vt:i4>5</vt:i4>
      </vt:variant>
      <vt:variant>
        <vt:lpstr>Thema</vt:lpstr>
      </vt:variant>
      <vt:variant>
        <vt:i4>1</vt:i4>
      </vt:variant>
      <vt:variant>
        <vt:lpstr>Ingesloten OLE-bronprogramma's</vt:lpstr>
      </vt:variant>
      <vt:variant>
        <vt:i4>1</vt:i4>
      </vt:variant>
      <vt:variant>
        <vt:lpstr>Diatitels</vt:lpstr>
      </vt:variant>
      <vt:variant>
        <vt:i4>14</vt:i4>
      </vt:variant>
    </vt:vector>
  </HeadingPairs>
  <TitlesOfParts>
    <vt:vector size="21" baseType="lpstr">
      <vt:lpstr>Arial</vt:lpstr>
      <vt:lpstr>Arial Narrow</vt:lpstr>
      <vt:lpstr>Times</vt:lpstr>
      <vt:lpstr>Verdana</vt:lpstr>
      <vt:lpstr>Wingdings</vt:lpstr>
      <vt:lpstr>LV-Presentatie</vt:lpstr>
      <vt:lpstr>Afbeelding</vt:lpstr>
      <vt:lpstr>Knolcyperus: een nieuwe bedreiging?</vt:lpstr>
      <vt:lpstr>Wat is knolcyperus?</vt:lpstr>
      <vt:lpstr>PowerPoint-presentatie</vt:lpstr>
      <vt:lpstr>Van knolletje naar woekerplant</vt:lpstr>
      <vt:lpstr>Knolcyperus….opmars in Vlaanderen Voorgeschiedenis</vt:lpstr>
      <vt:lpstr>Knolcyperus….opmars in Vlaanderen situatie 2010 (bron FAVV)</vt:lpstr>
      <vt:lpstr>Perceel besmet….een beeld</vt:lpstr>
      <vt:lpstr>Hoe geraakt een perceel besmet?</vt:lpstr>
      <vt:lpstr>Uitbreiding of nieuwe besmetting voorkomen</vt:lpstr>
      <vt:lpstr>Perceel besmet….wat dan?  Wetgeving??? NU en LATER?</vt:lpstr>
      <vt:lpstr>Perceel besmet…wat dan?</vt:lpstr>
      <vt:lpstr>Perceel besmet…wat dan?</vt:lpstr>
      <vt:lpstr>Perceel besmet…wat dan?</vt:lpstr>
      <vt:lpstr>PowerPoint-presentatie</vt:lpstr>
    </vt:vector>
  </TitlesOfParts>
  <Company>Vlaamse overheid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bernarse</dc:creator>
  <cp:lastModifiedBy>eric van dijck</cp:lastModifiedBy>
  <cp:revision>9</cp:revision>
  <dcterms:created xsi:type="dcterms:W3CDTF">2012-01-19T10:02:21Z</dcterms:created>
  <dcterms:modified xsi:type="dcterms:W3CDTF">2014-12-05T11:50:32Z</dcterms:modified>
</cp:coreProperties>
</file>