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87" r:id="rId3"/>
    <p:sldId id="288" r:id="rId4"/>
    <p:sldId id="257" r:id="rId5"/>
    <p:sldId id="285" r:id="rId6"/>
    <p:sldId id="286" r:id="rId7"/>
    <p:sldId id="282" r:id="rId8"/>
    <p:sldId id="283" r:id="rId9"/>
    <p:sldId id="284"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106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B90F9D-F70E-44D6-A3D0-B9C46A71704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E47E819-CD47-45E6-9794-97044D95CE58}" type="datetimeFigureOut">
              <a:rPr lang="en-US" smtClean="0"/>
              <a:pPr/>
              <a:t>6/26/2013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8FB90F9D-F70E-44D6-A3D0-B9C46A71704D}"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E47E819-CD47-45E6-9794-97044D95CE58}" type="datetimeFigureOut">
              <a:rPr lang="en-US" smtClean="0"/>
              <a:pPr/>
              <a:t>6/26/2013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FB90F9D-F70E-44D6-A3D0-B9C46A71704D}"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naZr5kkAzYM" TargetMode="External"/><Relationship Id="rId2" Type="http://schemas.openxmlformats.org/officeDocument/2006/relationships/hyperlink" Target="http://www.youtube.com/watch?v=uENITui5_jU&amp;feature=youtu.be"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John.arndt@juno.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aquathought.co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nouveausoulutions.com/" TargetMode="External"/><Relationship Id="rId2" Type="http://schemas.openxmlformats.org/officeDocument/2006/relationships/hyperlink" Target="http://www.nouveauhealing.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AS67HA4YMCs" TargetMode="External"/><Relationship Id="rId2" Type="http://schemas.openxmlformats.org/officeDocument/2006/relationships/hyperlink" Target="http://www.youtube.com/watch?v=05Io6lop3mk&amp;list=PLD9B543F27DC1C26C" TargetMode="External"/><Relationship Id="rId1" Type="http://schemas.openxmlformats.org/officeDocument/2006/relationships/slideLayout" Target="../slideLayouts/slideLayout2.xml"/><Relationship Id="rId4" Type="http://schemas.openxmlformats.org/officeDocument/2006/relationships/hyperlink" Target="http://www.youtube.com/watch?v=3G5sV6DXQd0"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pGwDdTZBAEY" TargetMode="External"/><Relationship Id="rId2" Type="http://schemas.openxmlformats.org/officeDocument/2006/relationships/hyperlink" Target="http://www.youtube.com/watch?v=h7TfNrIBKGI" TargetMode="External"/><Relationship Id="rId1" Type="http://schemas.openxmlformats.org/officeDocument/2006/relationships/slideLayout" Target="../slideLayouts/slideLayout2.xml"/><Relationship Id="rId4" Type="http://schemas.openxmlformats.org/officeDocument/2006/relationships/hyperlink" Target="http://www.youtube.com/watch?v=ANCC6MlG_k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lIZPpLbYPzU" TargetMode="External"/><Relationship Id="rId2" Type="http://schemas.openxmlformats.org/officeDocument/2006/relationships/hyperlink" Target="http://www.youtube.com/watch?v=_bnU6K1y468" TargetMode="External"/><Relationship Id="rId1" Type="http://schemas.openxmlformats.org/officeDocument/2006/relationships/slideLayout" Target="../slideLayouts/slideLayout2.xml"/><Relationship Id="rId5" Type="http://schemas.openxmlformats.org/officeDocument/2006/relationships/hyperlink" Target="http://www.youtube.com/watch?v=4xpR4hyPSlE" TargetMode="External"/><Relationship Id="rId4" Type="http://schemas.openxmlformats.org/officeDocument/2006/relationships/hyperlink" Target="http://www.youtube.com/watch?v=894Aejo-R0U"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Sound, Frequency and Healing</a:t>
            </a:r>
            <a:endParaRPr lang="en-US" dirty="0"/>
          </a:p>
        </p:txBody>
      </p:sp>
      <p:sp>
        <p:nvSpPr>
          <p:cNvPr id="3" name="Subtitle 2"/>
          <p:cNvSpPr>
            <a:spLocks noGrp="1"/>
          </p:cNvSpPr>
          <p:nvPr>
            <p:ph type="subTitle" idx="1"/>
          </p:nvPr>
        </p:nvSpPr>
        <p:spPr>
          <a:xfrm>
            <a:off x="685800" y="3962400"/>
            <a:ext cx="7854696" cy="1752600"/>
          </a:xfrm>
        </p:spPr>
        <p:txBody>
          <a:bodyPr>
            <a:normAutofit lnSpcReduction="10000"/>
          </a:bodyPr>
          <a:lstStyle/>
          <a:p>
            <a:pPr algn="ctr"/>
            <a:r>
              <a:rPr lang="en-US" dirty="0" smtClean="0"/>
              <a:t>By Robin Richardson</a:t>
            </a:r>
          </a:p>
          <a:p>
            <a:pPr algn="ctr"/>
            <a:r>
              <a:rPr lang="en-US" dirty="0" smtClean="0"/>
              <a:t>If you wish to understand the Universe, think of energy, frequency,  and vibration. ---</a:t>
            </a:r>
            <a:r>
              <a:rPr lang="en-US" dirty="0" err="1" smtClean="0"/>
              <a:t>Nikloa</a:t>
            </a:r>
            <a:r>
              <a:rPr lang="en-US" dirty="0" smtClean="0"/>
              <a:t> Tesla </a:t>
            </a:r>
          </a:p>
          <a:p>
            <a:pPr algn="ctr"/>
            <a:r>
              <a:rPr lang="en-US" dirty="0" smtClean="0"/>
              <a:t>Water  is conduit of  Sound and Vibration.</a:t>
            </a:r>
          </a:p>
          <a:p>
            <a:pPr algn="ctr"/>
            <a:endParaRPr lang="en-US" dirty="0" smtClean="0"/>
          </a:p>
          <a:p>
            <a:pPr algn="ctr"/>
            <a:endParaRPr lang="en-US" dirty="0" smtClean="0"/>
          </a:p>
          <a:p>
            <a:pPr algn="ctr"/>
            <a:endParaRPr lang="en-US" dirty="0" smtClean="0"/>
          </a:p>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Sound As Patterns of Creation</a:t>
            </a:r>
            <a:endParaRPr lang="en-US" dirty="0"/>
          </a:p>
        </p:txBody>
      </p:sp>
      <p:sp>
        <p:nvSpPr>
          <p:cNvPr id="3" name="Content Placeholder 2"/>
          <p:cNvSpPr>
            <a:spLocks noGrp="1"/>
          </p:cNvSpPr>
          <p:nvPr>
            <p:ph idx="1"/>
          </p:nvPr>
        </p:nvSpPr>
        <p:spPr/>
        <p:txBody>
          <a:bodyPr/>
          <a:lstStyle/>
          <a:p>
            <a:r>
              <a:rPr lang="en-US" dirty="0" smtClean="0"/>
              <a:t>German Scientist Ernst Chladi (1787)—violin/sand</a:t>
            </a:r>
          </a:p>
          <a:p>
            <a:r>
              <a:rPr lang="en-US" dirty="0" smtClean="0"/>
              <a:t>Patterns and Shapes—Chaldi figures</a:t>
            </a:r>
          </a:p>
          <a:p>
            <a:r>
              <a:rPr lang="en-US" dirty="0" smtClean="0"/>
              <a:t>Mathematician Nathaniel Bowditch (1815)—first had to have certain frequencies/oscillations to do this.</a:t>
            </a:r>
          </a:p>
          <a:p>
            <a:r>
              <a:rPr lang="en-US" dirty="0" smtClean="0"/>
              <a:t>1:1    1:2   1:3  1:4</a:t>
            </a:r>
          </a:p>
          <a:p>
            <a:pPr>
              <a:buNone/>
            </a:pPr>
            <a:r>
              <a:rPr lang="en-US" dirty="0" smtClean="0"/>
              <a:t>Form is the elusive component of sound.  Cymatics.</a:t>
            </a:r>
          </a:p>
          <a:p>
            <a:pPr>
              <a:buNone/>
            </a:pPr>
            <a:r>
              <a:rPr lang="en-US" dirty="0" smtClean="0"/>
              <a:t>Dr. Hans Jenny created sound-forms. Saw on link.</a:t>
            </a:r>
          </a:p>
          <a:p>
            <a:pPr>
              <a:buNone/>
            </a:pPr>
            <a:r>
              <a:rPr lang="en-US" dirty="0" smtClean="0"/>
              <a:t>When vowels of ancient languages like Hebrew and Sanskrit were pronounced—took shape of symbols.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Frequencies of Vibrations</a:t>
            </a:r>
            <a:endParaRPr lang="en-US" dirty="0"/>
          </a:p>
        </p:txBody>
      </p:sp>
      <p:sp>
        <p:nvSpPr>
          <p:cNvPr id="3" name="Content Placeholder 2"/>
          <p:cNvSpPr>
            <a:spLocks noGrp="1"/>
          </p:cNvSpPr>
          <p:nvPr>
            <p:ph idx="1"/>
          </p:nvPr>
        </p:nvSpPr>
        <p:spPr/>
        <p:txBody>
          <a:bodyPr/>
          <a:lstStyle/>
          <a:p>
            <a:r>
              <a:rPr lang="en-US" dirty="0" smtClean="0"/>
              <a:t>Dr. Jenny—cymatic elements everywhere.</a:t>
            </a:r>
          </a:p>
          <a:p>
            <a:r>
              <a:rPr lang="en-US" dirty="0" smtClean="0"/>
              <a:t>Everything affected by them—including biological evolution. </a:t>
            </a:r>
          </a:p>
          <a:p>
            <a:r>
              <a:rPr lang="en-US" dirty="0" smtClean="0"/>
              <a:t>Found that “Natural phenomena were ultimately dependent on the frequencies of vibrations. Thus, healing could be aided or hindered by tones.” </a:t>
            </a:r>
          </a:p>
          <a:p>
            <a:r>
              <a:rPr lang="en-US" dirty="0" smtClean="0"/>
              <a:t>Different frequencies influence genes, cells, and various  structures in the body, including the DNA.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and Earth Frequencies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Our  body emits varying sound frequencies.</a:t>
            </a:r>
          </a:p>
          <a:p>
            <a:r>
              <a:rPr lang="en-US" dirty="0" smtClean="0"/>
              <a:t>First heart sound ‘M’ –low frequency.</a:t>
            </a:r>
          </a:p>
          <a:p>
            <a:r>
              <a:rPr lang="en-US" dirty="0" smtClean="0"/>
              <a:t>Movement of the apical ventricular impulse is produced by resonance of ventricular blood, myocardium, and the atrioventricular  valve ring. </a:t>
            </a:r>
          </a:p>
          <a:p>
            <a:r>
              <a:rPr lang="en-US" dirty="0" smtClean="0"/>
              <a:t>Dr. Armstrong, Dr. Gotsman</a:t>
            </a:r>
          </a:p>
          <a:p>
            <a:r>
              <a:rPr lang="en-US" dirty="0" smtClean="0"/>
              <a:t>‘M’ was identified in every subject. 30-50 Hz. </a:t>
            </a:r>
          </a:p>
          <a:p>
            <a:r>
              <a:rPr lang="en-US" dirty="0" smtClean="0"/>
              <a:t>British Heart Journal, 1973, 35, p.691-696</a:t>
            </a:r>
          </a:p>
          <a:p>
            <a:r>
              <a:rPr lang="en-US" dirty="0" smtClean="0"/>
              <a:t>Earth’s frequency is 7.83 Hz. Tuning Fork of the planet. The Schumann Resonance.  Access by alpha brain waves, dolphin contact, and meditation.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Schumann Resonance—Brain</a:t>
            </a:r>
            <a:endParaRPr lang="en-US" dirty="0"/>
          </a:p>
        </p:txBody>
      </p:sp>
      <p:sp>
        <p:nvSpPr>
          <p:cNvPr id="3" name="Content Placeholder 2"/>
          <p:cNvSpPr>
            <a:spLocks noGrp="1"/>
          </p:cNvSpPr>
          <p:nvPr>
            <p:ph idx="1"/>
          </p:nvPr>
        </p:nvSpPr>
        <p:spPr/>
        <p:txBody>
          <a:bodyPr>
            <a:normAutofit lnSpcReduction="10000"/>
          </a:bodyPr>
          <a:lstStyle/>
          <a:p>
            <a:r>
              <a:rPr lang="en-US" dirty="0" smtClean="0"/>
              <a:t>Dr. Herbert Kuing (successor of Schumann)</a:t>
            </a:r>
          </a:p>
          <a:p>
            <a:r>
              <a:rPr lang="en-US" dirty="0" smtClean="0"/>
              <a:t>Showed connection between 7.83 Hz and brain rhythms. </a:t>
            </a:r>
          </a:p>
          <a:p>
            <a:r>
              <a:rPr lang="en-US" dirty="0" smtClean="0"/>
              <a:t>Compared EEG recordings with Natural Electromagnetic fields in the environment.</a:t>
            </a:r>
          </a:p>
          <a:p>
            <a:r>
              <a:rPr lang="en-US" dirty="0" smtClean="0"/>
              <a:t>Schumann vibrations coincided with the frequency of alpha rhythms. </a:t>
            </a:r>
          </a:p>
          <a:p>
            <a:r>
              <a:rPr lang="en-US" dirty="0" smtClean="0"/>
              <a:t>This is the brain wave rhythm of all mammals in the resting state. Be relaxed and open. </a:t>
            </a:r>
          </a:p>
          <a:p>
            <a:r>
              <a:rPr lang="en-US" dirty="0" smtClean="0"/>
              <a:t>Chronic fatigue patients improved.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DNA Repaired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Dr. Puharich’s study—Max Planck Institute, Germany</a:t>
            </a:r>
          </a:p>
          <a:p>
            <a:r>
              <a:rPr lang="en-US" dirty="0" smtClean="0"/>
              <a:t>Showed e.cold microorganisms exposed to 8.00 Hz scalar  fields have increased activity of the RAD-6 gene—which codes for proteins involved in DNA repair. </a:t>
            </a:r>
          </a:p>
          <a:p>
            <a:r>
              <a:rPr lang="en-US" dirty="0" smtClean="0"/>
              <a:t>The Analog Tesla Watch which utilized the invitro approach from scalar fields generated from the watch inhibit neurotransmitter uptake into nerve cells—just like anti-depressants. </a:t>
            </a:r>
          </a:p>
          <a:p>
            <a:r>
              <a:rPr lang="en-US" dirty="0" smtClean="0"/>
              <a:t>U.S Psychotronics Association Journal, 1989.</a:t>
            </a:r>
          </a:p>
          <a:p>
            <a:r>
              <a:rPr lang="en-US" dirty="0" smtClean="0"/>
              <a:t>Dr. Robert Girard, CA—528 Hz repair DNA-it is part of the 6 tones of the ancient Solfeggio Scale.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Healing and correct frequencies</a:t>
            </a:r>
            <a:endParaRPr lang="en-US" dirty="0"/>
          </a:p>
        </p:txBody>
      </p:sp>
      <p:sp>
        <p:nvSpPr>
          <p:cNvPr id="3" name="Content Placeholder 2"/>
          <p:cNvSpPr>
            <a:spLocks noGrp="1"/>
          </p:cNvSpPr>
          <p:nvPr>
            <p:ph idx="1"/>
          </p:nvPr>
        </p:nvSpPr>
        <p:spPr/>
        <p:txBody>
          <a:bodyPr/>
          <a:lstStyle/>
          <a:p>
            <a:r>
              <a:rPr lang="en-US" dirty="0" smtClean="0"/>
              <a:t>Dr. Glen Rein—Quantum Biology Research Labs 1998</a:t>
            </a:r>
          </a:p>
          <a:p>
            <a:r>
              <a:rPr lang="en-US" dirty="0" smtClean="0"/>
              <a:t>Natural atomic and molecular vibrations in the body emit EM and acoustic energy fields which regulate biochemical processes—health or disease. </a:t>
            </a:r>
          </a:p>
          <a:p>
            <a:r>
              <a:rPr lang="en-US" dirty="0" smtClean="0"/>
              <a:t>Regulation of quantum fluctuations can occur by introducing correct frequency information into the body at the quantum level—non-Hertzian/quantum fields. </a:t>
            </a:r>
          </a:p>
          <a:p>
            <a:r>
              <a:rPr lang="en-US" dirty="0" smtClean="0"/>
              <a:t>Pioneered research; proved these fields modulate the function of nerve cells and immune cells.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Use music and chants to heal</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Sound Energy Research—Oxnard, CA</a:t>
            </a:r>
          </a:p>
          <a:p>
            <a:r>
              <a:rPr lang="en-US" dirty="0" smtClean="0"/>
              <a:t>Interesting scientific research using scalar acoustic biofeedback—r ecordings of own voices. </a:t>
            </a:r>
          </a:p>
          <a:p>
            <a:r>
              <a:rPr lang="en-US" dirty="0" smtClean="0"/>
              <a:t>CD player, amplifier, modified caduceus-coil (self-cancelling coil)</a:t>
            </a:r>
          </a:p>
          <a:p>
            <a:r>
              <a:rPr lang="en-US" dirty="0" smtClean="0"/>
              <a:t>Results of these healing acoustic signals caused “characteristic changes in EEG recordings and immune cell activity as seen using dark field microscopy.”</a:t>
            </a:r>
          </a:p>
          <a:p>
            <a:r>
              <a:rPr lang="en-US" dirty="0" smtClean="0"/>
              <a:t>4 kinds of music were also used for one hour each. </a:t>
            </a:r>
          </a:p>
          <a:p>
            <a:r>
              <a:rPr lang="en-US" dirty="0" smtClean="0"/>
              <a:t>Rock//Classical //Hungarian Gregorian Chants//Sanskrit Chants// Control Groups used also UV light absorption</a:t>
            </a:r>
          </a:p>
          <a:p>
            <a:r>
              <a:rPr lang="en-US" dirty="0" smtClean="0"/>
              <a:t>Control—0+/- 1%///Rock –1 .8%//Classical ++1.1%</a:t>
            </a:r>
          </a:p>
          <a:p>
            <a:r>
              <a:rPr lang="en-US" dirty="0" smtClean="0"/>
              <a:t>Gregorian Chants ++5%, 9.1%//Sanskrit Chanting ++8.2%, 5.8%</a:t>
            </a:r>
          </a:p>
          <a:p>
            <a:r>
              <a:rPr lang="en-US" dirty="0" smtClean="0"/>
              <a:t>Sacred Chanting—Large Unwinding Effect on the DNA.</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Healing Action of Music</a:t>
            </a:r>
            <a:endParaRPr lang="en-US" dirty="0"/>
          </a:p>
        </p:txBody>
      </p:sp>
      <p:sp>
        <p:nvSpPr>
          <p:cNvPr id="3" name="Content Placeholder 2"/>
          <p:cNvSpPr>
            <a:spLocks noGrp="1"/>
          </p:cNvSpPr>
          <p:nvPr>
            <p:ph idx="1"/>
          </p:nvPr>
        </p:nvSpPr>
        <p:spPr/>
        <p:txBody>
          <a:bodyPr>
            <a:normAutofit lnSpcReduction="10000"/>
          </a:bodyPr>
          <a:lstStyle/>
          <a:p>
            <a:r>
              <a:rPr lang="en-US" dirty="0" smtClean="0"/>
              <a:t>Dr. Rein showed with this study that ordinary music (when converted into scalar non-Hertzian energy) can resonate with human DNA through spiritual musical chants.</a:t>
            </a:r>
          </a:p>
          <a:p>
            <a:r>
              <a:rPr lang="en-US" dirty="0" smtClean="0"/>
              <a:t>He stated “[a]lthough these experiments were performed with purified DNA, it is likely that frequencies associated with these forms of music will also resonate with the DNA in the body. The ability of certain types of music to resonate with DNA offers a new and novel mechanism for the healing action of music.”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Brain Wave Ranges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Delta Range:       0.5—4 Hz (Deep Sleep)</a:t>
            </a:r>
          </a:p>
          <a:p>
            <a:r>
              <a:rPr lang="en-US" dirty="0" smtClean="0"/>
              <a:t>Theta Range:       4 Hz—8Hz (Dreaming, daydreaming, imaging, trance, super-learning state)</a:t>
            </a:r>
          </a:p>
          <a:p>
            <a:r>
              <a:rPr lang="en-US" dirty="0" smtClean="0"/>
              <a:t>Alpha Range:       8—13  Hz (Relaxed, awake, creative)—Schumann frequency of Earth (7.83)</a:t>
            </a:r>
          </a:p>
          <a:p>
            <a:r>
              <a:rPr lang="en-US" dirty="0" smtClean="0"/>
              <a:t>Beta Range:           13 Hz—30+ (Normal awake, aware state) will have higher level interactions </a:t>
            </a:r>
          </a:p>
          <a:p>
            <a:r>
              <a:rPr lang="en-US" dirty="0" smtClean="0"/>
              <a:t>Gamma Range:      30—60+Hz (Higher mental activity, perception, consciousness, all disappear with general anesthesia.) 40Hz appears to be involved in binding sensory inputs into the single, unitary object we perceive. </a:t>
            </a: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body has these frequencies</a:t>
            </a:r>
            <a:endParaRPr lang="en-US" dirty="0"/>
          </a:p>
        </p:txBody>
      </p:sp>
      <p:sp>
        <p:nvSpPr>
          <p:cNvPr id="3" name="Content Placeholder 2"/>
          <p:cNvSpPr>
            <a:spLocks noGrp="1"/>
          </p:cNvSpPr>
          <p:nvPr>
            <p:ph idx="1"/>
          </p:nvPr>
        </p:nvSpPr>
        <p:spPr/>
        <p:txBody>
          <a:bodyPr/>
          <a:lstStyle/>
          <a:p>
            <a:r>
              <a:rPr lang="en-US" dirty="0" smtClean="0"/>
              <a:t>Boston University in 1999</a:t>
            </a:r>
          </a:p>
          <a:p>
            <a:r>
              <a:rPr lang="en-US" dirty="0" smtClean="0"/>
              <a:t>Gamma rhythms and beta rhythms have different synchronization properties</a:t>
            </a:r>
          </a:p>
          <a:p>
            <a:r>
              <a:rPr lang="en-US" dirty="0" smtClean="0"/>
              <a:t>In human EEG those occur spontaneously or are evoked by auditory stimulation (by novel sounds) in the gamma range. These co-exist with beta rhythms, which is consistent with the beat-skipping structure.</a:t>
            </a:r>
          </a:p>
          <a:p>
            <a:r>
              <a:rPr lang="en-US" dirty="0" smtClean="0"/>
              <a:t>“[I]n EEG signals that rhythms of different frequencies are found simultaneously.” </a:t>
            </a:r>
          </a:p>
          <a:p>
            <a:r>
              <a:rPr lang="en-US" dirty="0" smtClean="0"/>
              <a:t>We have different frequencies inside of us.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and Sound</a:t>
            </a:r>
            <a:endParaRPr lang="en-US" dirty="0"/>
          </a:p>
        </p:txBody>
      </p:sp>
      <p:sp>
        <p:nvSpPr>
          <p:cNvPr id="3" name="Content Placeholder 2"/>
          <p:cNvSpPr>
            <a:spLocks noGrp="1"/>
          </p:cNvSpPr>
          <p:nvPr>
            <p:ph idx="1"/>
          </p:nvPr>
        </p:nvSpPr>
        <p:spPr/>
        <p:txBody>
          <a:bodyPr/>
          <a:lstStyle/>
          <a:p>
            <a:r>
              <a:rPr lang="en-US" dirty="0" smtClean="0">
                <a:hlinkClick r:id="rId2"/>
              </a:rPr>
              <a:t>http://www.youtube.com/watch?v=uENITui5_jU&amp;feature=youtu.be</a:t>
            </a:r>
            <a:endParaRPr lang="en-US" dirty="0" smtClean="0"/>
          </a:p>
          <a:p>
            <a:r>
              <a:rPr lang="en-US" dirty="0" smtClean="0">
                <a:hlinkClick r:id="rId3"/>
              </a:rPr>
              <a:t>http://www.youtube.com/watch?v=naZr5kkAzYM</a:t>
            </a:r>
            <a:endParaRPr lang="en-US" dirty="0" smtClean="0"/>
          </a:p>
          <a:p>
            <a:r>
              <a:rPr lang="en-US" dirty="0" smtClean="0"/>
              <a:t>Sound influences and moves water.</a:t>
            </a:r>
          </a:p>
          <a:p>
            <a:r>
              <a:rPr lang="en-US" dirty="0" smtClean="0"/>
              <a:t>Water is a conduit.</a:t>
            </a:r>
          </a:p>
          <a:p>
            <a:r>
              <a:rPr lang="en-US" dirty="0" smtClean="0"/>
              <a:t>Earth has its own frequency.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Dolphins and Sound Healing</a:t>
            </a:r>
            <a:endParaRPr lang="en-US" dirty="0"/>
          </a:p>
        </p:txBody>
      </p:sp>
      <p:sp>
        <p:nvSpPr>
          <p:cNvPr id="3" name="Content Placeholder 2"/>
          <p:cNvSpPr>
            <a:spLocks noGrp="1"/>
          </p:cNvSpPr>
          <p:nvPr>
            <p:ph idx="1"/>
          </p:nvPr>
        </p:nvSpPr>
        <p:spPr/>
        <p:txBody>
          <a:bodyPr/>
          <a:lstStyle/>
          <a:p>
            <a:r>
              <a:rPr lang="en-US" dirty="0" smtClean="0"/>
              <a:t>Sonar can penetrate through up to three feet of sand and mud. Resolution quality is still high enough to distinguish between a dime and a penny.</a:t>
            </a:r>
          </a:p>
          <a:p>
            <a:r>
              <a:rPr lang="en-US" dirty="0" smtClean="0"/>
              <a:t>View the inside of our body like a sonogram. Focus on pregnant women and tumors. People can feel their scan. It resonates in the bones and travels up the spine. </a:t>
            </a:r>
          </a:p>
          <a:p>
            <a:r>
              <a:rPr lang="en-US" dirty="0" smtClean="0"/>
              <a:t>They produce sound waves that coincide with the Schumann Resonance Frequency of 7.83 Hz. </a:t>
            </a:r>
          </a:p>
          <a:p>
            <a:r>
              <a:rPr lang="en-US" dirty="0" smtClean="0"/>
              <a:t>People become euphoric after swimming with them. </a:t>
            </a:r>
          </a:p>
          <a:p>
            <a:r>
              <a:rPr lang="en-US" dirty="0" smtClean="0"/>
              <a:t>Very beneficial healing effects—mind and body.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Healing with Dolphins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Numerous people who have serious illnesses and depression have reported dramatic, long term, favorable changes in their emotional states that cannot be explained by the release of endorphins alone. </a:t>
            </a:r>
          </a:p>
          <a:p>
            <a:r>
              <a:rPr lang="en-US" dirty="0" smtClean="0"/>
              <a:t>Improvement in learning, cognitive abilities, concentration, communication, neurotransmitter production. </a:t>
            </a:r>
          </a:p>
          <a:p>
            <a:r>
              <a:rPr lang="en-US" dirty="0" smtClean="0"/>
              <a:t>Reduced tissue restriction, adhesions, scarring, and trauma. </a:t>
            </a:r>
          </a:p>
          <a:p>
            <a:r>
              <a:rPr lang="en-US" dirty="0" smtClean="0"/>
              <a:t>Because of these results the Upledger Institute established an ongoing dolphin-assisted cranio-sacral therapy program </a:t>
            </a:r>
          </a:p>
          <a:p>
            <a:r>
              <a:rPr lang="en-US" dirty="0" smtClean="0"/>
              <a:t>John Arndt in 1988 was part of pilot program. He received a “therapeutic earth quake” from them and felt his legs again.  </a:t>
            </a:r>
            <a:r>
              <a:rPr lang="en-US" dirty="0" smtClean="0">
                <a:hlinkClick r:id="rId2"/>
              </a:rPr>
              <a:t>John.arndt@juno.com</a:t>
            </a: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Scientific Speculations-dolphins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Considerable healing from their ultrasound emissions. </a:t>
            </a:r>
          </a:p>
          <a:p>
            <a:r>
              <a:rPr lang="en-US" dirty="0" smtClean="0"/>
              <a:t>It has been used to promote muscle healing, and to destroy cataracts, kidney and gallstones. </a:t>
            </a:r>
          </a:p>
          <a:p>
            <a:r>
              <a:rPr lang="en-US" dirty="0" smtClean="0"/>
              <a:t>We know that sound influences heart rate, breathing, muscle contractions, memory, and immune function.</a:t>
            </a:r>
          </a:p>
          <a:p>
            <a:r>
              <a:rPr lang="en-US" dirty="0" smtClean="0"/>
              <a:t>Dolphins’ ultrasound blasts are 4X stronger that what is therapeutically used in hospitals. </a:t>
            </a:r>
          </a:p>
          <a:p>
            <a:r>
              <a:rPr lang="en-US" dirty="0" smtClean="0"/>
              <a:t>When this sonic ultrasound is delivered through water, it is 60X more efficient than air for sound transference.</a:t>
            </a:r>
          </a:p>
          <a:p>
            <a:r>
              <a:rPr lang="en-US" dirty="0" smtClean="0"/>
              <a:t>Remember that our bodies are three-quarters fluid. </a:t>
            </a:r>
          </a:p>
          <a:p>
            <a:r>
              <a:rPr lang="en-US" dirty="0" smtClean="0"/>
              <a:t>Ultrasound resonance within the cerebrospinal fluid is especially important due to the fluid’s key influence on the brain and spinal cord.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Brain Waves and Health</a:t>
            </a:r>
            <a:endParaRPr lang="en-US" dirty="0"/>
          </a:p>
        </p:txBody>
      </p:sp>
      <p:sp>
        <p:nvSpPr>
          <p:cNvPr id="3" name="Content Placeholder 2"/>
          <p:cNvSpPr>
            <a:spLocks noGrp="1"/>
          </p:cNvSpPr>
          <p:nvPr>
            <p:ph idx="1"/>
          </p:nvPr>
        </p:nvSpPr>
        <p:spPr/>
        <p:txBody>
          <a:bodyPr>
            <a:normAutofit fontScale="92500"/>
          </a:bodyPr>
          <a:lstStyle/>
          <a:p>
            <a:r>
              <a:rPr lang="en-US" dirty="0" smtClean="0"/>
              <a:t>Dr. David Cole of the Aquathought Foundation has shown that human waves shift from high-frequency beta to low-frequency theta waves after a dolphin encounter; signifying going from alertness to enhanced creativity or an altered state (right before you go to sleep). </a:t>
            </a:r>
          </a:p>
          <a:p>
            <a:r>
              <a:rPr lang="en-US" dirty="0" smtClean="0"/>
              <a:t>Scientists believe that a brain-wave shift of this nature strengthens the human immune system.</a:t>
            </a:r>
          </a:p>
          <a:p>
            <a:r>
              <a:rPr lang="en-US" dirty="0" smtClean="0"/>
              <a:t>Dolphin encounters show a synchronization between the hemispheres. Right brain (logic)/Left brain (intuitive).  This can lead to a transcendental-type experience.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Alternating Currents?</a:t>
            </a:r>
            <a:endParaRPr lang="en-US" dirty="0"/>
          </a:p>
        </p:txBody>
      </p:sp>
      <p:sp>
        <p:nvSpPr>
          <p:cNvPr id="3" name="Content Placeholder 2"/>
          <p:cNvSpPr>
            <a:spLocks noGrp="1"/>
          </p:cNvSpPr>
          <p:nvPr>
            <p:ph idx="1"/>
          </p:nvPr>
        </p:nvSpPr>
        <p:spPr/>
        <p:txBody>
          <a:bodyPr/>
          <a:lstStyle/>
          <a:p>
            <a:r>
              <a:rPr lang="en-US" dirty="0" smtClean="0"/>
              <a:t>Dr. Cole thinks these brain-wave alternations are facilitated by sonar-induced cavitation.</a:t>
            </a:r>
          </a:p>
          <a:p>
            <a:r>
              <a:rPr lang="en-US" dirty="0" smtClean="0"/>
              <a:t>Basically, the dolphin’s intense sound waves create alternating regions of compression and expansion that form small bubbles in the cell membrane. </a:t>
            </a:r>
          </a:p>
          <a:p>
            <a:r>
              <a:rPr lang="en-US" dirty="0" smtClean="0"/>
              <a:t>In turn, these bubbles facilitate the transport of key neurological molecules from outside to inside the neurons. </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Energy Fields—healing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Scientists believe that the dolphins therapeutic energy works through human energy fields. (Infinite Mind, 1996 author Dr. Valerie Hunt). </a:t>
            </a:r>
          </a:p>
          <a:p>
            <a:r>
              <a:rPr lang="en-US" dirty="0" smtClean="0"/>
              <a:t>Disease has its origins in the energy field at an atomic level which then filters down and manifests in the molecular cellular and body-system level. </a:t>
            </a:r>
          </a:p>
          <a:p>
            <a:r>
              <a:rPr lang="en-US" dirty="0" smtClean="0"/>
              <a:t>Thus, fixing or mending the energy field would filter down and heal the physical body.</a:t>
            </a:r>
          </a:p>
          <a:p>
            <a:r>
              <a:rPr lang="en-US" dirty="0" smtClean="0"/>
              <a:t>This human energy field responds to sound stimulus—even if people are not conscious of it. Brain waves, blood pressure changes are noted. </a:t>
            </a:r>
          </a:p>
          <a:p>
            <a:r>
              <a:rPr lang="en-US" dirty="0" smtClean="0"/>
              <a:t>Mend the human energy field and the body will follow. </a:t>
            </a:r>
          </a:p>
          <a:p>
            <a:r>
              <a:rPr lang="en-US" dirty="0" smtClean="0"/>
              <a:t>Scientists think that dolphins sense human energy field imbalances and adjust their ultrasonic emanations.  </a:t>
            </a:r>
          </a:p>
          <a:p>
            <a:endParaRPr lang="en-US" dirty="0" smtClean="0"/>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Dolphins Have the Power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powerful energy of the dolphins may initiate an appropriate alteration in the human electromagnetic filed which promotes healing. </a:t>
            </a:r>
          </a:p>
          <a:p>
            <a:r>
              <a:rPr lang="en-US" dirty="0" smtClean="0"/>
              <a:t>K. Callen &amp; A. Cochran, 1992 , Dolphins and Their Power to Heal.  </a:t>
            </a:r>
            <a:r>
              <a:rPr lang="en-US" dirty="0" smtClean="0">
                <a:hlinkClick r:id="rId2"/>
              </a:rPr>
              <a:t>www.aquathought.com</a:t>
            </a:r>
            <a:r>
              <a:rPr lang="en-US" dirty="0" smtClean="0"/>
              <a:t>  </a:t>
            </a:r>
          </a:p>
          <a:p>
            <a:r>
              <a:rPr lang="en-US" dirty="0" smtClean="0"/>
              <a:t>1980’s: Dr. David Nathanson worked with brain-damaged and mentally handicapped children using contact with dolphins as a reward. He discovered that the learning abilities of these children increased by as much as 500%. </a:t>
            </a:r>
          </a:p>
          <a:p>
            <a:r>
              <a:rPr lang="en-US" dirty="0" smtClean="0"/>
              <a:t>He set up a project at The Dolphin Research Center in Grassy Key, Fl.  Great success with cerebral palsy and downs syndrome children.  Ride a Dolphin 1976, The Dolphins Touch.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in the Sound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Vibration and Sound can be used for a positive purpose (healing) or a negative purpose (killing bacterial and viruses). Think Raymond Rife with cancer cells. </a:t>
            </a:r>
          </a:p>
          <a:p>
            <a:r>
              <a:rPr lang="en-US" dirty="0" smtClean="0"/>
              <a:t>Solfeggio tones. Arose from a Medieval hymn to John the Baptist. First 6 lines of music started on the first successive notes of the scale. Each line was then sung to a note one degree higher than the first syllable on the line that came before it. Changes in it. </a:t>
            </a:r>
          </a:p>
          <a:p>
            <a:r>
              <a:rPr lang="en-US" dirty="0" smtClean="0"/>
              <a:t>Ut—Do; Si was added, Si –Ti . The original tones were UT, RE, MI, FA, SO, LA----6 tones, 6 days of creation. </a:t>
            </a:r>
          </a:p>
          <a:p>
            <a:r>
              <a:rPr lang="en-US" dirty="0" smtClean="0"/>
              <a:t>Music has resonance and frequencies which are capable of spiritually inspiring mankind to be more Godlike.  528 Hz is the frequency of love. </a:t>
            </a:r>
          </a:p>
          <a:p>
            <a:r>
              <a:rPr lang="en-US" dirty="0" smtClean="0"/>
              <a:t>The Earth and Sun vibrate in unison based on a main rhythm of 160 minutes. (Music of the Spheres)</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DNA has its own melody.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Dr. Candice Pert, in her book “Molecules of Emotion,” talks about the ‘Energetic Dance Ritual’. </a:t>
            </a:r>
          </a:p>
          <a:p>
            <a:r>
              <a:rPr lang="en-US" dirty="0" smtClean="0"/>
              <a:t>“Basically, receptors function as scanners (sensing molecules, on a cellular level). They cluster in cellular membranes, waiting for the right ligand, to come dancing along (diffusing) through the fluid surrounding each cell, and bind with them to turn them on and get them motivated to vibrate a message into the cell. Binding of the ligand to the receptor is likened to two voices, striking the same note and producing a vibration that rings a doorbell to open the doorway to the cell. Could snowflakes, crystals, humans be music that has taken on visible form?” </a:t>
            </a:r>
          </a:p>
          <a:p>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3, 6, 9 Again and Telsa</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six original Solfeggio frequencies using the Pythagorean method are the base or root vibrational numbers of 3, 6, 9. </a:t>
            </a:r>
          </a:p>
          <a:p>
            <a:r>
              <a:rPr lang="en-US" dirty="0" smtClean="0"/>
              <a:t>Nicola Telsa tells us that “if you only knew the magnificence of the  3, 6, 9 then you would have a key to the universe. “</a:t>
            </a:r>
          </a:p>
          <a:p>
            <a:r>
              <a:rPr lang="en-US" dirty="0" smtClean="0"/>
              <a:t>John Keely (expert in electromagnetic technologies) stated “the vibrations of the ‘thirds, sixths, ninths, were extraordinarily  powerful.”  (6 days of creation?)</a:t>
            </a:r>
          </a:p>
          <a:p>
            <a:r>
              <a:rPr lang="en-US" dirty="0" smtClean="0"/>
              <a:t>Author  Rees of “Just Six Numbers” argues that 6 numbers underlie the fundamental physical properties of the universe, and that each is the precise value needed to permit life to flourish. </a:t>
            </a:r>
          </a:p>
          <a:p>
            <a:r>
              <a:rPr lang="en-US" dirty="0" smtClean="0"/>
              <a:t>These 6 numbers are the recipe for the universe. Could they be the building blocks of creation? Mi (Solfeggio tone) vibrates to 528 Hz. Modern music is based on the 12 tone equal temperament scale which has vibration limits. 512HZ is the closest we come.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Schumann Resonance 7.83 Hz</a:t>
            </a:r>
            <a:endParaRPr lang="en-US" dirty="0"/>
          </a:p>
        </p:txBody>
      </p:sp>
      <p:sp>
        <p:nvSpPr>
          <p:cNvPr id="3" name="Content Placeholder 2"/>
          <p:cNvSpPr>
            <a:spLocks noGrp="1"/>
          </p:cNvSpPr>
          <p:nvPr>
            <p:ph idx="1"/>
          </p:nvPr>
        </p:nvSpPr>
        <p:spPr/>
        <p:txBody>
          <a:bodyPr/>
          <a:lstStyle/>
          <a:p>
            <a:r>
              <a:rPr lang="en-US" dirty="0" smtClean="0"/>
              <a:t>Research is showing that being exposed to this frequency is absolutely integral to us. It controls our mental and physical health, it synchronizes our circadian rhythms, and it aids our immune system and improves our sense of well being.</a:t>
            </a:r>
          </a:p>
          <a:p>
            <a:r>
              <a:rPr lang="en-US" dirty="0" smtClean="0"/>
              <a:t>Not only are we surrounded by natural frequencies, our bodies are filled with them too. Our cells communicate using electromagnetic frequencies. Our brain emits a constant stream of frequencies and our DNA delivers instructions, using frequency waves.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Different Frequencies</a:t>
            </a:r>
            <a:endParaRPr lang="en-US" dirty="0"/>
          </a:p>
        </p:txBody>
      </p:sp>
      <p:sp>
        <p:nvSpPr>
          <p:cNvPr id="3" name="Content Placeholder 2"/>
          <p:cNvSpPr>
            <a:spLocks noGrp="1"/>
          </p:cNvSpPr>
          <p:nvPr>
            <p:ph idx="1"/>
          </p:nvPr>
        </p:nvSpPr>
        <p:spPr/>
        <p:txBody>
          <a:bodyPr>
            <a:normAutofit fontScale="92500"/>
          </a:bodyPr>
          <a:lstStyle/>
          <a:p>
            <a:r>
              <a:rPr lang="en-US" dirty="0" smtClean="0"/>
              <a:t>“The Healing Codes” by Dr. Leonard Horwitz states that 528Hz is the Love Signal (Divine Love). It repairs the DNA. It corresponds to the center of the rainbow and the color green.  It is the Mi tone on the Solfeggio Scale. </a:t>
            </a:r>
          </a:p>
          <a:p>
            <a:r>
              <a:rPr lang="en-US" dirty="0" smtClean="0"/>
              <a:t>417 Hz is the frequency for Cosmic Resonance. </a:t>
            </a:r>
          </a:p>
          <a:p>
            <a:r>
              <a:rPr lang="en-US" dirty="0" smtClean="0"/>
              <a:t>741 Hz is the Solfeggio Harmonics frequency.</a:t>
            </a:r>
          </a:p>
          <a:p>
            <a:r>
              <a:rPr lang="en-US" dirty="0" smtClean="0"/>
              <a:t>852 Hz is the frequency of Awakening Intuition. </a:t>
            </a:r>
          </a:p>
          <a:p>
            <a:r>
              <a:rPr lang="en-US" dirty="0" smtClean="0"/>
              <a:t>10 PHZ (Petahertz) is the life energy frequency. </a:t>
            </a:r>
          </a:p>
          <a:p>
            <a:r>
              <a:rPr lang="en-US" dirty="0" smtClean="0"/>
              <a:t>F # is the musical tone  in the ionosphere of earth, and is the pyramid frequency. (Acoustic engineer—Tom Daniley).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Frequencies of Communication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Magic Window Frequencies (Thomas Bearden)</a:t>
            </a:r>
          </a:p>
          <a:p>
            <a:r>
              <a:rPr lang="en-US" dirty="0" smtClean="0"/>
              <a:t>Bring energies from other dimensions or can be used to communicate from one dimension to another.</a:t>
            </a:r>
          </a:p>
          <a:p>
            <a:r>
              <a:rPr lang="en-US" dirty="0" smtClean="0"/>
              <a:t>They are above human hearing.</a:t>
            </a:r>
          </a:p>
          <a:p>
            <a:r>
              <a:rPr lang="en-US" dirty="0" smtClean="0"/>
              <a:t>Lower the octave of these frequencies by dividing them by 2 until you hear them. Plug that frequency into a sound generator for communication. </a:t>
            </a:r>
          </a:p>
          <a:p>
            <a:r>
              <a:rPr lang="en-US" dirty="0" smtClean="0"/>
              <a:t>I have a frequency generator with my vibrasound bed.</a:t>
            </a:r>
          </a:p>
          <a:p>
            <a:r>
              <a:rPr lang="en-US" dirty="0" smtClean="0"/>
              <a:t>Brainwave entrainment.  This occurs when two or more objects are synchronized by a common vibration. </a:t>
            </a:r>
          </a:p>
          <a:p>
            <a:r>
              <a:rPr lang="en-US" dirty="0" smtClean="0"/>
              <a:t>Use sound, light, electromagnetic fields to influence brain waves, which alter mental states. When these are altered, our body follows and responds.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Music to experience Bliss</a:t>
            </a:r>
            <a:endParaRPr lang="en-US" dirty="0"/>
          </a:p>
        </p:txBody>
      </p:sp>
      <p:sp>
        <p:nvSpPr>
          <p:cNvPr id="3" name="Content Placeholder 2"/>
          <p:cNvSpPr>
            <a:spLocks noGrp="1"/>
          </p:cNvSpPr>
          <p:nvPr>
            <p:ph idx="1"/>
          </p:nvPr>
        </p:nvSpPr>
        <p:spPr/>
        <p:txBody>
          <a:bodyPr>
            <a:normAutofit lnSpcReduction="10000"/>
          </a:bodyPr>
          <a:lstStyle/>
          <a:p>
            <a:r>
              <a:rPr lang="en-US" dirty="0" smtClean="0"/>
              <a:t>Sensory Resonance with vibrasound technology. Lights, Sound, Vibration synchronized to become one. State of Bliss—oneness. Theta Range is super learning state.  </a:t>
            </a:r>
          </a:p>
          <a:p>
            <a:r>
              <a:rPr lang="en-US" dirty="0" smtClean="0"/>
              <a:t>Can use binaural beats, sounds that are perceived below human hearing. (Two different tones—each ear. You will hear the difference between the two).</a:t>
            </a:r>
          </a:p>
          <a:p>
            <a:r>
              <a:rPr lang="en-US" dirty="0" smtClean="0"/>
              <a:t>Heaven to me is the complete synchronization with higher frequencies and vibrations of creation. Becoming totally brain entrained with them and experiencing at-one-ment or Sensory Resonance.  </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Nouveau Inc. </a:t>
            </a:r>
            <a:endParaRPr lang="en-US" dirty="0"/>
          </a:p>
        </p:txBody>
      </p:sp>
      <p:sp>
        <p:nvSpPr>
          <p:cNvPr id="3" name="Content Placeholder 2"/>
          <p:cNvSpPr>
            <a:spLocks noGrp="1"/>
          </p:cNvSpPr>
          <p:nvPr>
            <p:ph idx="1"/>
          </p:nvPr>
        </p:nvSpPr>
        <p:spPr/>
        <p:txBody>
          <a:bodyPr/>
          <a:lstStyle/>
          <a:p>
            <a:r>
              <a:rPr lang="en-US" dirty="0" smtClean="0"/>
              <a:t>Vibrasound a novel experience.</a:t>
            </a:r>
          </a:p>
          <a:p>
            <a:r>
              <a:rPr lang="en-US" dirty="0" smtClean="0"/>
              <a:t>Robin Douvre</a:t>
            </a:r>
          </a:p>
          <a:p>
            <a:r>
              <a:rPr lang="en-US" dirty="0" smtClean="0"/>
              <a:t>941-957-8737</a:t>
            </a:r>
          </a:p>
          <a:p>
            <a:r>
              <a:rPr lang="en-US" dirty="0" smtClean="0">
                <a:hlinkClick r:id="rId2"/>
              </a:rPr>
              <a:t>www.nouveauhealing.com</a:t>
            </a:r>
            <a:endParaRPr lang="en-US" dirty="0" smtClean="0"/>
          </a:p>
          <a:p>
            <a:r>
              <a:rPr lang="en-US" dirty="0" smtClean="0">
                <a:hlinkClick r:id="rId3"/>
              </a:rPr>
              <a:t>www.nouveausoulutions.com</a:t>
            </a:r>
            <a:endParaRPr lang="en-US" dirty="0" smtClean="0"/>
          </a:p>
          <a:p>
            <a:r>
              <a:rPr lang="en-US" dirty="0" smtClean="0"/>
              <a:t>3900 Clark Rd. Suite H-1</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dirty="0" smtClean="0"/>
              <a:t>Sound—Frequency—Form</a:t>
            </a:r>
            <a:endParaRPr lang="en-US" dirty="0"/>
          </a:p>
        </p:txBody>
      </p:sp>
      <p:sp>
        <p:nvSpPr>
          <p:cNvPr id="3" name="Content Placeholder 2"/>
          <p:cNvSpPr>
            <a:spLocks noGrp="1"/>
          </p:cNvSpPr>
          <p:nvPr>
            <p:ph idx="1"/>
          </p:nvPr>
        </p:nvSpPr>
        <p:spPr>
          <a:xfrm>
            <a:off x="457200" y="1371600"/>
            <a:ext cx="8229600" cy="5181600"/>
          </a:xfrm>
        </p:spPr>
        <p:txBody>
          <a:bodyPr>
            <a:normAutofit/>
          </a:bodyPr>
          <a:lstStyle/>
          <a:p>
            <a:r>
              <a:rPr lang="en-US" dirty="0" smtClean="0"/>
              <a:t>God Spoke Genesis 1-31: 7 days of creation</a:t>
            </a:r>
          </a:p>
          <a:p>
            <a:r>
              <a:rPr lang="en-US" dirty="0" smtClean="0"/>
              <a:t>Sound as the Creator’s will</a:t>
            </a:r>
          </a:p>
          <a:p>
            <a:r>
              <a:rPr lang="en-US" dirty="0" err="1" smtClean="0"/>
              <a:t>Cymatics</a:t>
            </a:r>
            <a:r>
              <a:rPr lang="en-US" dirty="0" smtClean="0"/>
              <a:t> Hans Jenny 1960’s ability of sound to organize matter: </a:t>
            </a:r>
          </a:p>
          <a:p>
            <a:r>
              <a:rPr lang="en-US" dirty="0" smtClean="0">
                <a:hlinkClick r:id="rId2"/>
              </a:rPr>
              <a:t>http://www.youtube.com/watch?v=05Io6lop3mk&amp;list=PLD9B543F27DC1C26C</a:t>
            </a:r>
            <a:endParaRPr lang="en-US" dirty="0" smtClean="0"/>
          </a:p>
          <a:p>
            <a:r>
              <a:rPr lang="en-US" dirty="0" smtClean="0"/>
              <a:t>Metal Table: </a:t>
            </a:r>
            <a:r>
              <a:rPr lang="en-US" dirty="0" smtClean="0">
                <a:hlinkClick r:id="rId3"/>
              </a:rPr>
              <a:t>http://www.youtube.com/watch?v=AS67HA4YMCs</a:t>
            </a:r>
            <a:endParaRPr lang="en-US" dirty="0" smtClean="0"/>
          </a:p>
          <a:p>
            <a:r>
              <a:rPr lang="en-US" dirty="0" smtClean="0"/>
              <a:t>David Icke—on building blocks of creation</a:t>
            </a:r>
          </a:p>
          <a:p>
            <a:r>
              <a:rPr lang="en-US" dirty="0" smtClean="0">
                <a:hlinkClick r:id="rId4"/>
              </a:rPr>
              <a:t>http://www.youtube.com/watch?v=3G5sV6DXQd0</a:t>
            </a: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Music of the Spheres </a:t>
            </a:r>
            <a:endParaRPr lang="en-US" dirty="0"/>
          </a:p>
        </p:txBody>
      </p:sp>
      <p:sp>
        <p:nvSpPr>
          <p:cNvPr id="3" name="Content Placeholder 2"/>
          <p:cNvSpPr>
            <a:spLocks noGrp="1"/>
          </p:cNvSpPr>
          <p:nvPr>
            <p:ph idx="1"/>
          </p:nvPr>
        </p:nvSpPr>
        <p:spPr/>
        <p:txBody>
          <a:bodyPr>
            <a:normAutofit/>
          </a:bodyPr>
          <a:lstStyle/>
          <a:p>
            <a:r>
              <a:rPr lang="en-US" dirty="0" smtClean="0"/>
              <a:t>Astronomers have recorded the sound of three stars that are  similar to our Sun. The technique, dubbed stellar seismology.</a:t>
            </a:r>
          </a:p>
          <a:p>
            <a:r>
              <a:rPr lang="en-US" dirty="0" smtClean="0"/>
              <a:t>Using  France's Corot space telescope.</a:t>
            </a:r>
          </a:p>
          <a:p>
            <a:r>
              <a:rPr lang="en-US" dirty="0" smtClean="0"/>
              <a:t>HD 49933, HD 18140</a:t>
            </a:r>
          </a:p>
          <a:p>
            <a:r>
              <a:rPr lang="en-US" dirty="0" smtClean="0"/>
              <a:t>Music of the Stars and the Song of Our Sun</a:t>
            </a:r>
          </a:p>
          <a:p>
            <a:r>
              <a:rPr lang="en-US" dirty="0" smtClean="0">
                <a:hlinkClick r:id="rId2"/>
              </a:rPr>
              <a:t>http://www.youtube.com/watch?v=h7TfNrIBKGI</a:t>
            </a:r>
            <a:endParaRPr lang="en-US" dirty="0" smtClean="0"/>
          </a:p>
          <a:p>
            <a:r>
              <a:rPr lang="en-US" dirty="0" smtClean="0">
                <a:hlinkClick r:id="rId3"/>
              </a:rPr>
              <a:t>http://www.youtube.com/watch?v=pGwDdTZBAEY</a:t>
            </a:r>
            <a:endParaRPr lang="en-US" dirty="0" smtClean="0"/>
          </a:p>
          <a:p>
            <a:r>
              <a:rPr lang="en-US" dirty="0" smtClean="0">
                <a:hlinkClick r:id="rId4"/>
              </a:rPr>
              <a:t>http://www.youtube.com/watch?v=ANCC6MlG_kg</a:t>
            </a: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Song of Earth and Planets</a:t>
            </a:r>
            <a:endParaRPr lang="en-US" dirty="0"/>
          </a:p>
        </p:txBody>
      </p:sp>
      <p:sp>
        <p:nvSpPr>
          <p:cNvPr id="3" name="Content Placeholder 2"/>
          <p:cNvSpPr>
            <a:spLocks noGrp="1"/>
          </p:cNvSpPr>
          <p:nvPr>
            <p:ph idx="1"/>
          </p:nvPr>
        </p:nvSpPr>
        <p:spPr/>
        <p:txBody>
          <a:bodyPr/>
          <a:lstStyle/>
          <a:p>
            <a:r>
              <a:rPr lang="en-US" dirty="0" smtClean="0">
                <a:hlinkClick r:id="rId2"/>
              </a:rPr>
              <a:t>Earth</a:t>
            </a:r>
          </a:p>
          <a:p>
            <a:r>
              <a:rPr lang="en-US" dirty="0" smtClean="0">
                <a:hlinkClick r:id="rId2"/>
              </a:rPr>
              <a:t>http://www.youtube.com/watch?v=_bnU6K1y468</a:t>
            </a:r>
            <a:endParaRPr lang="en-US" dirty="0" smtClean="0"/>
          </a:p>
          <a:p>
            <a:r>
              <a:rPr lang="en-US" dirty="0" smtClean="0"/>
              <a:t>Venus</a:t>
            </a:r>
          </a:p>
          <a:p>
            <a:r>
              <a:rPr lang="en-US" dirty="0" smtClean="0">
                <a:hlinkClick r:id="rId3"/>
              </a:rPr>
              <a:t>http://www.youtube.com/watch?v=lIZPpLbYPzU</a:t>
            </a:r>
            <a:endParaRPr lang="en-US" dirty="0" smtClean="0"/>
          </a:p>
          <a:p>
            <a:r>
              <a:rPr lang="en-US" dirty="0" smtClean="0"/>
              <a:t>Mercury</a:t>
            </a:r>
          </a:p>
          <a:p>
            <a:r>
              <a:rPr lang="en-US" dirty="0" smtClean="0">
                <a:hlinkClick r:id="rId4"/>
              </a:rPr>
              <a:t>http://www.youtube.com/watch?v=894Aejo-R0U</a:t>
            </a:r>
            <a:endParaRPr lang="en-US" dirty="0" smtClean="0"/>
          </a:p>
          <a:p>
            <a:r>
              <a:rPr lang="en-US" dirty="0" smtClean="0"/>
              <a:t>Pluto</a:t>
            </a:r>
          </a:p>
          <a:p>
            <a:r>
              <a:rPr lang="en-US" dirty="0" smtClean="0">
                <a:hlinkClick r:id="rId5"/>
              </a:rPr>
              <a:t>http://www.youtube.com/watch?v=4xpR4hyPSlE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Range Are We Hearing?</a:t>
            </a:r>
            <a:endParaRPr lang="en-US" dirty="0"/>
          </a:p>
        </p:txBody>
      </p:sp>
      <p:sp>
        <p:nvSpPr>
          <p:cNvPr id="3" name="Content Placeholder 2"/>
          <p:cNvSpPr>
            <a:spLocks noGrp="1"/>
          </p:cNvSpPr>
          <p:nvPr>
            <p:ph idx="1"/>
          </p:nvPr>
        </p:nvSpPr>
        <p:spPr/>
        <p:txBody>
          <a:bodyPr/>
          <a:lstStyle/>
          <a:p>
            <a:r>
              <a:rPr lang="en-US" b="1" dirty="0" smtClean="0"/>
              <a:t>Frequency</a:t>
            </a:r>
            <a:r>
              <a:rPr lang="en-US" dirty="0" smtClean="0"/>
              <a:t> is the number of pressure waves that pass by a reference point per unit time and is measured in Hertz (Hz) or cycles per second. To the human ear, an increase in frequency is perceived as a higher pitched sound, while a decrease in frequency is perceived as a lower pitched sound. Humans generally hear sound waves whose frequencies are between 20 and 20,000 Hz. Below 20 Hz, sounds are referred to as infrasonic, and above 20,000 Hz as ultrasonic. The frequency of middle “C” on a piano is 246 Hz.</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Sound Description</a:t>
            </a:r>
            <a:endParaRPr lang="en-US" dirty="0"/>
          </a:p>
        </p:txBody>
      </p:sp>
      <p:sp>
        <p:nvSpPr>
          <p:cNvPr id="3" name="Content Placeholder 2"/>
          <p:cNvSpPr>
            <a:spLocks noGrp="1"/>
          </p:cNvSpPr>
          <p:nvPr>
            <p:ph idx="1"/>
          </p:nvPr>
        </p:nvSpPr>
        <p:spPr/>
        <p:txBody>
          <a:bodyPr/>
          <a:lstStyle/>
          <a:p>
            <a:r>
              <a:rPr lang="en-US" b="1" dirty="0" smtClean="0"/>
              <a:t>Wavelength</a:t>
            </a:r>
            <a:r>
              <a:rPr lang="en-US" dirty="0" smtClean="0"/>
              <a:t> is the distance between two peaks of a sound wave. It is related to frequency because the lower the frequency of the wave, the longer the wavelength.</a:t>
            </a:r>
          </a:p>
          <a:p>
            <a:r>
              <a:rPr lang="en-US" b="1" dirty="0" smtClean="0"/>
              <a:t>Amplitude</a:t>
            </a:r>
            <a:r>
              <a:rPr lang="en-US" dirty="0" smtClean="0"/>
              <a:t> describes the height of the sound pressure wave or the “loudness” of a sound and is often measured using the decibel (dB) scale. Small variations in amplitude (“short” pressure waves) produce weak or quiet sounds, while large variations (“tall” pressure waves) produce strong or loud sounds.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Amplitude</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Amplitude of Example Sounds</a:t>
            </a:r>
            <a:endParaRPr lang="en-US" dirty="0" smtClean="0"/>
          </a:p>
          <a:p>
            <a:r>
              <a:rPr lang="en-US" b="1" dirty="0" smtClean="0"/>
              <a:t>                                          In Air                                  In Water</a:t>
            </a:r>
          </a:p>
          <a:p>
            <a:r>
              <a:rPr lang="en-US" dirty="0" smtClean="0"/>
              <a:t>threshold of hearing       0 dB</a:t>
            </a:r>
          </a:p>
          <a:p>
            <a:r>
              <a:rPr lang="en-US" dirty="0" smtClean="0"/>
              <a:t>whisper at 1 meter           20dB</a:t>
            </a:r>
          </a:p>
          <a:p>
            <a:r>
              <a:rPr lang="en-US" dirty="0" smtClean="0"/>
              <a:t>normal conversation       60dB</a:t>
            </a:r>
          </a:p>
          <a:p>
            <a:r>
              <a:rPr lang="en-US" dirty="0" smtClean="0"/>
              <a:t>blue whale                                                                  165 dB</a:t>
            </a:r>
          </a:p>
          <a:p>
            <a:r>
              <a:rPr lang="en-US" dirty="0" smtClean="0"/>
              <a:t>Earthquake                                                                 210 dB</a:t>
            </a:r>
            <a:br>
              <a:rPr lang="en-US" dirty="0" smtClean="0"/>
            </a:br>
            <a:endParaRPr lang="en-US" b="1" dirty="0" smtClean="0"/>
          </a:p>
          <a:p>
            <a:endParaRPr lang="en-US" b="1" dirty="0" smtClean="0"/>
          </a:p>
          <a:p>
            <a:endParaRPr lang="en-US" b="1" dirty="0" smtClean="0"/>
          </a:p>
          <a:p>
            <a:endParaRPr lang="en-US" b="1" dirty="0" smtClean="0"/>
          </a:p>
          <a:p>
            <a:r>
              <a:rPr lang="en-US" dirty="0" smtClean="0"/>
              <a:t/>
            </a:r>
            <a:br>
              <a:rPr lang="en-US" dirty="0" smtClean="0"/>
            </a:br>
            <a:r>
              <a:rPr lang="en-US" dirty="0" smtClean="0"/>
              <a:t>( To compare noise levels in water to noise levels in air, one must subtract 62 dB from the noise level referenced in water.</a:t>
            </a:r>
            <a:br>
              <a:rPr lang="en-US" dirty="0" smtClean="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3410</TotalTime>
  <Words>2639</Words>
  <Application>Microsoft Office PowerPoint</Application>
  <PresentationFormat>On-screen Show (4:3)</PresentationFormat>
  <Paragraphs>203</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Flow</vt:lpstr>
      <vt:lpstr>Sound, Frequency and Healing</vt:lpstr>
      <vt:lpstr>Water and Sound</vt:lpstr>
      <vt:lpstr>Schumann Resonance 7.83 Hz</vt:lpstr>
      <vt:lpstr>Sound—Frequency—Form</vt:lpstr>
      <vt:lpstr>Music of the Spheres </vt:lpstr>
      <vt:lpstr>Song of Earth and Planets</vt:lpstr>
      <vt:lpstr>What Range Are We Hearing?</vt:lpstr>
      <vt:lpstr>Sound Description</vt:lpstr>
      <vt:lpstr>Amplitude</vt:lpstr>
      <vt:lpstr>Sound As Patterns of Creation</vt:lpstr>
      <vt:lpstr>Frequencies of Vibrations</vt:lpstr>
      <vt:lpstr>Human and Earth Frequencies</vt:lpstr>
      <vt:lpstr>Schumann Resonance—Brain</vt:lpstr>
      <vt:lpstr>DNA Repaired</vt:lpstr>
      <vt:lpstr>Healing and correct frequencies</vt:lpstr>
      <vt:lpstr>Use music and chants to heal</vt:lpstr>
      <vt:lpstr>Healing Action of Music</vt:lpstr>
      <vt:lpstr>Brain Wave Ranges</vt:lpstr>
      <vt:lpstr>Our body has these frequencies</vt:lpstr>
      <vt:lpstr>Dolphins and Sound Healing</vt:lpstr>
      <vt:lpstr>Effects of Healing with Dolphins</vt:lpstr>
      <vt:lpstr>Scientific Speculations-dolphins</vt:lpstr>
      <vt:lpstr>Brain Waves and Health</vt:lpstr>
      <vt:lpstr>Alternating Currents?</vt:lpstr>
      <vt:lpstr>Human Energy Fields—healing</vt:lpstr>
      <vt:lpstr>Dolphins Have the Power</vt:lpstr>
      <vt:lpstr>Power in the Sound</vt:lpstr>
      <vt:lpstr>DNA has its own melody.</vt:lpstr>
      <vt:lpstr>3, 6, 9 Again and Telsa</vt:lpstr>
      <vt:lpstr>Different Frequencies</vt:lpstr>
      <vt:lpstr>Frequencies of Communication</vt:lpstr>
      <vt:lpstr>Music to experience Bliss</vt:lpstr>
      <vt:lpstr>Nouveau Inc. </vt:lpstr>
    </vt:vector>
  </TitlesOfParts>
  <Company>University of South Dakota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Sound, Frequency and Healing</dc:title>
  <dc:creator>Robin</dc:creator>
  <cp:lastModifiedBy>Robin</cp:lastModifiedBy>
  <cp:revision>127</cp:revision>
  <dcterms:created xsi:type="dcterms:W3CDTF">2009-11-27T23:16:46Z</dcterms:created>
  <dcterms:modified xsi:type="dcterms:W3CDTF">2013-06-26T04:34:57Z</dcterms:modified>
</cp:coreProperties>
</file>