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3"/>
  </p:sldMasterIdLst>
  <p:notesMasterIdLst>
    <p:notesMasterId r:id="rId11"/>
  </p:notesMasterIdLst>
  <p:handoutMasterIdLst>
    <p:handoutMasterId r:id="rId12"/>
  </p:handoutMasterIdLst>
  <p:sldIdLst>
    <p:sldId id="257" r:id="rId4"/>
    <p:sldId id="258" r:id="rId5"/>
    <p:sldId id="259" r:id="rId6"/>
    <p:sldId id="260" r:id="rId7"/>
    <p:sldId id="261" r:id="rId8"/>
    <p:sldId id="262" r:id="rId9"/>
    <p:sldId id="263" r:id="rId10"/>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11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8192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8192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8192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B904DEF-C073-4543-851C-7EE7ED7CBEE6}" type="slidenum">
              <a:rPr lang="en-US" altLang="en-US"/>
              <a:pPr>
                <a:defRPr/>
              </a:pPr>
              <a:t>‹#›</a:t>
            </a:fld>
            <a:endParaRPr lang="en-US" altLang="en-US"/>
          </a:p>
        </p:txBody>
      </p:sp>
    </p:spTree>
    <p:extLst>
      <p:ext uri="{BB962C8B-B14F-4D97-AF65-F5344CB8AC3E}">
        <p14:creationId xmlns:p14="http://schemas.microsoft.com/office/powerpoint/2010/main" val="4223038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5632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5"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632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5632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B52369-310C-4376-96D7-CEC0DE1089C1}" type="slidenum">
              <a:rPr lang="en-US" altLang="en-US"/>
              <a:pPr>
                <a:defRPr/>
              </a:pPr>
              <a:t>‹#›</a:t>
            </a:fld>
            <a:endParaRPr lang="en-US" altLang="en-US"/>
          </a:p>
        </p:txBody>
      </p:sp>
    </p:spTree>
    <p:extLst>
      <p:ext uri="{BB962C8B-B14F-4D97-AF65-F5344CB8AC3E}">
        <p14:creationId xmlns:p14="http://schemas.microsoft.com/office/powerpoint/2010/main" val="15713583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34900" y="3085765"/>
            <a:ext cx="8447150"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27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200" cap="all">
                <a:solidFill>
                  <a:schemeClr val="accent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704463" y="5956138"/>
            <a:ext cx="2133600" cy="365125"/>
          </a:xfrm>
        </p:spPr>
        <p:txBody>
          <a:bodyPr/>
          <a:lstStyle>
            <a:lvl1pPr>
              <a:defRPr>
                <a:solidFill>
                  <a:schemeClr val="accent1">
                    <a:lumMod val="75000"/>
                    <a:lumOff val="25000"/>
                  </a:schemeClr>
                </a:solidFill>
              </a:defRPr>
            </a:lvl1pPr>
          </a:lstStyle>
          <a:p>
            <a:fld id="{6E474718-2F19-42C3-AE63-BD6AB0EB2BC4}" type="datetime1">
              <a:rPr lang="en-US" smtClean="0"/>
              <a:t>10/24/2018</a:t>
            </a:fld>
            <a:endParaRPr lang="en-US" dirty="0"/>
          </a:p>
        </p:txBody>
      </p:sp>
      <p:sp>
        <p:nvSpPr>
          <p:cNvPr id="5" name="Footer Placeholder 4"/>
          <p:cNvSpPr>
            <a:spLocks noGrp="1"/>
          </p:cNvSpPr>
          <p:nvPr>
            <p:ph type="ftr" sz="quarter" idx="11"/>
          </p:nvPr>
        </p:nvSpPr>
        <p:spPr>
          <a:xfrm>
            <a:off x="435894" y="5951812"/>
            <a:ext cx="5187908"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7918725" y="5956138"/>
            <a:ext cx="76233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567885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435894" y="702156"/>
            <a:ext cx="8272212"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B8C50E-D999-4C88-95B1-77BFE56216BA}" type="datetime1">
              <a:rPr lang="en-US" smtClean="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48674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1" y="599725"/>
            <a:ext cx="2180113"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1" y="675727"/>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3" y="675727"/>
            <a:ext cx="592220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8"/>
            <a:ext cx="996106" cy="365125"/>
          </a:xfrm>
        </p:spPr>
        <p:txBody>
          <a:bodyPr/>
          <a:lstStyle>
            <a:lvl1pPr>
              <a:defRPr>
                <a:solidFill>
                  <a:schemeClr val="accent1">
                    <a:lumMod val="75000"/>
                    <a:lumOff val="25000"/>
                  </a:schemeClr>
                </a:solidFill>
              </a:defRPr>
            </a:lvl1pPr>
          </a:lstStyle>
          <a:p>
            <a:fld id="{A743351D-F677-464C-98FE-F9AD218F75D8}" type="datetime1">
              <a:rPr lang="en-US" smtClean="0"/>
              <a:t>10/24/2018</a:t>
            </a:fld>
            <a:endParaRPr lang="en-US" dirty="0"/>
          </a:p>
        </p:txBody>
      </p:sp>
      <p:sp>
        <p:nvSpPr>
          <p:cNvPr id="5" name="Footer Placeholder 4"/>
          <p:cNvSpPr>
            <a:spLocks noGrp="1"/>
          </p:cNvSpPr>
          <p:nvPr>
            <p:ph type="ftr" sz="quarter" idx="11"/>
          </p:nvPr>
        </p:nvSpPr>
        <p:spPr>
          <a:xfrm>
            <a:off x="581193" y="5951812"/>
            <a:ext cx="5922209" cy="365125"/>
          </a:xfrm>
        </p:spPr>
        <p:txBody>
          <a:bodyPr/>
          <a:lstStyle/>
          <a:p>
            <a:endParaRPr lang="en-US" dirty="0"/>
          </a:p>
        </p:txBody>
      </p:sp>
      <p:sp>
        <p:nvSpPr>
          <p:cNvPr id="6" name="Slide Number Placeholder 5"/>
          <p:cNvSpPr>
            <a:spLocks noGrp="1"/>
          </p:cNvSpPr>
          <p:nvPr>
            <p:ph type="sldNum" sz="quarter" idx="12"/>
          </p:nvPr>
        </p:nvSpPr>
        <p:spPr>
          <a:xfrm>
            <a:off x="7834962" y="5956138"/>
            <a:ext cx="873146"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412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702156"/>
            <a:ext cx="8272212"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35895" y="2180497"/>
            <a:ext cx="8272211"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51C38F-0465-4D11-80CC-42775BBF244B}" type="datetime1">
              <a:rPr lang="en-US" smtClean="0"/>
              <a:t>10/24/2018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18725" y="5956138"/>
            <a:ext cx="789381"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36013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335863" y="5141975"/>
            <a:ext cx="8468145"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3043911"/>
            <a:ext cx="8272211" cy="1497507"/>
          </a:xfrm>
        </p:spPr>
        <p:txBody>
          <a:bodyPr anchor="b">
            <a:normAutofit/>
          </a:bodyPr>
          <a:lstStyle>
            <a:lvl1pPr algn="l">
              <a:defRPr sz="27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350" cap="all">
                <a:solidFill>
                  <a:schemeClr val="accent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358DD1C-2EF4-4B08-A1A3-F13F49FB1DAF}" type="datetime1">
              <a:rPr lang="en-US" smtClean="0"/>
              <a:t>10/24/2018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51234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334487"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729658"/>
            <a:ext cx="8272212"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35895" y="2228004"/>
            <a:ext cx="4066793"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1313" y="2228004"/>
            <a:ext cx="4066794"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7D2F11-AC4C-4AF1-B489-7D6784DABD53}" type="datetime1">
              <a:rPr lang="en-US" smtClean="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05957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334487"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435895" y="729658"/>
            <a:ext cx="8272212"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65415" y="2250893"/>
            <a:ext cx="3815306" cy="536005"/>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35896" y="2926053"/>
            <a:ext cx="4044825"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2802" y="2250893"/>
            <a:ext cx="3815305" cy="553373"/>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63282" y="2926053"/>
            <a:ext cx="4044825"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A7D694-178B-4ECF-9DC0-21055672E215}" type="datetime1">
              <a:rPr lang="en-US" smtClean="0"/>
              <a:t>10/24/2018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74873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6F2D33D-A789-4763-BD42-57D42C3E00FD}" type="datetime1">
              <a:rPr lang="en-US" smtClean="0"/>
              <a:t>10/24/2018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330512"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431921" y="729658"/>
            <a:ext cx="8272212" cy="98833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265880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41E78-A4C7-41B7-AEC7-71EC90664742}" type="datetime1">
              <a:rPr lang="en-US" smtClean="0"/>
              <a:t>10/24/2018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00350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335863" y="5141973"/>
            <a:ext cx="847365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5262296"/>
            <a:ext cx="3682084" cy="689514"/>
          </a:xfrm>
        </p:spPr>
        <p:txBody>
          <a:bodyPr anchor="ctr"/>
          <a:lstStyle>
            <a:lvl1pPr algn="l">
              <a:defRPr sz="15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35862" y="601200"/>
            <a:ext cx="8469630" cy="4204800"/>
          </a:xfrm>
        </p:spPr>
        <p:txBody>
          <a:bodyPr anchor="ctr">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8" y="5262297"/>
            <a:ext cx="4402490" cy="689515"/>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D200F13-9F6A-45FA-B3BD-AC2FF73F077A}" type="datetime1">
              <a:rPr lang="en-US" smtClean="0"/>
              <a:t>10/24/2018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53247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895" y="4693389"/>
            <a:ext cx="8272212" cy="566738"/>
          </a:xfrm>
        </p:spPr>
        <p:txBody>
          <a:bodyPr anchor="b">
            <a:normAutofit/>
          </a:bodyPr>
          <a:lstStyle>
            <a:lvl1pPr algn="l">
              <a:defRPr sz="18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5863" y="599725"/>
            <a:ext cx="8468144" cy="3557252"/>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435894" y="5260128"/>
            <a:ext cx="8272213" cy="598671"/>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89AFF81C-73EC-466D-9841-0D32786D0E5B}" type="datetime1">
              <a:rPr lang="en-US" smtClean="0"/>
              <a:t>10/24/2018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66497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35894" y="2336003"/>
            <a:ext cx="8272212"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04464" y="5956138"/>
            <a:ext cx="2133599" cy="365125"/>
          </a:xfrm>
          <a:prstGeom prst="rect">
            <a:avLst/>
          </a:prstGeom>
        </p:spPr>
        <p:txBody>
          <a:bodyPr vert="horz" lIns="91440" tIns="45720" rIns="91440" bIns="45720" rtlCol="0" anchor="ctr"/>
          <a:lstStyle>
            <a:lvl1pPr algn="r">
              <a:defRPr sz="675">
                <a:solidFill>
                  <a:schemeClr val="accent2"/>
                </a:solidFill>
              </a:defRPr>
            </a:lvl1pPr>
          </a:lstStyle>
          <a:p>
            <a:fld id="{1545F714-A96F-4E0C-84DD-154A8565441E}" type="datetime1">
              <a:rPr lang="en-US" smtClean="0"/>
              <a:t>10/24/2018</a:t>
            </a:fld>
            <a:endParaRPr lang="en-US" dirty="0"/>
          </a:p>
        </p:txBody>
      </p:sp>
      <p:sp>
        <p:nvSpPr>
          <p:cNvPr id="5" name="Footer Placeholder 4"/>
          <p:cNvSpPr>
            <a:spLocks noGrp="1"/>
          </p:cNvSpPr>
          <p:nvPr>
            <p:ph type="ftr" sz="quarter" idx="3"/>
          </p:nvPr>
        </p:nvSpPr>
        <p:spPr>
          <a:xfrm>
            <a:off x="435894" y="5951812"/>
            <a:ext cx="5187908" cy="365125"/>
          </a:xfrm>
          <a:prstGeom prst="rect">
            <a:avLst/>
          </a:prstGeom>
        </p:spPr>
        <p:txBody>
          <a:bodyPr vert="horz" lIns="91440" tIns="45720" rIns="91440" bIns="45720" rtlCol="0" anchor="ctr"/>
          <a:lstStyle>
            <a:lvl1pPr algn="l">
              <a:defRPr sz="675"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918725" y="5956138"/>
            <a:ext cx="789383" cy="365125"/>
          </a:xfrm>
          <a:prstGeom prst="rect">
            <a:avLst/>
          </a:prstGeom>
        </p:spPr>
        <p:txBody>
          <a:bodyPr vert="horz" lIns="91440" tIns="45720" rIns="91440" bIns="45720" rtlCol="0" anchor="ctr"/>
          <a:lstStyle>
            <a:lvl1pPr algn="r">
              <a:defRPr sz="675">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334901"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805281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5893" y="990600"/>
            <a:ext cx="8245162" cy="1106260"/>
          </a:xfrm>
        </p:spPr>
        <p:txBody>
          <a:bodyPr/>
          <a:lstStyle/>
          <a:p>
            <a:r>
              <a:rPr lang="en-US" altLang="en-US" b="1" dirty="0">
                <a:solidFill>
                  <a:srgbClr val="002060"/>
                </a:solidFill>
                <a:ea typeface="ＭＳ Ｐゴシック" panose="020B0600070205080204" pitchFamily="34" charset="-128"/>
              </a:rPr>
              <a:t>FY 2019 </a:t>
            </a:r>
            <a:r>
              <a:rPr lang="en-US" altLang="en-US" b="1" dirty="0" smtClean="0">
                <a:solidFill>
                  <a:srgbClr val="002060"/>
                </a:solidFill>
                <a:ea typeface="ＭＳ Ｐゴシック" panose="020B0600070205080204" pitchFamily="34" charset="-128"/>
              </a:rPr>
              <a:t>ICD-10-PCS</a:t>
            </a:r>
            <a:r>
              <a:rPr lang="en-US" altLang="en-US" b="1" dirty="0">
                <a:solidFill>
                  <a:srgbClr val="002060"/>
                </a:solidFill>
                <a:ea typeface="ＭＳ Ｐゴシック" panose="020B0600070205080204" pitchFamily="34" charset="-128"/>
              </a:rPr>
              <a:t/>
            </a:r>
            <a:br>
              <a:rPr lang="en-US" altLang="en-US" b="1" dirty="0">
                <a:solidFill>
                  <a:srgbClr val="002060"/>
                </a:solidFill>
                <a:ea typeface="ＭＳ Ｐゴシック" panose="020B0600070205080204" pitchFamily="34" charset="-128"/>
              </a:rPr>
            </a:br>
            <a:r>
              <a:rPr lang="en-US" altLang="en-US" b="1" dirty="0">
                <a:solidFill>
                  <a:srgbClr val="002060"/>
                </a:solidFill>
                <a:ea typeface="ＭＳ Ｐゴシック" panose="020B0600070205080204" pitchFamily="34" charset="-128"/>
              </a:rPr>
              <a:t>Guideline Changes</a:t>
            </a:r>
            <a:endParaRPr lang="en-US" dirty="0">
              <a:solidFill>
                <a:srgbClr val="002060"/>
              </a:solidFill>
            </a:endParaRPr>
          </a:p>
        </p:txBody>
      </p:sp>
      <p:sp>
        <p:nvSpPr>
          <p:cNvPr id="3" name="Subtitle 2"/>
          <p:cNvSpPr>
            <a:spLocks noGrp="1"/>
          </p:cNvSpPr>
          <p:nvPr>
            <p:ph type="subTitle" idx="1"/>
          </p:nvPr>
        </p:nvSpPr>
        <p:spPr/>
        <p:txBody>
          <a:bodyPr>
            <a:normAutofit/>
          </a:bodyPr>
          <a:lstStyle/>
          <a:p>
            <a:r>
              <a:rPr lang="en-US" dirty="0" smtClean="0">
                <a:solidFill>
                  <a:srgbClr val="002060"/>
                </a:solidFill>
              </a:rPr>
              <a:t>Sally Phillips, </a:t>
            </a:r>
            <a:r>
              <a:rPr lang="en-US" dirty="0" err="1" smtClean="0">
                <a:solidFill>
                  <a:srgbClr val="002060"/>
                </a:solidFill>
              </a:rPr>
              <a:t>rhia</a:t>
            </a:r>
            <a:endParaRPr lang="en-US" dirty="0" smtClean="0">
              <a:solidFill>
                <a:srgbClr val="002060"/>
              </a:solidFill>
            </a:endParaRPr>
          </a:p>
          <a:p>
            <a:r>
              <a:rPr lang="en-US" dirty="0" smtClean="0">
                <a:solidFill>
                  <a:srgbClr val="002060"/>
                </a:solidFill>
              </a:rPr>
              <a:t>NIHIMA Fall seminar</a:t>
            </a:r>
            <a:endParaRPr lang="en-US" dirty="0">
              <a:solidFill>
                <a:srgbClr val="002060"/>
              </a:solidFill>
            </a:endParaRPr>
          </a:p>
        </p:txBody>
      </p:sp>
    </p:spTree>
    <p:extLst>
      <p:ext uri="{BB962C8B-B14F-4D97-AF65-F5344CB8AC3E}">
        <p14:creationId xmlns:p14="http://schemas.microsoft.com/office/powerpoint/2010/main" val="3231419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400" dirty="0">
                <a:solidFill>
                  <a:srgbClr val="002060"/>
                </a:solidFill>
                <a:ea typeface="ＭＳ Ｐゴシック" panose="020B0600070205080204" pitchFamily="34" charset="-128"/>
              </a:rPr>
              <a:t>C.G. A10</a:t>
            </a:r>
            <a:endParaRPr lang="en-US" sz="2400" dirty="0">
              <a:solidFill>
                <a:srgbClr val="002060"/>
              </a:solidFill>
            </a:endParaRPr>
          </a:p>
        </p:txBody>
      </p:sp>
      <p:graphicFrame>
        <p:nvGraphicFramePr>
          <p:cNvPr id="4" name="Content Placeholder 1"/>
          <p:cNvGraphicFramePr>
            <a:graphicFrameLocks/>
          </p:cNvGraphicFramePr>
          <p:nvPr>
            <p:extLst>
              <p:ext uri="{D42A27DB-BD31-4B8C-83A1-F6EECF244321}">
                <p14:modId xmlns:p14="http://schemas.microsoft.com/office/powerpoint/2010/main" val="1982909304"/>
              </p:ext>
            </p:extLst>
          </p:nvPr>
        </p:nvGraphicFramePr>
        <p:xfrm>
          <a:off x="323521" y="2133600"/>
          <a:ext cx="8489011" cy="2331720"/>
        </p:xfrm>
        <a:graphic>
          <a:graphicData uri="http://schemas.openxmlformats.org/drawingml/2006/table">
            <a:tbl>
              <a:tblPr firstRow="1" bandRow="1">
                <a:tableStyleId>{5C22544A-7EE6-4342-B048-85BDC9FD1C3A}</a:tableStyleId>
              </a:tblPr>
              <a:tblGrid>
                <a:gridCol w="3622814">
                  <a:extLst>
                    <a:ext uri="{9D8B030D-6E8A-4147-A177-3AD203B41FA5}">
                      <a16:colId xmlns:a16="http://schemas.microsoft.com/office/drawing/2014/main" xmlns="" val="2577214228"/>
                    </a:ext>
                  </a:extLst>
                </a:gridCol>
                <a:gridCol w="4866197">
                  <a:extLst>
                    <a:ext uri="{9D8B030D-6E8A-4147-A177-3AD203B41FA5}">
                      <a16:colId xmlns:a16="http://schemas.microsoft.com/office/drawing/2014/main" xmlns="" val="2537481783"/>
                    </a:ext>
                  </a:extLst>
                </a:gridCol>
              </a:tblGrid>
              <a:tr h="278130">
                <a:tc>
                  <a:txBody>
                    <a:bodyPr/>
                    <a:lstStyle/>
                    <a:p>
                      <a:r>
                        <a:rPr lang="en-US" sz="1800" dirty="0" smtClean="0">
                          <a:solidFill>
                            <a:schemeClr val="tx1"/>
                          </a:solidFill>
                        </a:rPr>
                        <a:t>Current</a:t>
                      </a:r>
                      <a:endParaRPr lang="en-US" sz="1800" dirty="0">
                        <a:solidFill>
                          <a:schemeClr val="tx1"/>
                        </a:solidFill>
                      </a:endParaRPr>
                    </a:p>
                  </a:txBody>
                  <a:tcPr marL="68580" marR="68580" marT="34290" marB="34290"/>
                </a:tc>
                <a:tc>
                  <a:txBody>
                    <a:bodyPr/>
                    <a:lstStyle/>
                    <a:p>
                      <a:r>
                        <a:rPr lang="en-US" sz="1800" dirty="0" smtClean="0">
                          <a:solidFill>
                            <a:schemeClr val="tx1"/>
                          </a:solidFill>
                        </a:rPr>
                        <a:t>Revised</a:t>
                      </a:r>
                      <a:endParaRPr lang="en-US" sz="1800" dirty="0">
                        <a:solidFill>
                          <a:schemeClr val="tx1"/>
                        </a:solidFill>
                      </a:endParaRPr>
                    </a:p>
                  </a:txBody>
                  <a:tcPr marL="68580" marR="68580" marT="34290" marB="34290"/>
                </a:tc>
                <a:extLst>
                  <a:ext uri="{0D108BD9-81ED-4DB2-BD59-A6C34878D82A}">
                    <a16:rowId xmlns:a16="http://schemas.microsoft.com/office/drawing/2014/main" xmlns="" val="3758784407"/>
                  </a:ext>
                </a:extLst>
              </a:tr>
              <a:tr h="531495">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800" dirty="0" smtClean="0"/>
                        <a:t>And,” when used in a code description, means “and/or.”</a:t>
                      </a:r>
                    </a:p>
                    <a:p>
                      <a:endParaRPr lang="en-US" sz="18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“And,” when used in a code description, means “and/or,” </a:t>
                      </a:r>
                      <a:r>
                        <a:rPr lang="en-US" sz="1800" dirty="0" smtClean="0">
                          <a:solidFill>
                            <a:srgbClr val="FF0000"/>
                          </a:solidFill>
                        </a:rPr>
                        <a:t>except when used to describe a combination of multiple body parts for which separate values exist for each body part (e.g., Skin and Subcutaneous Tissue used as a qualifier, where there</a:t>
                      </a:r>
                      <a:r>
                        <a:rPr lang="en-US" sz="1800" baseline="0" dirty="0" smtClean="0">
                          <a:solidFill>
                            <a:srgbClr val="FF0000"/>
                          </a:solidFill>
                        </a:rPr>
                        <a:t> are separate body part values for “Skin” and “Subcutaneous Tissue”.</a:t>
                      </a:r>
                      <a:endParaRPr lang="en-US" sz="1800" dirty="0" smtClean="0">
                        <a:solidFill>
                          <a:srgbClr val="FF0000"/>
                        </a:solidFill>
                      </a:endParaRPr>
                    </a:p>
                  </a:txBody>
                  <a:tcPr marL="68580" marR="68580" marT="34290" marB="34290"/>
                </a:tc>
                <a:extLst>
                  <a:ext uri="{0D108BD9-81ED-4DB2-BD59-A6C34878D82A}">
                    <a16:rowId xmlns:a16="http://schemas.microsoft.com/office/drawing/2014/main" xmlns="" val="610417041"/>
                  </a:ext>
                </a:extLst>
              </a:tr>
            </a:tbl>
          </a:graphicData>
        </a:graphic>
      </p:graphicFrame>
      <p:sp>
        <p:nvSpPr>
          <p:cNvPr id="5" name="Slide Number Placeholder 4"/>
          <p:cNvSpPr>
            <a:spLocks noGrp="1"/>
          </p:cNvSpPr>
          <p:nvPr>
            <p:ph type="sldNum" sz="quarter" idx="12"/>
          </p:nvPr>
        </p:nvSpPr>
        <p:spPr>
          <a:xfrm>
            <a:off x="8405052" y="6248400"/>
            <a:ext cx="283701" cy="273844"/>
          </a:xfrm>
        </p:spPr>
        <p:txBody>
          <a:bodyPr/>
          <a:lstStyle/>
          <a:p>
            <a:pPr defTabSz="342900"/>
            <a:fld id="{D57F1E4F-1CFF-5643-939E-217C01CDF565}" type="slidenum">
              <a:rPr lang="en-US" sz="1400">
                <a:solidFill>
                  <a:srgbClr val="DD8047"/>
                </a:solidFill>
                <a:latin typeface="Gill Sans MT" panose="020B0502020104020203"/>
              </a:rPr>
              <a:pPr defTabSz="342900"/>
              <a:t>2</a:t>
            </a:fld>
            <a:endParaRPr lang="en-US" sz="1400" dirty="0">
              <a:solidFill>
                <a:srgbClr val="DD8047"/>
              </a:solidFill>
              <a:latin typeface="Gill Sans MT" panose="020B0502020104020203"/>
            </a:endParaRPr>
          </a:p>
        </p:txBody>
      </p:sp>
      <p:sp>
        <p:nvSpPr>
          <p:cNvPr id="6" name="TextBox 5"/>
          <p:cNvSpPr txBox="1"/>
          <p:nvPr/>
        </p:nvSpPr>
        <p:spPr>
          <a:xfrm>
            <a:off x="533400" y="4876800"/>
            <a:ext cx="4648200" cy="923330"/>
          </a:xfrm>
          <a:prstGeom prst="rect">
            <a:avLst/>
          </a:prstGeom>
          <a:solidFill>
            <a:srgbClr val="2D2D8A">
              <a:lumMod val="20000"/>
              <a:lumOff val="80000"/>
            </a:srgbClr>
          </a:solidFill>
        </p:spPr>
        <p:txBody>
          <a:bodyPr wrap="square" rtlCol="0">
            <a:sp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34" charset="-128"/>
              </a:rPr>
              <a:t>Example:  Table 0KX qualifier 2-Skin and subcutaneous Tissue now means skin AND subcutaneous tissue not “OR.”</a:t>
            </a:r>
          </a:p>
        </p:txBody>
      </p:sp>
    </p:spTree>
    <p:extLst>
      <p:ext uri="{BB962C8B-B14F-4D97-AF65-F5344CB8AC3E}">
        <p14:creationId xmlns:p14="http://schemas.microsoft.com/office/powerpoint/2010/main" val="59815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400" dirty="0" smtClean="0">
                <a:solidFill>
                  <a:srgbClr val="002060"/>
                </a:solidFill>
                <a:ea typeface="ＭＳ Ｐゴシック" panose="020B0600070205080204" pitchFamily="34" charset="-128"/>
              </a:rPr>
              <a:t>C.G. B3.7  </a:t>
            </a:r>
            <a:r>
              <a:rPr lang="en-US" altLang="en-US" sz="2200" dirty="0" smtClean="0">
                <a:solidFill>
                  <a:srgbClr val="002060"/>
                </a:solidFill>
                <a:ea typeface="ＭＳ Ｐゴシック" panose="020B0600070205080204" pitchFamily="34" charset="-128"/>
              </a:rPr>
              <a:t>Control vs more definitive root operations</a:t>
            </a:r>
            <a:endParaRPr lang="en-US" sz="2200" dirty="0">
              <a:solidFill>
                <a:srgbClr val="002060"/>
              </a:solidFill>
            </a:endParaRPr>
          </a:p>
        </p:txBody>
      </p:sp>
      <p:graphicFrame>
        <p:nvGraphicFramePr>
          <p:cNvPr id="4" name="Content Placeholder 1"/>
          <p:cNvGraphicFramePr>
            <a:graphicFrameLocks/>
          </p:cNvGraphicFramePr>
          <p:nvPr>
            <p:extLst>
              <p:ext uri="{D42A27DB-BD31-4B8C-83A1-F6EECF244321}">
                <p14:modId xmlns:p14="http://schemas.microsoft.com/office/powerpoint/2010/main" val="1960267006"/>
              </p:ext>
            </p:extLst>
          </p:nvPr>
        </p:nvGraphicFramePr>
        <p:xfrm>
          <a:off x="323521" y="2133600"/>
          <a:ext cx="8489011" cy="3703320"/>
        </p:xfrm>
        <a:graphic>
          <a:graphicData uri="http://schemas.openxmlformats.org/drawingml/2006/table">
            <a:tbl>
              <a:tblPr firstRow="1" bandRow="1">
                <a:tableStyleId>{5C22544A-7EE6-4342-B048-85BDC9FD1C3A}</a:tableStyleId>
              </a:tblPr>
              <a:tblGrid>
                <a:gridCol w="3943679">
                  <a:extLst>
                    <a:ext uri="{9D8B030D-6E8A-4147-A177-3AD203B41FA5}">
                      <a16:colId xmlns:a16="http://schemas.microsoft.com/office/drawing/2014/main" xmlns="" val="2577214228"/>
                    </a:ext>
                  </a:extLst>
                </a:gridCol>
                <a:gridCol w="4545332">
                  <a:extLst>
                    <a:ext uri="{9D8B030D-6E8A-4147-A177-3AD203B41FA5}">
                      <a16:colId xmlns:a16="http://schemas.microsoft.com/office/drawing/2014/main" xmlns="" val="2537481783"/>
                    </a:ext>
                  </a:extLst>
                </a:gridCol>
              </a:tblGrid>
              <a:tr h="278130">
                <a:tc>
                  <a:txBody>
                    <a:bodyPr/>
                    <a:lstStyle/>
                    <a:p>
                      <a:r>
                        <a:rPr lang="en-US" sz="1800" dirty="0" smtClean="0">
                          <a:solidFill>
                            <a:schemeClr val="tx1"/>
                          </a:solidFill>
                        </a:rPr>
                        <a:t>Current</a:t>
                      </a:r>
                      <a:endParaRPr lang="en-US" sz="1800" dirty="0">
                        <a:solidFill>
                          <a:schemeClr val="tx1"/>
                        </a:solidFill>
                      </a:endParaRPr>
                    </a:p>
                  </a:txBody>
                  <a:tcPr marL="68580" marR="68580" marT="34290" marB="34290"/>
                </a:tc>
                <a:tc>
                  <a:txBody>
                    <a:bodyPr/>
                    <a:lstStyle/>
                    <a:p>
                      <a:r>
                        <a:rPr lang="en-US" sz="1800" dirty="0" smtClean="0">
                          <a:solidFill>
                            <a:schemeClr val="tx1"/>
                          </a:solidFill>
                        </a:rPr>
                        <a:t>Revised</a:t>
                      </a:r>
                      <a:endParaRPr lang="en-US" sz="1800" dirty="0">
                        <a:solidFill>
                          <a:schemeClr val="tx1"/>
                        </a:solidFill>
                      </a:endParaRPr>
                    </a:p>
                  </a:txBody>
                  <a:tcPr marL="68580" marR="68580" marT="34290" marB="34290"/>
                </a:tc>
                <a:extLst>
                  <a:ext uri="{0D108BD9-81ED-4DB2-BD59-A6C34878D82A}">
                    <a16:rowId xmlns:a16="http://schemas.microsoft.com/office/drawing/2014/main" xmlns="" val="3758784407"/>
                  </a:ext>
                </a:extLst>
              </a:tr>
              <a:tr h="531495">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800" dirty="0" smtClean="0"/>
                        <a:t>The root operation Control is defined as, “Stopping, or attempting to stop, </a:t>
                      </a:r>
                      <a:r>
                        <a:rPr lang="en-US" sz="1800" dirty="0" err="1" smtClean="0"/>
                        <a:t>postprocedural</a:t>
                      </a:r>
                      <a:r>
                        <a:rPr lang="en-US" sz="1800" dirty="0" smtClean="0"/>
                        <a:t> or other acute bleeding.”  If an attempt to stop </a:t>
                      </a:r>
                      <a:r>
                        <a:rPr lang="en-US" sz="1800" dirty="0" err="1" smtClean="0"/>
                        <a:t>postprocedural</a:t>
                      </a:r>
                      <a:r>
                        <a:rPr lang="en-US" sz="1800" baseline="0" dirty="0" smtClean="0"/>
                        <a:t> or other acute bleeding is initially unsuccessful, and to stop the bleeding requires performing a more definitive root operation, such as Bypass, Detachment, Excision, Extraction, Reposition, Replacement, or Resection, then the more definitive root operation is coded instead of control.</a:t>
                      </a:r>
                      <a:endParaRPr lang="en-US" sz="1800" dirty="0" smtClean="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The root operation Control is defined as, “Stopping, or attempting to stop, </a:t>
                      </a:r>
                      <a:r>
                        <a:rPr lang="en-US" sz="1800" dirty="0" err="1" smtClean="0"/>
                        <a:t>postprocedural</a:t>
                      </a:r>
                      <a:r>
                        <a:rPr lang="en-US" sz="1800" dirty="0" smtClean="0"/>
                        <a:t> or other acute bleeding.”  If an attempt to stop </a:t>
                      </a:r>
                      <a:r>
                        <a:rPr lang="en-US" sz="1800" dirty="0" err="1" smtClean="0"/>
                        <a:t>postprocedural</a:t>
                      </a:r>
                      <a:r>
                        <a:rPr lang="en-US" sz="1800" baseline="0" dirty="0" smtClean="0"/>
                        <a:t> or other acute bleeding is </a:t>
                      </a:r>
                      <a:r>
                        <a:rPr lang="en-US" sz="1800" strike="sngStrike" baseline="0" dirty="0" smtClean="0">
                          <a:solidFill>
                            <a:srgbClr val="FF0000"/>
                          </a:solidFill>
                        </a:rPr>
                        <a:t>initially</a:t>
                      </a:r>
                      <a:r>
                        <a:rPr lang="en-US" sz="1800" baseline="0" dirty="0" smtClean="0"/>
                        <a:t> unsuccessful, and to stop the bleeding requires performing a more definitive root operation, such as Bypass, Detachment, Excision, Extraction, Reposition, Replacement, or Resection, then the more definitive root operation is coded instead of control.</a:t>
                      </a:r>
                      <a:endParaRPr lang="en-US" sz="180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rgbClr val="FF0000"/>
                        </a:solidFill>
                      </a:endParaRPr>
                    </a:p>
                  </a:txBody>
                  <a:tcPr marL="68580" marR="68580" marT="34290" marB="34290"/>
                </a:tc>
                <a:extLst>
                  <a:ext uri="{0D108BD9-81ED-4DB2-BD59-A6C34878D82A}">
                    <a16:rowId xmlns:a16="http://schemas.microsoft.com/office/drawing/2014/main" xmlns="" val="610417041"/>
                  </a:ext>
                </a:extLst>
              </a:tr>
            </a:tbl>
          </a:graphicData>
        </a:graphic>
      </p:graphicFrame>
      <p:sp>
        <p:nvSpPr>
          <p:cNvPr id="5" name="Slide Number Placeholder 4"/>
          <p:cNvSpPr>
            <a:spLocks noGrp="1"/>
          </p:cNvSpPr>
          <p:nvPr>
            <p:ph type="sldNum" sz="quarter" idx="12"/>
          </p:nvPr>
        </p:nvSpPr>
        <p:spPr>
          <a:xfrm>
            <a:off x="8420432" y="6400800"/>
            <a:ext cx="283701" cy="273844"/>
          </a:xfrm>
        </p:spPr>
        <p:txBody>
          <a:bodyPr/>
          <a:lstStyle/>
          <a:p>
            <a:pPr defTabSz="342900"/>
            <a:fld id="{D57F1E4F-1CFF-5643-939E-217C01CDF565}" type="slidenum">
              <a:rPr lang="en-US" sz="1400">
                <a:solidFill>
                  <a:srgbClr val="DD8047"/>
                </a:solidFill>
                <a:latin typeface="Gill Sans MT" panose="020B0502020104020203"/>
              </a:rPr>
              <a:pPr defTabSz="342900"/>
              <a:t>3</a:t>
            </a:fld>
            <a:endParaRPr lang="en-US" sz="1400" dirty="0">
              <a:solidFill>
                <a:srgbClr val="DD8047"/>
              </a:solidFill>
              <a:latin typeface="Gill Sans MT" panose="020B0502020104020203"/>
            </a:endParaRPr>
          </a:p>
        </p:txBody>
      </p:sp>
      <p:sp>
        <p:nvSpPr>
          <p:cNvPr id="7" name="TextBox 6"/>
          <p:cNvSpPr txBox="1"/>
          <p:nvPr/>
        </p:nvSpPr>
        <p:spPr>
          <a:xfrm>
            <a:off x="322133" y="5960763"/>
            <a:ext cx="8382000" cy="353943"/>
          </a:xfrm>
          <a:prstGeom prst="rect">
            <a:avLst/>
          </a:prstGeom>
          <a:solidFill>
            <a:srgbClr val="2D2D8A">
              <a:lumMod val="20000"/>
              <a:lumOff val="80000"/>
            </a:srgbClr>
          </a:solidFill>
        </p:spPr>
        <p:txBody>
          <a:bodyPr wrap="square" rtlCol="0">
            <a:sp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700" b="0" i="0" u="none" strike="noStrike" kern="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34" charset="-128"/>
              </a:rPr>
              <a:t>A Control method is not needed before a definitive procedure is performed and coded</a:t>
            </a:r>
          </a:p>
        </p:txBody>
      </p:sp>
    </p:spTree>
    <p:extLst>
      <p:ext uri="{BB962C8B-B14F-4D97-AF65-F5344CB8AC3E}">
        <p14:creationId xmlns:p14="http://schemas.microsoft.com/office/powerpoint/2010/main" val="2462282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400" dirty="0" smtClean="0">
                <a:solidFill>
                  <a:srgbClr val="002060"/>
                </a:solidFill>
                <a:ea typeface="ＭＳ Ｐゴシック" panose="020B0600070205080204" pitchFamily="34" charset="-128"/>
              </a:rPr>
              <a:t>C.G. B3.17  TRANSFER PROCEDURES USING MULTIPLE TISSUE LAYERS</a:t>
            </a:r>
            <a:endParaRPr lang="en-US" sz="2200" dirty="0">
              <a:solidFill>
                <a:srgbClr val="002060"/>
              </a:solidFill>
            </a:endParaRPr>
          </a:p>
        </p:txBody>
      </p:sp>
      <p:graphicFrame>
        <p:nvGraphicFramePr>
          <p:cNvPr id="4" name="Content Placeholder 1"/>
          <p:cNvGraphicFramePr>
            <a:graphicFrameLocks/>
          </p:cNvGraphicFramePr>
          <p:nvPr>
            <p:extLst>
              <p:ext uri="{D42A27DB-BD31-4B8C-83A1-F6EECF244321}">
                <p14:modId xmlns:p14="http://schemas.microsoft.com/office/powerpoint/2010/main" val="3383063425"/>
              </p:ext>
            </p:extLst>
          </p:nvPr>
        </p:nvGraphicFramePr>
        <p:xfrm>
          <a:off x="323520" y="1907652"/>
          <a:ext cx="8489011" cy="3703320"/>
        </p:xfrm>
        <a:graphic>
          <a:graphicData uri="http://schemas.openxmlformats.org/drawingml/2006/table">
            <a:tbl>
              <a:tblPr firstRow="1" bandRow="1">
                <a:tableStyleId>{5C22544A-7EE6-4342-B048-85BDC9FD1C3A}</a:tableStyleId>
              </a:tblPr>
              <a:tblGrid>
                <a:gridCol w="2419680">
                  <a:extLst>
                    <a:ext uri="{9D8B030D-6E8A-4147-A177-3AD203B41FA5}">
                      <a16:colId xmlns:a16="http://schemas.microsoft.com/office/drawing/2014/main" xmlns="" val="2577214228"/>
                    </a:ext>
                  </a:extLst>
                </a:gridCol>
                <a:gridCol w="6069331">
                  <a:extLst>
                    <a:ext uri="{9D8B030D-6E8A-4147-A177-3AD203B41FA5}">
                      <a16:colId xmlns:a16="http://schemas.microsoft.com/office/drawing/2014/main" xmlns="" val="2537481783"/>
                    </a:ext>
                  </a:extLst>
                </a:gridCol>
              </a:tblGrid>
              <a:tr h="278130">
                <a:tc>
                  <a:txBody>
                    <a:bodyPr/>
                    <a:lstStyle/>
                    <a:p>
                      <a:r>
                        <a:rPr lang="en-US" sz="1800" dirty="0" smtClean="0">
                          <a:solidFill>
                            <a:schemeClr val="tx1"/>
                          </a:solidFill>
                        </a:rPr>
                        <a:t>Current</a:t>
                      </a:r>
                      <a:endParaRPr lang="en-US" sz="1800" dirty="0">
                        <a:solidFill>
                          <a:schemeClr val="tx1"/>
                        </a:solidFill>
                      </a:endParaRPr>
                    </a:p>
                  </a:txBody>
                  <a:tcPr marL="68580" marR="68580" marT="34290" marB="34290"/>
                </a:tc>
                <a:tc>
                  <a:txBody>
                    <a:bodyPr/>
                    <a:lstStyle/>
                    <a:p>
                      <a:r>
                        <a:rPr lang="en-US" sz="1800" dirty="0" smtClean="0">
                          <a:solidFill>
                            <a:schemeClr val="tx1"/>
                          </a:solidFill>
                        </a:rPr>
                        <a:t>Revised</a:t>
                      </a:r>
                      <a:endParaRPr lang="en-US" sz="1800" dirty="0">
                        <a:solidFill>
                          <a:schemeClr val="tx1"/>
                        </a:solidFill>
                      </a:endParaRPr>
                    </a:p>
                  </a:txBody>
                  <a:tcPr marL="68580" marR="68580" marT="34290" marB="34290"/>
                </a:tc>
                <a:extLst>
                  <a:ext uri="{0D108BD9-81ED-4DB2-BD59-A6C34878D82A}">
                    <a16:rowId xmlns:a16="http://schemas.microsoft.com/office/drawing/2014/main" xmlns="" val="3758784407"/>
                  </a:ext>
                </a:extLst>
              </a:tr>
              <a:tr h="531495">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800" dirty="0" smtClean="0"/>
                        <a:t>New</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FF0000"/>
                          </a:solidFill>
                        </a:rPr>
                        <a:t>The root operation Transfer contains qualifiers that can be used to specify when a transfer flap is composed of more than one tissue layer, such as a musculocutaneous</a:t>
                      </a:r>
                      <a:r>
                        <a:rPr lang="en-US" sz="1800" baseline="0" dirty="0" smtClean="0">
                          <a:solidFill>
                            <a:srgbClr val="FF0000"/>
                          </a:solidFill>
                        </a:rPr>
                        <a:t> flap.  For procedures involving transfer of multiple tissue layers including skin, subcutaneous tissue, fascia or muscle, the procedure is coded to the body part value that describes the deepest tissue layer in the flap, and the qualifier can be used to describe the other tissue layer(s) in the transfer flap.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FF0000"/>
                          </a:solidFill>
                        </a:rPr>
                        <a:t>Example:</a:t>
                      </a:r>
                      <a:r>
                        <a:rPr lang="en-US" sz="1800" baseline="0" dirty="0" smtClean="0">
                          <a:solidFill>
                            <a:srgbClr val="FF0000"/>
                          </a:solidFill>
                        </a:rPr>
                        <a:t>  A musculocutaneous flap transfer is coded to the appropriate body part value in the body system Muscles, and the qualifier is used to describe the additional tissue layer(s) in the transfer flap.</a:t>
                      </a:r>
                      <a:endParaRPr lang="en-US" sz="1800" dirty="0" smtClean="0">
                        <a:solidFill>
                          <a:srgbClr val="FF0000"/>
                        </a:solidFill>
                      </a:endParaRPr>
                    </a:p>
                  </a:txBody>
                  <a:tcPr marL="68580" marR="68580" marT="34290" marB="34290"/>
                </a:tc>
                <a:extLst>
                  <a:ext uri="{0D108BD9-81ED-4DB2-BD59-A6C34878D82A}">
                    <a16:rowId xmlns:a16="http://schemas.microsoft.com/office/drawing/2014/main" xmlns="" val="610417041"/>
                  </a:ext>
                </a:extLst>
              </a:tr>
            </a:tbl>
          </a:graphicData>
        </a:graphic>
      </p:graphicFrame>
      <p:sp>
        <p:nvSpPr>
          <p:cNvPr id="5" name="Slide Number Placeholder 4"/>
          <p:cNvSpPr>
            <a:spLocks noGrp="1"/>
          </p:cNvSpPr>
          <p:nvPr>
            <p:ph type="sldNum" sz="quarter" idx="12"/>
          </p:nvPr>
        </p:nvSpPr>
        <p:spPr>
          <a:xfrm>
            <a:off x="8505061" y="6558213"/>
            <a:ext cx="283701" cy="273844"/>
          </a:xfrm>
        </p:spPr>
        <p:txBody>
          <a:bodyPr/>
          <a:lstStyle/>
          <a:p>
            <a:pPr defTabSz="342900"/>
            <a:fld id="{D57F1E4F-1CFF-5643-939E-217C01CDF565}" type="slidenum">
              <a:rPr lang="en-US" sz="1400">
                <a:solidFill>
                  <a:srgbClr val="DD8047"/>
                </a:solidFill>
                <a:latin typeface="Gill Sans MT" panose="020B0502020104020203"/>
              </a:rPr>
              <a:pPr defTabSz="342900"/>
              <a:t>4</a:t>
            </a:fld>
            <a:endParaRPr lang="en-US" sz="1400" dirty="0">
              <a:solidFill>
                <a:srgbClr val="DD8047"/>
              </a:solidFill>
              <a:latin typeface="Gill Sans MT" panose="020B0502020104020203"/>
            </a:endParaRPr>
          </a:p>
        </p:txBody>
      </p:sp>
      <p:sp>
        <p:nvSpPr>
          <p:cNvPr id="8" name="TextBox 7"/>
          <p:cNvSpPr txBox="1"/>
          <p:nvPr/>
        </p:nvSpPr>
        <p:spPr>
          <a:xfrm>
            <a:off x="323520" y="5652792"/>
            <a:ext cx="8489011" cy="830997"/>
          </a:xfrm>
          <a:prstGeom prst="rect">
            <a:avLst/>
          </a:prstGeom>
          <a:solidFill>
            <a:srgbClr val="2D2D8A">
              <a:lumMod val="20000"/>
              <a:lumOff val="80000"/>
            </a:srgbClr>
          </a:solidFill>
        </p:spPr>
        <p:txBody>
          <a:bodyPr wrap="square" rtlCol="0">
            <a:sp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34" charset="-128"/>
              </a:rPr>
              <a:t>Formalizes the coding of multiple tissue layer flaps used in transfer procedures:  body part is assigned to the body part representing the deepest or lowest layer of the flap and the qualifier is assigned to describe the other tissue present in the flap</a:t>
            </a:r>
          </a:p>
        </p:txBody>
      </p:sp>
    </p:spTree>
    <p:extLst>
      <p:ext uri="{BB962C8B-B14F-4D97-AF65-F5344CB8AC3E}">
        <p14:creationId xmlns:p14="http://schemas.microsoft.com/office/powerpoint/2010/main" val="230999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400" dirty="0" smtClean="0">
                <a:solidFill>
                  <a:srgbClr val="002060"/>
                </a:solidFill>
                <a:ea typeface="ＭＳ Ｐゴシック" panose="020B0600070205080204" pitchFamily="34" charset="-128"/>
              </a:rPr>
              <a:t>C.G. B3.6.</a:t>
            </a:r>
            <a:r>
              <a:rPr lang="en-US" altLang="en-US" sz="2400" cap="none" dirty="0" smtClean="0">
                <a:solidFill>
                  <a:srgbClr val="002060"/>
                </a:solidFill>
                <a:latin typeface="Arial" panose="020B0604020202020204" pitchFamily="34" charset="0"/>
                <a:ea typeface="ＭＳ Ｐゴシック" panose="020B0600070205080204" pitchFamily="34" charset="-128"/>
                <a:cs typeface="Arial" panose="020B0604020202020204" pitchFamily="34" charset="0"/>
              </a:rPr>
              <a:t>1A</a:t>
            </a:r>
            <a:r>
              <a:rPr lang="en-US" altLang="en-US" sz="2400" dirty="0" smtClean="0">
                <a:solidFill>
                  <a:srgbClr val="002060"/>
                </a:solidFill>
                <a:ea typeface="ＭＳ Ｐゴシック" panose="020B0600070205080204" pitchFamily="34" charset="-128"/>
              </a:rPr>
              <a:t>  device General guidelines</a:t>
            </a:r>
            <a:endParaRPr lang="en-US" sz="2200" dirty="0">
              <a:solidFill>
                <a:srgbClr val="002060"/>
              </a:solidFill>
            </a:endParaRPr>
          </a:p>
        </p:txBody>
      </p:sp>
      <p:graphicFrame>
        <p:nvGraphicFramePr>
          <p:cNvPr id="4" name="Content Placeholder 1"/>
          <p:cNvGraphicFramePr>
            <a:graphicFrameLocks/>
          </p:cNvGraphicFramePr>
          <p:nvPr>
            <p:extLst>
              <p:ext uri="{D42A27DB-BD31-4B8C-83A1-F6EECF244321}">
                <p14:modId xmlns:p14="http://schemas.microsoft.com/office/powerpoint/2010/main" val="1004520391"/>
              </p:ext>
            </p:extLst>
          </p:nvPr>
        </p:nvGraphicFramePr>
        <p:xfrm>
          <a:off x="323520" y="1907652"/>
          <a:ext cx="8489011" cy="4526280"/>
        </p:xfrm>
        <a:graphic>
          <a:graphicData uri="http://schemas.openxmlformats.org/drawingml/2006/table">
            <a:tbl>
              <a:tblPr firstRow="1" bandRow="1">
                <a:tableStyleId>{5C22544A-7EE6-4342-B048-85BDC9FD1C3A}</a:tableStyleId>
              </a:tblPr>
              <a:tblGrid>
                <a:gridCol w="3334080">
                  <a:extLst>
                    <a:ext uri="{9D8B030D-6E8A-4147-A177-3AD203B41FA5}">
                      <a16:colId xmlns:a16="http://schemas.microsoft.com/office/drawing/2014/main" xmlns="" val="2577214228"/>
                    </a:ext>
                  </a:extLst>
                </a:gridCol>
                <a:gridCol w="5154931">
                  <a:extLst>
                    <a:ext uri="{9D8B030D-6E8A-4147-A177-3AD203B41FA5}">
                      <a16:colId xmlns:a16="http://schemas.microsoft.com/office/drawing/2014/main" xmlns="" val="2537481783"/>
                    </a:ext>
                  </a:extLst>
                </a:gridCol>
              </a:tblGrid>
              <a:tr h="278130">
                <a:tc>
                  <a:txBody>
                    <a:bodyPr/>
                    <a:lstStyle/>
                    <a:p>
                      <a:r>
                        <a:rPr lang="en-US" sz="1800" dirty="0" smtClean="0">
                          <a:solidFill>
                            <a:schemeClr val="tx1"/>
                          </a:solidFill>
                        </a:rPr>
                        <a:t>Current</a:t>
                      </a:r>
                      <a:endParaRPr lang="en-US" sz="1800" dirty="0">
                        <a:solidFill>
                          <a:schemeClr val="tx1"/>
                        </a:solidFill>
                      </a:endParaRPr>
                    </a:p>
                  </a:txBody>
                  <a:tcPr marL="68580" marR="68580" marT="34290" marB="34290"/>
                </a:tc>
                <a:tc>
                  <a:txBody>
                    <a:bodyPr/>
                    <a:lstStyle/>
                    <a:p>
                      <a:r>
                        <a:rPr lang="en-US" sz="1800" dirty="0" smtClean="0">
                          <a:solidFill>
                            <a:schemeClr val="tx1"/>
                          </a:solidFill>
                        </a:rPr>
                        <a:t>Revised</a:t>
                      </a:r>
                      <a:endParaRPr lang="en-US" sz="1800" dirty="0">
                        <a:solidFill>
                          <a:schemeClr val="tx1"/>
                        </a:solidFill>
                      </a:endParaRPr>
                    </a:p>
                  </a:txBody>
                  <a:tcPr marL="68580" marR="68580" marT="34290" marB="34290"/>
                </a:tc>
                <a:extLst>
                  <a:ext uri="{0D108BD9-81ED-4DB2-BD59-A6C34878D82A}">
                    <a16:rowId xmlns:a16="http://schemas.microsoft.com/office/drawing/2014/main" xmlns="" val="3758784407"/>
                  </a:ext>
                </a:extLst>
              </a:tr>
              <a:tr h="531495">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800" dirty="0" smtClean="0"/>
                        <a:t>A device is coded only if a device remains after the procedure is completed.  If no device remains, the device value No Device is coded.  In limited root operations, the classification provides the qualifier values Temporary and Intraoperative, for specific procedures involving clinically</a:t>
                      </a:r>
                      <a:r>
                        <a:rPr lang="en-US" sz="1800" baseline="0" dirty="0" smtClean="0"/>
                        <a:t> significant devices, where the purpose of the device is to be utilized for a brief duration during the procedure or current inpatient stay.</a:t>
                      </a:r>
                      <a:endParaRPr lang="en-US" sz="1800" dirty="0" smtClean="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A device is coded only if a device remains after the procedure is completed.  If no device remains, the device value No Device is coded.  In limited root operations, the classification provides the qualifier values Temporary and Intraoperative, for specific procedures involving clinically</a:t>
                      </a:r>
                      <a:r>
                        <a:rPr lang="en-US" sz="1800" baseline="0" dirty="0" smtClean="0"/>
                        <a:t> significant devices, where the purpose of the device is to be utilized for a brief duration during the procedure or current inpatient stay.  </a:t>
                      </a:r>
                      <a:r>
                        <a:rPr lang="en-US" sz="1800" baseline="0" dirty="0" smtClean="0">
                          <a:solidFill>
                            <a:srgbClr val="FF0000"/>
                          </a:solidFill>
                        </a:rPr>
                        <a:t>If a device that is intended to remain after the procedure is completed </a:t>
                      </a:r>
                      <a:r>
                        <a:rPr kumimoji="0" lang="en-US" sz="1800" b="0" i="0" u="none" strike="noStrike" kern="1200" cap="none" spc="0" normalizeH="0" baseline="0" noProof="0" dirty="0" smtClean="0">
                          <a:ln>
                            <a:noFill/>
                          </a:ln>
                          <a:solidFill>
                            <a:srgbClr val="FF0000"/>
                          </a:solidFill>
                          <a:effectLst/>
                          <a:uLnTx/>
                          <a:uFillTx/>
                          <a:latin typeface="Arial"/>
                          <a:ea typeface="+mn-ea"/>
                          <a:cs typeface="+mn-cs"/>
                        </a:rPr>
                        <a:t>requires removal before the end of the operative episode in which it was inserted (for example, the device size is inadequate or a complication occurs), both the insertion and removal of the device should be coded.</a:t>
                      </a:r>
                      <a:endParaRPr lang="en-US" sz="1800" dirty="0" smtClean="0">
                        <a:solidFill>
                          <a:srgbClr val="FF0000"/>
                        </a:solidFill>
                      </a:endParaRPr>
                    </a:p>
                  </a:txBody>
                  <a:tcPr marL="68580" marR="68580" marT="34290" marB="34290"/>
                </a:tc>
                <a:extLst>
                  <a:ext uri="{0D108BD9-81ED-4DB2-BD59-A6C34878D82A}">
                    <a16:rowId xmlns:a16="http://schemas.microsoft.com/office/drawing/2014/main" xmlns="" val="610417041"/>
                  </a:ext>
                </a:extLst>
              </a:tr>
            </a:tbl>
          </a:graphicData>
        </a:graphic>
      </p:graphicFrame>
      <p:sp>
        <p:nvSpPr>
          <p:cNvPr id="5" name="Slide Number Placeholder 4"/>
          <p:cNvSpPr>
            <a:spLocks noGrp="1"/>
          </p:cNvSpPr>
          <p:nvPr>
            <p:ph type="sldNum" sz="quarter" idx="12"/>
          </p:nvPr>
        </p:nvSpPr>
        <p:spPr>
          <a:xfrm>
            <a:off x="8505061" y="6558213"/>
            <a:ext cx="283701" cy="273844"/>
          </a:xfrm>
        </p:spPr>
        <p:txBody>
          <a:bodyPr/>
          <a:lstStyle/>
          <a:p>
            <a:pPr defTabSz="342900"/>
            <a:fld id="{D57F1E4F-1CFF-5643-939E-217C01CDF565}" type="slidenum">
              <a:rPr lang="en-US" sz="1400">
                <a:solidFill>
                  <a:srgbClr val="DD8047"/>
                </a:solidFill>
                <a:latin typeface="Gill Sans MT" panose="020B0502020104020203"/>
              </a:rPr>
              <a:pPr defTabSz="342900"/>
              <a:t>5</a:t>
            </a:fld>
            <a:endParaRPr lang="en-US" sz="1400" dirty="0">
              <a:solidFill>
                <a:srgbClr val="DD8047"/>
              </a:solidFill>
              <a:latin typeface="Gill Sans MT" panose="020B0502020104020203"/>
            </a:endParaRPr>
          </a:p>
        </p:txBody>
      </p:sp>
    </p:spTree>
    <p:extLst>
      <p:ext uri="{BB962C8B-B14F-4D97-AF65-F5344CB8AC3E}">
        <p14:creationId xmlns:p14="http://schemas.microsoft.com/office/powerpoint/2010/main" val="3766074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400" dirty="0" smtClean="0">
                <a:solidFill>
                  <a:srgbClr val="002060"/>
                </a:solidFill>
                <a:ea typeface="ＭＳ Ｐゴシック" panose="020B0600070205080204" pitchFamily="34" charset="-128"/>
              </a:rPr>
              <a:t>C.G. B3.6.</a:t>
            </a:r>
            <a:r>
              <a:rPr lang="en-US" altLang="en-US" sz="2400" cap="none" dirty="0" smtClean="0">
                <a:solidFill>
                  <a:srgbClr val="002060"/>
                </a:solidFill>
                <a:latin typeface="Arial" panose="020B0604020202020204" pitchFamily="34" charset="0"/>
                <a:ea typeface="ＭＳ Ｐゴシック" panose="020B0600070205080204" pitchFamily="34" charset="-128"/>
                <a:cs typeface="Arial" panose="020B0604020202020204" pitchFamily="34" charset="0"/>
              </a:rPr>
              <a:t>1A</a:t>
            </a:r>
            <a:r>
              <a:rPr lang="en-US" altLang="en-US" sz="2400" dirty="0" smtClean="0">
                <a:solidFill>
                  <a:srgbClr val="002060"/>
                </a:solidFill>
                <a:ea typeface="ＭＳ Ｐゴシック" panose="020B0600070205080204" pitchFamily="34" charset="-128"/>
              </a:rPr>
              <a:t>  device General guidelines</a:t>
            </a:r>
            <a:endParaRPr lang="en-US" sz="2200" dirty="0">
              <a:solidFill>
                <a:srgbClr val="002060"/>
              </a:solidFill>
            </a:endParaRPr>
          </a:p>
        </p:txBody>
      </p:sp>
      <p:graphicFrame>
        <p:nvGraphicFramePr>
          <p:cNvPr id="4" name="Content Placeholder 1"/>
          <p:cNvGraphicFramePr>
            <a:graphicFrameLocks/>
          </p:cNvGraphicFramePr>
          <p:nvPr>
            <p:extLst>
              <p:ext uri="{D42A27DB-BD31-4B8C-83A1-F6EECF244321}">
                <p14:modId xmlns:p14="http://schemas.microsoft.com/office/powerpoint/2010/main" val="2854205363"/>
              </p:ext>
            </p:extLst>
          </p:nvPr>
        </p:nvGraphicFramePr>
        <p:xfrm>
          <a:off x="323520" y="1907652"/>
          <a:ext cx="8489011" cy="874395"/>
        </p:xfrm>
        <a:graphic>
          <a:graphicData uri="http://schemas.openxmlformats.org/drawingml/2006/table">
            <a:tbl>
              <a:tblPr firstRow="1" bandRow="1">
                <a:tableStyleId>{5C22544A-7EE6-4342-B048-85BDC9FD1C3A}</a:tableStyleId>
              </a:tblPr>
              <a:tblGrid>
                <a:gridCol w="3334080">
                  <a:extLst>
                    <a:ext uri="{9D8B030D-6E8A-4147-A177-3AD203B41FA5}">
                      <a16:colId xmlns:a16="http://schemas.microsoft.com/office/drawing/2014/main" xmlns="" val="2577214228"/>
                    </a:ext>
                  </a:extLst>
                </a:gridCol>
                <a:gridCol w="5154931">
                  <a:extLst>
                    <a:ext uri="{9D8B030D-6E8A-4147-A177-3AD203B41FA5}">
                      <a16:colId xmlns:a16="http://schemas.microsoft.com/office/drawing/2014/main" xmlns="" val="2537481783"/>
                    </a:ext>
                  </a:extLst>
                </a:gridCol>
              </a:tblGrid>
              <a:tr h="278130">
                <a:tc>
                  <a:txBody>
                    <a:bodyPr/>
                    <a:lstStyle/>
                    <a:p>
                      <a:r>
                        <a:rPr lang="en-US" sz="1800" dirty="0" smtClean="0">
                          <a:solidFill>
                            <a:schemeClr val="tx1"/>
                          </a:solidFill>
                        </a:rPr>
                        <a:t>Current</a:t>
                      </a:r>
                      <a:endParaRPr lang="en-US" sz="1800" dirty="0">
                        <a:solidFill>
                          <a:schemeClr val="tx1"/>
                        </a:solidFill>
                      </a:endParaRPr>
                    </a:p>
                  </a:txBody>
                  <a:tcPr marL="68580" marR="68580" marT="34290" marB="34290"/>
                </a:tc>
                <a:tc>
                  <a:txBody>
                    <a:bodyPr/>
                    <a:lstStyle/>
                    <a:p>
                      <a:r>
                        <a:rPr lang="en-US" sz="1800" dirty="0" smtClean="0">
                          <a:solidFill>
                            <a:schemeClr val="tx1"/>
                          </a:solidFill>
                        </a:rPr>
                        <a:t>Revised</a:t>
                      </a:r>
                      <a:endParaRPr lang="en-US" sz="1800" dirty="0">
                        <a:solidFill>
                          <a:schemeClr val="tx1"/>
                        </a:solidFill>
                      </a:endParaRPr>
                    </a:p>
                  </a:txBody>
                  <a:tcPr marL="68580" marR="68580" marT="34290" marB="34290"/>
                </a:tc>
                <a:extLst>
                  <a:ext uri="{0D108BD9-81ED-4DB2-BD59-A6C34878D82A}">
                    <a16:rowId xmlns:a16="http://schemas.microsoft.com/office/drawing/2014/main" xmlns="" val="3758784407"/>
                  </a:ext>
                </a:extLst>
              </a:tr>
              <a:tr h="531495">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endParaRPr lang="en-US" sz="1800" dirty="0" smtClean="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rgbClr val="FF0000"/>
                        </a:solidFill>
                      </a:endParaRPr>
                    </a:p>
                  </a:txBody>
                  <a:tcPr marL="68580" marR="68580" marT="34290" marB="34290"/>
                </a:tc>
                <a:extLst>
                  <a:ext uri="{0D108BD9-81ED-4DB2-BD59-A6C34878D82A}">
                    <a16:rowId xmlns:a16="http://schemas.microsoft.com/office/drawing/2014/main" xmlns="" val="610417041"/>
                  </a:ext>
                </a:extLst>
              </a:tr>
            </a:tbl>
          </a:graphicData>
        </a:graphic>
      </p:graphicFrame>
      <p:sp>
        <p:nvSpPr>
          <p:cNvPr id="5" name="Slide Number Placeholder 4"/>
          <p:cNvSpPr>
            <a:spLocks noGrp="1"/>
          </p:cNvSpPr>
          <p:nvPr>
            <p:ph type="sldNum" sz="quarter" idx="12"/>
          </p:nvPr>
        </p:nvSpPr>
        <p:spPr>
          <a:xfrm>
            <a:off x="8505061" y="6558213"/>
            <a:ext cx="283701" cy="273844"/>
          </a:xfrm>
        </p:spPr>
        <p:txBody>
          <a:bodyPr/>
          <a:lstStyle/>
          <a:p>
            <a:pPr defTabSz="342900"/>
            <a:fld id="{D57F1E4F-1CFF-5643-939E-217C01CDF565}" type="slidenum">
              <a:rPr lang="en-US" sz="1400">
                <a:solidFill>
                  <a:srgbClr val="DD8047"/>
                </a:solidFill>
                <a:latin typeface="Gill Sans MT" panose="020B0502020104020203"/>
              </a:rPr>
              <a:pPr defTabSz="342900"/>
              <a:t>6</a:t>
            </a:fld>
            <a:endParaRPr lang="en-US" sz="1400" dirty="0">
              <a:solidFill>
                <a:srgbClr val="DD8047"/>
              </a:solidFill>
              <a:latin typeface="Gill Sans MT" panose="020B0502020104020203"/>
            </a:endParaRPr>
          </a:p>
        </p:txBody>
      </p:sp>
      <p:sp>
        <p:nvSpPr>
          <p:cNvPr id="6" name="TextBox 5"/>
          <p:cNvSpPr txBox="1"/>
          <p:nvPr/>
        </p:nvSpPr>
        <p:spPr>
          <a:xfrm>
            <a:off x="323520" y="3124200"/>
            <a:ext cx="8465242" cy="1754326"/>
          </a:xfrm>
          <a:prstGeom prst="rect">
            <a:avLst/>
          </a:prstGeom>
          <a:solidFill>
            <a:srgbClr val="2D2D8A">
              <a:lumMod val="20000"/>
              <a:lumOff val="80000"/>
            </a:srgbClr>
          </a:solidFill>
        </p:spPr>
        <p:txBody>
          <a:bodyPr wrap="square" rtlCol="0">
            <a:sp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a typeface="ＭＳ Ｐゴシック" panose="020B0600070205080204" pitchFamily="34" charset="-128"/>
              </a:rPr>
              <a:t>This revision is added to clarify the situation in which an implant that is meant to remain in the body at the end of the procedure can’t be left in due to a complication or size/fit issue and is removed prior to the conclusion of the procedure.  The root operation for placement of the device is coded along with a procedure code for Removal of the device and if another device is placed then a second procedure code for that placement is added.</a:t>
            </a:r>
          </a:p>
        </p:txBody>
      </p:sp>
    </p:spTree>
    <p:extLst>
      <p:ext uri="{BB962C8B-B14F-4D97-AF65-F5344CB8AC3E}">
        <p14:creationId xmlns:p14="http://schemas.microsoft.com/office/powerpoint/2010/main" val="2682969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62" y="1066800"/>
            <a:ext cx="9098280" cy="4820280"/>
          </a:xfrm>
          <a:prstGeom prst="rect">
            <a:avLst/>
          </a:prstGeom>
        </p:spPr>
      </p:pic>
    </p:spTree>
    <p:extLst>
      <p:ext uri="{BB962C8B-B14F-4D97-AF65-F5344CB8AC3E}">
        <p14:creationId xmlns:p14="http://schemas.microsoft.com/office/powerpoint/2010/main" val="989500130"/>
      </p:ext>
    </p:extLst>
  </p:cSld>
  <p:clrMapOvr>
    <a:masterClrMapping/>
  </p:clrMapOvr>
</p:sld>
</file>

<file path=ppt/theme/theme1.xml><?xml version="1.0" encoding="utf-8"?>
<a:theme xmlns:a="http://schemas.openxmlformats.org/drawingml/2006/main" name="Dividend">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ECC06EB1F6054BB06DF319F1502F73" ma:contentTypeVersion="3" ma:contentTypeDescription="Create a new document." ma:contentTypeScope="" ma:versionID="54f5e35010e22db35472b0fc5cb4bd76">
  <xsd:schema xmlns:xsd="http://www.w3.org/2001/XMLSchema" xmlns:xs="http://www.w3.org/2001/XMLSchema" xmlns:p="http://schemas.microsoft.com/office/2006/metadata/properties" xmlns:ns3="http://schemas.microsoft.com/sharepoint/v4" targetNamespace="http://schemas.microsoft.com/office/2006/metadata/properties" ma:root="true" ma:fieldsID="a40b5c871a913068547691792cba7a69" ns3:_="">
    <xsd:import namespace="http://schemas.microsoft.com/sharepoint/v4"/>
    <xsd:element name="properties">
      <xsd:complexType>
        <xsd:sequence>
          <xsd:element name="documentManagement">
            <xsd:complexType>
              <xsd:all>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8"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Props1.xml><?xml version="1.0" encoding="utf-8"?>
<ds:datastoreItem xmlns:ds="http://schemas.openxmlformats.org/officeDocument/2006/customXml" ds:itemID="{5F45B0B8-CA70-4476-B8B5-FF48D19DE5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5A0EAE-9C74-4EA0-8ECB-A19FDBF60573}">
  <ds:schemaRefs>
    <ds:schemaRef ds:uri="http://purl.org/dc/terms/"/>
    <ds:schemaRef ds:uri="http://purl.org/dc/elements/1.1/"/>
    <ds:schemaRef ds:uri="http://schemas.microsoft.com/office/2006/documentManagement/types"/>
    <ds:schemaRef ds:uri="http://schemas.microsoft.com/sharepoint/v4"/>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Retrospect</Template>
  <TotalTime>10389</TotalTime>
  <Words>774</Words>
  <Application>Microsoft Office PowerPoint</Application>
  <PresentationFormat>On-screen Show (4:3)</PresentationFormat>
  <Paragraphs>36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ＭＳ Ｐゴシック</vt:lpstr>
      <vt:lpstr>Arial</vt:lpstr>
      <vt:lpstr>Calibri</vt:lpstr>
      <vt:lpstr>Gill Sans MT</vt:lpstr>
      <vt:lpstr>Wingdings 2</vt:lpstr>
      <vt:lpstr>Dividend</vt:lpstr>
      <vt:lpstr>FY 2019 ICD-10-PCS Guideline Changes</vt:lpstr>
      <vt:lpstr>C.G. A10</vt:lpstr>
      <vt:lpstr>C.G. B3.7  Control vs more definitive root operations</vt:lpstr>
      <vt:lpstr>C.G. B3.17  TRANSFER PROCEDURES USING MULTIPLE TISSUE LAYERS</vt:lpstr>
      <vt:lpstr>C.G. B3.6.1A  device General guidelines</vt:lpstr>
      <vt:lpstr>C.G. B3.6.1A  device General guidelines</vt:lpstr>
      <vt:lpstr>PowerPoint Presentation</vt:lpstr>
    </vt:vector>
  </TitlesOfParts>
  <Company>Community Hospital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Physician Employment Strategies</dc:title>
  <dc:creator>rcooper</dc:creator>
  <cp:lastModifiedBy>Brittany N. Morgan</cp:lastModifiedBy>
  <cp:revision>207</cp:revision>
  <dcterms:created xsi:type="dcterms:W3CDTF">2006-02-13T15:06:10Z</dcterms:created>
  <dcterms:modified xsi:type="dcterms:W3CDTF">2018-10-24T13:18:34Z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0x0101000FECC06EB1F6054BB06DF319F1502F73</vt:lpwstr>
  </property>
</Properties>
</file>