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87" r:id="rId3"/>
    <p:sldId id="285" r:id="rId4"/>
    <p:sldId id="257" r:id="rId5"/>
    <p:sldId id="312" r:id="rId6"/>
    <p:sldId id="316" r:id="rId7"/>
    <p:sldId id="313" r:id="rId8"/>
    <p:sldId id="286" r:id="rId9"/>
    <p:sldId id="315" r:id="rId10"/>
    <p:sldId id="314" r:id="rId11"/>
    <p:sldId id="309" r:id="rId12"/>
    <p:sldId id="311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7AB"/>
    <a:srgbClr val="71F6FF"/>
    <a:srgbClr val="34AB2A"/>
    <a:srgbClr val="92F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3"/>
    <p:restoredTop sz="94578"/>
  </p:normalViewPr>
  <p:slideViewPr>
    <p:cSldViewPr snapToGrid="0" snapToObjects="1">
      <p:cViewPr>
        <p:scale>
          <a:sx n="94" d="100"/>
          <a:sy n="94" d="100"/>
        </p:scale>
        <p:origin x="14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83EFF-BBB7-9748-8CAC-2951F8F0ECDA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55A7-883A-3C44-AC43-507920A7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9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DA09918-3CB3-7C40-AB5E-31992AC41116}" type="datetimeFigureOut">
              <a:rPr lang="en-US" smtClean="0"/>
              <a:t>5/21/19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484653E-0034-5848-93B2-1C0A509696B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linkedin.com/in/pauline-rolfe-818907aa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40" y="3333865"/>
            <a:ext cx="4043651" cy="208429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Restaurants for REVOLUTIONARY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SCHOOLING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58352" y="2279176"/>
            <a:ext cx="361665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David Booth, PhD </a:t>
            </a:r>
          </a:p>
          <a:p>
            <a:pPr algn="ctr"/>
            <a:r>
              <a:rPr lang="en-US" sz="2000" dirty="0" smtClean="0"/>
              <a:t>(OISE-University of Toronto);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Barbara Smith, PhD </a:t>
            </a:r>
            <a:r>
              <a:rPr lang="en-US" sz="2000" dirty="0" smtClean="0"/>
              <a:t>(ZPD School &amp; Curriculum Design)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May 18, 2017</a:t>
            </a:r>
          </a:p>
          <a:p>
            <a:pPr algn="ctr"/>
            <a:r>
              <a:rPr lang="en-US" dirty="0" smtClean="0"/>
              <a:t>Collingwood </a:t>
            </a:r>
          </a:p>
          <a:p>
            <a:pPr algn="ctr"/>
            <a:r>
              <a:rPr lang="en-US" dirty="0" smtClean="0"/>
              <a:t>Community Centre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733363" y="339349"/>
            <a:ext cx="3309803" cy="1366621"/>
          </a:xfrm>
          <a:solidFill>
            <a:srgbClr val="71F6FF"/>
          </a:solidFill>
        </p:spPr>
        <p:txBody>
          <a:bodyPr/>
          <a:lstStyle/>
          <a:p>
            <a:r>
              <a:rPr lang="en-US" dirty="0"/>
              <a:t>“If you’re dreams don’t scare you, they’re not big enough.” </a:t>
            </a:r>
          </a:p>
          <a:p>
            <a:pPr algn="r"/>
            <a:r>
              <a:rPr lang="en-US" dirty="0"/>
              <a:t>~ </a:t>
            </a:r>
            <a:r>
              <a:rPr lang="en-US" b="1" dirty="0">
                <a:hlinkClick r:id="rId2"/>
              </a:rPr>
              <a:t>Pauline Rolfe</a:t>
            </a:r>
            <a:endParaRPr lang="en-US" b="1" dirty="0"/>
          </a:p>
          <a:p>
            <a:endParaRPr lang="en-US" dirty="0"/>
          </a:p>
        </p:txBody>
      </p:sp>
      <p:pic>
        <p:nvPicPr>
          <p:cNvPr id="4098" name="Picture 2" descr="ttp://www.scilearn.com/sites/default/files/imported/image/Brain-Fitness/engaged-stud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7099" cy="269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7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60194"/>
          </a:xfrm>
          <a:solidFill>
            <a:srgbClr val="FF0000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43489" y="1027664"/>
            <a:ext cx="7227053" cy="76019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71F6FF"/>
                </a:solidFill>
              </a:rPr>
              <a:t>Recipe for Specialty Dishes</a:t>
            </a:r>
            <a:r>
              <a:rPr lang="mr-IN" b="1" dirty="0" smtClean="0">
                <a:solidFill>
                  <a:srgbClr val="71F6FF"/>
                </a:solidFill>
              </a:rPr>
              <a:t>…</a:t>
            </a:r>
            <a:endParaRPr lang="en-US" sz="2800" dirty="0">
              <a:solidFill>
                <a:srgbClr val="71F6FF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43493" y="2115404"/>
            <a:ext cx="4115362" cy="371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3332" y="1959313"/>
            <a:ext cx="77655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Hard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Work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2527AB"/>
                </a:solidFill>
              </a:rPr>
              <a:t>Learning from mistakes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Student, parent and teacher responses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2527AB"/>
                </a:solidFill>
              </a:rPr>
              <a:t>Current </a:t>
            </a:r>
            <a:r>
              <a:rPr lang="en-US" sz="2000" b="1" dirty="0" smtClean="0">
                <a:solidFill>
                  <a:srgbClr val="2527AB"/>
                </a:solidFill>
              </a:rPr>
              <a:t>peer-reviewed </a:t>
            </a:r>
            <a:r>
              <a:rPr lang="en-US" sz="2000" b="1" dirty="0">
                <a:solidFill>
                  <a:srgbClr val="2527AB"/>
                </a:solidFill>
              </a:rPr>
              <a:t>r</a:t>
            </a:r>
            <a:r>
              <a:rPr lang="en-US" sz="2000" b="1" dirty="0" smtClean="0">
                <a:solidFill>
                  <a:srgbClr val="2527AB"/>
                </a:solidFill>
              </a:rPr>
              <a:t>esearch</a:t>
            </a:r>
            <a:endParaRPr lang="en-US" sz="2000" b="1" dirty="0">
              <a:solidFill>
                <a:srgbClr val="2527AB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Action research (responsible piloting of new approaches) 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2527AB"/>
                </a:solidFill>
              </a:rPr>
              <a:t>Have Integrity </a:t>
            </a:r>
            <a:r>
              <a:rPr lang="mr-IN" sz="2000" b="1" dirty="0">
                <a:solidFill>
                  <a:srgbClr val="2527AB"/>
                </a:solidFill>
              </a:rPr>
              <a:t>–</a:t>
            </a:r>
            <a:r>
              <a:rPr lang="en-US" sz="2000" b="1" dirty="0">
                <a:solidFill>
                  <a:srgbClr val="2527AB"/>
                </a:solidFill>
              </a:rPr>
              <a:t> being true to brand (doing what you say you do </a:t>
            </a:r>
            <a:r>
              <a:rPr lang="mr-IN" sz="2000" b="1" dirty="0">
                <a:solidFill>
                  <a:srgbClr val="2527AB"/>
                </a:solidFill>
              </a:rPr>
              <a:t>–</a:t>
            </a:r>
            <a:r>
              <a:rPr lang="en-US" sz="2000" b="1" dirty="0">
                <a:solidFill>
                  <a:srgbClr val="2527AB"/>
                </a:solidFill>
              </a:rPr>
              <a:t> WELL)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/>
              <a:t>Embrace </a:t>
            </a:r>
            <a:r>
              <a:rPr lang="en-US" sz="2000" b="1" dirty="0" smtClean="0"/>
              <a:t>change </a:t>
            </a:r>
            <a:r>
              <a:rPr lang="en-US" sz="2000" b="1" dirty="0"/>
              <a:t>(cannot improve without change and risk)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2527AB"/>
                </a:solidFill>
              </a:rPr>
              <a:t>Employ a critical mass of exceptional teachers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 smtClean="0"/>
              <a:t>Build </a:t>
            </a:r>
            <a:r>
              <a:rPr lang="en-US" sz="2000" b="1" dirty="0"/>
              <a:t>s</a:t>
            </a:r>
            <a:r>
              <a:rPr lang="en-US" sz="2000" b="1" dirty="0" smtClean="0"/>
              <a:t>chools crawling </a:t>
            </a:r>
            <a:r>
              <a:rPr lang="en-US" sz="2000" b="1" dirty="0"/>
              <a:t>with student, </a:t>
            </a:r>
            <a:r>
              <a:rPr lang="en-US" sz="2000" b="1" dirty="0" smtClean="0"/>
              <a:t>teacher </a:t>
            </a:r>
            <a:r>
              <a:rPr lang="en-US" sz="2000" b="1" dirty="0"/>
              <a:t>&amp;</a:t>
            </a:r>
            <a:r>
              <a:rPr lang="en-US" sz="2000" b="1" dirty="0" smtClean="0"/>
              <a:t> </a:t>
            </a:r>
            <a:r>
              <a:rPr lang="en-US" sz="2000" b="1" dirty="0"/>
              <a:t>parent leaders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2527AB"/>
                </a:solidFill>
              </a:rPr>
              <a:t>Contribute to model schools and advancing the field of education  </a:t>
            </a:r>
          </a:p>
        </p:txBody>
      </p:sp>
    </p:spTree>
    <p:extLst>
      <p:ext uri="{BB962C8B-B14F-4D97-AF65-F5344CB8AC3E}">
        <p14:creationId xmlns:p14="http://schemas.microsoft.com/office/powerpoint/2010/main" val="215467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93" y="996287"/>
            <a:ext cx="7670041" cy="764274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1F6FF"/>
                </a:solidFill>
              </a:rPr>
              <a:t>Hours of </a:t>
            </a:r>
            <a:r>
              <a:rPr lang="en-US" b="1" smtClean="0">
                <a:solidFill>
                  <a:srgbClr val="71F6FF"/>
                </a:solidFill>
              </a:rPr>
              <a:t>Operation &amp; </a:t>
            </a:r>
            <a:r>
              <a:rPr lang="en-US" b="1" dirty="0" smtClean="0">
                <a:solidFill>
                  <a:srgbClr val="71F6FF"/>
                </a:solidFill>
              </a:rPr>
              <a:t>Occupancy</a:t>
            </a:r>
            <a:endParaRPr lang="en-US" b="1" dirty="0">
              <a:solidFill>
                <a:srgbClr val="71F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19868"/>
            <a:ext cx="6777317" cy="3812761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/>
              <a:t>Consider:</a:t>
            </a:r>
          </a:p>
          <a:p>
            <a:r>
              <a:rPr lang="en-US" dirty="0" smtClean="0"/>
              <a:t>Time for targeted staff development </a:t>
            </a:r>
          </a:p>
          <a:p>
            <a:r>
              <a:rPr lang="en-US" dirty="0" smtClean="0"/>
              <a:t>Time to develop customized curriculum</a:t>
            </a:r>
          </a:p>
          <a:p>
            <a:r>
              <a:rPr lang="en-US" dirty="0" smtClean="0"/>
              <a:t>Time to assess staff (and students) </a:t>
            </a:r>
          </a:p>
          <a:p>
            <a:r>
              <a:rPr lang="en-US" dirty="0" smtClean="0"/>
              <a:t>Too many patrons (&lt;than 301 students ideal)</a:t>
            </a:r>
          </a:p>
          <a:p>
            <a:r>
              <a:rPr lang="en-US" dirty="0" smtClean="0"/>
              <a:t>Too many staff members </a:t>
            </a:r>
            <a:r>
              <a:rPr lang="en-US" dirty="0" smtClean="0"/>
              <a:t>(better quality </a:t>
            </a:r>
            <a:r>
              <a:rPr lang="en-US" dirty="0" smtClean="0"/>
              <a:t>control with fewer staff)</a:t>
            </a:r>
          </a:p>
          <a:p>
            <a:r>
              <a:rPr lang="en-US" dirty="0" smtClean="0"/>
              <a:t>Too many non-instructional staff (jobs should not require ‘assistants’</a:t>
            </a:r>
          </a:p>
          <a:p>
            <a:r>
              <a:rPr lang="en-US" dirty="0" smtClean="0"/>
              <a:t>Too many chefs (administrators)  </a:t>
            </a:r>
          </a:p>
          <a:p>
            <a:r>
              <a:rPr lang="en-US" dirty="0" smtClean="0"/>
              <a:t>Too many board members (difficult to come to agreement)</a:t>
            </a:r>
          </a:p>
          <a:p>
            <a:r>
              <a:rPr lang="en-US" dirty="0" smtClean="0"/>
              <a:t>Sharing space/facilities 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44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89" y="1027665"/>
            <a:ext cx="7377179" cy="678306"/>
          </a:xfrm>
          <a:solidFill>
            <a:srgbClr val="71F6FF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Dessert </a:t>
            </a:r>
            <a:r>
              <a:rPr lang="mr-IN" b="1" dirty="0" smtClean="0">
                <a:solidFill>
                  <a:srgbClr val="FF0000"/>
                </a:solidFill>
              </a:rPr>
              <a:t>–</a:t>
            </a:r>
            <a:r>
              <a:rPr lang="en-US" b="1" dirty="0" smtClean="0">
                <a:solidFill>
                  <a:srgbClr val="FF0000"/>
                </a:solidFill>
              </a:rPr>
              <a:t> Add more toppings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b="1" dirty="0" smtClean="0">
                <a:solidFill>
                  <a:srgbClr val="2527AB"/>
                </a:solidFill>
              </a:rPr>
              <a:t>Using a different colored-marker</a:t>
            </a:r>
            <a:r>
              <a:rPr lang="mr-IN" b="1" dirty="0" smtClean="0">
                <a:solidFill>
                  <a:srgbClr val="2527AB"/>
                </a:solidFill>
              </a:rPr>
              <a:t>…</a:t>
            </a:r>
            <a:endParaRPr lang="en-US" b="1" dirty="0" smtClean="0">
              <a:solidFill>
                <a:srgbClr val="2527AB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Go back to your DREAM SCHOOL poster and edit it.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 more images and labels with ideas that you would like to see happen in </a:t>
            </a:r>
            <a:r>
              <a:rPr lang="en-US" dirty="0" smtClean="0">
                <a:solidFill>
                  <a:schemeClr val="tx1"/>
                </a:solidFill>
              </a:rPr>
              <a:t>the future. </a:t>
            </a:r>
            <a:endParaRPr lang="en-US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hare your poster in a small group.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reate a shopping list of questions that we can talk about as a large group</a:t>
            </a:r>
            <a:r>
              <a:rPr lang="mr-IN" dirty="0" smtClean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 or respond </a:t>
            </a:r>
            <a:r>
              <a:rPr lang="en-US" dirty="0" smtClean="0"/>
              <a:t>to electronically. </a:t>
            </a:r>
          </a:p>
          <a:p>
            <a:pPr marL="68580" indent="0">
              <a:buNone/>
            </a:pPr>
            <a:endParaRPr lang="en-US" i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88758" y="109182"/>
            <a:ext cx="1378424" cy="369332"/>
          </a:xfrm>
          <a:prstGeom prst="rect">
            <a:avLst/>
          </a:prstGeom>
          <a:solidFill>
            <a:srgbClr val="71F6FF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ZPD </a:t>
            </a:r>
            <a:r>
              <a:rPr lang="en-US" dirty="0" smtClean="0">
                <a:solidFill>
                  <a:srgbClr val="2527AB"/>
                </a:solidFill>
              </a:rPr>
              <a:t>Talks</a:t>
            </a:r>
            <a:endParaRPr lang="en-US" dirty="0">
              <a:solidFill>
                <a:srgbClr val="2527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22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42079"/>
          </a:xfrm>
          <a:solidFill>
            <a:srgbClr val="34AB2A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Restaurant Reviews</a:t>
            </a:r>
            <a:r>
              <a:rPr lang="mr-IN" b="1" dirty="0" smtClean="0">
                <a:solidFill>
                  <a:schemeClr val="bg1"/>
                </a:solidFill>
              </a:rPr>
              <a:t>…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6340" y="1992573"/>
            <a:ext cx="3903260" cy="4258101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/>
              <a:t>Do not assume change is not worth the risk. Schooling is not about one way or direction (as Dr. </a:t>
            </a:r>
            <a:r>
              <a:rPr lang="en-US" dirty="0" smtClean="0"/>
              <a:t>Seuss </a:t>
            </a:r>
            <a:r>
              <a:rPr lang="en-US" dirty="0" smtClean="0"/>
              <a:t>north-going Zak or South-going Zak infer)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sz="3000" i="1" dirty="0" smtClean="0">
                <a:latin typeface="Brill Roman" charset="0"/>
                <a:ea typeface="Brill Roman" charset="0"/>
                <a:cs typeface="Brill Roman" charset="0"/>
              </a:rPr>
              <a:t>“Building a REVOLUTIONARY SCHOOL RESTAURANT is about finding ways to make engaging ideas be a part of a constant path towards improvement. We can’t stand still</a:t>
            </a:r>
            <a:r>
              <a:rPr lang="mr-IN" sz="3000" i="1" dirty="0" smtClean="0">
                <a:latin typeface="Brill Roman" charset="0"/>
                <a:ea typeface="Brill Roman" charset="0"/>
                <a:cs typeface="Brill Roman" charset="0"/>
              </a:rPr>
              <a:t>…</a:t>
            </a:r>
            <a:r>
              <a:rPr lang="en-US" sz="3000" i="1" dirty="0" smtClean="0">
                <a:latin typeface="Brill Roman" charset="0"/>
                <a:ea typeface="Brill Roman" charset="0"/>
                <a:cs typeface="Brill Roman" charset="0"/>
              </a:rPr>
              <a:t>”</a:t>
            </a:r>
          </a:p>
        </p:txBody>
      </p:sp>
      <p:pic>
        <p:nvPicPr>
          <p:cNvPr id="6146" name="Picture 2" descr="ttp://i2.wp.com/schoolcounselingbyheart.files.wordpress.com/2012/03/screen-shot-2012-03-18-at-6-14-51-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89" y="1869742"/>
            <a:ext cx="3023544" cy="428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88758" y="109182"/>
            <a:ext cx="1378424" cy="369332"/>
          </a:xfrm>
          <a:prstGeom prst="rect">
            <a:avLst/>
          </a:prstGeom>
          <a:solidFill>
            <a:srgbClr val="71F6FF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ZPD </a:t>
            </a:r>
            <a:r>
              <a:rPr lang="en-US" dirty="0" smtClean="0">
                <a:solidFill>
                  <a:srgbClr val="2527AB"/>
                </a:solidFill>
              </a:rPr>
              <a:t>Talks</a:t>
            </a:r>
            <a:endParaRPr lang="en-US" dirty="0">
              <a:solidFill>
                <a:srgbClr val="2527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6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50627"/>
            <a:ext cx="7024744" cy="1078173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Why do we need a revolution?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3328" y="2324100"/>
            <a:ext cx="3736356" cy="350837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6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7" y="1027664"/>
            <a:ext cx="7629098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Planning Menus for </a:t>
            </a:r>
            <a:r>
              <a:rPr lang="en-US" b="1" i="1" dirty="0" smtClean="0">
                <a:solidFill>
                  <a:srgbClr val="FF0000"/>
                </a:solidFill>
              </a:rPr>
              <a:t>revolutionary education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50" y="2323652"/>
            <a:ext cx="7206660" cy="383148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Starters</a:t>
            </a:r>
            <a:r>
              <a:rPr lang="en-US" dirty="0" smtClean="0"/>
              <a:t> (your ideas)</a:t>
            </a:r>
          </a:p>
          <a:p>
            <a:pPr marL="68580" indent="0">
              <a:buNone/>
            </a:pPr>
            <a:r>
              <a:rPr lang="en-US" dirty="0" smtClean="0"/>
              <a:t>   </a:t>
            </a:r>
          </a:p>
          <a:p>
            <a:r>
              <a:rPr lang="en-US" b="1" dirty="0" smtClean="0"/>
              <a:t>Main Courses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(Examine cases with </a:t>
            </a:r>
          </a:p>
          <a:p>
            <a:pPr marL="68580" indent="0">
              <a:buNone/>
            </a:pPr>
            <a:r>
              <a:rPr lang="en-US" dirty="0" smtClean="0"/>
              <a:t>    ’special sauces’)</a:t>
            </a:r>
          </a:p>
          <a:p>
            <a:pPr marL="68580" indent="0"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Desserts</a:t>
            </a:r>
          </a:p>
          <a:p>
            <a:pPr marL="68580" indent="0">
              <a:buNone/>
            </a:pPr>
            <a:r>
              <a:rPr lang="en-US" dirty="0" smtClean="0"/>
              <a:t>   (toppings to add to your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dream school)</a:t>
            </a:r>
            <a:endParaRPr lang="en-US" dirty="0"/>
          </a:p>
        </p:txBody>
      </p:sp>
      <p:pic>
        <p:nvPicPr>
          <p:cNvPr id="1026" name="Picture 2" descr="ttp://www.bscdesignworks.com/img/menuPhotos/men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02" y="1599163"/>
            <a:ext cx="4024223" cy="347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 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ahoma" charset="0"/>
                <a:ea typeface="Calibri" charset="0"/>
                <a:cs typeface="Times New Roman" charset="0"/>
              </a:rPr>
              <a:t>ZPD</a:t>
            </a:r>
            <a:r>
              <a:rPr lang="en-US" sz="2000" dirty="0" smtClean="0">
                <a:ea typeface="Calibri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1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684" y="859809"/>
            <a:ext cx="7806519" cy="1273791"/>
          </a:xfrm>
          <a:solidFill>
            <a:srgbClr val="71F6FF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POT LUCK STARTERS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What would you </a:t>
            </a:r>
            <a:r>
              <a:rPr lang="en-US" sz="2800" b="1" smtClean="0">
                <a:solidFill>
                  <a:srgbClr val="FF0000"/>
                </a:solidFill>
              </a:rPr>
              <a:t>want in a DREAM SCHOOL?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13542"/>
            <a:ext cx="7008687" cy="365053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What would you bring?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Draw and label an outline of your dream school? (on poster paper)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Put your </a:t>
            </a:r>
            <a:r>
              <a:rPr lang="en-US" sz="3200" i="1" dirty="0" smtClean="0">
                <a:solidFill>
                  <a:schemeClr val="tx1"/>
                </a:solidFill>
              </a:rPr>
              <a:t>non-negotiables</a:t>
            </a:r>
            <a:r>
              <a:rPr lang="en-US" sz="3200" dirty="0" smtClean="0">
                <a:solidFill>
                  <a:schemeClr val="tx1"/>
                </a:solidFill>
              </a:rPr>
              <a:t> inside the walls.</a:t>
            </a:r>
          </a:p>
          <a:p>
            <a:pPr marL="58293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Place the optional ideas in clouds around the outside the school.</a:t>
            </a:r>
          </a:p>
        </p:txBody>
      </p:sp>
      <p:sp>
        <p:nvSpPr>
          <p:cNvPr id="6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095" y="777376"/>
            <a:ext cx="7024744" cy="69670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1F6FF"/>
                </a:solidFill>
              </a:rPr>
              <a:t>Appetizers</a:t>
            </a:r>
            <a:r>
              <a:rPr lang="mr-IN" b="1" dirty="0" smtClean="0">
                <a:solidFill>
                  <a:srgbClr val="71F6FF"/>
                </a:solidFill>
              </a:rPr>
              <a:t>…</a:t>
            </a:r>
            <a:endParaRPr lang="en-US" b="1" dirty="0">
              <a:solidFill>
                <a:srgbClr val="71F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095" y="1791390"/>
            <a:ext cx="3432974" cy="43637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</a:t>
            </a:r>
          </a:p>
          <a:p>
            <a:r>
              <a:rPr lang="en-US" sz="2800" dirty="0" smtClean="0"/>
              <a:t>Memory-making</a:t>
            </a:r>
          </a:p>
          <a:p>
            <a:r>
              <a:rPr lang="en-US" sz="2800" dirty="0" smtClean="0"/>
              <a:t>Meaningful</a:t>
            </a:r>
          </a:p>
          <a:p>
            <a:r>
              <a:rPr lang="en-US" sz="2800" dirty="0" smtClean="0"/>
              <a:t>Interaction</a:t>
            </a:r>
          </a:p>
          <a:p>
            <a:r>
              <a:rPr lang="en-US" sz="2800" dirty="0" smtClean="0"/>
              <a:t>Images</a:t>
            </a:r>
          </a:p>
          <a:p>
            <a:endParaRPr lang="en-US" sz="2800" dirty="0" smtClean="0"/>
          </a:p>
          <a:p>
            <a:pPr marL="68580" indent="0">
              <a:buNone/>
            </a:pPr>
            <a:r>
              <a:rPr lang="en-US" sz="2800" b="1" dirty="0" smtClean="0"/>
              <a:t>What keeps you engaged?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pic>
        <p:nvPicPr>
          <p:cNvPr id="1028" name="Picture 4" descr="ttps://i0.wp.com/i180.photobucket.com/albums/x83/jamesmargaret3rd/NOVEMBER%202015/78a52b74-86cd-4210-a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514" y="1678674"/>
            <a:ext cx="4024668" cy="482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7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55727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1F6FF"/>
                </a:solidFill>
              </a:rPr>
              <a:t>Ask </a:t>
            </a:r>
            <a:r>
              <a:rPr lang="en-US" b="1" smtClean="0">
                <a:solidFill>
                  <a:srgbClr val="71F6FF"/>
                </a:solidFill>
              </a:rPr>
              <a:t>Students what they like</a:t>
            </a:r>
            <a:endParaRPr lang="en-US" b="1" dirty="0">
              <a:solidFill>
                <a:srgbClr val="71F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8143" y="5367103"/>
            <a:ext cx="6777317" cy="350897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  <p:pic>
        <p:nvPicPr>
          <p:cNvPr id="3074" name="Picture 2" descr="ttp://youthmuse.com/wp-content/uploads/2013/07/miss_nelson_is_miss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25" y="1998603"/>
            <a:ext cx="2895024" cy="38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tps://images-na.ssl-images-amazon.com/images/I/61UDAtn%2BlaL._SL3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171" y="2059107"/>
            <a:ext cx="3111397" cy="313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ttps://s-media-cache-ak0.pinimg.com/564x/79/0f/dd/790fdd97be83524292b38ffd5cf579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628" y="2948587"/>
            <a:ext cx="270846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23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04" y="873457"/>
            <a:ext cx="7249368" cy="70968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71F6FF"/>
                </a:solidFill>
              </a:rPr>
              <a:t>Sample Menu Items</a:t>
            </a:r>
            <a:endParaRPr lang="en-US" sz="3100" b="1" dirty="0">
              <a:solidFill>
                <a:srgbClr val="71F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232" y="1720040"/>
            <a:ext cx="7861111" cy="44351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Telling oral storytelling</a:t>
            </a:r>
            <a:endParaRPr lang="en-US" sz="2000" b="1" dirty="0"/>
          </a:p>
          <a:p>
            <a:r>
              <a:rPr lang="en-US" sz="2000" b="1" dirty="0" smtClean="0">
                <a:solidFill>
                  <a:srgbClr val="2527AB"/>
                </a:solidFill>
              </a:rPr>
              <a:t>Dramatizing </a:t>
            </a:r>
            <a:r>
              <a:rPr lang="en-US" sz="2000" b="1" dirty="0">
                <a:solidFill>
                  <a:srgbClr val="2527AB"/>
                </a:solidFill>
              </a:rPr>
              <a:t>a </a:t>
            </a:r>
            <a:r>
              <a:rPr lang="en-US" sz="2000" b="1" dirty="0" smtClean="0">
                <a:solidFill>
                  <a:srgbClr val="2527AB"/>
                </a:solidFill>
              </a:rPr>
              <a:t>story</a:t>
            </a:r>
          </a:p>
          <a:p>
            <a:r>
              <a:rPr lang="en-US" sz="2000" b="1" dirty="0" smtClean="0"/>
              <a:t>Clapping rhythms in Math</a:t>
            </a:r>
          </a:p>
          <a:p>
            <a:r>
              <a:rPr lang="en-US" sz="2000" b="1" dirty="0" smtClean="0">
                <a:solidFill>
                  <a:srgbClr val="2527AB"/>
                </a:solidFill>
              </a:rPr>
              <a:t>Making quilts to see fraction patterns</a:t>
            </a:r>
          </a:p>
          <a:p>
            <a:r>
              <a:rPr lang="en-US" sz="2000" b="1" dirty="0" smtClean="0"/>
              <a:t>Designing &amp; building dwellings (i.e. bee boxes, bat houses)</a:t>
            </a:r>
          </a:p>
          <a:p>
            <a:r>
              <a:rPr lang="en-US" sz="2000" b="1" dirty="0" smtClean="0">
                <a:solidFill>
                  <a:srgbClr val="2527AB"/>
                </a:solidFill>
              </a:rPr>
              <a:t>Coding</a:t>
            </a:r>
          </a:p>
          <a:p>
            <a:r>
              <a:rPr lang="en-US" sz="2000" b="1" dirty="0" smtClean="0"/>
              <a:t>Playing games (bridge, chess, board, card, on-line</a:t>
            </a:r>
            <a:r>
              <a:rPr lang="mr-IN" sz="2000" b="1" dirty="0" smtClean="0"/>
              <a:t>…</a:t>
            </a:r>
            <a:r>
              <a:rPr lang="en-US" sz="2000" b="1" dirty="0" smtClean="0"/>
              <a:t>)</a:t>
            </a:r>
          </a:p>
          <a:p>
            <a:r>
              <a:rPr lang="en-US" sz="2000" b="1" dirty="0" smtClean="0">
                <a:solidFill>
                  <a:srgbClr val="2527AB"/>
                </a:solidFill>
              </a:rPr>
              <a:t>Making robots, rockets, things that surprise</a:t>
            </a:r>
          </a:p>
          <a:p>
            <a:r>
              <a:rPr lang="en-US" sz="2000" b="1" dirty="0" smtClean="0"/>
              <a:t>E-pals (writing to someone who responds) </a:t>
            </a:r>
          </a:p>
          <a:p>
            <a:r>
              <a:rPr lang="en-US" sz="2000" b="1" dirty="0" smtClean="0">
                <a:solidFill>
                  <a:srgbClr val="2527AB"/>
                </a:solidFill>
              </a:rPr>
              <a:t>Peer teaching</a:t>
            </a:r>
          </a:p>
          <a:p>
            <a:r>
              <a:rPr lang="en-US" sz="2000" b="1" dirty="0" smtClean="0"/>
              <a:t>Being active, physical education, outdoor education</a:t>
            </a:r>
          </a:p>
          <a:p>
            <a:r>
              <a:rPr lang="en-US" sz="2000" b="1" dirty="0" smtClean="0">
                <a:solidFill>
                  <a:srgbClr val="2527AB"/>
                </a:solidFill>
              </a:rPr>
              <a:t>Model United Nations simulations</a:t>
            </a:r>
            <a:endParaRPr lang="en-US" sz="2000" b="1" dirty="0">
              <a:solidFill>
                <a:srgbClr val="2527AB"/>
              </a:solidFill>
            </a:endParaRPr>
          </a:p>
        </p:txBody>
      </p:sp>
      <p:sp>
        <p:nvSpPr>
          <p:cNvPr id="4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77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60193"/>
          </a:xfrm>
          <a:solidFill>
            <a:srgbClr val="71F6FF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Familiar Main Courses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78926"/>
            <a:ext cx="6777317" cy="418986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Montessori Schools</a:t>
            </a:r>
          </a:p>
          <a:p>
            <a:r>
              <a:rPr lang="en-US" sz="3200" dirty="0" smtClean="0"/>
              <a:t>Reggio Emilia Education</a:t>
            </a:r>
          </a:p>
          <a:p>
            <a:r>
              <a:rPr lang="en-US" sz="3200" dirty="0" smtClean="0"/>
              <a:t>International Baccalaureate</a:t>
            </a:r>
          </a:p>
          <a:p>
            <a:pPr marL="365760" lvl="1" indent="0">
              <a:buNone/>
            </a:pPr>
            <a:r>
              <a:rPr lang="en-US" sz="2000" dirty="0" smtClean="0"/>
              <a:t>(primary years program, middle years program, </a:t>
            </a:r>
          </a:p>
          <a:p>
            <a:pPr marL="36576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IB </a:t>
            </a:r>
            <a:r>
              <a:rPr lang="mr-IN" sz="2000" dirty="0" smtClean="0"/>
              <a:t>–</a:t>
            </a:r>
            <a:r>
              <a:rPr lang="en-US" sz="2000" dirty="0" smtClean="0"/>
              <a:t> grade 11/12)</a:t>
            </a:r>
          </a:p>
          <a:p>
            <a:r>
              <a:rPr lang="en-US" sz="3200" dirty="0" smtClean="0"/>
              <a:t>Waldorf Education</a:t>
            </a:r>
          </a:p>
          <a:p>
            <a:r>
              <a:rPr lang="en-US" sz="3200" dirty="0" smtClean="0"/>
              <a:t>Single-gender education</a:t>
            </a:r>
          </a:p>
          <a:p>
            <a:r>
              <a:rPr lang="en-US" sz="3200" dirty="0" smtClean="0"/>
              <a:t>21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</a:t>
            </a:r>
            <a:r>
              <a:rPr lang="en-US" sz="3200" dirty="0"/>
              <a:t>Century </a:t>
            </a:r>
            <a:r>
              <a:rPr lang="en-US" sz="3200" dirty="0" smtClean="0"/>
              <a:t>Learning schools</a:t>
            </a:r>
          </a:p>
          <a:p>
            <a:r>
              <a:rPr lang="en-US" sz="3200" dirty="0" smtClean="0"/>
              <a:t>Growth </a:t>
            </a:r>
            <a:r>
              <a:rPr lang="en-US" sz="3200" dirty="0"/>
              <a:t>Mindset Schools</a:t>
            </a:r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4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6776" y="177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 Box 4"/>
          <p:cNvSpPr txBox="1"/>
          <p:nvPr/>
        </p:nvSpPr>
        <p:spPr>
          <a:xfrm>
            <a:off x="5268036" y="422"/>
            <a:ext cx="1965277" cy="572362"/>
          </a:xfrm>
          <a:prstGeom prst="rect">
            <a:avLst/>
          </a:prstGeom>
          <a:solidFill>
            <a:srgbClr val="71F6FF"/>
          </a:solidFill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Futura Medium" charset="0"/>
                <a:ea typeface="Calibri" charset="0"/>
                <a:cs typeface="Times New Roman" charset="0"/>
              </a:rPr>
              <a:t>ZPD </a:t>
            </a:r>
            <a:r>
              <a:rPr lang="en-US" sz="2000" dirty="0" smtClean="0">
                <a:solidFill>
                  <a:srgbClr val="2527AB"/>
                </a:solidFill>
                <a:effectLst/>
                <a:latin typeface="Tahoma" charset="0"/>
                <a:ea typeface="Calibri" charset="0"/>
                <a:cs typeface="Times New Roman" charset="0"/>
              </a:rPr>
              <a:t>Talks</a:t>
            </a:r>
            <a:endParaRPr lang="en-US" sz="2000" dirty="0">
              <a:solidFill>
                <a:srgbClr val="2527AB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492" y="963551"/>
            <a:ext cx="7024744" cy="816657"/>
          </a:xfrm>
          <a:solidFill>
            <a:srgbClr val="71F6FF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Fresh Catches of the Day</a:t>
            </a:r>
            <a:r>
              <a:rPr lang="mr-IN" b="1" dirty="0" smtClean="0">
                <a:solidFill>
                  <a:srgbClr val="FF0000"/>
                </a:solidFill>
              </a:rPr>
              <a:t>…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871211" y="1896745"/>
            <a:ext cx="7644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200" b="1" dirty="0" smtClean="0"/>
              <a:t>High </a:t>
            </a:r>
            <a:r>
              <a:rPr lang="en-US" sz="2200" b="1" dirty="0"/>
              <a:t>Tech </a:t>
            </a:r>
            <a:r>
              <a:rPr lang="en-US" sz="2200" b="1" dirty="0" smtClean="0"/>
              <a:t>High (STEAM </a:t>
            </a:r>
            <a:r>
              <a:rPr lang="en-US" sz="2200" b="1" dirty="0" smtClean="0"/>
              <a:t>school</a:t>
            </a:r>
            <a:r>
              <a:rPr lang="en-US" sz="2200" b="1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>
                <a:solidFill>
                  <a:srgbClr val="2527AB"/>
                </a:solidFill>
              </a:rPr>
              <a:t>Institute </a:t>
            </a:r>
            <a:r>
              <a:rPr lang="en-US" sz="2200" b="1" dirty="0">
                <a:solidFill>
                  <a:srgbClr val="2527AB"/>
                </a:solidFill>
              </a:rPr>
              <a:t>of Child Study Laboratory </a:t>
            </a:r>
            <a:r>
              <a:rPr lang="en-US" sz="2200" b="1" dirty="0" smtClean="0">
                <a:solidFill>
                  <a:srgbClr val="2527AB"/>
                </a:solidFill>
              </a:rPr>
              <a:t>School (Knowledge </a:t>
            </a:r>
            <a:r>
              <a:rPr lang="en-US" sz="2200" b="1" dirty="0">
                <a:solidFill>
                  <a:srgbClr val="2527AB"/>
                </a:solidFill>
              </a:rPr>
              <a:t>b</a:t>
            </a:r>
            <a:r>
              <a:rPr lang="en-US" sz="2200" b="1" dirty="0" smtClean="0">
                <a:solidFill>
                  <a:srgbClr val="2527AB"/>
                </a:solidFill>
              </a:rPr>
              <a:t>uilding </a:t>
            </a:r>
            <a:r>
              <a:rPr lang="en-US" sz="2200" b="1" dirty="0">
                <a:solidFill>
                  <a:srgbClr val="2527AB"/>
                </a:solidFill>
              </a:rPr>
              <a:t>s</a:t>
            </a:r>
            <a:r>
              <a:rPr lang="en-US" sz="2200" b="1" dirty="0" smtClean="0">
                <a:solidFill>
                  <a:srgbClr val="2527AB"/>
                </a:solidFill>
              </a:rPr>
              <a:t>chool) </a:t>
            </a:r>
            <a:endParaRPr lang="en-US" sz="2200" b="1" dirty="0">
              <a:solidFill>
                <a:srgbClr val="2527AB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/>
              <a:t>Blue School (creativity </a:t>
            </a:r>
            <a:r>
              <a:rPr lang="en-US" sz="2200" b="1" dirty="0" smtClean="0"/>
              <a:t>school</a:t>
            </a:r>
            <a:r>
              <a:rPr lang="en-US" sz="2200" b="1" dirty="0" smtClean="0"/>
              <a:t>) 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>
                <a:solidFill>
                  <a:srgbClr val="2527AB"/>
                </a:solidFill>
              </a:rPr>
              <a:t>Kindness School (character education/service </a:t>
            </a:r>
            <a:r>
              <a:rPr lang="en-US" sz="2200" b="1" dirty="0" smtClean="0">
                <a:solidFill>
                  <a:srgbClr val="2527AB"/>
                </a:solidFill>
              </a:rPr>
              <a:t>learning school)</a:t>
            </a:r>
            <a:endParaRPr lang="en-US" sz="2200" b="1" dirty="0" smtClean="0">
              <a:solidFill>
                <a:srgbClr val="2527AB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200" b="1" dirty="0"/>
              <a:t>The Green School </a:t>
            </a:r>
            <a:r>
              <a:rPr lang="en-US" sz="2200" b="1" dirty="0" smtClean="0"/>
              <a:t>in Bali</a:t>
            </a:r>
            <a:r>
              <a:rPr lang="en-US" sz="2200" b="1" dirty="0"/>
              <a:t> </a:t>
            </a:r>
            <a:r>
              <a:rPr lang="en-US" sz="2200" b="1" dirty="0" smtClean="0"/>
              <a:t>(environmental education)</a:t>
            </a:r>
            <a:endParaRPr lang="en-US" sz="2200" b="1" dirty="0"/>
          </a:p>
          <a:p>
            <a:pPr marL="285750" indent="-285750">
              <a:buFont typeface="Arial" charset="0"/>
              <a:buChar char="•"/>
            </a:pPr>
            <a:r>
              <a:rPr lang="en-US" sz="2200" b="1" dirty="0">
                <a:solidFill>
                  <a:srgbClr val="2527AB"/>
                </a:solidFill>
              </a:rPr>
              <a:t>Coast Mountain </a:t>
            </a:r>
            <a:r>
              <a:rPr lang="en-US" sz="2200" b="1" dirty="0" smtClean="0">
                <a:solidFill>
                  <a:srgbClr val="2527AB"/>
                </a:solidFill>
              </a:rPr>
              <a:t>Academy in BC</a:t>
            </a:r>
            <a:r>
              <a:rPr lang="en-US" sz="2200" b="1" dirty="0">
                <a:solidFill>
                  <a:srgbClr val="2527AB"/>
                </a:solidFill>
              </a:rPr>
              <a:t> </a:t>
            </a:r>
            <a:r>
              <a:rPr lang="en-US" sz="2200" b="1" dirty="0" smtClean="0">
                <a:solidFill>
                  <a:srgbClr val="2527AB"/>
                </a:solidFill>
              </a:rPr>
              <a:t>(outdoor education)</a:t>
            </a:r>
            <a:endParaRPr lang="en-US" sz="2200" b="1" dirty="0">
              <a:solidFill>
                <a:srgbClr val="2527AB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/>
              <a:t>Red-Tailed </a:t>
            </a:r>
            <a:r>
              <a:rPr lang="en-US" sz="2200" b="1" dirty="0"/>
              <a:t>Hawk Forest </a:t>
            </a:r>
            <a:r>
              <a:rPr lang="en-US" sz="2200" b="1" dirty="0" smtClean="0"/>
              <a:t>School (outdoor education)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err="1" smtClean="0">
                <a:solidFill>
                  <a:srgbClr val="2527AB"/>
                </a:solidFill>
              </a:rPr>
              <a:t>Bolles</a:t>
            </a:r>
            <a:r>
              <a:rPr lang="en-US" sz="2200" b="1" dirty="0" smtClean="0">
                <a:solidFill>
                  <a:srgbClr val="2527AB"/>
                </a:solidFill>
              </a:rPr>
              <a:t> School in Florida (sports school)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/>
              <a:t>Duke Ellington School in DC </a:t>
            </a:r>
            <a:r>
              <a:rPr lang="en-US" sz="2200" b="1" dirty="0" smtClean="0"/>
              <a:t>(performing </a:t>
            </a:r>
            <a:r>
              <a:rPr lang="en-US" sz="2200" b="1" dirty="0"/>
              <a:t>a</a:t>
            </a:r>
            <a:r>
              <a:rPr lang="en-US" sz="2200" b="1" dirty="0" smtClean="0"/>
              <a:t>rts </a:t>
            </a:r>
            <a:r>
              <a:rPr lang="en-US" sz="2200" b="1" dirty="0"/>
              <a:t>s</a:t>
            </a:r>
            <a:r>
              <a:rPr lang="en-US" sz="2200" b="1" dirty="0" smtClean="0"/>
              <a:t>chools</a:t>
            </a:r>
            <a:r>
              <a:rPr lang="en-US" sz="2200" b="1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>
                <a:solidFill>
                  <a:srgbClr val="2527AB"/>
                </a:solidFill>
              </a:rPr>
              <a:t>Scouting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b="1" dirty="0" smtClean="0"/>
              <a:t>Community Recreation Programs</a:t>
            </a:r>
          </a:p>
          <a:p>
            <a:pPr marL="285750" indent="-285750">
              <a:buFont typeface="Arial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44824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ust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7868</TotalTime>
  <Words>662</Words>
  <Application>Microsoft Macintosh PowerPoint</Application>
  <PresentationFormat>On-screen Show (4:3)</PresentationFormat>
  <Paragraphs>122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Brill Roman</vt:lpstr>
      <vt:lpstr>Calibri</vt:lpstr>
      <vt:lpstr>Century Gothic</vt:lpstr>
      <vt:lpstr>Futura Medium</vt:lpstr>
      <vt:lpstr>Mangal</vt:lpstr>
      <vt:lpstr>Tahoma</vt:lpstr>
      <vt:lpstr>Times New Roman</vt:lpstr>
      <vt:lpstr>Wingdings</vt:lpstr>
      <vt:lpstr>Wingdings 2</vt:lpstr>
      <vt:lpstr>Arial</vt:lpstr>
      <vt:lpstr>Austin</vt:lpstr>
      <vt:lpstr>Restaurants for REVOLUTIONARY SCHOOLING  </vt:lpstr>
      <vt:lpstr>Why do we need a revolution?</vt:lpstr>
      <vt:lpstr>Planning Menus for revolutionary education</vt:lpstr>
      <vt:lpstr>POT LUCK STARTERS What would you want in a DREAM SCHOOL?</vt:lpstr>
      <vt:lpstr>Appetizers…</vt:lpstr>
      <vt:lpstr>Ask Students what they like</vt:lpstr>
      <vt:lpstr>Sample Menu Items</vt:lpstr>
      <vt:lpstr>Familiar Main Courses</vt:lpstr>
      <vt:lpstr>Fresh Catches of the Day…  </vt:lpstr>
      <vt:lpstr>PowerPoint Presentation</vt:lpstr>
      <vt:lpstr>Hours of Operation &amp; Occupancy</vt:lpstr>
      <vt:lpstr>Dessert – Add more toppings </vt:lpstr>
      <vt:lpstr>Restaurant Reviews…. </vt:lpstr>
    </vt:vector>
  </TitlesOfParts>
  <Manager/>
  <Company>William E. Doar PCS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VISIONING: MEETING OF THE MINDS</dc:title>
  <dc:subject/>
  <dc:creator>Barbara Smith</dc:creator>
  <cp:keywords/>
  <dc:description/>
  <cp:lastModifiedBy>Barb Smith</cp:lastModifiedBy>
  <cp:revision>60</cp:revision>
  <dcterms:created xsi:type="dcterms:W3CDTF">2013-03-09T19:38:19Z</dcterms:created>
  <dcterms:modified xsi:type="dcterms:W3CDTF">2019-05-22T01:30:58Z</dcterms:modified>
  <cp:category/>
</cp:coreProperties>
</file>