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75" r:id="rId3"/>
    <p:sldId id="257" r:id="rId4"/>
    <p:sldId id="291" r:id="rId5"/>
    <p:sldId id="276" r:id="rId6"/>
    <p:sldId id="277" r:id="rId7"/>
    <p:sldId id="279" r:id="rId8"/>
    <p:sldId id="283" r:id="rId9"/>
    <p:sldId id="280" r:id="rId10"/>
    <p:sldId id="297" r:id="rId11"/>
    <p:sldId id="282" r:id="rId12"/>
    <p:sldId id="293" r:id="rId13"/>
    <p:sldId id="281" r:id="rId14"/>
    <p:sldId id="278" r:id="rId15"/>
    <p:sldId id="258" r:id="rId16"/>
    <p:sldId id="286" r:id="rId17"/>
    <p:sldId id="295" r:id="rId18"/>
    <p:sldId id="296" r:id="rId19"/>
    <p:sldId id="287" r:id="rId20"/>
    <p:sldId id="284" r:id="rId21"/>
    <p:sldId id="285" r:id="rId22"/>
    <p:sldId id="288" r:id="rId23"/>
    <p:sldId id="289" r:id="rId24"/>
    <p:sldId id="290" r:id="rId25"/>
    <p:sldId id="259" r:id="rId26"/>
    <p:sldId id="260" r:id="rId27"/>
    <p:sldId id="261" r:id="rId28"/>
    <p:sldId id="262" r:id="rId29"/>
    <p:sldId id="263" r:id="rId30"/>
    <p:sldId id="264" r:id="rId31"/>
    <p:sldId id="265" r:id="rId32"/>
    <p:sldId id="266" r:id="rId33"/>
    <p:sldId id="267" r:id="rId34"/>
    <p:sldId id="268" r:id="rId35"/>
    <p:sldId id="269" r:id="rId36"/>
    <p:sldId id="270" r:id="rId37"/>
    <p:sldId id="271" r:id="rId38"/>
    <p:sldId id="272" r:id="rId39"/>
    <p:sldId id="273" r:id="rId40"/>
    <p:sldId id="274" r:id="rId41"/>
    <p:sldId id="292" r:id="rId42"/>
  </p:sldIdLst>
  <p:sldSz cx="9144000" cy="6858000" type="screen4x3"/>
  <p:notesSz cx="6858000" cy="9083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5" d="100"/>
          <a:sy n="135" d="100"/>
        </p:scale>
        <p:origin x="504" y="13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6ADEE-1BEA-486F-8939-BDB6BDA0D62D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81038"/>
            <a:ext cx="4543425" cy="3406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14746"/>
            <a:ext cx="5486400" cy="40876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27915"/>
            <a:ext cx="2971800" cy="4541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7947E-77A7-40CA-803F-566CC4200C3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28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cemetery grows, but does not develop.</a:t>
            </a:r>
          </a:p>
          <a:p>
            <a:endParaRPr lang="en-US" dirty="0" smtClean="0"/>
          </a:p>
          <a:p>
            <a:r>
              <a:rPr lang="en-US" dirty="0" smtClean="0"/>
              <a:t>Einstein continued</a:t>
            </a:r>
            <a:r>
              <a:rPr lang="en-US" baseline="0" dirty="0" smtClean="0"/>
              <a:t> to develop long after he stopped growing.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Development is an increase in capacity or capability rather than an increase in size or number (growth).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Character: explicit or implicit. The glue that holds an organization together.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Marine corp: We take care of each other.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they go on to say: We remove our dead and wounded from the battle field.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77947E-77A7-40CA-803F-566CC4200C32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47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85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1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93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73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004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759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5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071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805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02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619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9A0F2-41F7-4D23-9603-CAA8FDA09B7B}" type="datetimeFigureOut">
              <a:rPr lang="en-US" smtClean="0"/>
              <a:t>12/4/2011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279695-AF28-4444-843E-AE4FB524208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756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 Edwards Deming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Tammy Sagastizado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185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Development versus Growth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A cemetery grows, but does not develop.</a:t>
            </a:r>
          </a:p>
          <a:p>
            <a:endParaRPr lang="en-US" dirty="0"/>
          </a:p>
          <a:p>
            <a:r>
              <a:rPr lang="en-US" dirty="0"/>
              <a:t>Einstein continued to develop long after he stopped growing.</a:t>
            </a:r>
          </a:p>
          <a:p>
            <a:endParaRPr lang="en-US" dirty="0"/>
          </a:p>
          <a:p>
            <a:r>
              <a:rPr lang="en-US" dirty="0"/>
              <a:t>Development is an increase in capacity or capability rather than an increase in size or number (growth).</a:t>
            </a:r>
          </a:p>
          <a:p>
            <a:endParaRPr lang="en-US" dirty="0"/>
          </a:p>
          <a:p>
            <a:r>
              <a:rPr lang="en-US" dirty="0"/>
              <a:t>Character: explicit or implicit. The glue that holds an organization together.</a:t>
            </a:r>
          </a:p>
          <a:p>
            <a:endParaRPr lang="en-US" dirty="0"/>
          </a:p>
          <a:p>
            <a:r>
              <a:rPr lang="en-US"/>
              <a:t>Marine C</a:t>
            </a:r>
            <a:r>
              <a:rPr lang="en-US" smtClean="0"/>
              <a:t>orps</a:t>
            </a:r>
            <a:r>
              <a:rPr lang="en-US" dirty="0" smtClean="0"/>
              <a:t>: </a:t>
            </a:r>
            <a:r>
              <a:rPr lang="en-US" dirty="0"/>
              <a:t>We take care of each other.</a:t>
            </a:r>
          </a:p>
          <a:p>
            <a:endParaRPr lang="en-US" dirty="0"/>
          </a:p>
          <a:p>
            <a:r>
              <a:rPr lang="en-US" dirty="0"/>
              <a:t>But they go on to say: We remove our dead and wounded from the battle field.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600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are the values in action? </a:t>
            </a:r>
            <a:r>
              <a:rPr lang="en-US" dirty="0" smtClean="0"/>
              <a:t>not proclamation-</a:t>
            </a:r>
            <a:r>
              <a:rPr lang="en-US" dirty="0"/>
              <a:t>-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Is what you do? </a:t>
            </a:r>
          </a:p>
          <a:p>
            <a:r>
              <a:rPr lang="en-US" dirty="0" smtClean="0"/>
              <a:t>Congruent with what you say?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4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33400" y="228600"/>
            <a:ext cx="80010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 the 1970s, Dr. Deming's philosophy was summarized by some of his Japanese proponents with the following 'a'-versus-'b' comparison</a:t>
            </a:r>
            <a:r>
              <a:rPr lang="en-US" dirty="0" smtClean="0"/>
              <a:t>:</a:t>
            </a:r>
          </a:p>
          <a:p>
            <a:endParaRPr lang="en-US" dirty="0"/>
          </a:p>
          <a:p>
            <a:r>
              <a:rPr lang="en-US" dirty="0"/>
              <a:t>(a) When people and organizations focus primarily on quality, defined by the following ratio, </a:t>
            </a:r>
          </a:p>
        </p:txBody>
      </p:sp>
      <p:pic>
        <p:nvPicPr>
          <p:cNvPr id="8" name="Picture 7" descr="\text{Quality} = \frac{\text{Results of work efforts}}{\text{Total costs}}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5162550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 rot="10800000" flipV="1">
            <a:off x="1295400" y="4306162"/>
            <a:ext cx="5562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quality tends to increase and costs fall over time.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(b) However, when people and organizations focus primarily on </a:t>
            </a:r>
            <a:r>
              <a:rPr lang="en-US" i="1" dirty="0"/>
              <a:t>costs</a:t>
            </a:r>
            <a:r>
              <a:rPr lang="en-US" dirty="0"/>
              <a:t>, </a:t>
            </a:r>
            <a:r>
              <a:rPr lang="en-US" b="1" dirty="0"/>
              <a:t>costs tend to rise and quality declines over time. </a:t>
            </a:r>
          </a:p>
        </p:txBody>
      </p:sp>
    </p:spTree>
    <p:extLst>
      <p:ext uri="{BB962C8B-B14F-4D97-AF65-F5344CB8AC3E}">
        <p14:creationId xmlns:p14="http://schemas.microsoft.com/office/powerpoint/2010/main" val="3640142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002060"/>
                </a:solidFill>
              </a:rPr>
              <a:t>Deming’s System of Profound Knowledge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Theory of Knowledge</a:t>
            </a:r>
            <a:r>
              <a:rPr lang="en-US" dirty="0" smtClean="0"/>
              <a:t>-(Epistemology)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Understanding Variation</a:t>
            </a:r>
            <a:r>
              <a:rPr lang="en-US" dirty="0" smtClean="0"/>
              <a:t> (Statistics and Process Improvement)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Understanding People</a:t>
            </a:r>
            <a:r>
              <a:rPr lang="en-US" dirty="0" smtClean="0"/>
              <a:t> (Organizational Behavior)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Appreciation of a System</a:t>
            </a:r>
            <a:r>
              <a:rPr lang="en-US" dirty="0" smtClean="0"/>
              <a:t> (Systems Management)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703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en-US" dirty="0"/>
              <a:t>No Matter the Society,</a:t>
            </a:r>
            <a:br>
              <a:rPr lang="en-US" dirty="0"/>
            </a:br>
            <a:r>
              <a:rPr lang="en-US" dirty="0"/>
              <a:t>the Organization,</a:t>
            </a:r>
            <a:br>
              <a:rPr lang="en-US" dirty="0"/>
            </a:br>
            <a:r>
              <a:rPr lang="en-US" dirty="0"/>
              <a:t>the Team,</a:t>
            </a:r>
            <a:br>
              <a:rPr lang="en-US" dirty="0"/>
            </a:br>
            <a:r>
              <a:rPr lang="en-US" dirty="0"/>
              <a:t>the Person—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C00000"/>
                </a:solidFill>
              </a:rPr>
              <a:t>A CRISIS AWAITS IT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Variables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182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 14 points seem at first sight to be a </a:t>
            </a:r>
            <a:r>
              <a:rPr lang="en-US" dirty="0" smtClean="0"/>
              <a:t>hodge-podge </a:t>
            </a:r>
            <a:r>
              <a:rPr lang="en-US" dirty="0"/>
              <a:t>of radical ideas, but the key to understanding a number of them lies in Deming's thoughts about variation. </a:t>
            </a:r>
            <a:endParaRPr lang="en-US" dirty="0" smtClean="0"/>
          </a:p>
          <a:p>
            <a:r>
              <a:rPr lang="en-US" dirty="0" smtClean="0"/>
              <a:t>Variation </a:t>
            </a:r>
            <a:r>
              <a:rPr lang="en-US" dirty="0"/>
              <a:t>was seen by Deming as the disease that threatened US manufacturing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The more variation - in the length of parts supposed to be uniform, in delivery times, in prices, in work practices - the more waste, he reasoned.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48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The Red </a:t>
            </a:r>
            <a:r>
              <a:rPr lang="en-US" dirty="0">
                <a:solidFill>
                  <a:srgbClr val="C00000"/>
                </a:solidFill>
              </a:rPr>
              <a:t>B</a:t>
            </a:r>
            <a:r>
              <a:rPr lang="en-US" dirty="0" smtClean="0">
                <a:solidFill>
                  <a:srgbClr val="C00000"/>
                </a:solidFill>
              </a:rPr>
              <a:t>ead Experiment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742950" indent="-742950" fontAlgn="ctr">
              <a:buFont typeface="+mj-lt"/>
              <a:buAutoNum type="arabicPeriod"/>
            </a:pPr>
            <a:r>
              <a:rPr lang="en-US" sz="2000" dirty="0" smtClean="0"/>
              <a:t>White </a:t>
            </a:r>
            <a:r>
              <a:rPr lang="en-US" sz="2000" dirty="0"/>
              <a:t>Bead </a:t>
            </a:r>
            <a:r>
              <a:rPr lang="en-US" sz="2000" dirty="0" smtClean="0"/>
              <a:t>Company: Contract with the EPA to deliver </a:t>
            </a:r>
            <a:r>
              <a:rPr lang="en-US" sz="2000" dirty="0"/>
              <a:t>pure white beads, </a:t>
            </a:r>
            <a:r>
              <a:rPr lang="en-US" sz="2000" i="1" dirty="0"/>
              <a:t>untouched</a:t>
            </a:r>
            <a:r>
              <a:rPr lang="en-US" sz="2000" dirty="0"/>
              <a:t> by human hands. </a:t>
            </a:r>
            <a:endParaRPr lang="en-US" sz="2000" dirty="0" smtClean="0"/>
          </a:p>
          <a:p>
            <a:pPr marL="742950" indent="-742950" fontAlgn="ctr">
              <a:buFont typeface="+mj-lt"/>
              <a:buAutoNum type="arabicPeriod"/>
            </a:pPr>
            <a:r>
              <a:rPr lang="en-US" sz="2000" dirty="0" smtClean="0"/>
              <a:t>A </a:t>
            </a:r>
            <a:r>
              <a:rPr lang="en-US" sz="2000" dirty="0"/>
              <a:t>process to Order, Pick, Check, and Deliver white beads designed </a:t>
            </a:r>
            <a:r>
              <a:rPr lang="en-US" sz="2000" dirty="0" smtClean="0"/>
              <a:t>by…It </a:t>
            </a:r>
            <a:r>
              <a:rPr lang="en-US" sz="2000" dirty="0"/>
              <a:t>is the way we have always done it!  It is perfect, and will not be changed</a:t>
            </a:r>
            <a:r>
              <a:rPr lang="en-US" sz="2000" dirty="0" smtClean="0"/>
              <a:t>.</a:t>
            </a:r>
          </a:p>
          <a:p>
            <a:pPr marL="742950" indent="-742950" fontAlgn="ctr">
              <a:buFont typeface="+mj-lt"/>
              <a:buAutoNum type="arabicPeriod"/>
            </a:pPr>
            <a:r>
              <a:rPr lang="en-US" sz="2000" b="1" dirty="0" smtClean="0"/>
              <a:t>4 Staff members</a:t>
            </a:r>
            <a:r>
              <a:rPr lang="en-US" sz="2000" dirty="0" smtClean="0"/>
              <a:t>--No </a:t>
            </a:r>
            <a:r>
              <a:rPr lang="en-US" sz="2000" dirty="0"/>
              <a:t>job requirements (no education requirements, no experience requirements) you just have to be willing workers.  </a:t>
            </a:r>
            <a:endParaRPr lang="en-US" sz="2000" dirty="0" smtClean="0"/>
          </a:p>
          <a:p>
            <a:pPr marL="742950" indent="-742950" fontAlgn="ctr">
              <a:buFont typeface="+mj-lt"/>
              <a:buAutoNum type="arabicPeriod"/>
            </a:pPr>
            <a:r>
              <a:rPr lang="en-US" sz="2000" dirty="0" smtClean="0"/>
              <a:t>Two </a:t>
            </a:r>
            <a:r>
              <a:rPr lang="en-US" sz="2000" dirty="0"/>
              <a:t>jobs with requirements: you have to know how to write numbers </a:t>
            </a:r>
            <a:r>
              <a:rPr lang="en-US" sz="2000" dirty="0" smtClean="0"/>
              <a:t>up to 20: </a:t>
            </a:r>
            <a:r>
              <a:rPr lang="en-US" sz="2000" b="1" dirty="0"/>
              <a:t>two inspectors</a:t>
            </a:r>
            <a:r>
              <a:rPr lang="en-US" sz="2000" dirty="0"/>
              <a:t>.  </a:t>
            </a:r>
            <a:endParaRPr lang="en-US" sz="2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2000" dirty="0" smtClean="0"/>
              <a:t>Now </a:t>
            </a:r>
            <a:r>
              <a:rPr lang="en-US" sz="2000" dirty="0"/>
              <a:t>I need someone who likes to tell other people what to do; the </a:t>
            </a:r>
            <a:r>
              <a:rPr lang="en-US" sz="2000" b="1" dirty="0"/>
              <a:t>Senior Inspector</a:t>
            </a:r>
            <a:r>
              <a:rPr lang="en-US" sz="2000" dirty="0" smtClean="0"/>
              <a:t>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000" dirty="0"/>
              <a:t>F</a:t>
            </a:r>
            <a:r>
              <a:rPr lang="en-US" sz="2000" dirty="0" smtClean="0"/>
              <a:t>inally</a:t>
            </a:r>
            <a:r>
              <a:rPr lang="en-US" sz="2000" dirty="0"/>
              <a:t>, I need two people who can both write and </a:t>
            </a:r>
            <a:r>
              <a:rPr lang="en-US" sz="2000" dirty="0" smtClean="0"/>
              <a:t>add up to </a:t>
            </a:r>
            <a:r>
              <a:rPr lang="en-US" sz="2000" dirty="0"/>
              <a:t>100.  These are my</a:t>
            </a:r>
            <a:r>
              <a:rPr lang="en-US" sz="2000" b="1" dirty="0"/>
              <a:t> two</a:t>
            </a:r>
            <a:r>
              <a:rPr lang="en-US" sz="2000" dirty="0"/>
              <a:t> </a:t>
            </a:r>
            <a:r>
              <a:rPr lang="en-US" sz="2000" b="1" dirty="0"/>
              <a:t>recorders</a:t>
            </a:r>
            <a:r>
              <a:rPr lang="en-US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5099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643344"/>
          <a:ext cx="8229600" cy="4396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TABLE 1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</a:rPr>
                        <a:t>RED BEADS RECORDED IN ONE OF DEMING'S RED BEAD EXPERIMENTS*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813377"/>
              </p:ext>
            </p:extLst>
          </p:nvPr>
        </p:nvGraphicFramePr>
        <p:xfrm>
          <a:off x="457200" y="533400"/>
          <a:ext cx="8229599" cy="44483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3589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Worker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Day 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Day 2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Day 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Day 4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Total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Mean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33070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Dick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Pat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Bob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Steve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Horst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Dave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14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17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11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12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11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12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7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43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35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31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31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43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37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10.75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8.75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7.75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7.75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10.75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9.25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4233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Total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71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51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50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48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220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  <a:tr h="3589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Mean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11.83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8.50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8.33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8.00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9.17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000" dirty="0">
                          <a:effectLst/>
                        </a:rPr>
                        <a:t>9.17</a:t>
                      </a:r>
                      <a:endParaRPr lang="en-US" sz="11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200" y="2701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*Conducted in a seminar in West Springfield Mass, February 6, 1985 (Walton, Chapter 4).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3640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8588" y="-68439"/>
            <a:ext cx="901541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What this means is that given a 20% defective process, and with sample sizes of 50,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that the number of colored beads will vary over 99% of the time between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1 and 17 just due to random chance. In the demonstration we knew that it was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random chance because we controlled the experiment by virtue of a constant number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of beads. In actuality, we have what Dr. Deming calls a "stable process," or 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system that is varying only because of random chance. This random chance is also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 referred to as only being affected by "chance or common causes." Note that a stable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process may still turn out faulty items.</a:t>
            </a:r>
          </a:p>
        </p:txBody>
      </p:sp>
      <p:pic>
        <p:nvPicPr>
          <p:cNvPr id="3074" name="Picture 2" descr="http://4ulr.com/images/product/statrain/red-bd0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2514600"/>
            <a:ext cx="5715000" cy="4419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2601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56375"/>
              </p:ext>
            </p:extLst>
          </p:nvPr>
        </p:nvGraphicFramePr>
        <p:xfrm>
          <a:off x="152400" y="533400"/>
          <a:ext cx="8858280" cy="5709303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429140"/>
                <a:gridCol w="4429140"/>
              </a:tblGrid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It is the process mostly, not the people in the process.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If you want to improve performance improve the process.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Do not attempt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to fix the process by automating. In some RARE cases this may work, but they are the exception. Fix the process, then automate.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Quality starts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at the top. Top Management must own the value streams and processes.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Stay away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from “We all own the value streams and processes” that is a sure path to short-lived results.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Numerical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goals and standards are meaningless, unless supported by capable processes and value streams.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Stay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away from unrealistic goals.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Do not “shoot for the moon” if you can barely walk.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External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motivation has limited reach.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Rewards and punishments are not a sustainable way of ensuring results.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People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are not always the main cause of variability.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 bad process produces bad outcomes regardless of how hard you try.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Slogans,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exhortations, posters, and battle cries are at best useless and normally harmful.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Allow staff members to find joy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in a job well done, by delivering a quality  product or service. That is why they work for you.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14381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Respect the staff members.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The best way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to show respect and to tell people that they ARE the company’s most valuable asset is by involving them in Continuous Improvement.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948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1"/>
            <a:ext cx="7772400" cy="2305050"/>
          </a:xfrm>
        </p:spPr>
        <p:txBody>
          <a:bodyPr>
            <a:normAutofit fontScale="90000"/>
          </a:bodyPr>
          <a:lstStyle/>
          <a:p>
            <a:r>
              <a:rPr lang="en-US" dirty="0"/>
              <a:t>Everyday Differences Between Japan and</a:t>
            </a:r>
            <a:br>
              <a:rPr lang="en-US" dirty="0"/>
            </a:br>
            <a:r>
              <a:rPr lang="en-US" dirty="0"/>
              <a:t> The United States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1021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The Red Bead Experiment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US" dirty="0" smtClean="0"/>
              <a:t>ariation is to be expected any time you measure something.</a:t>
            </a:r>
          </a:p>
          <a:p>
            <a:r>
              <a:rPr lang="en-US" dirty="0" smtClean="0"/>
              <a:t>There are different causes for this variation.</a:t>
            </a:r>
          </a:p>
          <a:p>
            <a:r>
              <a:rPr lang="en-US" dirty="0" smtClean="0"/>
              <a:t>Different management and improvement strategies are needed, </a:t>
            </a:r>
            <a:r>
              <a:rPr lang="en-US" i="1" dirty="0" smtClean="0"/>
              <a:t>depending on the cause of variation</a:t>
            </a:r>
            <a:r>
              <a:rPr lang="en-US" dirty="0" smtClean="0"/>
              <a:t> you are seeing.</a:t>
            </a:r>
          </a:p>
          <a:p>
            <a:r>
              <a:rPr lang="en-US" dirty="0" smtClean="0"/>
              <a:t>The structure of a system determines how individuals perform within that system.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809488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System’s Management and </a:t>
            </a:r>
            <a:br>
              <a:rPr lang="en-US" dirty="0" smtClean="0"/>
            </a:br>
            <a:r>
              <a:rPr lang="en-US" dirty="0" smtClean="0"/>
              <a:t>Statistical Process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Even with identical methods and tools, there will be variation in results. 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These variations in results may have little to do with any one worker’s skill or willingness to work hard.</a:t>
            </a:r>
            <a:endParaRPr lang="en-US" dirty="0" smtClean="0"/>
          </a:p>
          <a:p>
            <a:r>
              <a:rPr lang="en-US" dirty="0" smtClean="0"/>
              <a:t>Any process has a built-in capacity that is determined by the way it is set up,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not by a particular worker’s actions.</a:t>
            </a:r>
          </a:p>
          <a:p>
            <a:r>
              <a:rPr lang="en-US" dirty="0" smtClean="0"/>
              <a:t>Real improvements to a process come from addressing the underlying way the process is set up.</a:t>
            </a:r>
          </a:p>
          <a:p>
            <a:r>
              <a:rPr lang="en-US" dirty="0" smtClean="0"/>
              <a:t>Management’s job is to work “on” the process,</a:t>
            </a:r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to change the process design so the process works better.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283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Paul Plsek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smtClean="0"/>
              <a:t>“While deciding what to measure and how to measure it are important challenges, an equally important challenge lies in determining the appropriate action to the measurement once we have it.”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10388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 Measurements Show Variation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Common cause variation versus uncommon</a:t>
            </a:r>
          </a:p>
          <a:p>
            <a:r>
              <a:rPr lang="en-US" dirty="0" smtClean="0"/>
              <a:t>DAILY COMMUTE</a:t>
            </a:r>
          </a:p>
          <a:p>
            <a:r>
              <a:rPr lang="en-US" dirty="0" smtClean="0"/>
              <a:t>Variation from unusual or “special cause: a bad accident, an ice storm, and so forth.</a:t>
            </a:r>
          </a:p>
          <a:p>
            <a:r>
              <a:rPr lang="en-US" dirty="0" smtClean="0"/>
              <a:t>Most of the time, however, the variation results from “common” cause that are built into the process: the number of people on the road, the way traffic lights are timed, what time you leave,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211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i="1" dirty="0" smtClean="0">
                <a:solidFill>
                  <a:schemeClr val="tx2"/>
                </a:solidFill>
              </a:rPr>
              <a:t>You will have more impact on improving the performance of a process if you work on reducing the common cause variation.</a:t>
            </a:r>
            <a:endParaRPr lang="en-US" sz="5400" i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4416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1."Create constancy of purpose towards improvement".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Replace </a:t>
            </a:r>
            <a:r>
              <a:rPr lang="en-US" dirty="0"/>
              <a:t>short-term </a:t>
            </a:r>
            <a:r>
              <a:rPr lang="en-US" dirty="0" smtClean="0"/>
              <a:t>reaction (crisis management) </a:t>
            </a:r>
            <a:r>
              <a:rPr lang="en-US" dirty="0"/>
              <a:t>with long-term planning.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04418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2."Adopt the new philosophy".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implication is that management should actually adopt </a:t>
            </a:r>
            <a:r>
              <a:rPr lang="en-US" dirty="0" smtClean="0"/>
              <a:t>the </a:t>
            </a:r>
            <a:r>
              <a:rPr lang="en-US" dirty="0"/>
              <a:t>philosophy, rather than merely </a:t>
            </a:r>
            <a:r>
              <a:rPr lang="en-US" dirty="0" smtClean="0"/>
              <a:t>expecting </a:t>
            </a:r>
            <a:r>
              <a:rPr lang="en-US" dirty="0"/>
              <a:t>the </a:t>
            </a:r>
            <a:r>
              <a:rPr lang="en-US" dirty="0" smtClean="0"/>
              <a:t>workers </a:t>
            </a:r>
            <a:r>
              <a:rPr lang="en-US" dirty="0"/>
              <a:t>to do so.</a:t>
            </a:r>
          </a:p>
        </p:txBody>
      </p:sp>
    </p:spTree>
    <p:extLst>
      <p:ext uri="{BB962C8B-B14F-4D97-AF65-F5344CB8AC3E}">
        <p14:creationId xmlns:p14="http://schemas.microsoft.com/office/powerpoint/2010/main" val="28572725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Training Triangle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                                                                                       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pPr algn="ctr"/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3429000" y="3200400"/>
            <a:ext cx="2449512" cy="26479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48006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Philosophy / Mission / Vision / Attitude / Values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4524375"/>
            <a:ext cx="2133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Theory </a:t>
            </a:r>
            <a:r>
              <a:rPr lang="en-US" dirty="0"/>
              <a:t>/ Why / Principle / Concept / System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86200" y="22860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Learn / Practical / Do / Apply / Use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658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3."Cease dependence on inspection".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variation is reduced, there is </a:t>
            </a:r>
            <a:r>
              <a:rPr lang="en-US" dirty="0" smtClean="0"/>
              <a:t>little or no </a:t>
            </a:r>
            <a:r>
              <a:rPr lang="en-US" dirty="0"/>
              <a:t>need to inspect manufactured items for defects, because there won't be </a:t>
            </a:r>
            <a:r>
              <a:rPr lang="en-US" dirty="0" smtClean="0"/>
              <a:t>any.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6100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4."Move towards a single supplier for any one item."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Multiple suppliers mean variation </a:t>
            </a:r>
            <a:r>
              <a:rPr lang="en-US" dirty="0" smtClean="0"/>
              <a:t>between materials.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994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W Edwards Deming was an American statistician who was credited with the rise of Japan as a manufacturing nation, and with the invention of Total Quality Management (TQM). </a:t>
            </a:r>
            <a:endParaRPr lang="en-US" dirty="0" smtClean="0"/>
          </a:p>
          <a:p>
            <a:r>
              <a:rPr lang="en-US" dirty="0" smtClean="0"/>
              <a:t>Deming </a:t>
            </a:r>
            <a:r>
              <a:rPr lang="en-US" dirty="0"/>
              <a:t>went to Japan just after the War to help set up a census of the Japanese population. While he was there, he taught 'statistical process control' to Japanese engineers - a set of techniques which allowed them to manufacture high-quality goods without expensive machinery. In 1960 he was awarded a medal by the Japanese Emperor for his services to that country's industry.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"</a:t>
            </a:r>
            <a:r>
              <a:rPr lang="en-US" dirty="0"/>
              <a:t>Out of the crisis" </a:t>
            </a:r>
            <a:r>
              <a:rPr lang="en-US" dirty="0" smtClean="0"/>
              <a:t> </a:t>
            </a:r>
            <a:r>
              <a:rPr lang="en-US" dirty="0"/>
              <a:t>1982.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Deming’s </a:t>
            </a:r>
            <a:r>
              <a:rPr lang="en-US" dirty="0"/>
              <a:t>14 points which, if applied to US manufacturing industry, would he believed, save the US from industrial doom at the hands of the Japanese.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7365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5."Improve constantly and forever".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Constantly </a:t>
            </a:r>
            <a:r>
              <a:rPr lang="en-US" dirty="0" smtClean="0"/>
              <a:t>make every effort </a:t>
            </a:r>
            <a:r>
              <a:rPr lang="en-US" dirty="0"/>
              <a:t>to reduce variation.</a:t>
            </a:r>
          </a:p>
        </p:txBody>
      </p:sp>
    </p:spTree>
    <p:extLst>
      <p:ext uri="{BB962C8B-B14F-4D97-AF65-F5344CB8AC3E}">
        <p14:creationId xmlns:p14="http://schemas.microsoft.com/office/powerpoint/2010/main" val="2470891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6."Institute training on the job".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</a:t>
            </a:r>
            <a:r>
              <a:rPr lang="en-US" dirty="0" smtClean="0"/>
              <a:t>individuals </a:t>
            </a:r>
            <a:r>
              <a:rPr lang="en-US" dirty="0"/>
              <a:t>are inadequately trained, they will not all work the same way, and this will </a:t>
            </a:r>
            <a:r>
              <a:rPr lang="en-US" dirty="0" smtClean="0"/>
              <a:t>bring in </a:t>
            </a:r>
            <a:r>
              <a:rPr lang="en-US" dirty="0"/>
              <a:t>variation.</a:t>
            </a:r>
          </a:p>
        </p:txBody>
      </p:sp>
    </p:spTree>
    <p:extLst>
      <p:ext uri="{BB962C8B-B14F-4D97-AF65-F5344CB8AC3E}">
        <p14:creationId xmlns:p14="http://schemas.microsoft.com/office/powerpoint/2010/main" val="13547547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7."Institute leadership".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Deming makes a distinction between leadership and mere supervision. The latter is quota- and target-based.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5257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8."Drive out fear".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Deming sees management by fear as counter- productive in the long term, because it prevents workers from acting in the </a:t>
            </a:r>
            <a:r>
              <a:rPr lang="en-US" dirty="0" smtClean="0"/>
              <a:t>organization's </a:t>
            </a:r>
            <a:r>
              <a:rPr lang="en-US" dirty="0"/>
              <a:t>best </a:t>
            </a:r>
            <a:r>
              <a:rPr lang="en-US" dirty="0" smtClean="0"/>
              <a:t>interests.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2134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9."Break down barriers between departments".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Another idea central to TQM is the concept of the 'internal customer', that each department serves not the management, but the other departments that use its outputs.</a:t>
            </a:r>
          </a:p>
        </p:txBody>
      </p:sp>
    </p:spTree>
    <p:extLst>
      <p:ext uri="{BB962C8B-B14F-4D97-AF65-F5344CB8AC3E}">
        <p14:creationId xmlns:p14="http://schemas.microsoft.com/office/powerpoint/2010/main" val="8284686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10."Eliminate slogans".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Another central TQM idea is that it's not people who make most mistakes - it's the process they are working within. Harassing the workforce without improving the processes they use is counter-productive.</a:t>
            </a:r>
          </a:p>
        </p:txBody>
      </p:sp>
    </p:spTree>
    <p:extLst>
      <p:ext uri="{BB962C8B-B14F-4D97-AF65-F5344CB8AC3E}">
        <p14:creationId xmlns:p14="http://schemas.microsoft.com/office/powerpoint/2010/main" val="11062823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11."Eliminate management by objectives".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Deming saw production targets as encouraging the delivery of poor-quality goods.</a:t>
            </a:r>
          </a:p>
        </p:txBody>
      </p:sp>
    </p:spTree>
    <p:extLst>
      <p:ext uri="{BB962C8B-B14F-4D97-AF65-F5344CB8AC3E}">
        <p14:creationId xmlns:p14="http://schemas.microsoft.com/office/powerpoint/2010/main" val="35631682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12."Remove barriers to pride of workmanship".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Many of the other problems outlined reduce worker satisfaction. 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538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13."Institute education and self-improvement".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89101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14."The transformation is everyone's job". </a:t>
            </a:r>
            <a:br>
              <a:rPr lang="en-US" dirty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46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What He Taught the Japanese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/>
              <a:t>They </a:t>
            </a:r>
            <a:r>
              <a:rPr lang="en-US" sz="2000" dirty="0"/>
              <a:t>had asked him what they could to do to help their country recover. He said they </a:t>
            </a:r>
            <a:r>
              <a:rPr lang="en-US" sz="2000" dirty="0" smtClean="0"/>
              <a:t>could export </a:t>
            </a:r>
            <a:r>
              <a:rPr lang="en-US" sz="2000" dirty="0"/>
              <a:t>manufactured goods. He pointed to his MacAfee shoes from London and pulled out </a:t>
            </a:r>
            <a:r>
              <a:rPr lang="en-US" sz="2000" dirty="0" smtClean="0"/>
              <a:t>his German </a:t>
            </a:r>
            <a:r>
              <a:rPr lang="en-US" sz="2000" dirty="0"/>
              <a:t>camera and told them they could capture the markets of the world by learning </a:t>
            </a:r>
            <a:r>
              <a:rPr lang="en-US" sz="2000" dirty="0" smtClean="0"/>
              <a:t>to produce </a:t>
            </a:r>
            <a:r>
              <a:rPr lang="en-US" sz="2000" dirty="0"/>
              <a:t>quality goods for less effort and materials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He put a diagram on the blackboard to show them how to think about doing this. That </a:t>
            </a:r>
            <a:r>
              <a:rPr lang="en-US" sz="2000" dirty="0" smtClean="0"/>
              <a:t>flow diagram </a:t>
            </a:r>
            <a:r>
              <a:rPr lang="en-US" sz="2000" dirty="0"/>
              <a:t>showed production as a system which included the supplier and the customer </a:t>
            </a:r>
            <a:r>
              <a:rPr lang="en-US" sz="2000" dirty="0" smtClean="0"/>
              <a:t>with continuing </a:t>
            </a:r>
            <a:r>
              <a:rPr lang="en-US" sz="2000" dirty="0"/>
              <a:t>information going into the system to improve it and the product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He </a:t>
            </a:r>
            <a:r>
              <a:rPr lang="en-US" sz="2000" dirty="0"/>
              <a:t>taught the Japanese to regard manufacturing as </a:t>
            </a:r>
            <a:r>
              <a:rPr lang="en-US" sz="2000" dirty="0" smtClean="0"/>
              <a:t>a system </a:t>
            </a:r>
            <a:r>
              <a:rPr lang="en-US" sz="2000" dirty="0"/>
              <a:t>that included the customer and the supplier and to continually improve not only </a:t>
            </a:r>
            <a:r>
              <a:rPr lang="en-US" sz="2000" dirty="0" smtClean="0"/>
              <a:t>the product</a:t>
            </a:r>
            <a:r>
              <a:rPr lang="en-US" sz="2000" dirty="0"/>
              <a:t>, but the design, the processes, the material, the communications, the skill of </a:t>
            </a:r>
            <a:r>
              <a:rPr lang="en-US" sz="2000" dirty="0" smtClean="0"/>
              <a:t>the workers, </a:t>
            </a:r>
            <a:r>
              <a:rPr lang="en-US" sz="2000" dirty="0"/>
              <a:t>and so on.</a:t>
            </a:r>
          </a:p>
        </p:txBody>
      </p:sp>
    </p:spTree>
    <p:extLst>
      <p:ext uri="{BB962C8B-B14F-4D97-AF65-F5344CB8AC3E}">
        <p14:creationId xmlns:p14="http://schemas.microsoft.com/office/powerpoint/2010/main" val="20391743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dirty="0"/>
              <a:t>Management is simply a way of trying to predict the future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The </a:t>
            </a:r>
            <a:r>
              <a:rPr lang="en-US" dirty="0">
                <a:solidFill>
                  <a:schemeClr val="tx2"/>
                </a:solidFill>
              </a:rPr>
              <a:t>Deming way of thinking makes it easier and more accurate to predict what </a:t>
            </a:r>
            <a:r>
              <a:rPr lang="en-US" dirty="0" smtClean="0">
                <a:solidFill>
                  <a:schemeClr val="tx2"/>
                </a:solidFill>
              </a:rPr>
              <a:t>will probably </a:t>
            </a:r>
            <a:r>
              <a:rPr lang="en-US" dirty="0">
                <a:solidFill>
                  <a:schemeClr val="tx2"/>
                </a:solidFill>
              </a:rPr>
              <a:t>happen every time based on how you organize and treat your workers.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solidFill>
                  <a:schemeClr val="tx2"/>
                </a:solidFill>
              </a:rPr>
              <a:t>T</a:t>
            </a:r>
            <a:r>
              <a:rPr lang="en-US" dirty="0" smtClean="0">
                <a:solidFill>
                  <a:schemeClr val="tx2"/>
                </a:solidFill>
              </a:rPr>
              <a:t>he </a:t>
            </a:r>
            <a:r>
              <a:rPr lang="en-US" dirty="0">
                <a:solidFill>
                  <a:schemeClr val="tx2"/>
                </a:solidFill>
              </a:rPr>
              <a:t>most important change of the new quality management is that there is </a:t>
            </a:r>
            <a:r>
              <a:rPr lang="en-US" dirty="0" smtClean="0">
                <a:solidFill>
                  <a:schemeClr val="tx2"/>
                </a:solidFill>
              </a:rPr>
              <a:t>a new </a:t>
            </a:r>
            <a:r>
              <a:rPr lang="en-US" dirty="0">
                <a:solidFill>
                  <a:schemeClr val="tx2"/>
                </a:solidFill>
              </a:rPr>
              <a:t>and better way to think about, to design, to produce and to deliver ever‐improving </a:t>
            </a:r>
            <a:r>
              <a:rPr lang="en-US" dirty="0" smtClean="0">
                <a:solidFill>
                  <a:schemeClr val="tx2"/>
                </a:solidFill>
              </a:rPr>
              <a:t>goods and </a:t>
            </a:r>
            <a:r>
              <a:rPr lang="en-US" dirty="0">
                <a:solidFill>
                  <a:schemeClr val="tx2"/>
                </a:solidFill>
              </a:rPr>
              <a:t>services.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A </a:t>
            </a:r>
            <a:r>
              <a:rPr lang="en-US" dirty="0">
                <a:solidFill>
                  <a:schemeClr val="tx2"/>
                </a:solidFill>
              </a:rPr>
              <a:t>new way to find out what your customers want. </a:t>
            </a:r>
            <a:endParaRPr lang="en-US" dirty="0" smtClean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chemeClr val="tx2"/>
                </a:solidFill>
              </a:rPr>
              <a:t>A </a:t>
            </a:r>
            <a:r>
              <a:rPr lang="en-US" dirty="0">
                <a:solidFill>
                  <a:schemeClr val="tx2"/>
                </a:solidFill>
              </a:rPr>
              <a:t>new philosophy of quality </a:t>
            </a:r>
            <a:r>
              <a:rPr lang="en-US" dirty="0" smtClean="0">
                <a:solidFill>
                  <a:schemeClr val="tx2"/>
                </a:solidFill>
              </a:rPr>
              <a:t>for a </a:t>
            </a:r>
            <a:r>
              <a:rPr lang="en-US" dirty="0">
                <a:solidFill>
                  <a:schemeClr val="tx2"/>
                </a:solidFill>
              </a:rPr>
              <a:t>new economic age.</a:t>
            </a:r>
          </a:p>
        </p:txBody>
      </p:sp>
    </p:spTree>
    <p:extLst>
      <p:ext uri="{BB962C8B-B14F-4D97-AF65-F5344CB8AC3E}">
        <p14:creationId xmlns:p14="http://schemas.microsoft.com/office/powerpoint/2010/main" val="38683341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of </a:t>
            </a:r>
            <a:br>
              <a:rPr lang="en-US" dirty="0" smtClean="0"/>
            </a:br>
            <a:r>
              <a:rPr lang="en-US" dirty="0" smtClean="0"/>
              <a:t>Profound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2"/>
                </a:solidFill>
              </a:rPr>
              <a:t>A</a:t>
            </a:r>
            <a:r>
              <a:rPr lang="en-US" dirty="0" smtClean="0">
                <a:solidFill>
                  <a:schemeClr val="tx2"/>
                </a:solidFill>
              </a:rPr>
              <a:t>n </a:t>
            </a:r>
            <a:r>
              <a:rPr lang="en-US" dirty="0">
                <a:solidFill>
                  <a:schemeClr val="tx2"/>
                </a:solidFill>
              </a:rPr>
              <a:t>appreciation for a </a:t>
            </a:r>
            <a:r>
              <a:rPr lang="en-US" dirty="0" smtClean="0">
                <a:solidFill>
                  <a:schemeClr val="tx2"/>
                </a:solidFill>
              </a:rPr>
              <a:t>system, 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An </a:t>
            </a:r>
            <a:r>
              <a:rPr lang="en-US" dirty="0">
                <a:solidFill>
                  <a:schemeClr val="tx2"/>
                </a:solidFill>
              </a:rPr>
              <a:t>explanation that this system is </a:t>
            </a:r>
            <a:r>
              <a:rPr lang="en-US" dirty="0" smtClean="0">
                <a:solidFill>
                  <a:schemeClr val="tx2"/>
                </a:solidFill>
              </a:rPr>
              <a:t>deeply affected </a:t>
            </a:r>
            <a:r>
              <a:rPr lang="en-US" dirty="0">
                <a:solidFill>
                  <a:schemeClr val="tx2"/>
                </a:solidFill>
              </a:rPr>
              <a:t>by how people learn and their psychology, 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And </a:t>
            </a:r>
            <a:r>
              <a:rPr lang="en-US" dirty="0">
                <a:solidFill>
                  <a:schemeClr val="tx2"/>
                </a:solidFill>
              </a:rPr>
              <a:t>the idea that there is variation in </a:t>
            </a:r>
            <a:r>
              <a:rPr lang="en-US" dirty="0" smtClean="0">
                <a:solidFill>
                  <a:schemeClr val="tx2"/>
                </a:solidFill>
              </a:rPr>
              <a:t>all things</a:t>
            </a:r>
            <a:r>
              <a:rPr lang="en-US" dirty="0">
                <a:solidFill>
                  <a:schemeClr val="tx2"/>
                </a:solidFill>
              </a:rPr>
              <a:t>: variation in how all processes and systems work; variation in the psychology of </a:t>
            </a:r>
            <a:r>
              <a:rPr lang="en-US" dirty="0" smtClean="0">
                <a:solidFill>
                  <a:schemeClr val="tx2"/>
                </a:solidFill>
              </a:rPr>
              <a:t>people, and </a:t>
            </a:r>
            <a:r>
              <a:rPr lang="en-US" dirty="0">
                <a:solidFill>
                  <a:schemeClr val="tx2"/>
                </a:solidFill>
              </a:rPr>
              <a:t>variation in how all of these interact.</a:t>
            </a:r>
          </a:p>
        </p:txBody>
      </p:sp>
    </p:spTree>
    <p:extLst>
      <p:ext uri="{BB962C8B-B14F-4D97-AF65-F5344CB8AC3E}">
        <p14:creationId xmlns:p14="http://schemas.microsoft.com/office/powerpoint/2010/main" val="4183002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Deming’s System of Profound Knowledge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Theory of Knowledge</a:t>
            </a:r>
            <a:r>
              <a:rPr lang="en-US" dirty="0" smtClean="0"/>
              <a:t>-(Epistemology)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Understanding Variation</a:t>
            </a:r>
            <a:r>
              <a:rPr lang="en-US" dirty="0" smtClean="0"/>
              <a:t> (Statistics and Process Improvement)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Understanding People</a:t>
            </a:r>
            <a:r>
              <a:rPr lang="en-US" dirty="0" smtClean="0"/>
              <a:t> (Organizational Behavior)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Appreciation of a System</a:t>
            </a:r>
            <a:r>
              <a:rPr lang="en-US" dirty="0" smtClean="0"/>
              <a:t> (Systems Management)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7142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Strength is in the Interaction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Live, believe, and apply the principles </a:t>
            </a:r>
          </a:p>
          <a:p>
            <a:r>
              <a:rPr lang="en-US" dirty="0" smtClean="0"/>
              <a:t>Managers choose their own tools</a:t>
            </a:r>
          </a:p>
          <a:p>
            <a:r>
              <a:rPr lang="en-US" dirty="0" smtClean="0"/>
              <a:t>Do not let a tool, system, process, crisis, or goal hijack the principles</a:t>
            </a:r>
          </a:p>
          <a:p>
            <a:r>
              <a:rPr lang="en-US" dirty="0" smtClean="0"/>
              <a:t>Restore the individual</a:t>
            </a:r>
          </a:p>
          <a:p>
            <a:r>
              <a:rPr lang="en-US" dirty="0" smtClean="0"/>
              <a:t>Gain knowledge</a:t>
            </a:r>
          </a:p>
          <a:p>
            <a:r>
              <a:rPr lang="en-US" dirty="0" smtClean="0"/>
              <a:t>Share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618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Historically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Historically, we first viewed organizations as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machines</a:t>
            </a:r>
            <a:r>
              <a:rPr lang="en-US" dirty="0" smtClean="0"/>
              <a:t> (serve master)</a:t>
            </a:r>
          </a:p>
          <a:p>
            <a:r>
              <a:rPr lang="en-US" dirty="0" smtClean="0"/>
              <a:t>After WWI, we began to see organizations as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organisms</a:t>
            </a:r>
            <a:r>
              <a:rPr lang="en-US" dirty="0" smtClean="0"/>
              <a:t> (corporations, i.e., body or corpus…the parts serve the whole/the body)</a:t>
            </a:r>
          </a:p>
          <a:p>
            <a:r>
              <a:rPr lang="en-US" dirty="0" smtClean="0"/>
              <a:t>Deming taught that an organization was a 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</a:rPr>
              <a:t>social system</a:t>
            </a:r>
            <a:r>
              <a:rPr lang="en-US" dirty="0" smtClean="0"/>
              <a:t> with values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0575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Machine or Man?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quality philosophy is the greatest transformation since </a:t>
            </a:r>
            <a:r>
              <a:rPr lang="en-US" dirty="0" smtClean="0"/>
              <a:t>the Industrial </a:t>
            </a:r>
            <a:r>
              <a:rPr lang="en-US" dirty="0"/>
              <a:t>Revolution, which said the machine was more important than the worker. </a:t>
            </a:r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ut </a:t>
            </a:r>
            <a:r>
              <a:rPr lang="en-US" dirty="0"/>
              <a:t>to produce </a:t>
            </a:r>
            <a:r>
              <a:rPr lang="en-US" dirty="0" smtClean="0"/>
              <a:t>quality-- </a:t>
            </a:r>
            <a:r>
              <a:rPr lang="en-US" dirty="0"/>
              <a:t>how the worker is managed is </a:t>
            </a:r>
            <a:r>
              <a:rPr lang="en-US" dirty="0" smtClean="0"/>
              <a:t>more important </a:t>
            </a:r>
            <a:r>
              <a:rPr lang="en-US" dirty="0"/>
              <a:t>than the machine.</a:t>
            </a:r>
          </a:p>
        </p:txBody>
      </p:sp>
    </p:spTree>
    <p:extLst>
      <p:ext uri="{BB962C8B-B14F-4D97-AF65-F5344CB8AC3E}">
        <p14:creationId xmlns:p14="http://schemas.microsoft.com/office/powerpoint/2010/main" val="1801405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System—3 Values it Must Serve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 must serve the </a:t>
            </a:r>
            <a:r>
              <a:rPr lang="en-US" i="1" dirty="0" smtClean="0"/>
              <a:t>values</a:t>
            </a:r>
            <a:r>
              <a:rPr lang="en-US" dirty="0" smtClean="0"/>
              <a:t> of its parts (which have functions of their own).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 must serve the purposes of the </a:t>
            </a:r>
            <a:r>
              <a:rPr lang="en-US" i="1" dirty="0" smtClean="0"/>
              <a:t>larger system</a:t>
            </a:r>
            <a:r>
              <a:rPr lang="en-US" dirty="0" smtClean="0"/>
              <a:t> which contains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It must serve the </a:t>
            </a:r>
            <a:r>
              <a:rPr lang="en-US" i="1" dirty="0" smtClean="0"/>
              <a:t>other systems that are contained</a:t>
            </a:r>
            <a:r>
              <a:rPr lang="en-US" dirty="0" smtClean="0"/>
              <a:t> in the larger system.</a:t>
            </a:r>
          </a:p>
          <a:p>
            <a:pPr marL="0" indent="0">
              <a:buNone/>
            </a:pPr>
            <a:r>
              <a:rPr lang="en-US" dirty="0" smtClean="0"/>
              <a:t>Interlocking and interacting to bring the growth and development of all and each part.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67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</TotalTime>
  <Words>2252</Words>
  <Application>Microsoft Office PowerPoint</Application>
  <PresentationFormat>On-screen Show (4:3)</PresentationFormat>
  <Paragraphs>243</Paragraphs>
  <Slides>41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Office Theme</vt:lpstr>
      <vt:lpstr>W Edwards Deming</vt:lpstr>
      <vt:lpstr>Everyday Differences Between Japan and  The United States </vt:lpstr>
      <vt:lpstr>PowerPoint Presentation</vt:lpstr>
      <vt:lpstr>What He Taught the Japanese</vt:lpstr>
      <vt:lpstr>Deming’s System of Profound Knowledge</vt:lpstr>
      <vt:lpstr>Strength is in the Interaction</vt:lpstr>
      <vt:lpstr>Historically</vt:lpstr>
      <vt:lpstr>Machine or Man?</vt:lpstr>
      <vt:lpstr>Social System—3 Values it Must Serve</vt:lpstr>
      <vt:lpstr>Development versus Growth</vt:lpstr>
      <vt:lpstr>What are the values in action? not proclamation--</vt:lpstr>
      <vt:lpstr>PowerPoint Presentation</vt:lpstr>
      <vt:lpstr>PowerPoint Presentation</vt:lpstr>
      <vt:lpstr>No Matter the Society, the Organization, the Team, the Person—  A CRISIS AWAITS IT </vt:lpstr>
      <vt:lpstr>Variation</vt:lpstr>
      <vt:lpstr>The Red Bead Experiment</vt:lpstr>
      <vt:lpstr>PowerPoint Presentation</vt:lpstr>
      <vt:lpstr>PowerPoint Presentation</vt:lpstr>
      <vt:lpstr>PowerPoint Presentation</vt:lpstr>
      <vt:lpstr>The Red Bead Experiment</vt:lpstr>
      <vt:lpstr>System’s Management and  Statistical Process Control</vt:lpstr>
      <vt:lpstr>Paul Plsek</vt:lpstr>
      <vt:lpstr>All Measurements Show Variation</vt:lpstr>
      <vt:lpstr>Continuous Improvement</vt:lpstr>
      <vt:lpstr>  1."Create constancy of purpose towards improvement". </vt:lpstr>
      <vt:lpstr>2."Adopt the new philosophy".</vt:lpstr>
      <vt:lpstr>The Training Triangle</vt:lpstr>
      <vt:lpstr>3."Cease dependence on inspection".</vt:lpstr>
      <vt:lpstr>4."Move towards a single supplier for any one item."</vt:lpstr>
      <vt:lpstr>5."Improve constantly and forever".</vt:lpstr>
      <vt:lpstr>6."Institute training on the job".</vt:lpstr>
      <vt:lpstr>7."Institute leadership".</vt:lpstr>
      <vt:lpstr>8."Drive out fear".</vt:lpstr>
      <vt:lpstr>9."Break down barriers between departments".</vt:lpstr>
      <vt:lpstr>10."Eliminate slogans".</vt:lpstr>
      <vt:lpstr>11."Eliminate management by objectives".</vt:lpstr>
      <vt:lpstr>12."Remove barriers to pride of workmanship".</vt:lpstr>
      <vt:lpstr>13."Institute education and self-improvement".</vt:lpstr>
      <vt:lpstr>14."The transformation is everyone's job".  </vt:lpstr>
      <vt:lpstr>Management is simply a way of trying to predict the future.</vt:lpstr>
      <vt:lpstr>System of  Profound Knowledge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Tammy Sagastizado</dc:creator>
  <cp:lastModifiedBy>Dr. Tammy Sagastizado</cp:lastModifiedBy>
  <cp:revision>28</cp:revision>
  <cp:lastPrinted>2011-12-05T00:19:29Z</cp:lastPrinted>
  <dcterms:created xsi:type="dcterms:W3CDTF">2011-11-10T22:14:05Z</dcterms:created>
  <dcterms:modified xsi:type="dcterms:W3CDTF">2011-12-05T00:51:54Z</dcterms:modified>
</cp:coreProperties>
</file>