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70" r:id="rId4"/>
    <p:sldId id="258" r:id="rId5"/>
    <p:sldId id="260" r:id="rId6"/>
    <p:sldId id="261" r:id="rId7"/>
    <p:sldId id="262" r:id="rId8"/>
    <p:sldId id="263" r:id="rId9"/>
    <p:sldId id="266" r:id="rId10"/>
    <p:sldId id="264" r:id="rId11"/>
    <p:sldId id="267" r:id="rId12"/>
    <p:sldId id="265" r:id="rId13"/>
    <p:sldId id="268" r:id="rId14"/>
    <p:sldId id="271" r:id="rId15"/>
    <p:sldId id="272" r:id="rId16"/>
    <p:sldId id="273" r:id="rId17"/>
    <p:sldId id="269"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716" autoAdjust="0"/>
  </p:normalViewPr>
  <p:slideViewPr>
    <p:cSldViewPr>
      <p:cViewPr>
        <p:scale>
          <a:sx n="91" d="100"/>
          <a:sy n="91" d="100"/>
        </p:scale>
        <p:origin x="-93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BB0BFFE-3618-4E75-A5B7-3196FBBBA758}" type="datetimeFigureOut">
              <a:rPr lang="en-US" smtClean="0"/>
              <a:t>9/11/2017</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C1B70E4-683B-4FD1-9558-13558BAC7961}"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B0BFFE-3618-4E75-A5B7-3196FBBBA758}"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B70E4-683B-4FD1-9558-13558BAC79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B0BFFE-3618-4E75-A5B7-3196FBBBA758}"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B70E4-683B-4FD1-9558-13558BAC79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B0BFFE-3618-4E75-A5B7-3196FBBBA758}"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B70E4-683B-4FD1-9558-13558BAC79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BB0BFFE-3618-4E75-A5B7-3196FBBBA758}"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B70E4-683B-4FD1-9558-13558BAC7961}"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BB0BFFE-3618-4E75-A5B7-3196FBBBA758}"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B70E4-683B-4FD1-9558-13558BAC79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BB0BFFE-3618-4E75-A5B7-3196FBBBA758}"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B70E4-683B-4FD1-9558-13558BAC79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0BB0BFFE-3618-4E75-A5B7-3196FBBBA758}"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B70E4-683B-4FD1-9558-13558BAC79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BB0BFFE-3618-4E75-A5B7-3196FBBBA758}"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B70E4-683B-4FD1-9558-13558BAC7961}"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BB0BFFE-3618-4E75-A5B7-3196FBBBA758}"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B70E4-683B-4FD1-9558-13558BAC79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0BB0BFFE-3618-4E75-A5B7-3196FBBBA758}"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B70E4-683B-4FD1-9558-13558BAC7961}"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BB0BFFE-3618-4E75-A5B7-3196FBBBA758}" type="datetimeFigureOut">
              <a:rPr lang="en-US" smtClean="0"/>
              <a:t>9/11/2017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1B70E4-683B-4FD1-9558-13558BAC7961}"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drive.google.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business.tutsplus.com/articles/how-to-import-and-export-documents-in-google-drive--cms-20930" TargetMode="External"/><Relationship Id="rId2" Type="http://schemas.openxmlformats.org/officeDocument/2006/relationships/hyperlink" Target="https://sites.google.com/site/gdocs2direct/" TargetMode="External"/><Relationship Id="rId1" Type="http://schemas.openxmlformats.org/officeDocument/2006/relationships/slideLayout" Target="../slideLayouts/slideLayout1.xml"/><Relationship Id="rId4" Type="http://schemas.openxmlformats.org/officeDocument/2006/relationships/hyperlink" Target="https://www.vistaprintdigitalsupport.com/hc/en-us/articles/115002826848-Create-File-Downloa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usiness.tutsplus.com/articles/how-to-import-and-export-documents-in-google-drive--cms-20930" TargetMode="Externa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4242816"/>
            <a:ext cx="7406640" cy="1472184"/>
          </a:xfrm>
        </p:spPr>
        <p:txBody>
          <a:bodyPr>
            <a:noAutofit/>
          </a:bodyPr>
          <a:lstStyle/>
          <a:p>
            <a:pPr algn="ctr"/>
            <a:r>
              <a:rPr lang="en-US" sz="8000" dirty="0">
                <a:solidFill>
                  <a:srgbClr val="FF0000"/>
                </a:solidFill>
              </a:rPr>
              <a:t>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
            </a:r>
            <a:br>
              <a:rPr lang="en-US" sz="8000" dirty="0">
                <a:solidFill>
                  <a:srgbClr val="FF0000"/>
                </a:solidFill>
              </a:rPr>
            </a:br>
            <a:r>
              <a:rPr lang="en-US" sz="8000" dirty="0">
                <a:solidFill>
                  <a:srgbClr val="FF0000"/>
                </a:solidFill>
              </a:rPr>
              <a:t>we can use in</a:t>
            </a:r>
            <a:br>
              <a:rPr lang="en-US" sz="8000" dirty="0">
                <a:solidFill>
                  <a:srgbClr val="FF0000"/>
                </a:solidFill>
              </a:rPr>
            </a:br>
            <a:r>
              <a:rPr lang="en-US" sz="8000" dirty="0">
                <a:solidFill>
                  <a:schemeClr val="tx1"/>
                </a:solidFill>
              </a:rPr>
              <a:t>SB4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304800"/>
            <a:ext cx="3067050" cy="184636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61950"/>
            <a:ext cx="2200275" cy="20764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609600"/>
            <a:ext cx="1676400" cy="1676400"/>
          </a:xfrm>
          <a:prstGeom prst="rect">
            <a:avLst/>
          </a:prstGeom>
          <a:ln>
            <a:noFill/>
          </a:ln>
          <a:effectLst>
            <a:softEdge rad="112500"/>
          </a:effectLst>
        </p:spPr>
      </p:pic>
    </p:spTree>
    <p:extLst>
      <p:ext uri="{BB962C8B-B14F-4D97-AF65-F5344CB8AC3E}">
        <p14:creationId xmlns:p14="http://schemas.microsoft.com/office/powerpoint/2010/main" val="168611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sp>
        <p:nvSpPr>
          <p:cNvPr id="3" name="TextBox 2"/>
          <p:cNvSpPr txBox="1"/>
          <p:nvPr/>
        </p:nvSpPr>
        <p:spPr>
          <a:xfrm>
            <a:off x="1211515" y="1290935"/>
            <a:ext cx="7955063" cy="1200329"/>
          </a:xfrm>
          <a:prstGeom prst="rect">
            <a:avLst/>
          </a:prstGeom>
          <a:noFill/>
        </p:spPr>
        <p:txBody>
          <a:bodyPr wrap="none" rtlCol="0">
            <a:spAutoFit/>
          </a:bodyPr>
          <a:lstStyle/>
          <a:p>
            <a:r>
              <a:rPr lang="en-US" dirty="0"/>
              <a:t>I know our shopping cart does not have all the functions that shopping cart should </a:t>
            </a:r>
          </a:p>
          <a:p>
            <a:r>
              <a:rPr lang="en-US" dirty="0"/>
              <a:t>have. However, we can try to see how best we can help our customers while our </a:t>
            </a:r>
          </a:p>
          <a:p>
            <a:r>
              <a:rPr lang="en-US" dirty="0"/>
              <a:t>Engineers work to have these features added. These features include size and color</a:t>
            </a:r>
          </a:p>
          <a:p>
            <a:r>
              <a:rPr lang="en-US" dirty="0"/>
              <a:t> options and cases where the prizes maybe different.</a:t>
            </a:r>
          </a:p>
        </p:txBody>
      </p:sp>
      <p:sp>
        <p:nvSpPr>
          <p:cNvPr id="4" name="TextBox 3"/>
          <p:cNvSpPr txBox="1"/>
          <p:nvPr/>
        </p:nvSpPr>
        <p:spPr>
          <a:xfrm>
            <a:off x="1237026" y="304800"/>
            <a:ext cx="6417013" cy="800219"/>
          </a:xfrm>
          <a:prstGeom prst="rect">
            <a:avLst/>
          </a:prstGeom>
          <a:noFill/>
        </p:spPr>
        <p:txBody>
          <a:bodyPr wrap="none" rtlCol="0">
            <a:spAutoFit/>
          </a:bodyPr>
          <a:lstStyle/>
          <a:p>
            <a:r>
              <a:rPr lang="en-US" sz="2800" b="1" dirty="0">
                <a:solidFill>
                  <a:srgbClr val="FF0000"/>
                </a:solidFill>
              </a:rPr>
              <a:t>Product Options in the shopping cart</a:t>
            </a:r>
          </a:p>
          <a:p>
            <a:endParaRPr lang="en-US" dirty="0"/>
          </a:p>
        </p:txBody>
      </p:sp>
      <p:sp>
        <p:nvSpPr>
          <p:cNvPr id="6" name="TextBox 5"/>
          <p:cNvSpPr txBox="1"/>
          <p:nvPr/>
        </p:nvSpPr>
        <p:spPr>
          <a:xfrm>
            <a:off x="1524000" y="2819400"/>
            <a:ext cx="6934200" cy="2308324"/>
          </a:xfrm>
          <a:prstGeom prst="rect">
            <a:avLst/>
          </a:prstGeom>
          <a:noFill/>
        </p:spPr>
        <p:txBody>
          <a:bodyPr wrap="square" rtlCol="0">
            <a:spAutoFit/>
          </a:bodyPr>
          <a:lstStyle/>
          <a:p>
            <a:pPr marL="342900" indent="-342900">
              <a:buAutoNum type="arabicPeriod"/>
            </a:pPr>
            <a:r>
              <a:rPr lang="en-US" dirty="0"/>
              <a:t>They can add the products multiple times</a:t>
            </a:r>
          </a:p>
          <a:p>
            <a:pPr marL="342900" indent="-342900">
              <a:buAutoNum type="arabicPeriod"/>
            </a:pPr>
            <a:r>
              <a:rPr lang="en-US" dirty="0"/>
              <a:t>They can have in the description of the product to send an email with the specifications of the order.( color, customizations)</a:t>
            </a:r>
          </a:p>
          <a:p>
            <a:pPr marL="342900" indent="-342900">
              <a:buAutoNum type="arabicPeriod"/>
            </a:pPr>
            <a:r>
              <a:rPr lang="en-US" dirty="0"/>
              <a:t>They can add the products and get the HTML from PayPal with the drop down options of the products</a:t>
            </a:r>
          </a:p>
          <a:p>
            <a:r>
              <a:rPr lang="en-US" dirty="0"/>
              <a:t>4. If they have the shopping cart with another provider,  they can link the cart to the website.</a:t>
            </a:r>
          </a:p>
          <a:p>
            <a:pPr marL="342900" indent="-342900">
              <a:buAutoNum type="arabicPeriod"/>
            </a:pPr>
            <a:endParaRPr lang="en-US" dirty="0"/>
          </a:p>
        </p:txBody>
      </p:sp>
    </p:spTree>
    <p:extLst>
      <p:ext uri="{BB962C8B-B14F-4D97-AF65-F5344CB8AC3E}">
        <p14:creationId xmlns:p14="http://schemas.microsoft.com/office/powerpoint/2010/main" val="301900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sp>
        <p:nvSpPr>
          <p:cNvPr id="3" name="TextBox 2"/>
          <p:cNvSpPr txBox="1"/>
          <p:nvPr>
            <p:extLst/>
          </p:nvPr>
        </p:nvSpPr>
        <p:spPr>
          <a:xfrm>
            <a:off x="1066800" y="2762994"/>
            <a:ext cx="7981224" cy="4801314"/>
          </a:xfrm>
          <a:prstGeom prst="rect">
            <a:avLst/>
          </a:prstGeom>
          <a:noFill/>
        </p:spPr>
        <p:txBody>
          <a:bodyPr wrap="none" rtlCol="0" anchor="t">
            <a:spAutoFit/>
          </a:bodyPr>
          <a:lstStyle/>
          <a:p>
            <a:r>
              <a:rPr lang="en-US" dirty="0"/>
              <a:t>As we are aware that there are a few features that are not on SB4 that would make</a:t>
            </a:r>
          </a:p>
          <a:p>
            <a:r>
              <a:rPr lang="en-US" dirty="0"/>
              <a:t> the customer designing process much easier. Hence, I have compile some examples</a:t>
            </a:r>
          </a:p>
          <a:p>
            <a:r>
              <a:rPr lang="en-US" dirty="0"/>
              <a:t> of what we can do to assist or recommend to customers as a workaround.</a:t>
            </a:r>
          </a:p>
          <a:p>
            <a:endParaRPr lang="en-US" dirty="0"/>
          </a:p>
          <a:p>
            <a:endParaRPr lang="en-US" dirty="0"/>
          </a:p>
          <a:p>
            <a:pPr marL="342900" indent="-342900" fontAlgn="base">
              <a:buAutoNum type="arabicPeriod"/>
            </a:pPr>
            <a:r>
              <a:rPr lang="en-US" dirty="0"/>
              <a:t>On your computer, go to </a:t>
            </a:r>
            <a:r>
              <a:rPr lang="en-US" dirty="0">
                <a:hlinkClick r:id="rId2"/>
              </a:rPr>
              <a:t>drive.google.com</a:t>
            </a:r>
            <a:r>
              <a:rPr lang="en-US" dirty="0"/>
              <a:t>.</a:t>
            </a:r>
          </a:p>
          <a:p>
            <a:pPr marL="342900" indent="-342900" fontAlgn="base">
              <a:buAutoNum type="arabicPeriod"/>
            </a:pPr>
            <a:r>
              <a:rPr lang="en-US" dirty="0"/>
              <a:t>Go to </a:t>
            </a:r>
            <a:r>
              <a:rPr lang="en-US" dirty="0">
                <a:solidFill>
                  <a:srgbClr val="00B0F0"/>
                </a:solidFill>
              </a:rPr>
              <a:t>“New” </a:t>
            </a:r>
            <a:r>
              <a:rPr lang="en-US" dirty="0"/>
              <a:t>at the top right</a:t>
            </a:r>
          </a:p>
          <a:p>
            <a:pPr marL="342900" indent="-342900" fontAlgn="base">
              <a:buAutoNum type="arabicPeriod"/>
            </a:pPr>
            <a:r>
              <a:rPr lang="en-US" dirty="0"/>
              <a:t>Then Select  </a:t>
            </a:r>
            <a:r>
              <a:rPr lang="en-US" dirty="0">
                <a:solidFill>
                  <a:srgbClr val="00B0F0"/>
                </a:solidFill>
              </a:rPr>
              <a:t>“File Upload</a:t>
            </a:r>
            <a:r>
              <a:rPr lang="en-US" dirty="0"/>
              <a:t>”</a:t>
            </a:r>
          </a:p>
          <a:p>
            <a:pPr marL="342900" indent="-342900" fontAlgn="base">
              <a:buAutoNum type="arabicPeriod"/>
            </a:pPr>
            <a:r>
              <a:rPr lang="en-US" dirty="0"/>
              <a:t>Select the file on your computer</a:t>
            </a:r>
          </a:p>
          <a:p>
            <a:pPr marL="342900" indent="-342900" fontAlgn="base">
              <a:buAutoNum type="arabicPeriod"/>
            </a:pPr>
            <a:r>
              <a:rPr lang="en-US" dirty="0"/>
              <a:t>Click on the </a:t>
            </a:r>
            <a:r>
              <a:rPr lang="en-US" dirty="0">
                <a:solidFill>
                  <a:srgbClr val="00B0F0"/>
                </a:solidFill>
              </a:rPr>
              <a:t>file</a:t>
            </a:r>
            <a:r>
              <a:rPr lang="en-US" dirty="0"/>
              <a:t> you want the link for</a:t>
            </a:r>
          </a:p>
          <a:p>
            <a:pPr marL="342900" indent="-342900" fontAlgn="base">
              <a:buAutoNum type="arabicPeriod"/>
            </a:pPr>
            <a:r>
              <a:rPr lang="en-US" dirty="0"/>
              <a:t>Select the </a:t>
            </a:r>
            <a:r>
              <a:rPr lang="en-US" dirty="0">
                <a:solidFill>
                  <a:srgbClr val="00B0F0"/>
                </a:solidFill>
              </a:rPr>
              <a:t>share icon </a:t>
            </a:r>
            <a:r>
              <a:rPr lang="en-US" dirty="0"/>
              <a:t>at the top right</a:t>
            </a:r>
          </a:p>
          <a:p>
            <a:pPr marL="342900" indent="-342900" fontAlgn="base">
              <a:buAutoNum type="arabicPeriod"/>
            </a:pPr>
            <a:r>
              <a:rPr lang="en-US" dirty="0"/>
              <a:t>Then change the setting for the link to  </a:t>
            </a:r>
            <a:r>
              <a:rPr lang="en-US" dirty="0">
                <a:solidFill>
                  <a:srgbClr val="00B0F0"/>
                </a:solidFill>
              </a:rPr>
              <a:t>“Anyone with the link can view”</a:t>
            </a:r>
          </a:p>
          <a:p>
            <a:pPr marL="342900" indent="-342900" fontAlgn="base">
              <a:buAutoNum type="arabicPeriod"/>
            </a:pPr>
            <a:endParaRPr lang="en-US" dirty="0">
              <a:solidFill>
                <a:srgbClr val="00B0F0"/>
              </a:solidFill>
            </a:endParaRPr>
          </a:p>
          <a:p>
            <a:pPr algn="ctr" fontAlgn="base"/>
            <a:r>
              <a:rPr lang="en-US" b="1" dirty="0">
                <a:solidFill>
                  <a:srgbClr val="FF0000"/>
                </a:solidFill>
              </a:rPr>
              <a:t>OR </a:t>
            </a:r>
          </a:p>
          <a:p>
            <a:pPr fontAlgn="base"/>
            <a:endParaRPr lang="en-US" dirty="0">
              <a:solidFill>
                <a:srgbClr val="00B0F0"/>
              </a:solidFill>
            </a:endParaRPr>
          </a:p>
          <a:p>
            <a:pPr marL="342900" indent="-342900" fontAlgn="base">
              <a:buAutoNum type="arabicPeriod"/>
            </a:pPr>
            <a:endParaRPr lang="en-US" dirty="0">
              <a:solidFill>
                <a:srgbClr val="00B0F0"/>
              </a:solidFill>
            </a:endParaRPr>
          </a:p>
          <a:p>
            <a:endParaRPr lang="en-US" dirty="0"/>
          </a:p>
        </p:txBody>
      </p:sp>
      <p:sp>
        <p:nvSpPr>
          <p:cNvPr id="4" name="TextBox 3"/>
          <p:cNvSpPr txBox="1"/>
          <p:nvPr/>
        </p:nvSpPr>
        <p:spPr>
          <a:xfrm>
            <a:off x="1237027" y="609600"/>
            <a:ext cx="7906973" cy="2185214"/>
          </a:xfrm>
          <a:prstGeom prst="rect">
            <a:avLst/>
          </a:prstGeom>
          <a:noFill/>
        </p:spPr>
        <p:txBody>
          <a:bodyPr wrap="none" rtlCol="0">
            <a:spAutoFit/>
          </a:bodyPr>
          <a:lstStyle/>
          <a:p>
            <a:r>
              <a:rPr lang="en-US" sz="2800" b="1" dirty="0">
                <a:solidFill>
                  <a:srgbClr val="FF0000"/>
                </a:solidFill>
              </a:rPr>
              <a:t>LINKING A FILE IN SB4</a:t>
            </a:r>
          </a:p>
          <a:p>
            <a:endParaRPr lang="en-US" b="1" dirty="0"/>
          </a:p>
          <a:p>
            <a:r>
              <a:rPr lang="en-US" dirty="0"/>
              <a:t>Customers can add files to their google drive and then generate a link for that file. </a:t>
            </a:r>
          </a:p>
          <a:p>
            <a:r>
              <a:rPr lang="en-US" dirty="0"/>
              <a:t>The link can be linked to image, text or external page in SB4.</a:t>
            </a:r>
          </a:p>
          <a:p>
            <a:endParaRPr lang="en-US" dirty="0"/>
          </a:p>
          <a:p>
            <a:endParaRPr lang="en" dirty="0"/>
          </a:p>
          <a:p>
            <a:endParaRPr lang="en-US" dirty="0"/>
          </a:p>
        </p:txBody>
      </p:sp>
    </p:spTree>
    <p:extLst>
      <p:ext uri="{BB962C8B-B14F-4D97-AF65-F5344CB8AC3E}">
        <p14:creationId xmlns:p14="http://schemas.microsoft.com/office/powerpoint/2010/main" val="118743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sp>
        <p:nvSpPr>
          <p:cNvPr id="4" name="TextBox 3"/>
          <p:cNvSpPr txBox="1"/>
          <p:nvPr/>
        </p:nvSpPr>
        <p:spPr>
          <a:xfrm>
            <a:off x="1237027" y="609600"/>
            <a:ext cx="184731" cy="923330"/>
          </a:xfrm>
          <a:prstGeom prst="rect">
            <a:avLst/>
          </a:prstGeom>
          <a:noFill/>
        </p:spPr>
        <p:txBody>
          <a:bodyPr wrap="none" rtlCol="0">
            <a:spAutoFit/>
          </a:bodyPr>
          <a:lstStyle/>
          <a:p>
            <a:endParaRPr lang="en-US" dirty="0"/>
          </a:p>
          <a:p>
            <a:endParaRPr lang="en" dirty="0"/>
          </a:p>
          <a:p>
            <a:endParaRPr lang="en-US" dirty="0"/>
          </a:p>
        </p:txBody>
      </p:sp>
      <p:sp>
        <p:nvSpPr>
          <p:cNvPr id="5" name="TextBox 4"/>
          <p:cNvSpPr txBox="1"/>
          <p:nvPr/>
        </p:nvSpPr>
        <p:spPr>
          <a:xfrm>
            <a:off x="1421758" y="535043"/>
            <a:ext cx="4191000" cy="1754326"/>
          </a:xfrm>
          <a:prstGeom prst="rect">
            <a:avLst/>
          </a:prstGeom>
          <a:noFill/>
        </p:spPr>
        <p:txBody>
          <a:bodyPr wrap="square" rtlCol="0">
            <a:spAutoFit/>
          </a:bodyPr>
          <a:lstStyle/>
          <a:p>
            <a:r>
              <a:rPr lang="en-US" dirty="0"/>
              <a:t>From step 4. You can</a:t>
            </a:r>
          </a:p>
          <a:p>
            <a:r>
              <a:rPr lang="en-US" dirty="0"/>
              <a:t>Right click on the file and select </a:t>
            </a:r>
            <a:r>
              <a:rPr lang="en-US" dirty="0">
                <a:solidFill>
                  <a:srgbClr val="00B0F0"/>
                </a:solidFill>
              </a:rPr>
              <a:t>“share”</a:t>
            </a:r>
          </a:p>
          <a:p>
            <a:endParaRPr lang="en-US" dirty="0">
              <a:solidFill>
                <a:srgbClr val="00B0F0"/>
              </a:solidFill>
            </a:endParaRPr>
          </a:p>
          <a:p>
            <a:r>
              <a:rPr lang="en-US" dirty="0"/>
              <a:t>Then you will be able to change the settings to </a:t>
            </a:r>
            <a:r>
              <a:rPr lang="en-US" dirty="0">
                <a:solidFill>
                  <a:srgbClr val="00B0F0"/>
                </a:solidFill>
              </a:rPr>
              <a:t>“Anyone with the link can view” </a:t>
            </a:r>
            <a:r>
              <a:rPr lang="en-US" dirty="0"/>
              <a:t>and copy the link.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338" y="2320413"/>
            <a:ext cx="7391400" cy="4282319"/>
          </a:xfrm>
          <a:prstGeom prst="rect">
            <a:avLst/>
          </a:prstGeom>
        </p:spPr>
      </p:pic>
    </p:spTree>
    <p:extLst>
      <p:ext uri="{BB962C8B-B14F-4D97-AF65-F5344CB8AC3E}">
        <p14:creationId xmlns:p14="http://schemas.microsoft.com/office/powerpoint/2010/main" val="99238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7027" y="609600"/>
            <a:ext cx="184731" cy="923330"/>
          </a:xfrm>
          <a:prstGeom prst="rect">
            <a:avLst/>
          </a:prstGeom>
          <a:noFill/>
        </p:spPr>
        <p:txBody>
          <a:bodyPr wrap="none" rtlCol="0">
            <a:spAutoFit/>
          </a:bodyPr>
          <a:lstStyle/>
          <a:p>
            <a:endParaRPr lang="en-US" dirty="0"/>
          </a:p>
          <a:p>
            <a:endParaRPr lang="e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290" y="152400"/>
            <a:ext cx="5929372" cy="6629847"/>
          </a:xfrm>
          <a:prstGeom prst="rect">
            <a:avLst/>
          </a:prstGeom>
        </p:spPr>
      </p:pic>
    </p:spTree>
    <p:extLst>
      <p:ext uri="{BB962C8B-B14F-4D97-AF65-F5344CB8AC3E}">
        <p14:creationId xmlns:p14="http://schemas.microsoft.com/office/powerpoint/2010/main" val="31507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sp>
        <p:nvSpPr>
          <p:cNvPr id="3" name="TextBox 2"/>
          <p:cNvSpPr txBox="1"/>
          <p:nvPr/>
        </p:nvSpPr>
        <p:spPr>
          <a:xfrm>
            <a:off x="1371600" y="1371600"/>
            <a:ext cx="7416774" cy="4247317"/>
          </a:xfrm>
          <a:prstGeom prst="rect">
            <a:avLst/>
          </a:prstGeom>
          <a:noFill/>
        </p:spPr>
        <p:txBody>
          <a:bodyPr wrap="none" rtlCol="0" anchor="t">
            <a:spAutoFit/>
          </a:bodyPr>
          <a:lstStyle/>
          <a:p>
            <a:pPr fontAlgn="base"/>
            <a:r>
              <a:rPr lang="en-US" dirty="0"/>
              <a:t>The new process is :</a:t>
            </a:r>
          </a:p>
          <a:p>
            <a:pPr fontAlgn="base"/>
            <a:endParaRPr lang="en-US" dirty="0"/>
          </a:p>
          <a:p>
            <a:pPr fontAlgn="base"/>
            <a:r>
              <a:rPr lang="en-US" dirty="0"/>
              <a:t>1. Customer places the website Design Services</a:t>
            </a:r>
          </a:p>
          <a:p>
            <a:pPr fontAlgn="base"/>
            <a:endParaRPr lang="en-US" dirty="0"/>
          </a:p>
          <a:p>
            <a:pPr marL="342900" indent="-342900" fontAlgn="base">
              <a:buAutoNum type="arabicPeriod" startAt="2"/>
            </a:pPr>
            <a:r>
              <a:rPr lang="en-US" dirty="0"/>
              <a:t>The customer do the </a:t>
            </a:r>
            <a:r>
              <a:rPr lang="en-US" dirty="0">
                <a:solidFill>
                  <a:srgbClr val="FF0000"/>
                </a:solidFill>
              </a:rPr>
              <a:t>“Design Brief” </a:t>
            </a:r>
          </a:p>
          <a:p>
            <a:pPr marL="342900" indent="-342900" fontAlgn="base">
              <a:buAutoNum type="arabicPeriod" startAt="2"/>
            </a:pPr>
            <a:endParaRPr lang="en-US" dirty="0">
              <a:solidFill>
                <a:srgbClr val="FF0000"/>
              </a:solidFill>
            </a:endParaRPr>
          </a:p>
          <a:p>
            <a:pPr marL="342900" indent="-342900" fontAlgn="base">
              <a:buAutoNum type="arabicPeriod" startAt="2"/>
            </a:pPr>
            <a:r>
              <a:rPr lang="en-US" dirty="0"/>
              <a:t>After they submit the brief they will get a </a:t>
            </a:r>
            <a:r>
              <a:rPr lang="en-US" dirty="0">
                <a:solidFill>
                  <a:srgbClr val="FF0000"/>
                </a:solidFill>
              </a:rPr>
              <a:t>Schedule an appointment </a:t>
            </a:r>
            <a:r>
              <a:rPr lang="en-US" dirty="0"/>
              <a:t>on </a:t>
            </a:r>
            <a:endParaRPr lang="en-US" dirty="0" smtClean="0"/>
          </a:p>
          <a:p>
            <a:pPr fontAlgn="base"/>
            <a:r>
              <a:rPr lang="en-US" dirty="0" smtClean="0"/>
              <a:t>the </a:t>
            </a:r>
            <a:r>
              <a:rPr lang="en-US" dirty="0"/>
              <a:t>screen.</a:t>
            </a:r>
          </a:p>
          <a:p>
            <a:pPr marL="342900" indent="-342900" fontAlgn="base">
              <a:buAutoNum type="arabicPeriod" startAt="2"/>
            </a:pPr>
            <a:endParaRPr lang="en-US" dirty="0"/>
          </a:p>
          <a:p>
            <a:pPr fontAlgn="base"/>
            <a:r>
              <a:rPr lang="en-US" dirty="0"/>
              <a:t>4. Then the MC will contact the customer base on the schedule time selected</a:t>
            </a:r>
          </a:p>
          <a:p>
            <a:pPr fontAlgn="base"/>
            <a:endParaRPr lang="en-US" dirty="0"/>
          </a:p>
          <a:p>
            <a:pPr fontAlgn="base"/>
            <a:r>
              <a:rPr lang="en-US" dirty="0"/>
              <a:t>5. The other steps would follow for the designer to be assigned </a:t>
            </a:r>
          </a:p>
          <a:p>
            <a:pPr fontAlgn="base"/>
            <a:endParaRPr lang="en-US" dirty="0">
              <a:solidFill>
                <a:srgbClr val="FF0000"/>
              </a:solidFill>
            </a:endParaRPr>
          </a:p>
          <a:p>
            <a:pPr marL="342900" indent="-342900" fontAlgn="base">
              <a:buAutoNum type="arabicPeriod"/>
            </a:pPr>
            <a:endParaRPr lang="en-US" dirty="0">
              <a:solidFill>
                <a:srgbClr val="00B0F0"/>
              </a:solidFill>
            </a:endParaRPr>
          </a:p>
          <a:p>
            <a:endParaRPr lang="en-US" dirty="0"/>
          </a:p>
        </p:txBody>
      </p:sp>
      <p:sp>
        <p:nvSpPr>
          <p:cNvPr id="4" name="TextBox 3"/>
          <p:cNvSpPr txBox="1"/>
          <p:nvPr/>
        </p:nvSpPr>
        <p:spPr>
          <a:xfrm>
            <a:off x="1237027" y="609600"/>
            <a:ext cx="2691506" cy="1077218"/>
          </a:xfrm>
          <a:prstGeom prst="rect">
            <a:avLst/>
          </a:prstGeom>
          <a:noFill/>
        </p:spPr>
        <p:txBody>
          <a:bodyPr wrap="none" rtlCol="0">
            <a:spAutoFit/>
          </a:bodyPr>
          <a:lstStyle/>
          <a:p>
            <a:r>
              <a:rPr lang="en-US" sz="2800" b="1" dirty="0">
                <a:solidFill>
                  <a:srgbClr val="FF0000"/>
                </a:solidFill>
              </a:rPr>
              <a:t>DIFYA Process</a:t>
            </a:r>
          </a:p>
          <a:p>
            <a:endParaRPr lang="en-US" b="1" dirty="0"/>
          </a:p>
          <a:p>
            <a:endParaRPr lang="en-US" dirty="0"/>
          </a:p>
        </p:txBody>
      </p:sp>
    </p:spTree>
    <p:extLst>
      <p:ext uri="{BB962C8B-B14F-4D97-AF65-F5344CB8AC3E}">
        <p14:creationId xmlns:p14="http://schemas.microsoft.com/office/powerpoint/2010/main" val="85483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sp>
        <p:nvSpPr>
          <p:cNvPr id="3" name="TextBox 2"/>
          <p:cNvSpPr txBox="1"/>
          <p:nvPr/>
        </p:nvSpPr>
        <p:spPr>
          <a:xfrm>
            <a:off x="1127190" y="1359877"/>
            <a:ext cx="8092728" cy="3416320"/>
          </a:xfrm>
          <a:prstGeom prst="rect">
            <a:avLst/>
          </a:prstGeom>
          <a:noFill/>
        </p:spPr>
        <p:txBody>
          <a:bodyPr wrap="none" rtlCol="0" anchor="t">
            <a:spAutoFit/>
          </a:bodyPr>
          <a:lstStyle/>
          <a:p>
            <a:pPr fontAlgn="base"/>
            <a:r>
              <a:rPr lang="en-US" dirty="0"/>
              <a:t>Remember if the customer calls to get this done. Do not just show the customer </a:t>
            </a:r>
          </a:p>
          <a:p>
            <a:pPr fontAlgn="base"/>
            <a:r>
              <a:rPr lang="en-US" dirty="0"/>
              <a:t>How to do it? But inform customer if they have information on the website already </a:t>
            </a:r>
          </a:p>
          <a:p>
            <a:pPr fontAlgn="base"/>
            <a:r>
              <a:rPr lang="en-US" dirty="0"/>
              <a:t>That it will be lost.</a:t>
            </a:r>
          </a:p>
          <a:p>
            <a:pPr fontAlgn="base"/>
            <a:endParaRPr lang="en-US" dirty="0"/>
          </a:p>
          <a:p>
            <a:pPr fontAlgn="base"/>
            <a:r>
              <a:rPr lang="en-US" dirty="0"/>
              <a:t>We can probe customer to understand what they are looking for and advise </a:t>
            </a:r>
          </a:p>
          <a:p>
            <a:pPr fontAlgn="base"/>
            <a:r>
              <a:rPr lang="en-US" dirty="0"/>
              <a:t>customer how they can use the features to the left to get the results they want.</a:t>
            </a:r>
            <a:endParaRPr dirty="0"/>
          </a:p>
          <a:p>
            <a:pPr fontAlgn="base"/>
            <a:endParaRPr/>
          </a:p>
          <a:p>
            <a:pPr fontAlgn="base"/>
            <a:r>
              <a:rPr lang="en-US" dirty="0"/>
              <a:t>Example using the </a:t>
            </a:r>
            <a:r>
              <a:rPr lang="en-US" b="1" dirty="0"/>
              <a:t>“Change Header” , "Footer" </a:t>
            </a:r>
            <a:r>
              <a:rPr lang="en-US" dirty="0"/>
              <a:t>and other blocks to recommend</a:t>
            </a:r>
          </a:p>
          <a:p>
            <a:pPr fontAlgn="base"/>
            <a:r>
              <a:rPr lang="en-US" dirty="0"/>
              <a:t>to customer how they can use it to get their desired website.</a:t>
            </a:r>
            <a:endParaRPr/>
          </a:p>
          <a:p>
            <a:pPr fontAlgn="base"/>
            <a:endParaRPr lang="en-US" dirty="0">
              <a:solidFill>
                <a:srgbClr val="FF0000"/>
              </a:solidFill>
            </a:endParaRPr>
          </a:p>
          <a:p>
            <a:pPr marL="342900" indent="-342900" fontAlgn="base">
              <a:buAutoNum type="arabicPeriod"/>
            </a:pPr>
            <a:endParaRPr lang="en-US" dirty="0">
              <a:solidFill>
                <a:srgbClr val="00B0F0"/>
              </a:solidFill>
            </a:endParaRPr>
          </a:p>
          <a:p>
            <a:endParaRPr lang="en-US" dirty="0"/>
          </a:p>
        </p:txBody>
      </p:sp>
      <p:sp>
        <p:nvSpPr>
          <p:cNvPr id="4" name="TextBox 3"/>
          <p:cNvSpPr txBox="1"/>
          <p:nvPr/>
        </p:nvSpPr>
        <p:spPr>
          <a:xfrm>
            <a:off x="1237027" y="609600"/>
            <a:ext cx="4333366" cy="1077218"/>
          </a:xfrm>
          <a:prstGeom prst="rect">
            <a:avLst/>
          </a:prstGeom>
          <a:noFill/>
        </p:spPr>
        <p:txBody>
          <a:bodyPr wrap="none" rtlCol="0">
            <a:spAutoFit/>
          </a:bodyPr>
          <a:lstStyle/>
          <a:p>
            <a:r>
              <a:rPr lang="en-US" sz="2800" b="1" dirty="0">
                <a:solidFill>
                  <a:srgbClr val="FF0000"/>
                </a:solidFill>
              </a:rPr>
              <a:t>Change Template Design</a:t>
            </a:r>
          </a:p>
          <a:p>
            <a:endParaRPr lang="en-US" b="1" dirty="0"/>
          </a:p>
          <a:p>
            <a:endParaRPr lang="en-US" dirty="0"/>
          </a:p>
        </p:txBody>
      </p:sp>
    </p:spTree>
    <p:extLst>
      <p:ext uri="{BB962C8B-B14F-4D97-AF65-F5344CB8AC3E}">
        <p14:creationId xmlns:p14="http://schemas.microsoft.com/office/powerpoint/2010/main" val="374787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sp>
        <p:nvSpPr>
          <p:cNvPr id="3" name="TextBox 2"/>
          <p:cNvSpPr txBox="1"/>
          <p:nvPr/>
        </p:nvSpPr>
        <p:spPr>
          <a:xfrm>
            <a:off x="1231612" y="3657599"/>
            <a:ext cx="7864410" cy="2031325"/>
          </a:xfrm>
          <a:prstGeom prst="rect">
            <a:avLst/>
          </a:prstGeom>
          <a:noFill/>
        </p:spPr>
        <p:txBody>
          <a:bodyPr wrap="square" rtlCol="0" anchor="t">
            <a:spAutoFit/>
          </a:bodyPr>
          <a:lstStyle/>
          <a:p>
            <a:pPr fontAlgn="base"/>
            <a:r>
              <a:rPr lang="en-US" dirty="0"/>
              <a:t>Before we let a customer order a SB4 website, I would recommend that you review the customer’s website to see what features they have and to let them, know what would be available on the new platform. Examples Blog, layout of images, icons in footer.</a:t>
            </a:r>
          </a:p>
          <a:p>
            <a:pPr fontAlgn="base"/>
            <a:endParaRPr lang="en-US" dirty="0">
              <a:solidFill>
                <a:srgbClr val="FF0000"/>
              </a:solidFill>
            </a:endParaRPr>
          </a:p>
          <a:p>
            <a:pPr marL="342900" indent="-342900" fontAlgn="base">
              <a:buAutoNum type="arabicPeriod"/>
            </a:pPr>
            <a:endParaRPr lang="en-US" dirty="0">
              <a:solidFill>
                <a:srgbClr val="00B0F0"/>
              </a:solidFill>
            </a:endParaRPr>
          </a:p>
          <a:p>
            <a:endParaRPr lang="en-US" dirty="0"/>
          </a:p>
        </p:txBody>
      </p:sp>
      <p:sp>
        <p:nvSpPr>
          <p:cNvPr id="4" name="TextBox 3"/>
          <p:cNvSpPr txBox="1"/>
          <p:nvPr/>
        </p:nvSpPr>
        <p:spPr>
          <a:xfrm>
            <a:off x="2769176" y="2885182"/>
            <a:ext cx="3860224" cy="1077218"/>
          </a:xfrm>
          <a:prstGeom prst="rect">
            <a:avLst/>
          </a:prstGeom>
          <a:noFill/>
        </p:spPr>
        <p:txBody>
          <a:bodyPr wrap="none" rtlCol="0">
            <a:spAutoFit/>
          </a:bodyPr>
          <a:lstStyle/>
          <a:p>
            <a:r>
              <a:rPr lang="en-US" sz="2800" b="1" dirty="0">
                <a:solidFill>
                  <a:srgbClr val="FF0000"/>
                </a:solidFill>
              </a:rPr>
              <a:t>Reviewing SB3 to SB4</a:t>
            </a:r>
          </a:p>
          <a:p>
            <a:endParaRPr lang="en-US" b="1" dirty="0"/>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9173"/>
          <a:stretch/>
        </p:blipFill>
        <p:spPr>
          <a:xfrm>
            <a:off x="3160601" y="189089"/>
            <a:ext cx="3048000" cy="2249311"/>
          </a:xfrm>
          <a:prstGeom prst="rect">
            <a:avLst/>
          </a:prstGeom>
          <a:ln>
            <a:noFill/>
          </a:ln>
          <a:effectLst>
            <a:softEdge rad="112500"/>
          </a:effectLst>
        </p:spPr>
      </p:pic>
    </p:spTree>
    <p:extLst>
      <p:ext uri="{BB962C8B-B14F-4D97-AF65-F5344CB8AC3E}">
        <p14:creationId xmlns:p14="http://schemas.microsoft.com/office/powerpoint/2010/main" val="253057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nvPr>
        </p:nvSpPr>
        <p:spPr>
          <a:xfrm>
            <a:off x="1260675" y="335173"/>
            <a:ext cx="7406640" cy="1472184"/>
          </a:xfrm>
        </p:spPr>
        <p:txBody>
          <a:bodyPr>
            <a:noAutofit/>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endParaRPr lang="en-US" sz="1100" dirty="0">
              <a:solidFill>
                <a:srgbClr val="FFFFFF"/>
              </a:solidFill>
              <a:latin typeface="Calibri"/>
            </a:endParaRPr>
          </a:p>
        </p:txBody>
      </p:sp>
      <p:sp>
        <p:nvSpPr>
          <p:cNvPr id="4" name="TextBox 3"/>
          <p:cNvSpPr txBox="1"/>
          <p:nvPr/>
        </p:nvSpPr>
        <p:spPr>
          <a:xfrm>
            <a:off x="1237027" y="609600"/>
            <a:ext cx="184731" cy="923330"/>
          </a:xfrm>
          <a:prstGeom prst="rect">
            <a:avLst/>
          </a:prstGeom>
          <a:noFill/>
        </p:spPr>
        <p:txBody>
          <a:bodyPr wrap="none" rtlCol="0">
            <a:spAutoFit/>
          </a:bodyPr>
          <a:lstStyle/>
          <a:p>
            <a:endParaRPr lang="en-US" dirty="0"/>
          </a:p>
          <a:p>
            <a:endParaRPr lang="en" dirty="0"/>
          </a:p>
          <a:p>
            <a:endParaRPr lang="en-US" dirty="0"/>
          </a:p>
        </p:txBody>
      </p:sp>
      <p:sp>
        <p:nvSpPr>
          <p:cNvPr id="3" name="TextBox 2"/>
          <p:cNvSpPr txBox="1"/>
          <p:nvPr/>
        </p:nvSpPr>
        <p:spPr>
          <a:xfrm>
            <a:off x="1421758" y="304800"/>
            <a:ext cx="7417442" cy="3570208"/>
          </a:xfrm>
          <a:prstGeom prst="rect">
            <a:avLst/>
          </a:prstGeom>
          <a:noFill/>
        </p:spPr>
        <p:txBody>
          <a:bodyPr wrap="square" rtlCol="0">
            <a:spAutoFit/>
          </a:bodyPr>
          <a:lstStyle/>
          <a:p>
            <a:r>
              <a:rPr lang="en-US" sz="2400" b="1" dirty="0">
                <a:solidFill>
                  <a:srgbClr val="FF0000"/>
                </a:solidFill>
              </a:rPr>
              <a:t>References:</a:t>
            </a:r>
            <a:r>
              <a:rPr lang="en-US" sz="2400" b="1" dirty="0"/>
              <a:t/>
            </a:r>
            <a:br>
              <a:rPr lang="en-US" sz="2400" b="1" dirty="0"/>
            </a:br>
            <a:r>
              <a:rPr lang="en-US" sz="2000" b="1" dirty="0"/>
              <a:t>How to Import and Export Documents in Google Drive</a:t>
            </a:r>
            <a:r>
              <a:rPr lang="en-US" sz="2000" dirty="0">
                <a:latin typeface="+mj-ea"/>
                <a:cs typeface="+mj-ea"/>
              </a:rPr>
              <a:t/>
            </a:r>
            <a:br>
              <a:rPr lang="en-US" sz="2000" dirty="0">
                <a:latin typeface="+mj-ea"/>
                <a:cs typeface="+mj-ea"/>
              </a:rPr>
            </a:br>
            <a:r>
              <a:rPr lang="en-US" sz="2400" dirty="0">
                <a:latin typeface="+mj-ea"/>
                <a:cs typeface="+mj-ea"/>
              </a:rPr>
              <a:t/>
            </a:r>
            <a:br>
              <a:rPr lang="en-US" sz="2400" dirty="0">
                <a:latin typeface="+mj-ea"/>
                <a:cs typeface="+mj-ea"/>
              </a:rPr>
            </a:br>
            <a:r>
              <a:rPr lang="en-US" sz="2000" dirty="0">
                <a:hlinkClick r:id="rId2"/>
              </a:rPr>
              <a:t>https://sites.google.com/site/gdocs2direct/</a:t>
            </a:r>
            <a:r>
              <a:rPr lang="en-US" sz="2000" dirty="0">
                <a:latin typeface="+mj-ea"/>
                <a:cs typeface="+mj-ea"/>
              </a:rPr>
              <a:t/>
            </a:r>
            <a:br>
              <a:rPr lang="en-US" sz="2000" dirty="0">
                <a:latin typeface="+mj-ea"/>
                <a:cs typeface="+mj-ea"/>
              </a:rPr>
            </a:br>
            <a:r>
              <a:rPr lang="en-US" sz="2000" dirty="0">
                <a:latin typeface="+mj-ea"/>
                <a:cs typeface="+mj-ea"/>
              </a:rPr>
              <a:t/>
            </a:r>
            <a:br>
              <a:rPr lang="en-US" sz="2000" dirty="0">
                <a:latin typeface="+mj-ea"/>
                <a:cs typeface="+mj-ea"/>
              </a:rPr>
            </a:br>
            <a:r>
              <a:rPr lang="en-US" sz="2000" u="sng" dirty="0">
                <a:hlinkClick r:id="rId3"/>
              </a:rPr>
              <a:t>https://business.tutsplus.com/articles/how-to-import-and-export-documents-in-google-drive--cms-20930</a:t>
            </a:r>
            <a:r>
              <a:rPr lang="en-US" sz="2000" u="sng" dirty="0"/>
              <a:t/>
            </a:r>
            <a:br>
              <a:rPr lang="en-US" sz="2000" u="sng" dirty="0"/>
            </a:br>
            <a:r>
              <a:rPr lang="en-US" sz="2000" dirty="0">
                <a:latin typeface="+mj-ea"/>
                <a:cs typeface="+mj-ea"/>
              </a:rPr>
              <a:t/>
            </a:r>
            <a:br>
              <a:rPr lang="en-US" sz="2000" dirty="0">
                <a:latin typeface="+mj-ea"/>
                <a:cs typeface="+mj-ea"/>
              </a:rPr>
            </a:br>
            <a:r>
              <a:rPr lang="en-US" sz="2000" dirty="0">
                <a:latin typeface="+mj-ea"/>
                <a:cs typeface="+mj-ea"/>
                <a:hlinkClick r:id="rId4" tooltip="References:"/>
              </a:rPr>
              <a:t>https://www.vistaprintdigitalsupport.com/hc/en-us/articles/115002826848-Create-File-Download</a:t>
            </a:r>
            <a:r>
              <a:rPr lang="en-US" dirty="0"/>
              <a:t/>
            </a:r>
            <a:br>
              <a:rPr lang="en-US" dirty="0"/>
            </a:br>
            <a:endParaRPr lang="en-US" dirty="0"/>
          </a:p>
        </p:txBody>
      </p:sp>
    </p:spTree>
    <p:extLst>
      <p:ext uri="{BB962C8B-B14F-4D97-AF65-F5344CB8AC3E}">
        <p14:creationId xmlns:p14="http://schemas.microsoft.com/office/powerpoint/2010/main" val="315640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7027" y="609600"/>
            <a:ext cx="184731" cy="923330"/>
          </a:xfrm>
          <a:prstGeom prst="rect">
            <a:avLst/>
          </a:prstGeom>
          <a:noFill/>
        </p:spPr>
        <p:txBody>
          <a:bodyPr wrap="none" rtlCol="0">
            <a:spAutoFit/>
          </a:bodyPr>
          <a:lstStyle/>
          <a:p>
            <a:endParaRPr lang="en-US" dirty="0"/>
          </a:p>
          <a:p>
            <a:endParaRPr lang="en"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133600"/>
            <a:ext cx="5410200" cy="4328160"/>
          </a:xfrm>
          <a:prstGeom prst="rect">
            <a:avLst/>
          </a:prstGeom>
          <a:ln>
            <a:noFill/>
          </a:ln>
          <a:effectLst>
            <a:softEdge rad="112500"/>
          </a:effectLst>
        </p:spPr>
      </p:pic>
      <p:sp>
        <p:nvSpPr>
          <p:cNvPr id="5" name="Rectangle 4"/>
          <p:cNvSpPr/>
          <p:nvPr/>
        </p:nvSpPr>
        <p:spPr>
          <a:xfrm>
            <a:off x="3492759" y="379274"/>
            <a:ext cx="3498073" cy="1754326"/>
          </a:xfrm>
          <a:prstGeom prst="rect">
            <a:avLst/>
          </a:prstGeom>
          <a:noFill/>
        </p:spPr>
        <p:txBody>
          <a:bodyPr wrap="none" lIns="91440" tIns="45720" rIns="91440" bIns="45720">
            <a:spAutoFit/>
          </a:bodyPr>
          <a:lstStyle/>
          <a:p>
            <a:pPr algn="ctr"/>
            <a:r>
              <a:rPr lang="en" sz="5400" b="1" u="sng"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Angsana New" panose="02020603050405020304" pitchFamily="18" charset="-34"/>
                <a:cs typeface="Angsana New" panose="02020603050405020304" pitchFamily="18" charset="-34"/>
                <a:hlinkClick r:id="rId3"/>
              </a:rPr>
              <a:t>I  hope  this  </a:t>
            </a:r>
          </a:p>
          <a:p>
            <a:pPr algn="ctr"/>
            <a:r>
              <a:rPr lang="en" sz="5400" b="1" u="sng"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Angsana New" panose="02020603050405020304" pitchFamily="18" charset="-34"/>
                <a:cs typeface="Angsana New" panose="02020603050405020304" pitchFamily="18" charset="-34"/>
                <a:hlinkClick r:id="rId3"/>
              </a:rPr>
              <a:t>was helpful</a:t>
            </a:r>
            <a:endParaRPr lang="en-US" sz="5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23638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7027" y="609600"/>
            <a:ext cx="184731" cy="923330"/>
          </a:xfrm>
          <a:prstGeom prst="rect">
            <a:avLst/>
          </a:prstGeom>
          <a:noFill/>
        </p:spPr>
        <p:txBody>
          <a:bodyPr wrap="none" rtlCol="0">
            <a:spAutoFit/>
          </a:bodyPr>
          <a:lstStyle/>
          <a:p>
            <a:endParaRPr lang="en-US" dirty="0"/>
          </a:p>
          <a:p>
            <a:endParaRPr lang="en"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57200"/>
            <a:ext cx="5395861" cy="5470054"/>
          </a:xfrm>
          <a:prstGeom prst="rect">
            <a:avLst/>
          </a:prstGeom>
        </p:spPr>
      </p:pic>
    </p:spTree>
    <p:extLst>
      <p:ext uri="{BB962C8B-B14F-4D97-AF65-F5344CB8AC3E}">
        <p14:creationId xmlns:p14="http://schemas.microsoft.com/office/powerpoint/2010/main" val="189455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09216"/>
            <a:ext cx="7406640" cy="1472184"/>
          </a:xfrm>
        </p:spPr>
        <p:txBody>
          <a:bodyPr>
            <a:noAutofit/>
          </a:bodyPr>
          <a:lstStyle/>
          <a:p>
            <a:r>
              <a:rPr lang="en-US" sz="2400" dirty="0"/>
              <a:t>As we are aware that there are a few features that are not on SB4 that would make the customer designing process much easier.</a:t>
            </a:r>
            <a:br>
              <a:rPr lang="en-US" sz="2400" dirty="0"/>
            </a:br>
            <a:r>
              <a:rPr lang="en-US" sz="2400" dirty="0"/>
              <a:t/>
            </a:r>
            <a:br>
              <a:rPr lang="en-US" sz="2400" dirty="0"/>
            </a:br>
            <a:r>
              <a:rPr lang="en-US" sz="2400" dirty="0"/>
              <a:t>Hence, I have compile some examples of what we can do to assist or recommend to customers as a workaround.</a:t>
            </a:r>
            <a:br>
              <a:rPr lang="en-US" sz="2400" dirty="0"/>
            </a:br>
            <a:r>
              <a:rPr lang="en-US" sz="2400" dirty="0"/>
              <a:t>Along with some general servicing tips.</a:t>
            </a:r>
            <a:br>
              <a:rPr lang="en-US" sz="2400" dirty="0"/>
            </a:br>
            <a:endParaRPr lang="en-US" sz="2400" dirty="0"/>
          </a:p>
        </p:txBody>
      </p:sp>
    </p:spTree>
    <p:extLst>
      <p:ext uri="{BB962C8B-B14F-4D97-AF65-F5344CB8AC3E}">
        <p14:creationId xmlns:p14="http://schemas.microsoft.com/office/powerpoint/2010/main" val="307432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nvPr>
        </p:nvSpPr>
        <p:spPr>
          <a:xfrm>
            <a:off x="1737360" y="4572000"/>
            <a:ext cx="7406640" cy="1472184"/>
          </a:xfrm>
        </p:spPr>
        <p:txBody>
          <a:bodyPr>
            <a:noAutofit/>
          </a:bodyPr>
          <a:lstStyle/>
          <a:p>
            <a:r>
              <a:rPr lang="en-US" sz="2400" dirty="0"/>
              <a:t>We will be reviewing:</a:t>
            </a:r>
            <a:r>
              <a:rPr lang="en-US" sz="2400" dirty="0">
                <a:solidFill>
                  <a:schemeClr val="tx1"/>
                </a:solidFill>
                <a:latin typeface="+mj-ea"/>
                <a:cs typeface="+mj-ea"/>
              </a:rPr>
              <a:t/>
            </a:r>
            <a:br>
              <a:rPr lang="en-US" sz="2400" dirty="0">
                <a:solidFill>
                  <a:schemeClr val="tx1"/>
                </a:solidFill>
                <a:latin typeface="+mj-ea"/>
                <a:cs typeface="+mj-ea"/>
              </a:rPr>
            </a:br>
            <a:r>
              <a:rPr lang="en-US" sz="2400" dirty="0">
                <a:solidFill>
                  <a:schemeClr val="tx1"/>
                </a:solidFill>
                <a:latin typeface="+mj-ea"/>
                <a:cs typeface="+mj-ea"/>
              </a:rPr>
              <a:t/>
            </a:r>
            <a:br>
              <a:rPr lang="en-US" sz="2400" dirty="0">
                <a:solidFill>
                  <a:schemeClr val="tx1"/>
                </a:solidFill>
                <a:latin typeface="+mj-ea"/>
                <a:cs typeface="+mj-ea"/>
              </a:rPr>
            </a:br>
            <a:r>
              <a:rPr lang="en-US" sz="2400" dirty="0"/>
              <a:t>1. Blog</a:t>
            </a:r>
            <a:r>
              <a:rPr lang="en-US" sz="2400" dirty="0">
                <a:solidFill>
                  <a:schemeClr val="tx1"/>
                </a:solidFill>
                <a:latin typeface="+mj-ea"/>
                <a:cs typeface="+mj-ea"/>
              </a:rPr>
              <a:t/>
            </a:r>
            <a:br>
              <a:rPr lang="en-US" sz="2400" dirty="0">
                <a:solidFill>
                  <a:schemeClr val="tx1"/>
                </a:solidFill>
                <a:latin typeface="+mj-ea"/>
                <a:cs typeface="+mj-ea"/>
              </a:rPr>
            </a:br>
            <a:r>
              <a:rPr lang="en-US" sz="2400" dirty="0"/>
              <a:t>2. Manage Forms</a:t>
            </a:r>
            <a:r>
              <a:rPr lang="en-US" sz="2400" dirty="0">
                <a:solidFill>
                  <a:schemeClr val="tx1"/>
                </a:solidFill>
                <a:latin typeface="+mj-ea"/>
                <a:cs typeface="+mj-ea"/>
              </a:rPr>
              <a:t/>
            </a:r>
            <a:br>
              <a:rPr lang="en-US" sz="2400" dirty="0">
                <a:solidFill>
                  <a:schemeClr val="tx1"/>
                </a:solidFill>
                <a:latin typeface="+mj-ea"/>
                <a:cs typeface="+mj-ea"/>
              </a:rPr>
            </a:br>
            <a:r>
              <a:rPr lang="en-US" sz="2400" dirty="0"/>
              <a:t>3. Banners </a:t>
            </a:r>
            <a:r>
              <a:rPr lang="en-US" sz="2400" dirty="0">
                <a:solidFill>
                  <a:srgbClr val="FF0000"/>
                </a:solidFill>
              </a:rPr>
              <a:t>(Like SB3 Banner Carousel)</a:t>
            </a:r>
            <a:r>
              <a:rPr lang="en-US" sz="2400" dirty="0">
                <a:solidFill>
                  <a:schemeClr val="tx1"/>
                </a:solidFill>
                <a:latin typeface="+mj-ea"/>
                <a:cs typeface="+mj-ea"/>
              </a:rPr>
              <a:t/>
            </a:r>
            <a:br>
              <a:rPr lang="en-US" sz="2400" dirty="0">
                <a:solidFill>
                  <a:schemeClr val="tx1"/>
                </a:solidFill>
                <a:latin typeface="+mj-ea"/>
                <a:cs typeface="+mj-ea"/>
              </a:rPr>
            </a:br>
            <a:r>
              <a:rPr lang="en-US" sz="2400" dirty="0">
                <a:solidFill>
                  <a:srgbClr val="002060"/>
                </a:solidFill>
              </a:rPr>
              <a:t>4. Shopping Cart</a:t>
            </a:r>
            <a:r>
              <a:rPr lang="en-US" sz="2400" dirty="0">
                <a:solidFill>
                  <a:schemeClr val="tx1"/>
                </a:solidFill>
                <a:latin typeface="+mj-ea"/>
                <a:cs typeface="+mj-ea"/>
              </a:rPr>
              <a:t/>
            </a:r>
            <a:br>
              <a:rPr lang="en-US" sz="2400" dirty="0">
                <a:solidFill>
                  <a:schemeClr val="tx1"/>
                </a:solidFill>
                <a:latin typeface="+mj-ea"/>
                <a:cs typeface="+mj-ea"/>
              </a:rPr>
            </a:br>
            <a:r>
              <a:rPr lang="en-US" sz="2400" dirty="0">
                <a:solidFill>
                  <a:srgbClr val="002060"/>
                </a:solidFill>
              </a:rPr>
              <a:t>5. Uploading Document</a:t>
            </a:r>
            <a:r>
              <a:rPr lang="en-US" sz="2400" dirty="0">
                <a:solidFill>
                  <a:schemeClr val="tx1"/>
                </a:solidFill>
                <a:latin typeface="+mj-ea"/>
                <a:cs typeface="+mj-ea"/>
              </a:rPr>
              <a:t/>
            </a:r>
            <a:br>
              <a:rPr lang="en-US" sz="2400" dirty="0">
                <a:solidFill>
                  <a:schemeClr val="tx1"/>
                </a:solidFill>
                <a:latin typeface="+mj-ea"/>
                <a:cs typeface="+mj-ea"/>
              </a:rPr>
            </a:br>
            <a:r>
              <a:rPr lang="en-US" sz="2400" dirty="0">
                <a:solidFill>
                  <a:srgbClr val="002060"/>
                </a:solidFill>
              </a:rPr>
              <a:t>6. DIFYA Process</a:t>
            </a:r>
            <a:r>
              <a:rPr lang="en-US" sz="2400" dirty="0">
                <a:solidFill>
                  <a:schemeClr val="tx1"/>
                </a:solidFill>
                <a:latin typeface="+mj-ea"/>
                <a:cs typeface="+mj-ea"/>
              </a:rPr>
              <a:t/>
            </a:r>
            <a:br>
              <a:rPr lang="en-US" sz="2400" dirty="0">
                <a:solidFill>
                  <a:schemeClr val="tx1"/>
                </a:solidFill>
                <a:latin typeface="+mj-ea"/>
                <a:cs typeface="+mj-ea"/>
              </a:rPr>
            </a:br>
            <a:r>
              <a:rPr lang="en-US" sz="2400" dirty="0">
                <a:solidFill>
                  <a:srgbClr val="002060"/>
                </a:solidFill>
              </a:rPr>
              <a:t>7. Change Template design</a:t>
            </a:r>
            <a:r>
              <a:rPr lang="en-US" sz="2400" dirty="0">
                <a:solidFill>
                  <a:schemeClr val="tx1"/>
                </a:solidFill>
                <a:latin typeface="+mj-ea"/>
                <a:cs typeface="+mj-ea"/>
              </a:rPr>
              <a:t/>
            </a:r>
            <a:br>
              <a:rPr lang="en-US" sz="2400" dirty="0">
                <a:solidFill>
                  <a:schemeClr val="tx1"/>
                </a:solidFill>
                <a:latin typeface="+mj-ea"/>
                <a:cs typeface="+mj-ea"/>
              </a:rPr>
            </a:br>
            <a:r>
              <a:rPr lang="en-US" sz="2400" dirty="0">
                <a:solidFill>
                  <a:srgbClr val="002060"/>
                </a:solidFill>
              </a:rPr>
              <a:t>8. Reviewing SB3-SB4</a:t>
            </a:r>
            <a:r>
              <a:rPr lang="en-US" sz="2400" dirty="0">
                <a:solidFill>
                  <a:schemeClr val="tx1"/>
                </a:solidFill>
                <a:latin typeface="+mj-ea"/>
                <a:cs typeface="+mj-ea"/>
              </a:rPr>
              <a:t/>
            </a:r>
            <a:br>
              <a:rPr lang="en-US" sz="2400" dirty="0">
                <a:solidFill>
                  <a:schemeClr val="tx1"/>
                </a:solidFill>
                <a:latin typeface="+mj-ea"/>
                <a:cs typeface="+mj-ea"/>
              </a:rPr>
            </a:br>
            <a:r>
              <a:rPr lang="en-US" sz="2400" dirty="0">
                <a:solidFill>
                  <a:schemeClr val="tx1"/>
                </a:solidFill>
                <a:latin typeface="+mj-ea"/>
                <a:cs typeface="+mj-ea"/>
              </a:rPr>
              <a:t/>
            </a:r>
            <a:br>
              <a:rPr lang="en-US" sz="2400" dirty="0">
                <a:solidFill>
                  <a:schemeClr val="tx1"/>
                </a:solidFill>
                <a:latin typeface="+mj-ea"/>
                <a:cs typeface="+mj-ea"/>
              </a:rPr>
            </a:br>
            <a:endParaRPr lang="en-US" sz="2400" dirty="0">
              <a:solidFill>
                <a:srgbClr val="002060"/>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6590"/>
          <a:stretch/>
        </p:blipFill>
        <p:spPr>
          <a:xfrm>
            <a:off x="3200400" y="76200"/>
            <a:ext cx="3352800" cy="1538111"/>
          </a:xfrm>
          <a:prstGeom prst="rect">
            <a:avLst/>
          </a:prstGeom>
          <a:ln>
            <a:noFill/>
          </a:ln>
          <a:effectLst>
            <a:softEdge rad="112500"/>
          </a:effectLst>
        </p:spPr>
      </p:pic>
    </p:spTree>
    <p:extLst>
      <p:ext uri="{BB962C8B-B14F-4D97-AF65-F5344CB8AC3E}">
        <p14:creationId xmlns:p14="http://schemas.microsoft.com/office/powerpoint/2010/main" val="244843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752600"/>
            <a:ext cx="7406640" cy="1472184"/>
          </a:xfrm>
        </p:spPr>
        <p:txBody>
          <a:bodyPr anchor="b">
            <a:noAutofit/>
          </a:bodyPr>
          <a:lstStyle/>
          <a:p>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50" y="180975"/>
            <a:ext cx="3067050" cy="1495425"/>
          </a:xfrm>
          <a:prstGeom prst="rect">
            <a:avLst/>
          </a:prstGeom>
        </p:spPr>
      </p:pic>
      <p:sp>
        <p:nvSpPr>
          <p:cNvPr id="4" name="TextBox 3"/>
          <p:cNvSpPr txBox="1"/>
          <p:nvPr/>
        </p:nvSpPr>
        <p:spPr>
          <a:xfrm>
            <a:off x="1219200" y="1981200"/>
            <a:ext cx="7772400" cy="5509200"/>
          </a:xfrm>
          <a:prstGeom prst="rect">
            <a:avLst/>
          </a:prstGeom>
          <a:noFill/>
        </p:spPr>
        <p:txBody>
          <a:bodyPr wrap="square" rtlCol="0">
            <a:spAutoFit/>
          </a:bodyPr>
          <a:lstStyle/>
          <a:p>
            <a:r>
              <a:rPr lang="en-US" sz="2000" dirty="0"/>
              <a:t>I know we do not have a blog for SB4. In the meantime we can give them the option to add a contact </a:t>
            </a:r>
            <a:r>
              <a:rPr lang="en-US" sz="2000" dirty="0" smtClean="0"/>
              <a:t>form/s </a:t>
            </a:r>
            <a:r>
              <a:rPr lang="en-US" sz="2000" dirty="0"/>
              <a:t>after each blog.</a:t>
            </a:r>
            <a:br>
              <a:rPr lang="en-US" sz="2000" dirty="0"/>
            </a:br>
            <a:r>
              <a:rPr lang="en-US" sz="2000" dirty="0"/>
              <a:t/>
            </a:r>
            <a:br>
              <a:rPr lang="en-US" sz="2000" dirty="0"/>
            </a:br>
            <a:r>
              <a:rPr lang="en-US" sz="2000" dirty="0" smtClean="0"/>
              <a:t>If </a:t>
            </a:r>
            <a:r>
              <a:rPr lang="en-US" sz="2000" dirty="0"/>
              <a:t>they have multiple blogs they can generate email accounts </a:t>
            </a:r>
            <a:r>
              <a:rPr lang="en-US" sz="2000" dirty="0">
                <a:solidFill>
                  <a:srgbClr val="FF0000"/>
                </a:solidFill>
              </a:rPr>
              <a:t>( </a:t>
            </a:r>
            <a:r>
              <a:rPr lang="en-US" sz="2000" dirty="0" smtClean="0">
                <a:solidFill>
                  <a:srgbClr val="FF0000"/>
                </a:solidFill>
              </a:rPr>
              <a:t>from </a:t>
            </a:r>
            <a:r>
              <a:rPr lang="en-US" sz="2000" dirty="0">
                <a:solidFill>
                  <a:srgbClr val="FF0000"/>
                </a:solidFill>
              </a:rPr>
              <a:t>their website package) </a:t>
            </a:r>
            <a:r>
              <a:rPr lang="en-US" sz="2000" dirty="0"/>
              <a:t>to organize the </a:t>
            </a:r>
            <a:r>
              <a:rPr lang="en-US" sz="2000" dirty="0" smtClean="0"/>
              <a:t>feedbacks. Then</a:t>
            </a:r>
            <a:r>
              <a:rPr lang="en-US" sz="2000" dirty="0" smtClean="0">
                <a:solidFill>
                  <a:srgbClr val="1D2259"/>
                </a:solidFill>
              </a:rPr>
              <a:t> </a:t>
            </a:r>
            <a:r>
              <a:rPr lang="en-US" sz="2000" dirty="0">
                <a:solidFill>
                  <a:srgbClr val="1D2259"/>
                </a:solidFill>
              </a:rPr>
              <a:t>add </a:t>
            </a:r>
            <a:r>
              <a:rPr lang="en-US" sz="2000" dirty="0" smtClean="0">
                <a:solidFill>
                  <a:srgbClr val="1D2259"/>
                </a:solidFill>
              </a:rPr>
              <a:t>the different </a:t>
            </a:r>
            <a:r>
              <a:rPr lang="en-US" sz="2000" dirty="0">
                <a:solidFill>
                  <a:srgbClr val="1D2259"/>
                </a:solidFill>
              </a:rPr>
              <a:t>email address on the contact form settings or using the same email address </a:t>
            </a:r>
            <a:r>
              <a:rPr lang="en-US" sz="2000" dirty="0" smtClean="0">
                <a:solidFill>
                  <a:srgbClr val="1D2259"/>
                </a:solidFill>
              </a:rPr>
              <a:t>on each form settings they </a:t>
            </a:r>
            <a:r>
              <a:rPr lang="en-US" sz="2000" dirty="0">
                <a:solidFill>
                  <a:srgbClr val="1D2259"/>
                </a:solidFill>
              </a:rPr>
              <a:t>can use the contact form field to separate the blog form</a:t>
            </a:r>
            <a:r>
              <a:rPr lang="en-US" sz="2000" dirty="0"/>
              <a:t> submissions</a:t>
            </a:r>
            <a:r>
              <a:rPr lang="en-US" sz="2000" dirty="0" smtClean="0">
                <a:solidFill>
                  <a:srgbClr val="1D2259"/>
                </a:solidFill>
              </a:rPr>
              <a:t>.</a:t>
            </a:r>
          </a:p>
          <a:p>
            <a:r>
              <a:rPr lang="en-US" sz="2000" dirty="0">
                <a:latin typeface="+mj-ea"/>
                <a:cs typeface="+mj-ea"/>
              </a:rPr>
              <a:t/>
            </a:r>
            <a:br>
              <a:rPr lang="en-US" sz="2000" dirty="0">
                <a:latin typeface="+mj-ea"/>
                <a:cs typeface="+mj-ea"/>
              </a:rPr>
            </a:br>
            <a:r>
              <a:rPr lang="en-US" sz="2000" i="1" dirty="0">
                <a:solidFill>
                  <a:srgbClr val="1D2259"/>
                </a:solidFill>
              </a:rPr>
              <a:t>Example: in the field to add the comment for the blog they could add message for " the blog title" </a:t>
            </a:r>
            <a:endParaRPr lang="en-US" sz="2000" i="1" dirty="0" smtClean="0">
              <a:solidFill>
                <a:srgbClr val="1D2259"/>
              </a:solidFill>
            </a:endParaRPr>
          </a:p>
          <a:p>
            <a:r>
              <a:rPr lang="en-US" sz="2000" i="1" dirty="0">
                <a:solidFill>
                  <a:srgbClr val="1D2259"/>
                </a:solidFill>
              </a:rPr>
              <a:t/>
            </a:r>
            <a:br>
              <a:rPr lang="en-US" sz="2000" i="1" dirty="0">
                <a:solidFill>
                  <a:srgbClr val="1D2259"/>
                </a:solidFill>
              </a:rPr>
            </a:br>
            <a:r>
              <a:rPr lang="en-US" sz="2000" dirty="0"/>
              <a:t>They would be able to add the feedback manually and they can monitor more what they want to </a:t>
            </a:r>
            <a:r>
              <a:rPr lang="en-US" sz="2000" dirty="0" smtClean="0"/>
              <a:t>approve </a:t>
            </a:r>
            <a:r>
              <a:rPr lang="en-US" sz="2000" dirty="0"/>
              <a:t>on their blog comments.</a:t>
            </a:r>
            <a:r>
              <a:rPr lang="en-US" dirty="0">
                <a:latin typeface="+mj-ea"/>
                <a:cs typeface="+mj-ea"/>
              </a:rPr>
              <a:t/>
            </a:r>
            <a:br>
              <a:rPr lang="en-US" dirty="0">
                <a:latin typeface="+mj-ea"/>
                <a:cs typeface="+mj-ea"/>
              </a:rPr>
            </a:br>
            <a:r>
              <a:rPr lang="en-US" dirty="0">
                <a:latin typeface="+mj-ea"/>
                <a:cs typeface="+mj-ea"/>
              </a:rPr>
              <a:t/>
            </a:r>
            <a:br>
              <a:rPr lang="en-US" dirty="0">
                <a:latin typeface="+mj-ea"/>
                <a:cs typeface="+mj-ea"/>
              </a:rPr>
            </a:br>
            <a:r>
              <a:rPr lang="en-US" dirty="0">
                <a:latin typeface="+mj-ea"/>
                <a:cs typeface="+mj-ea"/>
              </a:rPr>
              <a:t/>
            </a:r>
            <a:br>
              <a:rPr lang="en-US" dirty="0">
                <a:latin typeface="+mj-ea"/>
                <a:cs typeface="+mj-ea"/>
              </a:rPr>
            </a:br>
            <a:r>
              <a:rPr lang="en-US" dirty="0">
                <a:latin typeface="+mj-ea"/>
                <a:cs typeface="+mj-ea"/>
              </a:rPr>
              <a:t/>
            </a:r>
            <a:br>
              <a:rPr lang="en-US" dirty="0">
                <a:latin typeface="+mj-ea"/>
                <a:cs typeface="+mj-ea"/>
              </a:rPr>
            </a:br>
            <a:endParaRPr lang="en-US" dirty="0"/>
          </a:p>
        </p:txBody>
      </p:sp>
    </p:spTree>
    <p:extLst>
      <p:ext uri="{BB962C8B-B14F-4D97-AF65-F5344CB8AC3E}">
        <p14:creationId xmlns:p14="http://schemas.microsoft.com/office/powerpoint/2010/main" val="33735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960" y="3657600"/>
            <a:ext cx="7406640" cy="1472184"/>
          </a:xfrm>
        </p:spPr>
        <p:txBody>
          <a:bodyPr>
            <a:normAutofit fontScale="90000"/>
          </a:bodyPr>
          <a:lstStyle/>
          <a:p>
            <a:r>
              <a:rPr lang="en-US" sz="3600" dirty="0"/>
              <a:t/>
            </a:r>
            <a:br>
              <a:rPr lang="en-US" sz="3600" dirty="0"/>
            </a:br>
            <a:r>
              <a:rPr lang="en-US" sz="3600" dirty="0"/>
              <a:t/>
            </a:r>
            <a:br>
              <a:rPr lang="en-US" sz="3600" dirty="0"/>
            </a:br>
            <a:r>
              <a:rPr lang="en-US" sz="3100" dirty="0"/>
              <a:t>Although we do not have a tab of such in SB4. </a:t>
            </a:r>
            <a:br>
              <a:rPr lang="en-US" sz="3100" dirty="0"/>
            </a:br>
            <a:r>
              <a:rPr lang="en-US" sz="3100" dirty="0"/>
              <a:t/>
            </a:r>
            <a:br>
              <a:rPr lang="en-US" sz="3100" dirty="0"/>
            </a:br>
            <a:r>
              <a:rPr lang="en-US" sz="3100" dirty="0"/>
              <a:t>You can download all the contacts and information a customer sent via the contact forms by using the </a:t>
            </a:r>
            <a:r>
              <a:rPr lang="en-US" sz="3100" dirty="0">
                <a:solidFill>
                  <a:srgbClr val="FF0000"/>
                </a:solidFill>
              </a:rPr>
              <a:t>“download”  </a:t>
            </a:r>
            <a:r>
              <a:rPr lang="en-US" sz="3100" dirty="0">
                <a:solidFill>
                  <a:schemeClr val="tx1"/>
                </a:solidFill>
              </a:rPr>
              <a:t>option in the contact form settings.</a:t>
            </a:r>
            <a:r>
              <a:rPr lang="en-US" dirty="0">
                <a:solidFill>
                  <a:srgbClr val="FF0000"/>
                </a:solidFill>
              </a:rPr>
              <a:t/>
            </a:r>
            <a:br>
              <a:rPr lang="en-US" dirty="0">
                <a:solidFill>
                  <a:srgbClr val="FF0000"/>
                </a:solidFill>
              </a:rPr>
            </a:br>
            <a:endParaRPr lang="en-US" dirty="0">
              <a:solidFill>
                <a:srgbClr val="FF000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7597"/>
          <a:stretch/>
        </p:blipFill>
        <p:spPr>
          <a:xfrm>
            <a:off x="2187610" y="649584"/>
            <a:ext cx="3200400" cy="1177332"/>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812" y="495300"/>
            <a:ext cx="1333500" cy="1485900"/>
          </a:xfrm>
          <a:prstGeom prst="rect">
            <a:avLst/>
          </a:prstGeom>
          <a:ln>
            <a:noFill/>
          </a:ln>
          <a:effectLst>
            <a:softEdge rad="112500"/>
          </a:effectLst>
        </p:spPr>
      </p:pic>
    </p:spTree>
    <p:extLst>
      <p:ext uri="{BB962C8B-B14F-4D97-AF65-F5344CB8AC3E}">
        <p14:creationId xmlns:p14="http://schemas.microsoft.com/office/powerpoint/2010/main" val="35489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46" y="1308040"/>
            <a:ext cx="8663354" cy="54737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0"/>
            <a:ext cx="1270000" cy="1270000"/>
          </a:xfrm>
          <a:prstGeom prst="rect">
            <a:avLst/>
          </a:prstGeom>
        </p:spPr>
      </p:pic>
    </p:spTree>
    <p:extLst>
      <p:ext uri="{BB962C8B-B14F-4D97-AF65-F5344CB8AC3E}">
        <p14:creationId xmlns:p14="http://schemas.microsoft.com/office/powerpoint/2010/main" val="31523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7652556" cy="57659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181" y="0"/>
            <a:ext cx="1098619" cy="973181"/>
          </a:xfrm>
          <a:prstGeom prst="rect">
            <a:avLst/>
          </a:prstGeom>
        </p:spPr>
      </p:pic>
    </p:spTree>
    <p:extLst>
      <p:ext uri="{BB962C8B-B14F-4D97-AF65-F5344CB8AC3E}">
        <p14:creationId xmlns:p14="http://schemas.microsoft.com/office/powerpoint/2010/main" val="207427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08444"/>
            <a:ext cx="7924800" cy="58744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944" y="-36689"/>
            <a:ext cx="1124656" cy="940962"/>
          </a:xfrm>
          <a:prstGeom prst="rect">
            <a:avLst/>
          </a:prstGeom>
          <a:ln>
            <a:noFill/>
          </a:ln>
          <a:effectLst>
            <a:softEdge rad="112500"/>
          </a:effectLst>
        </p:spPr>
      </p:pic>
    </p:spTree>
    <p:extLst>
      <p:ext uri="{BB962C8B-B14F-4D97-AF65-F5344CB8AC3E}">
        <p14:creationId xmlns:p14="http://schemas.microsoft.com/office/powerpoint/2010/main" val="99950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406640" cy="1472184"/>
          </a:xfrm>
        </p:spPr>
        <p:txBody>
          <a:bodyPr>
            <a:normAutofit fontScale="90000"/>
          </a:bodyPr>
          <a:lstStyle/>
          <a:p>
            <a:r>
              <a:rPr lang="en-US" sz="3600" dirty="0"/>
              <a:t/>
            </a:r>
            <a:br>
              <a:rPr lang="en-US" sz="3600" dirty="0"/>
            </a:br>
            <a:r>
              <a:rPr lang="en-US" sz="3600" dirty="0"/>
              <a:t/>
            </a:r>
            <a:br>
              <a:rPr lang="en-US" sz="3600" dirty="0"/>
            </a:br>
            <a:r>
              <a:rPr lang="en-US" dirty="0"/>
              <a:t/>
            </a:r>
            <a:br>
              <a:rPr lang="en-US" dirty="0"/>
            </a:br>
            <a:endParaRPr lang="en-US" dirty="0"/>
          </a:p>
        </p:txBody>
      </p:sp>
      <p:sp>
        <p:nvSpPr>
          <p:cNvPr id="4" name="TextBox 3"/>
          <p:cNvSpPr txBox="1"/>
          <p:nvPr/>
        </p:nvSpPr>
        <p:spPr>
          <a:xfrm>
            <a:off x="1237027" y="609600"/>
            <a:ext cx="4678845" cy="1077218"/>
          </a:xfrm>
          <a:prstGeom prst="rect">
            <a:avLst/>
          </a:prstGeom>
          <a:noFill/>
        </p:spPr>
        <p:txBody>
          <a:bodyPr wrap="none" rtlCol="0">
            <a:spAutoFit/>
          </a:bodyPr>
          <a:lstStyle/>
          <a:p>
            <a:r>
              <a:rPr lang="en-US" sz="2800" b="1" dirty="0">
                <a:solidFill>
                  <a:srgbClr val="FF0000"/>
                </a:solidFill>
              </a:rPr>
              <a:t>NO BANNER CAROUSEL</a:t>
            </a:r>
          </a:p>
          <a:p>
            <a:endParaRPr lang="en-US" b="1" dirty="0"/>
          </a:p>
          <a:p>
            <a:r>
              <a:rPr lang="en-US" dirty="0"/>
              <a:t>You can use the image Carousel option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04812"/>
            <a:ext cx="7705772" cy="3710187"/>
          </a:xfrm>
          <a:prstGeom prst="rect">
            <a:avLst/>
          </a:prstGeom>
        </p:spPr>
      </p:pic>
    </p:spTree>
    <p:extLst>
      <p:ext uri="{BB962C8B-B14F-4D97-AF65-F5344CB8AC3E}">
        <p14:creationId xmlns:p14="http://schemas.microsoft.com/office/powerpoint/2010/main" val="1690435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985</TotalTime>
  <Words>553</Words>
  <Application>Microsoft Office PowerPoint</Application>
  <PresentationFormat>On-screen Show (4:3)</PresentationFormat>
  <Paragraphs>91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           we can use in SB4</vt:lpstr>
      <vt:lpstr>As we are aware that there are a few features that are not on SB4 that would make the customer designing process much easier.  Hence, I have compile some examples of what we can do to assist or recommend to customers as a workaround. Along with some general servicing tips. </vt:lpstr>
      <vt:lpstr>We will be reviewing:  1. Blog 2. Manage Forms 3. Banners (Like SB3 Banner Carousel) 4. Shopping Cart 5. Uploading Document 6. DIFYA Process 7. Change Template design 8. Reviewing SB3-SB4  </vt:lpstr>
      <vt:lpstr>                                     </vt:lpstr>
      <vt:lpstr>  Although we do not have a tab of such in SB4.   You can download all the contacts and information a customer sent via the contact forms by using the “download”  option in the contact form settings. </vt:lpstr>
      <vt:lpstr>   </vt:lpstr>
      <vt:lpstr>   </vt:lpstr>
      <vt:lpstr>   </vt:lpstr>
      <vt:lpstr>   </vt:lpstr>
      <vt:lpstr>   </vt:lpstr>
      <vt:lpstr>   </vt:lpstr>
      <vt:lpstr>   </vt:lpstr>
      <vt:lpstr>PowerPoint Presentation</vt:lpstr>
      <vt:lpstr>   </vt:lpstr>
      <vt:lpstr>   </vt:lpstr>
      <vt:lpstr>   </vt:lpstr>
      <vt:lpstr>         </vt:lpstr>
      <vt:lpstr>PowerPoint Presentation</vt:lpstr>
      <vt:lpstr>PowerPoint Presentation</vt:lpstr>
    </vt:vector>
  </TitlesOfParts>
  <Company>Vistaprint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Lisian Robinson</dc:creator>
  <cp:lastModifiedBy>Lisian Robinson</cp:lastModifiedBy>
  <cp:revision>111</cp:revision>
  <dcterms:created xsi:type="dcterms:W3CDTF">2017-06-05T11:52:42Z</dcterms:created>
  <dcterms:modified xsi:type="dcterms:W3CDTF">2017-09-11T12:54:44Z</dcterms:modified>
</cp:coreProperties>
</file>