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5"/>
  </p:notesMasterIdLst>
  <p:handoutMasterIdLst>
    <p:handoutMasterId r:id="rId36"/>
  </p:handoutMasterIdLst>
  <p:sldIdLst>
    <p:sldId id="256" r:id="rId2"/>
    <p:sldId id="257" r:id="rId3"/>
    <p:sldId id="269" r:id="rId4"/>
    <p:sldId id="258" r:id="rId5"/>
    <p:sldId id="270" r:id="rId6"/>
    <p:sldId id="271" r:id="rId7"/>
    <p:sldId id="273" r:id="rId8"/>
    <p:sldId id="274" r:id="rId9"/>
    <p:sldId id="260" r:id="rId10"/>
    <p:sldId id="262" r:id="rId11"/>
    <p:sldId id="264" r:id="rId12"/>
    <p:sldId id="275" r:id="rId13"/>
    <p:sldId id="276" r:id="rId14"/>
    <p:sldId id="277" r:id="rId15"/>
    <p:sldId id="280" r:id="rId16"/>
    <p:sldId id="278" r:id="rId17"/>
    <p:sldId id="279" r:id="rId18"/>
    <p:sldId id="281" r:id="rId19"/>
    <p:sldId id="259" r:id="rId20"/>
    <p:sldId id="282" r:id="rId21"/>
    <p:sldId id="283" r:id="rId22"/>
    <p:sldId id="284" r:id="rId23"/>
    <p:sldId id="285" r:id="rId24"/>
    <p:sldId id="286" r:id="rId25"/>
    <p:sldId id="272" r:id="rId26"/>
    <p:sldId id="287" r:id="rId27"/>
    <p:sldId id="288" r:id="rId28"/>
    <p:sldId id="289" r:id="rId29"/>
    <p:sldId id="290" r:id="rId30"/>
    <p:sldId id="291" r:id="rId31"/>
    <p:sldId id="292" r:id="rId32"/>
    <p:sldId id="293" r:id="rId33"/>
    <p:sldId id="29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our Decisions" id="{E92EE892-1E3A-4087-958E-BAFE4F4721F2}">
          <p14:sldIdLst>
            <p14:sldId id="256"/>
            <p14:sldId id="257"/>
          </p14:sldIdLst>
        </p14:section>
        <p14:section name="People" id="{0B88B68D-F09B-44A0-BCB2-8673DC06FE68}">
          <p14:sldIdLst>
            <p14:sldId id="269"/>
            <p14:sldId id="258"/>
            <p14:sldId id="270"/>
            <p14:sldId id="271"/>
            <p14:sldId id="273"/>
            <p14:sldId id="274"/>
          </p14:sldIdLst>
        </p14:section>
        <p14:section name="Strategy" id="{AE5DA482-4649-494A-9C54-0FFA1A64EAD7}">
          <p14:sldIdLst>
            <p14:sldId id="260"/>
            <p14:sldId id="262"/>
            <p14:sldId id="264"/>
            <p14:sldId id="275"/>
            <p14:sldId id="276"/>
            <p14:sldId id="277"/>
            <p14:sldId id="280"/>
            <p14:sldId id="278"/>
            <p14:sldId id="279"/>
            <p14:sldId id="281"/>
          </p14:sldIdLst>
        </p14:section>
        <p14:section name="Call to Action" id="{F3E70376-2ECD-4FB8-9E48-4117BB3460BD}">
          <p14:sldIdLst>
            <p14:sldId id="259"/>
            <p14:sldId id="282"/>
            <p14:sldId id="283"/>
            <p14:sldId id="284"/>
            <p14:sldId id="285"/>
            <p14:sldId id="286"/>
            <p14:sldId id="272"/>
            <p14:sldId id="287"/>
            <p14:sldId id="288"/>
            <p14:sldId id="289"/>
            <p14:sldId id="290"/>
            <p14:sldId id="291"/>
            <p14:sldId id="292"/>
            <p14:sldId id="293"/>
            <p14:sldId id="296"/>
          </p14:sldIdLst>
        </p14:section>
      </p14:sectionLst>
    </p:ext>
    <p:ext uri="{EFAFB233-063F-42B5-8137-9DF3F51BA10A}">
      <p15:sldGuideLst xmlns:p15="http://schemas.microsoft.com/office/powerpoint/2012/main">
        <p15:guide id="1" orient="horz" pos="2160">
          <p15:clr>
            <a:srgbClr val="A4A3A4"/>
          </p15:clr>
        </p15:guide>
        <p15:guide id="2" orient="horz" pos="192">
          <p15:clr>
            <a:srgbClr val="A4A3A4"/>
          </p15:clr>
        </p15:guide>
        <p15:guide id="3" orient="horz" pos="528">
          <p15:clr>
            <a:srgbClr val="A4A3A4"/>
          </p15:clr>
        </p15:guide>
        <p15:guide id="4"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1" autoAdjust="0"/>
    <p:restoredTop sz="50000" autoAdjust="0"/>
  </p:normalViewPr>
  <p:slideViewPr>
    <p:cSldViewPr>
      <p:cViewPr>
        <p:scale>
          <a:sx n="66" d="100"/>
          <a:sy n="66" d="100"/>
        </p:scale>
        <p:origin x="2456" y="912"/>
      </p:cViewPr>
      <p:guideLst>
        <p:guide orient="horz" pos="2160"/>
        <p:guide orient="horz" pos="192"/>
        <p:guide orient="horz" pos="528"/>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9" d="100"/>
          <a:sy n="79" d="100"/>
        </p:scale>
        <p:origin x="-391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1"/>
      <a:schemeClr val="accent2"/>
      <a:schemeClr val="accent3"/>
      <a:schemeClr val="accent4"/>
      <a:schemeClr val="accent5"/>
      <a:schemeClr val="accent6"/>
    </dgm:fillClrLst>
    <dgm:linClrLst meth="repeat">
      <a:schemeClr val="accent1"/>
      <a:schemeClr val="accent2"/>
      <a:schemeClr val="accent3"/>
      <a:schemeClr val="accent4"/>
      <a:schemeClr val="accent5"/>
      <a:schemeClr val="accent6"/>
    </dgm:linClrLst>
    <dgm:effectClrLst/>
    <dgm:txLinClrLst/>
    <dgm:txFillClrLst/>
    <dgm:txEffectClrLst/>
  </dgm:styleLbl>
  <dgm:styleLbl name="lnNode1">
    <dgm:fillClrLst meth="repeat">
      <a:schemeClr val="accent1"/>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1">
        <a:alpha val="50000"/>
      </a:schemeClr>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1">
        <a:tint val="50000"/>
      </a:schemeClr>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1"/>
      <a:schemeClr val="accent2"/>
      <a:schemeClr val="accent3"/>
      <a:schemeClr val="accent4"/>
      <a:schemeClr val="accent5"/>
      <a:schemeClr val="accent6"/>
    </dgm:fillClrLst>
    <dgm:linClrLst meth="repeat">
      <a:schemeClr val="accent1"/>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E2BDA-57E8-43FF-BFEE-4BAE5A3FB69F}" type="doc">
      <dgm:prSet loTypeId="urn:microsoft.com/office/officeart/2005/8/layout/default#1" loCatId="list" qsTypeId="urn:microsoft.com/office/officeart/2005/8/quickstyle/simple2" qsCatId="simple" csTypeId="urn:microsoft.com/office/officeart/2005/8/colors/colorful1#1" csCatId="colorful" phldr="1"/>
      <dgm:spPr/>
      <dgm:t>
        <a:bodyPr/>
        <a:lstStyle/>
        <a:p>
          <a:endParaRPr lang="en-US"/>
        </a:p>
      </dgm:t>
    </dgm:pt>
    <dgm:pt modelId="{CF5A5001-0018-4238-B4B1-EE552BFD88D6}">
      <dgm:prSet phldrT="[Text]"/>
      <dgm:spPr/>
      <dgm:t>
        <a:bodyPr/>
        <a:lstStyle/>
        <a:p>
          <a:r>
            <a:rPr lang="en-US" dirty="0" smtClean="0"/>
            <a:t>Focus</a:t>
          </a:r>
          <a:endParaRPr lang="en-US" dirty="0"/>
        </a:p>
      </dgm:t>
    </dgm:pt>
    <dgm:pt modelId="{30B0BE6D-D4F0-4D9A-A3E5-981C608DC07C}" type="parTrans" cxnId="{5E41D045-F802-420E-A802-20FBCFD1F12C}">
      <dgm:prSet/>
      <dgm:spPr/>
      <dgm:t>
        <a:bodyPr/>
        <a:lstStyle/>
        <a:p>
          <a:endParaRPr lang="en-US"/>
        </a:p>
      </dgm:t>
    </dgm:pt>
    <dgm:pt modelId="{2C94E246-0F7E-4C24-93BB-3562BA7BBA3D}" type="sibTrans" cxnId="{5E41D045-F802-420E-A802-20FBCFD1F12C}">
      <dgm:prSet/>
      <dgm:spPr/>
      <dgm:t>
        <a:bodyPr/>
        <a:lstStyle/>
        <a:p>
          <a:endParaRPr lang="en-US"/>
        </a:p>
      </dgm:t>
    </dgm:pt>
    <dgm:pt modelId="{5AB75BF9-9191-4F40-A3CA-02BCCF5785E1}">
      <dgm:prSet phldrT="[Text]"/>
      <dgm:spPr/>
      <dgm:t>
        <a:bodyPr/>
        <a:lstStyle/>
        <a:p>
          <a:r>
            <a:rPr lang="en-US" dirty="0" smtClean="0"/>
            <a:t>Growth </a:t>
          </a:r>
          <a:endParaRPr lang="en-US" dirty="0"/>
        </a:p>
      </dgm:t>
    </dgm:pt>
    <dgm:pt modelId="{4AC016FD-FC39-496D-95A0-77CCB925D91F}" type="parTrans" cxnId="{AEA71FA6-1B09-45C3-BF22-262E8026F6D5}">
      <dgm:prSet/>
      <dgm:spPr/>
      <dgm:t>
        <a:bodyPr/>
        <a:lstStyle/>
        <a:p>
          <a:endParaRPr lang="en-US"/>
        </a:p>
      </dgm:t>
    </dgm:pt>
    <dgm:pt modelId="{E488853C-4326-4570-823B-0FA60CB6012E}" type="sibTrans" cxnId="{AEA71FA6-1B09-45C3-BF22-262E8026F6D5}">
      <dgm:prSet/>
      <dgm:spPr/>
      <dgm:t>
        <a:bodyPr/>
        <a:lstStyle/>
        <a:p>
          <a:endParaRPr lang="en-US"/>
        </a:p>
      </dgm:t>
    </dgm:pt>
    <dgm:pt modelId="{DC08D5BB-DC0C-4498-BAB1-33A1151A5E5C}">
      <dgm:prSet phldrT="[Text]"/>
      <dgm:spPr/>
      <dgm:t>
        <a:bodyPr/>
        <a:lstStyle/>
        <a:p>
          <a:r>
            <a:rPr lang="en-US" dirty="0" smtClean="0"/>
            <a:t>People</a:t>
          </a:r>
          <a:endParaRPr lang="en-US" dirty="0"/>
        </a:p>
      </dgm:t>
    </dgm:pt>
    <dgm:pt modelId="{1BC702F3-A3A4-4388-95B4-F9A7B5ADF0D1}" type="parTrans" cxnId="{9D767576-06C5-49C5-8F83-9CE4BFA2419C}">
      <dgm:prSet/>
      <dgm:spPr/>
      <dgm:t>
        <a:bodyPr/>
        <a:lstStyle/>
        <a:p>
          <a:endParaRPr lang="en-US"/>
        </a:p>
      </dgm:t>
    </dgm:pt>
    <dgm:pt modelId="{BBE7E1E3-D2ED-4967-9862-4F32A7391B1C}" type="sibTrans" cxnId="{9D767576-06C5-49C5-8F83-9CE4BFA2419C}">
      <dgm:prSet/>
      <dgm:spPr/>
      <dgm:t>
        <a:bodyPr/>
        <a:lstStyle/>
        <a:p>
          <a:endParaRPr lang="en-US"/>
        </a:p>
      </dgm:t>
    </dgm:pt>
    <dgm:pt modelId="{70BF27B8-70F8-4101-8E57-97AFFE55DAFA}">
      <dgm:prSet phldrT="[Text]"/>
      <dgm:spPr/>
      <dgm:t>
        <a:bodyPr/>
        <a:lstStyle/>
        <a:p>
          <a:r>
            <a:rPr lang="en-US" smtClean="0"/>
            <a:t>Time</a:t>
          </a:r>
          <a:endParaRPr lang="en-US" dirty="0"/>
        </a:p>
      </dgm:t>
    </dgm:pt>
    <dgm:pt modelId="{524BC47A-66C3-47D2-8FB4-4B98B41ED622}" type="parTrans" cxnId="{6402FB99-F99C-484E-883D-61F1832D9F67}">
      <dgm:prSet/>
      <dgm:spPr/>
      <dgm:t>
        <a:bodyPr/>
        <a:lstStyle/>
        <a:p>
          <a:endParaRPr lang="en-US"/>
        </a:p>
      </dgm:t>
    </dgm:pt>
    <dgm:pt modelId="{B6AEAFAE-C9B5-4B40-A9A8-2FB1C03FEB31}" type="sibTrans" cxnId="{6402FB99-F99C-484E-883D-61F1832D9F67}">
      <dgm:prSet/>
      <dgm:spPr/>
      <dgm:t>
        <a:bodyPr/>
        <a:lstStyle/>
        <a:p>
          <a:endParaRPr lang="en-US"/>
        </a:p>
      </dgm:t>
    </dgm:pt>
    <dgm:pt modelId="{3F8C558A-3025-4E30-993C-E4794EF17626}" type="pres">
      <dgm:prSet presAssocID="{47BE2BDA-57E8-43FF-BFEE-4BAE5A3FB69F}" presName="diagram" presStyleCnt="0">
        <dgm:presLayoutVars>
          <dgm:dir/>
          <dgm:resizeHandles val="exact"/>
        </dgm:presLayoutVars>
      </dgm:prSet>
      <dgm:spPr/>
      <dgm:t>
        <a:bodyPr/>
        <a:lstStyle/>
        <a:p>
          <a:endParaRPr lang="en-US"/>
        </a:p>
      </dgm:t>
    </dgm:pt>
    <dgm:pt modelId="{ADBB9E7D-5F04-4384-8B4E-FBBF086A7097}" type="pres">
      <dgm:prSet presAssocID="{CF5A5001-0018-4238-B4B1-EE552BFD88D6}" presName="node" presStyleLbl="node1" presStyleIdx="0" presStyleCnt="4">
        <dgm:presLayoutVars>
          <dgm:bulletEnabled val="1"/>
        </dgm:presLayoutVars>
      </dgm:prSet>
      <dgm:spPr/>
      <dgm:t>
        <a:bodyPr/>
        <a:lstStyle/>
        <a:p>
          <a:endParaRPr lang="en-US"/>
        </a:p>
      </dgm:t>
    </dgm:pt>
    <dgm:pt modelId="{5D4816A2-8DBA-463D-B586-F93E61C9B289}" type="pres">
      <dgm:prSet presAssocID="{2C94E246-0F7E-4C24-93BB-3562BA7BBA3D}" presName="sibTrans" presStyleCnt="0"/>
      <dgm:spPr/>
    </dgm:pt>
    <dgm:pt modelId="{F8D81F5B-C592-418A-8DDB-866D4815E0C9}" type="pres">
      <dgm:prSet presAssocID="{5AB75BF9-9191-4F40-A3CA-02BCCF5785E1}" presName="node" presStyleLbl="node1" presStyleIdx="1" presStyleCnt="4">
        <dgm:presLayoutVars>
          <dgm:bulletEnabled val="1"/>
        </dgm:presLayoutVars>
      </dgm:prSet>
      <dgm:spPr/>
      <dgm:t>
        <a:bodyPr/>
        <a:lstStyle/>
        <a:p>
          <a:endParaRPr lang="en-US"/>
        </a:p>
      </dgm:t>
    </dgm:pt>
    <dgm:pt modelId="{BE63A7C0-02B2-45A6-9A66-F519C42D77BE}" type="pres">
      <dgm:prSet presAssocID="{E488853C-4326-4570-823B-0FA60CB6012E}" presName="sibTrans" presStyleCnt="0"/>
      <dgm:spPr/>
    </dgm:pt>
    <dgm:pt modelId="{5C386227-B460-4831-AF83-42DC118D19E5}" type="pres">
      <dgm:prSet presAssocID="{DC08D5BB-DC0C-4498-BAB1-33A1151A5E5C}" presName="node" presStyleLbl="node1" presStyleIdx="2" presStyleCnt="4">
        <dgm:presLayoutVars>
          <dgm:bulletEnabled val="1"/>
        </dgm:presLayoutVars>
      </dgm:prSet>
      <dgm:spPr/>
      <dgm:t>
        <a:bodyPr/>
        <a:lstStyle/>
        <a:p>
          <a:endParaRPr lang="en-US"/>
        </a:p>
      </dgm:t>
    </dgm:pt>
    <dgm:pt modelId="{CBBD2B44-40F6-4861-899A-9A894C348430}" type="pres">
      <dgm:prSet presAssocID="{BBE7E1E3-D2ED-4967-9862-4F32A7391B1C}" presName="sibTrans" presStyleCnt="0"/>
      <dgm:spPr/>
    </dgm:pt>
    <dgm:pt modelId="{EC2F2C16-7D9B-4F1D-9E2D-526221F0154A}" type="pres">
      <dgm:prSet presAssocID="{70BF27B8-70F8-4101-8E57-97AFFE55DAFA}" presName="node" presStyleLbl="node1" presStyleIdx="3" presStyleCnt="4">
        <dgm:presLayoutVars>
          <dgm:bulletEnabled val="1"/>
        </dgm:presLayoutVars>
      </dgm:prSet>
      <dgm:spPr/>
      <dgm:t>
        <a:bodyPr/>
        <a:lstStyle/>
        <a:p>
          <a:endParaRPr lang="en-US"/>
        </a:p>
      </dgm:t>
    </dgm:pt>
  </dgm:ptLst>
  <dgm:cxnLst>
    <dgm:cxn modelId="{E273863D-CA82-4B60-8D06-1C90E10B946E}" type="presOf" srcId="{47BE2BDA-57E8-43FF-BFEE-4BAE5A3FB69F}" destId="{3F8C558A-3025-4E30-993C-E4794EF17626}" srcOrd="0" destOrd="0" presId="urn:microsoft.com/office/officeart/2005/8/layout/default#1"/>
    <dgm:cxn modelId="{957CC407-61D3-408D-AD1E-C586EB1821C2}" type="presOf" srcId="{CF5A5001-0018-4238-B4B1-EE552BFD88D6}" destId="{ADBB9E7D-5F04-4384-8B4E-FBBF086A7097}" srcOrd="0" destOrd="0" presId="urn:microsoft.com/office/officeart/2005/8/layout/default#1"/>
    <dgm:cxn modelId="{E7600388-7BF8-4FA1-BA43-485B292F89DF}" type="presOf" srcId="{5AB75BF9-9191-4F40-A3CA-02BCCF5785E1}" destId="{F8D81F5B-C592-418A-8DDB-866D4815E0C9}" srcOrd="0" destOrd="0" presId="urn:microsoft.com/office/officeart/2005/8/layout/default#1"/>
    <dgm:cxn modelId="{AEA71FA6-1B09-45C3-BF22-262E8026F6D5}" srcId="{47BE2BDA-57E8-43FF-BFEE-4BAE5A3FB69F}" destId="{5AB75BF9-9191-4F40-A3CA-02BCCF5785E1}" srcOrd="1" destOrd="0" parTransId="{4AC016FD-FC39-496D-95A0-77CCB925D91F}" sibTransId="{E488853C-4326-4570-823B-0FA60CB6012E}"/>
    <dgm:cxn modelId="{EC791555-FEFD-4A80-80C4-1239640826B6}" type="presOf" srcId="{70BF27B8-70F8-4101-8E57-97AFFE55DAFA}" destId="{EC2F2C16-7D9B-4F1D-9E2D-526221F0154A}" srcOrd="0" destOrd="0" presId="urn:microsoft.com/office/officeart/2005/8/layout/default#1"/>
    <dgm:cxn modelId="{5E41D045-F802-420E-A802-20FBCFD1F12C}" srcId="{47BE2BDA-57E8-43FF-BFEE-4BAE5A3FB69F}" destId="{CF5A5001-0018-4238-B4B1-EE552BFD88D6}" srcOrd="0" destOrd="0" parTransId="{30B0BE6D-D4F0-4D9A-A3E5-981C608DC07C}" sibTransId="{2C94E246-0F7E-4C24-93BB-3562BA7BBA3D}"/>
    <dgm:cxn modelId="{C38A68AC-6F4B-440E-9509-F25E3BFC79E0}" type="presOf" srcId="{DC08D5BB-DC0C-4498-BAB1-33A1151A5E5C}" destId="{5C386227-B460-4831-AF83-42DC118D19E5}" srcOrd="0" destOrd="0" presId="urn:microsoft.com/office/officeart/2005/8/layout/default#1"/>
    <dgm:cxn modelId="{6402FB99-F99C-484E-883D-61F1832D9F67}" srcId="{47BE2BDA-57E8-43FF-BFEE-4BAE5A3FB69F}" destId="{70BF27B8-70F8-4101-8E57-97AFFE55DAFA}" srcOrd="3" destOrd="0" parTransId="{524BC47A-66C3-47D2-8FB4-4B98B41ED622}" sibTransId="{B6AEAFAE-C9B5-4B40-A9A8-2FB1C03FEB31}"/>
    <dgm:cxn modelId="{9D767576-06C5-49C5-8F83-9CE4BFA2419C}" srcId="{47BE2BDA-57E8-43FF-BFEE-4BAE5A3FB69F}" destId="{DC08D5BB-DC0C-4498-BAB1-33A1151A5E5C}" srcOrd="2" destOrd="0" parTransId="{1BC702F3-A3A4-4388-95B4-F9A7B5ADF0D1}" sibTransId="{BBE7E1E3-D2ED-4967-9862-4F32A7391B1C}"/>
    <dgm:cxn modelId="{1B59F6EB-3374-4DED-84FC-26C90E8A4EC2}" type="presParOf" srcId="{3F8C558A-3025-4E30-993C-E4794EF17626}" destId="{ADBB9E7D-5F04-4384-8B4E-FBBF086A7097}" srcOrd="0" destOrd="0" presId="urn:microsoft.com/office/officeart/2005/8/layout/default#1"/>
    <dgm:cxn modelId="{8C33536F-F502-4887-9371-B0002B823EAD}" type="presParOf" srcId="{3F8C558A-3025-4E30-993C-E4794EF17626}" destId="{5D4816A2-8DBA-463D-B586-F93E61C9B289}" srcOrd="1" destOrd="0" presId="urn:microsoft.com/office/officeart/2005/8/layout/default#1"/>
    <dgm:cxn modelId="{90C2B1F7-E0E6-4477-BF29-FB3A0F2CD358}" type="presParOf" srcId="{3F8C558A-3025-4E30-993C-E4794EF17626}" destId="{F8D81F5B-C592-418A-8DDB-866D4815E0C9}" srcOrd="2" destOrd="0" presId="urn:microsoft.com/office/officeart/2005/8/layout/default#1"/>
    <dgm:cxn modelId="{3EF75066-4F88-46BA-B3AD-BA137655CA4B}" type="presParOf" srcId="{3F8C558A-3025-4E30-993C-E4794EF17626}" destId="{BE63A7C0-02B2-45A6-9A66-F519C42D77BE}" srcOrd="3" destOrd="0" presId="urn:microsoft.com/office/officeart/2005/8/layout/default#1"/>
    <dgm:cxn modelId="{3A0E207D-17CE-4E50-B6DD-566E2E3A7DB6}" type="presParOf" srcId="{3F8C558A-3025-4E30-993C-E4794EF17626}" destId="{5C386227-B460-4831-AF83-42DC118D19E5}" srcOrd="4" destOrd="0" presId="urn:microsoft.com/office/officeart/2005/8/layout/default#1"/>
    <dgm:cxn modelId="{D9247B0B-DD64-4D9C-9CF4-093D4A538B08}" type="presParOf" srcId="{3F8C558A-3025-4E30-993C-E4794EF17626}" destId="{CBBD2B44-40F6-4861-899A-9A894C348430}" srcOrd="5" destOrd="0" presId="urn:microsoft.com/office/officeart/2005/8/layout/default#1"/>
    <dgm:cxn modelId="{19FFB2DF-35AC-48F7-AD83-A468A00D45F4}" type="presParOf" srcId="{3F8C558A-3025-4E30-993C-E4794EF17626}" destId="{EC2F2C16-7D9B-4F1D-9E2D-526221F0154A}" srcOrd="6"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B9E7D-5F04-4384-8B4E-FBBF086A7097}">
      <dsp:nvSpPr>
        <dsp:cNvPr id="0" name=""/>
        <dsp:cNvSpPr/>
      </dsp:nvSpPr>
      <dsp:spPr>
        <a:xfrm>
          <a:off x="460905" y="1047"/>
          <a:ext cx="3479899" cy="2087939"/>
        </a:xfrm>
        <a:prstGeom prst="rect">
          <a:avLst/>
        </a:prstGeom>
        <a:solidFill>
          <a:schemeClr val="accent1">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Focus</a:t>
          </a:r>
          <a:endParaRPr lang="en-US" sz="6500" kern="1200" dirty="0"/>
        </a:p>
      </dsp:txBody>
      <dsp:txXfrm>
        <a:off x="460905" y="1047"/>
        <a:ext cx="3479899" cy="2087939"/>
      </dsp:txXfrm>
    </dsp:sp>
    <dsp:sp modelId="{F8D81F5B-C592-418A-8DDB-866D4815E0C9}">
      <dsp:nvSpPr>
        <dsp:cNvPr id="0" name=""/>
        <dsp:cNvSpPr/>
      </dsp:nvSpPr>
      <dsp:spPr>
        <a:xfrm>
          <a:off x="4288794" y="1047"/>
          <a:ext cx="3479899" cy="2087939"/>
        </a:xfrm>
        <a:prstGeom prst="rect">
          <a:avLst/>
        </a:prstGeom>
        <a:solidFill>
          <a:schemeClr val="accent2">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Growth </a:t>
          </a:r>
          <a:endParaRPr lang="en-US" sz="6500" kern="1200" dirty="0"/>
        </a:p>
      </dsp:txBody>
      <dsp:txXfrm>
        <a:off x="4288794" y="1047"/>
        <a:ext cx="3479899" cy="2087939"/>
      </dsp:txXfrm>
    </dsp:sp>
    <dsp:sp modelId="{5C386227-B460-4831-AF83-42DC118D19E5}">
      <dsp:nvSpPr>
        <dsp:cNvPr id="0" name=""/>
        <dsp:cNvSpPr/>
      </dsp:nvSpPr>
      <dsp:spPr>
        <a:xfrm>
          <a:off x="460905" y="2436976"/>
          <a:ext cx="3479899" cy="2087939"/>
        </a:xfrm>
        <a:prstGeom prst="rect">
          <a:avLst/>
        </a:prstGeom>
        <a:solidFill>
          <a:schemeClr val="accent3">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People</a:t>
          </a:r>
          <a:endParaRPr lang="en-US" sz="6500" kern="1200" dirty="0"/>
        </a:p>
      </dsp:txBody>
      <dsp:txXfrm>
        <a:off x="460905" y="2436976"/>
        <a:ext cx="3479899" cy="2087939"/>
      </dsp:txXfrm>
    </dsp:sp>
    <dsp:sp modelId="{EC2F2C16-7D9B-4F1D-9E2D-526221F0154A}">
      <dsp:nvSpPr>
        <dsp:cNvPr id="0" name=""/>
        <dsp:cNvSpPr/>
      </dsp:nvSpPr>
      <dsp:spPr>
        <a:xfrm>
          <a:off x="4288794" y="2436976"/>
          <a:ext cx="3479899" cy="2087939"/>
        </a:xfrm>
        <a:prstGeom prst="rect">
          <a:avLst/>
        </a:prstGeom>
        <a:solidFill>
          <a:schemeClr val="accent4">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smtClean="0"/>
            <a:t>Time</a:t>
          </a:r>
          <a:endParaRPr lang="en-US" sz="6500" kern="1200" dirty="0"/>
        </a:p>
      </dsp:txBody>
      <dsp:txXfrm>
        <a:off x="4288794" y="2436976"/>
        <a:ext cx="3479899" cy="20879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986518-2310-3149-B2BB-6F19E98C6BFB}" type="datetime1">
              <a:rPr lang="en-US" smtClean="0"/>
              <a:t>12/5/18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8DA7D1-680C-47DA-98B9-12465CB350E2}" type="slidenum">
              <a:rPr lang="en-US" smtClean="0"/>
              <a:t>‹#›</a:t>
            </a:fld>
            <a:endParaRPr lang="en-US"/>
          </a:p>
        </p:txBody>
      </p:sp>
    </p:spTree>
    <p:extLst>
      <p:ext uri="{BB962C8B-B14F-4D97-AF65-F5344CB8AC3E}">
        <p14:creationId xmlns:p14="http://schemas.microsoft.com/office/powerpoint/2010/main" val="3602374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DABD13-9A8F-BB41-B949-1404F0E8C72E}" type="datetime1">
              <a:rPr lang="en-US" smtClean="0"/>
              <a:t>12/5/18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BCB27-A446-4242-994B-61F6F8572BA8}" type="slidenum">
              <a:rPr lang="en-US" smtClean="0"/>
              <a:pPr/>
              <a:t>‹#›</a:t>
            </a:fld>
            <a:endParaRPr lang="en-US"/>
          </a:p>
        </p:txBody>
      </p:sp>
    </p:spTree>
    <p:extLst>
      <p:ext uri="{BB962C8B-B14F-4D97-AF65-F5344CB8AC3E}">
        <p14:creationId xmlns:p14="http://schemas.microsoft.com/office/powerpoint/2010/main" val="22937678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indent="-228600" algn="l" defTabSz="914400" rtl="0" eaLnBrk="1" latinLnBrk="0" hangingPunct="1">
      <a:spcBef>
        <a:spcPts val="600"/>
      </a:spcBef>
      <a:buFont typeface="Arial" pitchFamily="34" charset="0"/>
      <a:buChar char="•"/>
      <a:defRPr sz="1200" i="1" kern="1200">
        <a:solidFill>
          <a:schemeClr val="tx1"/>
        </a:solidFill>
        <a:latin typeface="+mn-lt"/>
        <a:ea typeface="+mn-ea"/>
        <a:cs typeface="+mn-cs"/>
      </a:defRPr>
    </a:lvl2pPr>
    <a:lvl3pPr marL="108585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smtClean="0">
                <a:ea typeface="ＭＳ Ｐゴシック" pitchFamily="26" charset="-128"/>
                <a:cs typeface="ＭＳ Ｐゴシック" pitchFamily="26" charset="-128"/>
              </a:rPr>
              <a:t>Verne </a:t>
            </a:r>
            <a:r>
              <a:rPr lang="en-US" b="1" noProof="0" dirty="0" err="1" smtClean="0">
                <a:ea typeface="ＭＳ Ｐゴシック" pitchFamily="26" charset="-128"/>
                <a:cs typeface="ＭＳ Ｐゴシック" pitchFamily="26" charset="-128"/>
              </a:rPr>
              <a:t>Harnish</a:t>
            </a:r>
            <a:r>
              <a:rPr lang="en-US" b="1" noProof="0" dirty="0" smtClean="0">
                <a:ea typeface="ＭＳ Ｐゴシック" pitchFamily="26" charset="-128"/>
                <a:cs typeface="ＭＳ Ｐゴシック" pitchFamily="26" charset="-128"/>
              </a:rPr>
              <a:t> “Growth Guy”  </a:t>
            </a:r>
          </a:p>
          <a:p>
            <a:r>
              <a:rPr lang="en-US" sz="1200" b="0" i="0" kern="1200" noProof="0" dirty="0" smtClean="0">
                <a:solidFill>
                  <a:schemeClr val="tx1"/>
                </a:solidFill>
                <a:latin typeface="+mn-lt"/>
                <a:ea typeface="ＭＳ Ｐゴシック" charset="-128"/>
                <a:cs typeface="ＭＳ Ｐゴシック" charset="-128"/>
              </a:rPr>
              <a:t>Verne </a:t>
            </a:r>
            <a:r>
              <a:rPr lang="en-US" sz="1200" b="0" i="0" kern="1200" noProof="0" dirty="0" err="1" smtClean="0">
                <a:solidFill>
                  <a:schemeClr val="tx1"/>
                </a:solidFill>
                <a:latin typeface="+mn-lt"/>
                <a:ea typeface="ＭＳ Ｐゴシック" charset="-128"/>
                <a:cs typeface="ＭＳ Ｐゴシック" charset="-128"/>
              </a:rPr>
              <a:t>Harnish</a:t>
            </a:r>
            <a:r>
              <a:rPr lang="en-US" sz="1200" b="0" i="0" kern="1200" noProof="0" dirty="0" smtClean="0">
                <a:solidFill>
                  <a:schemeClr val="tx1"/>
                </a:solidFill>
                <a:latin typeface="+mn-lt"/>
                <a:ea typeface="ＭＳ Ｐゴシック" charset="-128"/>
                <a:cs typeface="ＭＳ Ｐゴシック" charset="-128"/>
              </a:rPr>
              <a:t> is founder of the Entrepreneurs‘ Organization (EO) and is well-known as the “Growth Guy”. He is also f</a:t>
            </a:r>
            <a:r>
              <a:rPr lang="en-US" dirty="0" err="1" smtClean="0"/>
              <a:t>ounder</a:t>
            </a:r>
            <a:r>
              <a:rPr lang="en-US" dirty="0" smtClean="0"/>
              <a:t> and CEO of Gazelles, Inc.</a:t>
            </a:r>
            <a:r>
              <a:rPr lang="en-US" sz="1200" b="0" i="0" kern="1200" noProof="0" dirty="0" smtClean="0">
                <a:solidFill>
                  <a:schemeClr val="tx1"/>
                </a:solidFill>
                <a:latin typeface="+mn-lt"/>
                <a:ea typeface="ＭＳ Ｐゴシック" charset="-128"/>
                <a:cs typeface="ＭＳ Ｐゴシック" charset="-128"/>
              </a:rPr>
              <a:t/>
            </a:r>
            <a:br>
              <a:rPr lang="en-US" sz="1200" b="0" i="0" kern="1200" noProof="0" dirty="0" smtClean="0">
                <a:solidFill>
                  <a:schemeClr val="tx1"/>
                </a:solidFill>
                <a:latin typeface="+mn-lt"/>
                <a:ea typeface="ＭＳ Ｐゴシック" charset="-128"/>
                <a:cs typeface="ＭＳ Ｐゴシック" charset="-128"/>
              </a:rPr>
            </a:br>
            <a:r>
              <a:rPr lang="en-US" sz="1200" b="0" i="0" kern="1200" noProof="0" dirty="0" smtClean="0">
                <a:solidFill>
                  <a:schemeClr val="tx1"/>
                </a:solidFill>
                <a:latin typeface="+mn-lt"/>
                <a:ea typeface="ＭＳ Ｐゴシック" charset="-128"/>
                <a:cs typeface="ＭＳ Ｐゴシック" charset="-128"/>
              </a:rPr>
              <a:t>This sample presentation is for entrepreneurs and executives of companies, aimed at helping them better manage the chaos that comes with growing a business.</a:t>
            </a:r>
          </a:p>
          <a:p>
            <a:endParaRPr lang="en-US" sz="1200" kern="1200" noProof="0" dirty="0" smtClean="0">
              <a:solidFill>
                <a:schemeClr val="tx1"/>
              </a:solidFill>
              <a:latin typeface="+mn-lt"/>
              <a:ea typeface="ＭＳ Ｐゴシック" charset="-128"/>
              <a:cs typeface="ＭＳ Ｐゴシック" charset="-128"/>
            </a:endParaRPr>
          </a:p>
          <a:p>
            <a:r>
              <a:rPr lang="en-US" sz="1200" kern="1200" noProof="0" dirty="0" smtClean="0">
                <a:solidFill>
                  <a:schemeClr val="tx1"/>
                </a:solidFill>
                <a:latin typeface="+mn-lt"/>
                <a:ea typeface="ＭＳ Ｐゴシック" charset="-128"/>
                <a:cs typeface="ＭＳ Ｐゴシック" charset="-128"/>
              </a:rPr>
              <a:t>The Gazelles presentations are clear and concise; simple, yet bold – it is the style embraced by growth firms.</a:t>
            </a:r>
          </a:p>
          <a:p>
            <a:r>
              <a:rPr lang="en-US" sz="1200" i="0" kern="1200" noProof="0" dirty="0" smtClean="0">
                <a:solidFill>
                  <a:schemeClr val="tx1"/>
                </a:solidFill>
                <a:latin typeface="+mn-lt"/>
                <a:ea typeface="ＭＳ Ｐゴシック" charset="-128"/>
                <a:cs typeface="ＭＳ Ｐゴシック" charset="-128"/>
              </a:rPr>
              <a:t>My PowerPoint style is not a lot of words on a slide – just key concepts. I like to use the black background, because it provides a lot of contrast and will let the words come out more intensively.</a:t>
            </a:r>
          </a:p>
          <a:p>
            <a:endParaRPr lang="en-US" sz="1200" i="0" kern="1200" noProof="0" dirty="0" smtClean="0">
              <a:solidFill>
                <a:schemeClr val="tx1"/>
              </a:solidFill>
              <a:latin typeface="+mn-lt"/>
              <a:ea typeface="ＭＳ Ｐゴシック" charset="-128"/>
              <a:cs typeface="ＭＳ Ｐゴシック" charset="-128"/>
            </a:endParaRPr>
          </a:p>
          <a:p>
            <a:r>
              <a:rPr lang="en-US" sz="1200" i="0" kern="1200" noProof="0" dirty="0" smtClean="0">
                <a:solidFill>
                  <a:schemeClr val="tx1"/>
                </a:solidFill>
                <a:latin typeface="+mn-lt"/>
                <a:ea typeface="ＭＳ Ｐゴシック" charset="-128"/>
                <a:cs typeface="ＭＳ Ｐゴシック" charset="-128"/>
              </a:rPr>
              <a:t>My presentation style is to stand in front of the audience without a podium and share lots of stories of actual growth companies, like those represented in my audience, applying and having success with our tools and techniques.  Audiences tend to not remember facts, but they’ll remember the stories.  More specifically, I’ll share a key point (highlighted in the PowerPoint), tell a story, then review how the story relates back to the key point.  Then I’ll ask the audience to take a few minutes and apply the key point to their own company.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Note</a:t>
            </a:r>
            <a:r>
              <a:rPr lang="en-US" sz="1200" i="1" kern="1200" dirty="0" smtClean="0">
                <a:solidFill>
                  <a:schemeClr val="tx1"/>
                </a:solidFill>
                <a:effectLst/>
                <a:latin typeface="+mn-lt"/>
                <a:ea typeface="+mn-ea"/>
                <a:cs typeface="+mn-cs"/>
              </a:rPr>
              <a:t>: You understand that Microsoft does not endorse or control the content provided in the following presentation.</a:t>
            </a:r>
          </a:p>
          <a:p>
            <a:r>
              <a:rPr lang="en-US" sz="1200" kern="1200" noProof="0" dirty="0" smtClean="0">
                <a:solidFill>
                  <a:schemeClr val="tx1"/>
                </a:solidFill>
                <a:latin typeface="+mn-lt"/>
                <a:ea typeface="ＭＳ Ｐゴシック" charset="-128"/>
                <a:cs typeface="ＭＳ Ｐゴシック" charset="-128"/>
              </a:rPr>
              <a:t>	</a:t>
            </a:r>
          </a:p>
          <a:p>
            <a:r>
              <a:rPr lang="en-US" sz="1200" b="1" kern="1200" noProof="0" dirty="0" smtClean="0">
                <a:solidFill>
                  <a:schemeClr val="tx1"/>
                </a:solidFill>
                <a:latin typeface="+mn-lt"/>
                <a:ea typeface="ＭＳ Ｐゴシック" charset="-128"/>
                <a:cs typeface="ＭＳ Ｐゴシック" charset="-128"/>
              </a:rPr>
              <a:t>Slide Notes: </a:t>
            </a:r>
          </a:p>
          <a:p>
            <a:pPr lvl="1"/>
            <a:r>
              <a:rPr lang="en-US" sz="1200" i="1" kern="1200" noProof="0" dirty="0" smtClean="0">
                <a:solidFill>
                  <a:schemeClr val="tx1"/>
                </a:solidFill>
                <a:latin typeface="+mn-lt"/>
                <a:ea typeface="ＭＳ Ｐゴシック" charset="-128"/>
                <a:cs typeface="ＭＳ Ｐゴシック" charset="-128"/>
              </a:rPr>
              <a:t>Color coding used to delineate key points and align with key elements of my company.</a:t>
            </a:r>
            <a:br>
              <a:rPr lang="en-US" sz="1200" i="1" kern="1200" noProof="0" dirty="0" smtClean="0">
                <a:solidFill>
                  <a:schemeClr val="tx1"/>
                </a:solidFill>
                <a:latin typeface="+mn-lt"/>
                <a:ea typeface="ＭＳ Ｐゴシック" charset="-128"/>
                <a:cs typeface="ＭＳ Ｐゴシック" charset="-128"/>
              </a:rPr>
            </a:br>
            <a:r>
              <a:rPr lang="en-US" sz="1200" i="1" kern="1200" noProof="0" dirty="0" smtClean="0">
                <a:solidFill>
                  <a:schemeClr val="tx1"/>
                </a:solidFill>
                <a:latin typeface="+mn-lt"/>
                <a:ea typeface="ＭＳ Ｐゴシック" charset="-128"/>
                <a:cs typeface="ＭＳ Ｐゴシック" charset="-128"/>
              </a:rPr>
              <a:t>In this case, the yellow bar to the left is one of the two key colors of our logo. You’ll find custom layouts with a few color options, such as those on subsequent slides, on the Home tab under Slides</a:t>
            </a:r>
            <a:r>
              <a:rPr lang="en-US" sz="1200" i="1" kern="1200" baseline="0" noProof="0" dirty="0" smtClean="0">
                <a:solidFill>
                  <a:schemeClr val="tx1"/>
                </a:solidFill>
                <a:latin typeface="+mn-lt"/>
                <a:ea typeface="ＭＳ Ｐゴシック" charset="-128"/>
                <a:cs typeface="ＭＳ Ｐゴシック" charset="-128"/>
              </a:rPr>
              <a:t>. </a:t>
            </a:r>
          </a:p>
          <a:p>
            <a:pPr lvl="2"/>
            <a:r>
              <a:rPr lang="en-US" sz="1200" i="1" kern="1200" baseline="0" noProof="0" dirty="0" smtClean="0">
                <a:solidFill>
                  <a:schemeClr val="tx1"/>
                </a:solidFill>
                <a:latin typeface="+mn-lt"/>
                <a:ea typeface="ＭＳ Ｐゴシック" charset="-128"/>
                <a:cs typeface="ＭＳ Ｐゴシック" charset="-128"/>
              </a:rPr>
              <a:t>To change the color of objects on any slide layout, switch to Slide Master view. On the Themes tab, under Master Views, click Edit Master, and then click Slide Master.</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Black on black background – embed an image of your own logo (the double swish you see is similar to the one from our old Gazelles logo)</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To replace the ‘Your Logo’ placeholder with your own logo, switch to Slide Master view. On  the Themes tab, under Master Views, click Edit Master, and then click Slide Master. When you replace the placeholder image with your logo on the slide master, it will appear on all slides</a:t>
            </a:r>
            <a:r>
              <a:rPr lang="en-US" sz="1200" i="1" kern="1200" baseline="0" noProof="0" dirty="0" smtClean="0">
                <a:solidFill>
                  <a:schemeClr val="tx1"/>
                </a:solidFill>
                <a:latin typeface="+mn-lt"/>
                <a:ea typeface="ＭＳ Ｐゴシック" charset="-128"/>
                <a:cs typeface="ＭＳ Ｐゴシック" charset="-128"/>
              </a:rPr>
              <a:t>.</a:t>
            </a:r>
          </a:p>
          <a:p>
            <a:pPr marL="228600" lvl="1" indent="0">
              <a:buNone/>
            </a:pPr>
            <a:endParaRPr lang="en-US" sz="1200" i="1" kern="1200" baseline="0" noProof="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1</a:t>
            </a:fld>
            <a:endParaRPr lang="en-US"/>
          </a:p>
        </p:txBody>
      </p:sp>
    </p:spTree>
    <p:extLst>
      <p:ext uri="{BB962C8B-B14F-4D97-AF65-F5344CB8AC3E}">
        <p14:creationId xmlns:p14="http://schemas.microsoft.com/office/powerpoint/2010/main" val="1976486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noProof="0" dirty="0" smtClean="0">
                <a:solidFill>
                  <a:schemeClr val="tx1"/>
                </a:solidFill>
                <a:latin typeface="+mn-lt"/>
                <a:ea typeface="ＭＳ Ｐゴシック" charset="-128"/>
                <a:cs typeface="ＭＳ Ｐゴシック" charset="-128"/>
              </a:rPr>
              <a:t>“Tell them what you’re going to tell them” </a:t>
            </a:r>
          </a:p>
          <a:p>
            <a:r>
              <a:rPr lang="en-US" sz="1200" b="0" kern="1200" noProof="0" dirty="0" smtClean="0">
                <a:solidFill>
                  <a:schemeClr val="tx1"/>
                </a:solidFill>
                <a:latin typeface="+mn-lt"/>
                <a:ea typeface="ＭＳ Ｐゴシック" charset="-128"/>
                <a:cs typeface="ＭＳ Ｐゴシック" charset="-128"/>
              </a:rPr>
              <a:t>Once I paint them a picture of the success they’ll achieve, using the opening story and slide, I next outline no more than 3 to 5 key </a:t>
            </a:r>
            <a:r>
              <a:rPr lang="en-US" sz="1200" b="0" i="0" kern="1200" noProof="0" dirty="0" smtClean="0">
                <a:solidFill>
                  <a:schemeClr val="tx1"/>
                </a:solidFill>
                <a:latin typeface="+mn-lt"/>
                <a:ea typeface="ＭＳ Ｐゴシック" charset="-128"/>
                <a:cs typeface="ＭＳ Ｐゴシック" charset="-128"/>
              </a:rPr>
              <a:t>“</a:t>
            </a:r>
            <a:r>
              <a:rPr lang="en-US" sz="1200" b="0" kern="1200" noProof="0" dirty="0" smtClean="0">
                <a:solidFill>
                  <a:schemeClr val="tx1"/>
                </a:solidFill>
                <a:latin typeface="+mn-lt"/>
                <a:ea typeface="ＭＳ Ｐゴシック" charset="-128"/>
                <a:cs typeface="ＭＳ Ｐゴシック" charset="-128"/>
              </a:rPr>
              <a:t>how </a:t>
            </a:r>
            <a:r>
              <a:rPr lang="en-US" sz="1200" b="0" kern="1200" noProof="0" dirty="0" err="1" smtClean="0">
                <a:solidFill>
                  <a:schemeClr val="tx1"/>
                </a:solidFill>
                <a:latin typeface="+mn-lt"/>
                <a:ea typeface="ＭＳ Ｐゴシック" charset="-128"/>
                <a:cs typeface="ＭＳ Ｐゴシック" charset="-128"/>
              </a:rPr>
              <a:t>to’s</a:t>
            </a:r>
            <a:r>
              <a:rPr lang="en-US" sz="1200" b="0" kern="1200" noProof="0" dirty="0" smtClean="0">
                <a:solidFill>
                  <a:schemeClr val="tx1"/>
                </a:solidFill>
                <a:latin typeface="+mn-lt"/>
                <a:ea typeface="ＭＳ Ｐゴシック" charset="-128"/>
                <a:cs typeface="ＭＳ Ｐゴシック" charset="-128"/>
              </a:rPr>
              <a:t>” for achieving this success, color-coded to each upcoming section of the presentation.  </a:t>
            </a:r>
          </a:p>
          <a:p>
            <a:r>
              <a:rPr lang="en-US" sz="1200" b="0" kern="1200" noProof="0" dirty="0" smtClean="0">
                <a:solidFill>
                  <a:schemeClr val="tx1"/>
                </a:solidFill>
                <a:latin typeface="+mn-lt"/>
                <a:ea typeface="ＭＳ Ｐゴシック" charset="-128"/>
                <a:cs typeface="ＭＳ Ｐゴシック" charset="-128"/>
              </a:rPr>
              <a:t> </a:t>
            </a:r>
          </a:p>
          <a:p>
            <a:r>
              <a:rPr lang="en-US" sz="1200" b="0" kern="1200" noProof="0" dirty="0" smtClean="0">
                <a:solidFill>
                  <a:schemeClr val="tx1"/>
                </a:solidFill>
                <a:latin typeface="+mn-lt"/>
                <a:ea typeface="ＭＳ Ｐゴシック" charset="-128"/>
                <a:cs typeface="ＭＳ Ｐゴシック" charset="-128"/>
              </a:rPr>
              <a:t>For growing companies I have them focus on four key decisions they must get right: People, Strategy, Execution, and Cash.</a:t>
            </a:r>
            <a:br>
              <a:rPr lang="en-US" sz="1200" b="0" kern="1200" noProof="0" dirty="0" smtClean="0">
                <a:solidFill>
                  <a:schemeClr val="tx1"/>
                </a:solidFill>
                <a:latin typeface="+mn-lt"/>
                <a:ea typeface="ＭＳ Ｐゴシック" charset="-128"/>
                <a:cs typeface="ＭＳ Ｐゴシック" charset="-128"/>
              </a:rPr>
            </a:br>
            <a:r>
              <a:rPr lang="en-US" sz="1200" b="0" kern="1200" noProof="0" dirty="0" smtClean="0">
                <a:solidFill>
                  <a:schemeClr val="tx1"/>
                </a:solidFill>
                <a:latin typeface="+mn-lt"/>
                <a:ea typeface="ＭＳ Ｐゴシック" charset="-128"/>
                <a:cs typeface="ＭＳ Ｐゴシック" charset="-128"/>
              </a:rPr>
              <a:t>These four words are placed one per color-coded box.  And I’ll share a growth company example for each key point.</a:t>
            </a:r>
            <a:r>
              <a:rPr lang="en-US" b="0" noProof="0" dirty="0" smtClean="0"/>
              <a:t> </a:t>
            </a:r>
            <a:endParaRPr lang="en-US" b="0" noProof="0" dirty="0" smtClean="0">
              <a:ea typeface="ＭＳ Ｐゴシック" pitchFamily="26" charset="-128"/>
              <a:cs typeface="ＭＳ Ｐゴシック" pitchFamily="26"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2</a:t>
            </a:fld>
            <a:endParaRPr lang="en-US"/>
          </a:p>
        </p:txBody>
      </p:sp>
    </p:spTree>
    <p:extLst>
      <p:ext uri="{BB962C8B-B14F-4D97-AF65-F5344CB8AC3E}">
        <p14:creationId xmlns:p14="http://schemas.microsoft.com/office/powerpoint/2010/main" val="2540097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3</a:t>
            </a:fld>
            <a:endParaRPr lang="en-US"/>
          </a:p>
        </p:txBody>
      </p:sp>
    </p:spTree>
    <p:extLst>
      <p:ext uri="{BB962C8B-B14F-4D97-AF65-F5344CB8AC3E}">
        <p14:creationId xmlns:p14="http://schemas.microsoft.com/office/powerpoint/2010/main" val="2665870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noProof="0" dirty="0" smtClean="0">
                <a:solidFill>
                  <a:schemeClr val="tx1"/>
                </a:solidFill>
                <a:latin typeface="+mn-lt"/>
                <a:ea typeface="ＭＳ Ｐゴシック" charset="-128"/>
                <a:cs typeface="ＭＳ Ｐゴシック" charset="-128"/>
              </a:rPr>
              <a:t>Going into detail</a:t>
            </a:r>
            <a:endParaRPr lang="en-US" sz="1200" kern="1200" noProof="0" dirty="0" smtClean="0">
              <a:solidFill>
                <a:schemeClr val="tx1"/>
              </a:solidFill>
              <a:latin typeface="+mn-lt"/>
              <a:ea typeface="ＭＳ Ｐゴシック" charset="-128"/>
              <a:cs typeface="ＭＳ Ｐゴシック" charset="-128"/>
            </a:endParaRPr>
          </a:p>
          <a:p>
            <a:r>
              <a:rPr lang="en-US" sz="1200" b="0" kern="1200" noProof="0" dirty="0" smtClean="0">
                <a:solidFill>
                  <a:schemeClr val="tx1"/>
                </a:solidFill>
                <a:latin typeface="+mn-lt"/>
                <a:ea typeface="ＭＳ Ｐゴシック" charset="-128"/>
                <a:cs typeface="ＭＳ Ｐゴシック" charset="-128"/>
              </a:rPr>
              <a:t>Each key point is anchored with a question. I find posing a question to the audience relative to each key point engages them to proactively think and apply the ideas to their own situation vs. just listen to what I have to say.  </a:t>
            </a:r>
          </a:p>
          <a:p>
            <a:r>
              <a:rPr lang="en-US" sz="1200" kern="1200" noProof="0" dirty="0" smtClean="0">
                <a:solidFill>
                  <a:schemeClr val="tx1"/>
                </a:solidFill>
                <a:latin typeface="+mn-lt"/>
                <a:ea typeface="ＭＳ Ｐゴシック" charset="-128"/>
                <a:cs typeface="ＭＳ Ｐゴシック" charset="-128"/>
              </a:rPr>
              <a:t> </a:t>
            </a:r>
          </a:p>
          <a:p>
            <a:r>
              <a:rPr lang="en-US" sz="1200" b="1" kern="1200" noProof="0" dirty="0" smtClean="0">
                <a:solidFill>
                  <a:schemeClr val="tx1"/>
                </a:solidFill>
                <a:latin typeface="+mn-lt"/>
                <a:ea typeface="ＭＳ Ｐゴシック" charset="-128"/>
                <a:cs typeface="ＭＳ Ｐゴシック" charset="-128"/>
              </a:rPr>
              <a:t>Slide Notes:</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Place the title of the first key point where it says “People” and also in the box in the upper right.</a:t>
            </a:r>
            <a:br>
              <a:rPr lang="en-US" sz="1200" i="1" kern="1200" noProof="0" dirty="0" smtClean="0">
                <a:solidFill>
                  <a:schemeClr val="tx1"/>
                </a:solidFill>
                <a:latin typeface="+mn-lt"/>
                <a:ea typeface="ＭＳ Ｐゴシック" charset="-128"/>
                <a:cs typeface="ＭＳ Ｐゴシック" charset="-128"/>
              </a:rPr>
            </a:br>
            <a:r>
              <a:rPr lang="en-US" sz="1200" i="1" kern="1200" noProof="0" dirty="0" smtClean="0">
                <a:solidFill>
                  <a:schemeClr val="tx1"/>
                </a:solidFill>
                <a:latin typeface="+mn-lt"/>
                <a:ea typeface="ＭＳ Ｐゴシック" charset="-128"/>
                <a:cs typeface="ＭＳ Ｐゴシック" charset="-128"/>
              </a:rPr>
              <a:t>This may seem redundant, but the repetition is important.  </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The “</a:t>
            </a:r>
            <a:r>
              <a:rPr lang="en-US" sz="1200" i="1" kern="1200" noProof="0" dirty="0" err="1" smtClean="0">
                <a:solidFill>
                  <a:schemeClr val="tx1"/>
                </a:solidFill>
                <a:latin typeface="+mn-lt"/>
                <a:ea typeface="ＭＳ Ｐゴシック" charset="-128"/>
                <a:cs typeface="ＭＳ Ｐゴシック" charset="-128"/>
              </a:rPr>
              <a:t>subline</a:t>
            </a:r>
            <a:r>
              <a:rPr lang="en-US" sz="1200" i="1" kern="1200" noProof="0" dirty="0" smtClean="0">
                <a:solidFill>
                  <a:schemeClr val="tx1"/>
                </a:solidFill>
                <a:latin typeface="+mn-lt"/>
                <a:ea typeface="ＭＳ Ｐゴシック" charset="-128"/>
                <a:cs typeface="ＭＳ Ｐゴシック" charset="-128"/>
              </a:rPr>
              <a:t>” in the upper right hand box is for a one or two word anchor to the first key point.</a:t>
            </a:r>
            <a:br>
              <a:rPr lang="en-US" sz="1200" i="1" kern="1200" noProof="0" dirty="0" smtClean="0">
                <a:solidFill>
                  <a:schemeClr val="tx1"/>
                </a:solidFill>
                <a:latin typeface="+mn-lt"/>
                <a:ea typeface="ＭＳ Ｐゴシック" charset="-128"/>
                <a:cs typeface="ＭＳ Ｐゴシック" charset="-128"/>
              </a:rPr>
            </a:br>
            <a:r>
              <a:rPr lang="en-US" sz="1200" i="1" kern="1200" noProof="0" dirty="0" smtClean="0">
                <a:solidFill>
                  <a:schemeClr val="tx1"/>
                </a:solidFill>
                <a:latin typeface="+mn-lt"/>
                <a:ea typeface="ＭＳ Ｐゴシック" charset="-128"/>
                <a:cs typeface="ＭＳ Ｐゴシック" charset="-128"/>
              </a:rPr>
              <a:t>In my case, the </a:t>
            </a:r>
            <a:r>
              <a:rPr lang="en-US" sz="1200" i="1" kern="1200" noProof="0" dirty="0" err="1" smtClean="0">
                <a:solidFill>
                  <a:schemeClr val="tx1"/>
                </a:solidFill>
                <a:latin typeface="+mn-lt"/>
                <a:ea typeface="ＭＳ Ｐゴシック" charset="-128"/>
                <a:cs typeface="ＭＳ Ｐゴシック" charset="-128"/>
              </a:rPr>
              <a:t>subline</a:t>
            </a:r>
            <a:r>
              <a:rPr lang="en-US" sz="1200" i="1" kern="1200" noProof="0" dirty="0" smtClean="0">
                <a:solidFill>
                  <a:schemeClr val="tx1"/>
                </a:solidFill>
                <a:latin typeface="+mn-lt"/>
                <a:ea typeface="ＭＳ Ｐゴシック" charset="-128"/>
                <a:cs typeface="ＭＳ Ｐゴシック" charset="-128"/>
              </a:rPr>
              <a:t> for “People” is “Happiness” – it’s the people you surround yourself with in business who impact your happiness.</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I’ll then carry the “box” in the upper right hand corner, color-coded to that section, to additional content slides in that section.</a:t>
            </a:r>
            <a:endParaRPr lang="en-US" sz="1200" kern="1200" noProof="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4</a:t>
            </a:fld>
            <a:endParaRPr lang="en-US"/>
          </a:p>
        </p:txBody>
      </p:sp>
    </p:spTree>
    <p:extLst>
      <p:ext uri="{BB962C8B-B14F-4D97-AF65-F5344CB8AC3E}">
        <p14:creationId xmlns:p14="http://schemas.microsoft.com/office/powerpoint/2010/main" val="142234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noProof="0" dirty="0" smtClean="0">
                <a:solidFill>
                  <a:schemeClr val="tx1"/>
                </a:solidFill>
                <a:latin typeface="+mn-lt"/>
                <a:ea typeface="ＭＳ Ｐゴシック" charset="-128"/>
                <a:cs typeface="ＭＳ Ｐゴシック" charset="-128"/>
              </a:rPr>
              <a:t>Again I put only the key concept on screen and then talk about it.</a:t>
            </a:r>
          </a:p>
          <a:p>
            <a:r>
              <a:rPr lang="en-US" sz="1200" kern="1200" noProof="0" dirty="0" smtClean="0">
                <a:solidFill>
                  <a:schemeClr val="tx1"/>
                </a:solidFill>
                <a:latin typeface="+mn-lt"/>
                <a:ea typeface="ＭＳ Ｐゴシック" charset="-128"/>
                <a:cs typeface="ＭＳ Ｐゴシック" charset="-128"/>
              </a:rPr>
              <a:t> </a:t>
            </a:r>
          </a:p>
          <a:p>
            <a:r>
              <a:rPr lang="en-US" sz="1200" b="1" kern="1200" noProof="0" dirty="0" smtClean="0">
                <a:solidFill>
                  <a:schemeClr val="tx1"/>
                </a:solidFill>
                <a:latin typeface="+mn-lt"/>
                <a:ea typeface="ＭＳ Ｐゴシック" charset="-128"/>
                <a:cs typeface="ＭＳ Ｐゴシック" charset="-128"/>
              </a:rPr>
              <a:t>Slide Note:</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This slide illustrates the alignment with a new topic using color. Note that it uses a color-coded</a:t>
            </a:r>
            <a:r>
              <a:rPr lang="en-US" sz="1200" i="1" kern="1200" baseline="0" noProof="0" dirty="0" smtClean="0">
                <a:solidFill>
                  <a:schemeClr val="tx1"/>
                </a:solidFill>
                <a:latin typeface="+mn-lt"/>
                <a:ea typeface="ＭＳ Ｐゴシック" charset="-128"/>
                <a:cs typeface="ＭＳ Ｐゴシック" charset="-128"/>
              </a:rPr>
              <a:t> Section Header layout.</a:t>
            </a:r>
            <a:endParaRPr lang="en-US" sz="1200" i="1" kern="1200" noProof="0" dirty="0" smtClean="0">
              <a:solidFill>
                <a:schemeClr val="tx1"/>
              </a:solidFill>
              <a:latin typeface="+mn-lt"/>
              <a:ea typeface="ＭＳ Ｐゴシック" charset="-128"/>
              <a:cs typeface="ＭＳ Ｐゴシック" charset="-128"/>
            </a:endParaRPr>
          </a:p>
          <a:p>
            <a:endParaRPr lang="en-US" noProof="0"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9</a:t>
            </a:fld>
            <a:endParaRPr lang="en-US"/>
          </a:p>
        </p:txBody>
      </p:sp>
    </p:spTree>
    <p:extLst>
      <p:ext uri="{BB962C8B-B14F-4D97-AF65-F5344CB8AC3E}">
        <p14:creationId xmlns:p14="http://schemas.microsoft.com/office/powerpoint/2010/main" val="3756284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smtClean="0">
                <a:ea typeface="ＭＳ Ｐゴシック" pitchFamily="26" charset="-128"/>
                <a:cs typeface="ＭＳ Ｐゴシック" pitchFamily="26" charset="-128"/>
              </a:rPr>
              <a:t>Key Points</a:t>
            </a:r>
          </a:p>
          <a:p>
            <a:r>
              <a:rPr lang="en-US" sz="1200" kern="1200" dirty="0" smtClean="0">
                <a:solidFill>
                  <a:schemeClr val="tx1"/>
                </a:solidFill>
                <a:latin typeface="+mn-lt"/>
                <a:ea typeface="ＭＳ Ｐゴシック" charset="-128"/>
                <a:cs typeface="ＭＳ Ｐゴシック" charset="-128"/>
              </a:rPr>
              <a:t>For certain key points, I’ll simply place a few words on a slide without any other visuals,</a:t>
            </a:r>
            <a:r>
              <a:rPr lang="en-US" sz="1200" kern="1200" baseline="0" dirty="0" smtClean="0">
                <a:solidFill>
                  <a:schemeClr val="tx1"/>
                </a:solidFill>
                <a:latin typeface="+mn-lt"/>
                <a:ea typeface="ＭＳ Ｐゴシック" charset="-128"/>
                <a:cs typeface="ＭＳ Ｐゴシック" charset="-128"/>
              </a:rPr>
              <a:t> </a:t>
            </a:r>
            <a:r>
              <a:rPr lang="en-US" sz="1200" kern="1200" dirty="0" smtClean="0">
                <a:solidFill>
                  <a:schemeClr val="tx1"/>
                </a:solidFill>
                <a:latin typeface="+mn-lt"/>
                <a:ea typeface="ＭＳ Ｐゴシック" charset="-128"/>
                <a:cs typeface="ＭＳ Ｐゴシック" charset="-128"/>
              </a:rPr>
              <a:t>especially when I can’t find an appropriate picture and I want the words to linger in the minds of my audience.</a:t>
            </a:r>
            <a:br>
              <a:rPr lang="en-US" sz="1200" kern="1200" dirty="0" smtClean="0">
                <a:solidFill>
                  <a:schemeClr val="tx1"/>
                </a:solidFill>
                <a:latin typeface="+mn-lt"/>
                <a:ea typeface="ＭＳ Ｐゴシック" charset="-128"/>
                <a:cs typeface="ＭＳ Ｐゴシック" charset="-128"/>
              </a:rPr>
            </a:br>
            <a:r>
              <a:rPr lang="en-US" sz="1200" kern="1200" dirty="0" smtClean="0">
                <a:solidFill>
                  <a:schemeClr val="tx1"/>
                </a:solidFill>
                <a:latin typeface="+mn-lt"/>
                <a:ea typeface="ＭＳ Ｐゴシック" charset="-128"/>
                <a:cs typeface="ＭＳ Ｐゴシック" charset="-128"/>
              </a:rPr>
              <a:t>Again, I’ll always tell a story that brings the key point alive for the audience while I keep the words on the screen, effectively </a:t>
            </a:r>
            <a:r>
              <a:rPr lang="en-US" sz="1200" i="0" kern="1200" dirty="0" smtClean="0">
                <a:solidFill>
                  <a:schemeClr val="tx1"/>
                </a:solidFill>
                <a:latin typeface="+mn-lt"/>
                <a:ea typeface="ＭＳ Ｐゴシック" charset="-128"/>
                <a:cs typeface="ＭＳ Ｐゴシック" charset="-128"/>
              </a:rPr>
              <a:t>“</a:t>
            </a:r>
            <a:r>
              <a:rPr lang="en-US" sz="1200" kern="1200" dirty="0" smtClean="0">
                <a:solidFill>
                  <a:schemeClr val="tx1"/>
                </a:solidFill>
                <a:latin typeface="+mn-lt"/>
                <a:ea typeface="ＭＳ Ｐゴシック" charset="-128"/>
                <a:cs typeface="ＭＳ Ｐゴシック" charset="-128"/>
              </a:rPr>
              <a:t>burning“ an image in their mind.</a:t>
            </a:r>
          </a:p>
        </p:txBody>
      </p:sp>
      <p:sp>
        <p:nvSpPr>
          <p:cNvPr id="4" name="Slide Number Placeholder 3"/>
          <p:cNvSpPr>
            <a:spLocks noGrp="1"/>
          </p:cNvSpPr>
          <p:nvPr>
            <p:ph type="sldNum" sz="quarter" idx="10"/>
          </p:nvPr>
        </p:nvSpPr>
        <p:spPr/>
        <p:txBody>
          <a:bodyPr/>
          <a:lstStyle/>
          <a:p>
            <a:fld id="{B36BCB27-A446-4242-994B-61F6F8572BA8}" type="slidenum">
              <a:rPr lang="en-US" smtClean="0"/>
              <a:pPr/>
              <a:t>10</a:t>
            </a:fld>
            <a:endParaRPr lang="en-US"/>
          </a:p>
        </p:txBody>
      </p:sp>
    </p:spTree>
    <p:extLst>
      <p:ext uri="{BB962C8B-B14F-4D97-AF65-F5344CB8AC3E}">
        <p14:creationId xmlns:p14="http://schemas.microsoft.com/office/powerpoint/2010/main" val="3944974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11</a:t>
            </a:fld>
            <a:endParaRPr lang="en-US"/>
          </a:p>
        </p:txBody>
      </p:sp>
    </p:spTree>
    <p:extLst>
      <p:ext uri="{BB962C8B-B14F-4D97-AF65-F5344CB8AC3E}">
        <p14:creationId xmlns:p14="http://schemas.microsoft.com/office/powerpoint/2010/main" val="99614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noProof="0" dirty="0" smtClean="0">
                <a:solidFill>
                  <a:schemeClr val="tx1"/>
                </a:solidFill>
                <a:latin typeface="+mn-lt"/>
                <a:ea typeface="ＭＳ Ｐゴシック" charset="-128"/>
                <a:cs typeface="ＭＳ Ｐゴシック" charset="-128"/>
              </a:rPr>
              <a:t>Image slides</a:t>
            </a:r>
            <a:endParaRPr lang="en-US" sz="1200" kern="1200" noProof="0" dirty="0" smtClean="0">
              <a:solidFill>
                <a:schemeClr val="tx1"/>
              </a:solidFill>
              <a:latin typeface="+mn-lt"/>
              <a:ea typeface="ＭＳ Ｐゴシック" charset="-128"/>
              <a:cs typeface="ＭＳ Ｐゴシック" charset="-128"/>
            </a:endParaRPr>
          </a:p>
          <a:p>
            <a:r>
              <a:rPr lang="en-US" sz="1200" i="0" kern="1200" dirty="0" smtClean="0">
                <a:solidFill>
                  <a:schemeClr val="tx1"/>
                </a:solidFill>
                <a:latin typeface="+mn-lt"/>
                <a:ea typeface="ＭＳ Ｐゴシック" charset="-128"/>
                <a:cs typeface="ＭＳ Ｐゴシック" charset="-128"/>
              </a:rPr>
              <a:t>Try to emphasize your concepts with pictures.  And I tend to use real pictures – pictures of the companies and executives that are the subjects of my stories.</a:t>
            </a:r>
            <a:br>
              <a:rPr lang="en-US" sz="1200" i="0" kern="1200" dirty="0" smtClean="0">
                <a:solidFill>
                  <a:schemeClr val="tx1"/>
                </a:solidFill>
                <a:latin typeface="+mn-lt"/>
                <a:ea typeface="ＭＳ Ｐゴシック" charset="-128"/>
                <a:cs typeface="ＭＳ Ｐゴシック" charset="-128"/>
              </a:rPr>
            </a:br>
            <a:r>
              <a:rPr lang="en-US" sz="1200" i="0" kern="1200" dirty="0" smtClean="0">
                <a:solidFill>
                  <a:schemeClr val="tx1"/>
                </a:solidFill>
                <a:latin typeface="+mn-lt"/>
                <a:ea typeface="ＭＳ Ｐゴシック" charset="-128"/>
                <a:cs typeface="ＭＳ Ｐゴシック" charset="-128"/>
              </a:rPr>
              <a:t>Or I’ll choose a picture that elicits an emotional response to a key point I’m making.  It’s important to touch a listener’s heart and head.  </a:t>
            </a:r>
          </a:p>
          <a:p>
            <a:r>
              <a:rPr lang="en-US" sz="1200" b="1" kern="1200" dirty="0" smtClean="0">
                <a:solidFill>
                  <a:schemeClr val="tx1"/>
                </a:solidFill>
                <a:latin typeface="+mn-lt"/>
                <a:ea typeface="ＭＳ Ｐゴシック" charset="-128"/>
                <a:cs typeface="ＭＳ Ｐゴシック" charset="-128"/>
              </a:rPr>
              <a:t> </a:t>
            </a:r>
            <a:endParaRPr lang="en-US" sz="1200" kern="1200" dirty="0" smtClean="0">
              <a:solidFill>
                <a:schemeClr val="tx1"/>
              </a:solidFill>
              <a:latin typeface="+mn-lt"/>
              <a:ea typeface="ＭＳ Ｐゴシック" charset="-128"/>
              <a:cs typeface="ＭＳ Ｐゴシック" charset="-128"/>
            </a:endParaRPr>
          </a:p>
          <a:p>
            <a:r>
              <a:rPr lang="en-US" sz="1200" b="1" kern="1200" dirty="0" smtClean="0">
                <a:solidFill>
                  <a:schemeClr val="tx1"/>
                </a:solidFill>
                <a:latin typeface="+mn-lt"/>
                <a:ea typeface="ＭＳ Ｐゴシック" charset="-128"/>
                <a:cs typeface="ＭＳ Ｐゴシック" charset="-128"/>
              </a:rPr>
              <a:t>Slide Notes:</a:t>
            </a:r>
            <a:endParaRPr lang="en-US" sz="1200" kern="1200" dirty="0" smtClean="0">
              <a:solidFill>
                <a:schemeClr val="tx1"/>
              </a:solidFill>
              <a:latin typeface="+mn-lt"/>
              <a:ea typeface="ＭＳ Ｐゴシック" charset="-128"/>
              <a:cs typeface="ＭＳ Ｐゴシック" charset="-128"/>
            </a:endParaRPr>
          </a:p>
          <a:p>
            <a:pPr lvl="1"/>
            <a:r>
              <a:rPr lang="en-US" sz="1200" i="1" kern="1200" dirty="0" smtClean="0">
                <a:solidFill>
                  <a:schemeClr val="tx1"/>
                </a:solidFill>
                <a:latin typeface="+mn-lt"/>
                <a:ea typeface="ＭＳ Ｐゴシック" charset="-128"/>
                <a:cs typeface="ＭＳ Ｐゴシック" charset="-128"/>
              </a:rPr>
              <a:t>Note the left bar color aligns with the section color – visual clue that I’m still in Section 1.</a:t>
            </a:r>
          </a:p>
          <a:p>
            <a:pPr lvl="1"/>
            <a:r>
              <a:rPr lang="en-US" sz="1200" i="1" kern="1200" dirty="0" smtClean="0">
                <a:solidFill>
                  <a:schemeClr val="tx1"/>
                </a:solidFill>
                <a:latin typeface="+mn-lt"/>
                <a:ea typeface="ＭＳ Ｐゴシック" charset="-128"/>
                <a:cs typeface="ＭＳ Ｐゴシック" charset="-128"/>
              </a:rPr>
              <a:t>To set a picture as a slide background, as on this slide, hold down CONTROL, click the slide and then click Format Background</a:t>
            </a:r>
            <a:r>
              <a:rPr lang="en-US" sz="1200" i="1" kern="1200" baseline="0" dirty="0" smtClean="0">
                <a:solidFill>
                  <a:schemeClr val="tx1"/>
                </a:solidFill>
                <a:latin typeface="+mn-lt"/>
                <a:ea typeface="ＭＳ Ｐゴシック" charset="-128"/>
                <a:cs typeface="ＭＳ Ｐゴシック" charset="-128"/>
              </a:rPr>
              <a:t>.</a:t>
            </a:r>
            <a:endParaRPr lang="en-US" sz="1200" kern="1200" dirty="0" smtClean="0">
              <a:solidFill>
                <a:schemeClr val="tx1"/>
              </a:solidFill>
              <a:latin typeface="+mn-lt"/>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19</a:t>
            </a:fld>
            <a:endParaRPr lang="en-US"/>
          </a:p>
        </p:txBody>
      </p:sp>
    </p:spTree>
    <p:extLst>
      <p:ext uri="{BB962C8B-B14F-4D97-AF65-F5344CB8AC3E}">
        <p14:creationId xmlns:p14="http://schemas.microsoft.com/office/powerpoint/2010/main" val="597497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smtClean="0">
                <a:ea typeface="ＭＳ Ｐゴシック" pitchFamily="26" charset="-128"/>
                <a:cs typeface="ＭＳ Ｐゴシック" pitchFamily="26" charset="-128"/>
              </a:rPr>
              <a:t>Verne </a:t>
            </a:r>
            <a:r>
              <a:rPr lang="en-US" b="1" noProof="0" dirty="0" err="1" smtClean="0">
                <a:ea typeface="ＭＳ Ｐゴシック" pitchFamily="26" charset="-128"/>
                <a:cs typeface="ＭＳ Ｐゴシック" pitchFamily="26" charset="-128"/>
              </a:rPr>
              <a:t>Harnish</a:t>
            </a:r>
            <a:r>
              <a:rPr lang="en-US" b="1" noProof="0" dirty="0" smtClean="0">
                <a:ea typeface="ＭＳ Ｐゴシック" pitchFamily="26" charset="-128"/>
                <a:cs typeface="ＭＳ Ｐゴシック" pitchFamily="26" charset="-128"/>
              </a:rPr>
              <a:t> “Growth Guy”  </a:t>
            </a:r>
          </a:p>
          <a:p>
            <a:r>
              <a:rPr lang="en-US" sz="1200" b="0" i="0" kern="1200" noProof="0" dirty="0" smtClean="0">
                <a:solidFill>
                  <a:schemeClr val="tx1"/>
                </a:solidFill>
                <a:latin typeface="+mn-lt"/>
                <a:ea typeface="ＭＳ Ｐゴシック" charset="-128"/>
                <a:cs typeface="ＭＳ Ｐゴシック" charset="-128"/>
              </a:rPr>
              <a:t>Verne </a:t>
            </a:r>
            <a:r>
              <a:rPr lang="en-US" sz="1200" b="0" i="0" kern="1200" noProof="0" dirty="0" err="1" smtClean="0">
                <a:solidFill>
                  <a:schemeClr val="tx1"/>
                </a:solidFill>
                <a:latin typeface="+mn-lt"/>
                <a:ea typeface="ＭＳ Ｐゴシック" charset="-128"/>
                <a:cs typeface="ＭＳ Ｐゴシック" charset="-128"/>
              </a:rPr>
              <a:t>Harnish</a:t>
            </a:r>
            <a:r>
              <a:rPr lang="en-US" sz="1200" b="0" i="0" kern="1200" noProof="0" dirty="0" smtClean="0">
                <a:solidFill>
                  <a:schemeClr val="tx1"/>
                </a:solidFill>
                <a:latin typeface="+mn-lt"/>
                <a:ea typeface="ＭＳ Ｐゴシック" charset="-128"/>
                <a:cs typeface="ＭＳ Ｐゴシック" charset="-128"/>
              </a:rPr>
              <a:t> is founder of the Entrepreneurs‘ Organization (EO) and is well-known as the “Growth Guy”. He is also f</a:t>
            </a:r>
            <a:r>
              <a:rPr lang="en-US" dirty="0" err="1" smtClean="0"/>
              <a:t>ounder</a:t>
            </a:r>
            <a:r>
              <a:rPr lang="en-US" dirty="0" smtClean="0"/>
              <a:t> and CEO of Gazelles, Inc.</a:t>
            </a:r>
            <a:r>
              <a:rPr lang="en-US" sz="1200" b="0" i="0" kern="1200" noProof="0" dirty="0" smtClean="0">
                <a:solidFill>
                  <a:schemeClr val="tx1"/>
                </a:solidFill>
                <a:latin typeface="+mn-lt"/>
                <a:ea typeface="ＭＳ Ｐゴシック" charset="-128"/>
                <a:cs typeface="ＭＳ Ｐゴシック" charset="-128"/>
              </a:rPr>
              <a:t/>
            </a:r>
            <a:br>
              <a:rPr lang="en-US" sz="1200" b="0" i="0" kern="1200" noProof="0" dirty="0" smtClean="0">
                <a:solidFill>
                  <a:schemeClr val="tx1"/>
                </a:solidFill>
                <a:latin typeface="+mn-lt"/>
                <a:ea typeface="ＭＳ Ｐゴシック" charset="-128"/>
                <a:cs typeface="ＭＳ Ｐゴシック" charset="-128"/>
              </a:rPr>
            </a:br>
            <a:r>
              <a:rPr lang="en-US" sz="1200" b="0" i="0" kern="1200" noProof="0" dirty="0" smtClean="0">
                <a:solidFill>
                  <a:schemeClr val="tx1"/>
                </a:solidFill>
                <a:latin typeface="+mn-lt"/>
                <a:ea typeface="ＭＳ Ｐゴシック" charset="-128"/>
                <a:cs typeface="ＭＳ Ｐゴシック" charset="-128"/>
              </a:rPr>
              <a:t>This sample presentation is for entrepreneurs and executives of companies, aimed at helping them better manage the chaos that comes with growing a business.</a:t>
            </a:r>
          </a:p>
          <a:p>
            <a:endParaRPr lang="en-US" sz="1200" kern="1200" noProof="0" dirty="0" smtClean="0">
              <a:solidFill>
                <a:schemeClr val="tx1"/>
              </a:solidFill>
              <a:latin typeface="+mn-lt"/>
              <a:ea typeface="ＭＳ Ｐゴシック" charset="-128"/>
              <a:cs typeface="ＭＳ Ｐゴシック" charset="-128"/>
            </a:endParaRPr>
          </a:p>
          <a:p>
            <a:r>
              <a:rPr lang="en-US" sz="1200" kern="1200" noProof="0" dirty="0" smtClean="0">
                <a:solidFill>
                  <a:schemeClr val="tx1"/>
                </a:solidFill>
                <a:latin typeface="+mn-lt"/>
                <a:ea typeface="ＭＳ Ｐゴシック" charset="-128"/>
                <a:cs typeface="ＭＳ Ｐゴシック" charset="-128"/>
              </a:rPr>
              <a:t>The Gazelles presentations are clear and concise; simple, yet bold – it is the style embraced by growth firms.</a:t>
            </a:r>
          </a:p>
          <a:p>
            <a:r>
              <a:rPr lang="en-US" sz="1200" i="0" kern="1200" noProof="0" dirty="0" smtClean="0">
                <a:solidFill>
                  <a:schemeClr val="tx1"/>
                </a:solidFill>
                <a:latin typeface="+mn-lt"/>
                <a:ea typeface="ＭＳ Ｐゴシック" charset="-128"/>
                <a:cs typeface="ＭＳ Ｐゴシック" charset="-128"/>
              </a:rPr>
              <a:t>My PowerPoint style is not a lot of words on a slide – just key concepts. I like to use the black background, because it provides a lot of contrast and will let the words come out more intensively.</a:t>
            </a:r>
          </a:p>
          <a:p>
            <a:endParaRPr lang="en-US" sz="1200" i="0" kern="1200" noProof="0" dirty="0" smtClean="0">
              <a:solidFill>
                <a:schemeClr val="tx1"/>
              </a:solidFill>
              <a:latin typeface="+mn-lt"/>
              <a:ea typeface="ＭＳ Ｐゴシック" charset="-128"/>
              <a:cs typeface="ＭＳ Ｐゴシック" charset="-128"/>
            </a:endParaRPr>
          </a:p>
          <a:p>
            <a:r>
              <a:rPr lang="en-US" sz="1200" i="0" kern="1200" noProof="0" dirty="0" smtClean="0">
                <a:solidFill>
                  <a:schemeClr val="tx1"/>
                </a:solidFill>
                <a:latin typeface="+mn-lt"/>
                <a:ea typeface="ＭＳ Ｐゴシック" charset="-128"/>
                <a:cs typeface="ＭＳ Ｐゴシック" charset="-128"/>
              </a:rPr>
              <a:t>My presentation style is to stand in front of the audience without a podium and share lots of stories of actual growth companies, like those represented in my audience, applying and having success with our tools and techniques.  Audiences tend to not remember facts, but they’ll remember the stories.  More specifically, I’ll share a key point (highlighted in the PowerPoint), tell a story, then review how the story relates back to the key point.  Then I’ll ask the audience to take a few minutes and apply the key point to their own company.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Note</a:t>
            </a:r>
            <a:r>
              <a:rPr lang="en-US" sz="1200" i="1" kern="1200" dirty="0" smtClean="0">
                <a:solidFill>
                  <a:schemeClr val="tx1"/>
                </a:solidFill>
                <a:effectLst/>
                <a:latin typeface="+mn-lt"/>
                <a:ea typeface="+mn-ea"/>
                <a:cs typeface="+mn-cs"/>
              </a:rPr>
              <a:t>: You understand that Microsoft does not endorse or control the content provided in the following presentation.</a:t>
            </a:r>
          </a:p>
          <a:p>
            <a:r>
              <a:rPr lang="en-US" sz="1200" kern="1200" noProof="0" dirty="0" smtClean="0">
                <a:solidFill>
                  <a:schemeClr val="tx1"/>
                </a:solidFill>
                <a:latin typeface="+mn-lt"/>
                <a:ea typeface="ＭＳ Ｐゴシック" charset="-128"/>
                <a:cs typeface="ＭＳ Ｐゴシック" charset="-128"/>
              </a:rPr>
              <a:t>	</a:t>
            </a:r>
          </a:p>
          <a:p>
            <a:r>
              <a:rPr lang="en-US" sz="1200" b="1" kern="1200" noProof="0" dirty="0" smtClean="0">
                <a:solidFill>
                  <a:schemeClr val="tx1"/>
                </a:solidFill>
                <a:latin typeface="+mn-lt"/>
                <a:ea typeface="ＭＳ Ｐゴシック" charset="-128"/>
                <a:cs typeface="ＭＳ Ｐゴシック" charset="-128"/>
              </a:rPr>
              <a:t>Slide Notes: </a:t>
            </a:r>
          </a:p>
          <a:p>
            <a:pPr lvl="1"/>
            <a:r>
              <a:rPr lang="en-US" sz="1200" i="1" kern="1200" noProof="0" dirty="0" smtClean="0">
                <a:solidFill>
                  <a:schemeClr val="tx1"/>
                </a:solidFill>
                <a:latin typeface="+mn-lt"/>
                <a:ea typeface="ＭＳ Ｐゴシック" charset="-128"/>
                <a:cs typeface="ＭＳ Ｐゴシック" charset="-128"/>
              </a:rPr>
              <a:t>Color coding used to delineate key points and align with key elements of my company.</a:t>
            </a:r>
            <a:br>
              <a:rPr lang="en-US" sz="1200" i="1" kern="1200" noProof="0" dirty="0" smtClean="0">
                <a:solidFill>
                  <a:schemeClr val="tx1"/>
                </a:solidFill>
                <a:latin typeface="+mn-lt"/>
                <a:ea typeface="ＭＳ Ｐゴシック" charset="-128"/>
                <a:cs typeface="ＭＳ Ｐゴシック" charset="-128"/>
              </a:rPr>
            </a:br>
            <a:r>
              <a:rPr lang="en-US" sz="1200" i="1" kern="1200" noProof="0" dirty="0" smtClean="0">
                <a:solidFill>
                  <a:schemeClr val="tx1"/>
                </a:solidFill>
                <a:latin typeface="+mn-lt"/>
                <a:ea typeface="ＭＳ Ｐゴシック" charset="-128"/>
                <a:cs typeface="ＭＳ Ｐゴシック" charset="-128"/>
              </a:rPr>
              <a:t>In this case, the yellow bar to the left is one of the two key colors of our logo. You’ll find custom layouts with a few color options, such as those on subsequent slides, on the Home tab under Slides</a:t>
            </a:r>
            <a:r>
              <a:rPr lang="en-US" sz="1200" i="1" kern="1200" baseline="0" noProof="0" dirty="0" smtClean="0">
                <a:solidFill>
                  <a:schemeClr val="tx1"/>
                </a:solidFill>
                <a:latin typeface="+mn-lt"/>
                <a:ea typeface="ＭＳ Ｐゴシック" charset="-128"/>
                <a:cs typeface="ＭＳ Ｐゴシック" charset="-128"/>
              </a:rPr>
              <a:t>. </a:t>
            </a:r>
          </a:p>
          <a:p>
            <a:pPr lvl="2"/>
            <a:r>
              <a:rPr lang="en-US" sz="1200" i="1" kern="1200" baseline="0" noProof="0" dirty="0" smtClean="0">
                <a:solidFill>
                  <a:schemeClr val="tx1"/>
                </a:solidFill>
                <a:latin typeface="+mn-lt"/>
                <a:ea typeface="ＭＳ Ｐゴシック" charset="-128"/>
                <a:cs typeface="ＭＳ Ｐゴシック" charset="-128"/>
              </a:rPr>
              <a:t>To change the color of objects on any slide layout, switch to Slide Master view. On the Themes tab, under Master Views, click Edit Master, and then click Slide Master.</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Black on black background – embed an image of your own logo (the double swish you see is similar to the one from our old Gazelles logo)</a:t>
            </a:r>
            <a:endParaRPr lang="en-US" sz="1200" kern="1200" noProof="0" dirty="0" smtClean="0">
              <a:solidFill>
                <a:schemeClr val="tx1"/>
              </a:solidFill>
              <a:latin typeface="+mn-lt"/>
              <a:ea typeface="ＭＳ Ｐゴシック" charset="-128"/>
              <a:cs typeface="ＭＳ Ｐゴシック" charset="-128"/>
            </a:endParaRPr>
          </a:p>
          <a:p>
            <a:pPr lvl="1"/>
            <a:r>
              <a:rPr lang="en-US" sz="1200" i="1" kern="1200" noProof="0" dirty="0" smtClean="0">
                <a:solidFill>
                  <a:schemeClr val="tx1"/>
                </a:solidFill>
                <a:latin typeface="+mn-lt"/>
                <a:ea typeface="ＭＳ Ｐゴシック" charset="-128"/>
                <a:cs typeface="ＭＳ Ｐゴシック" charset="-128"/>
              </a:rPr>
              <a:t>To replace the ‘Your Logo’ placeholder with your own logo, switch to Slide Master view. On  the Themes tab, under Master Views, click Edit Master, and then click Slide Master. When you replace the placeholder image with your logo on the slide master, it will appear on all slides</a:t>
            </a:r>
            <a:r>
              <a:rPr lang="en-US" sz="1200" i="1" kern="1200" baseline="0" noProof="0" dirty="0" smtClean="0">
                <a:solidFill>
                  <a:schemeClr val="tx1"/>
                </a:solidFill>
                <a:latin typeface="+mn-lt"/>
                <a:ea typeface="ＭＳ Ｐゴシック" charset="-128"/>
                <a:cs typeface="ＭＳ Ｐゴシック" charset="-128"/>
              </a:rPr>
              <a:t>.</a:t>
            </a:r>
          </a:p>
          <a:p>
            <a:pPr marL="228600" lvl="1" indent="0">
              <a:buNone/>
            </a:pPr>
            <a:endParaRPr lang="en-US" sz="1200" i="1" kern="1200" baseline="0" noProof="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33</a:t>
            </a:fld>
            <a:endParaRPr lang="en-US"/>
          </a:p>
        </p:txBody>
      </p:sp>
    </p:spTree>
    <p:extLst>
      <p:ext uri="{BB962C8B-B14F-4D97-AF65-F5344CB8AC3E}">
        <p14:creationId xmlns:p14="http://schemas.microsoft.com/office/powerpoint/2010/main" val="1976486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chor="b" anchorCtr="0">
            <a:normAutofit/>
          </a:bodyPr>
          <a:lstStyle>
            <a:lvl1pPr algn="ctr">
              <a:defRPr sz="7000"/>
            </a:lvl1pPr>
          </a:lstStyle>
          <a:p>
            <a:r>
              <a:rPr lang="en-US" smtClean="0"/>
              <a:t>Click to edit Master title style</a:t>
            </a:r>
            <a:endParaRPr lang="en-US" dirty="0"/>
          </a:p>
        </p:txBody>
      </p:sp>
      <p:sp>
        <p:nvSpPr>
          <p:cNvPr id="3" name="Subtitle 2"/>
          <p:cNvSpPr>
            <a:spLocks noGrp="1"/>
          </p:cNvSpPr>
          <p:nvPr>
            <p:ph type="subTitle" idx="1"/>
          </p:nvPr>
        </p:nvSpPr>
        <p:spPr>
          <a:xfrm>
            <a:off x="685800" y="3610275"/>
            <a:ext cx="7772400" cy="1266525"/>
          </a:xfrm>
        </p:spPr>
        <p:txBody>
          <a:bodyPr/>
          <a:lstStyle>
            <a:lvl1pPr marL="0" indent="0" algn="ctr">
              <a:buNone/>
              <a:defRPr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1593920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tatement with Two-Level Tag, 1">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4761711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with Tag, 1">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2"/>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2"/>
            <a:ext cx="8077200" cy="1500188"/>
          </a:xfrm>
        </p:spPr>
        <p:txBody>
          <a:bodyPr anchor="t" anchorCtr="0">
            <a:normAutofit/>
          </a:bodyPr>
          <a:lstStyle>
            <a:lvl1pPr marL="0" indent="0" algn="ctr">
              <a:buNone/>
              <a:defRPr sz="3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8988775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Media, 1">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442130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tatement with Two-Level Tag, 2">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79466870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tatement with Tag, 2">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4223190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Media, 2">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418078372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tatement with Two-Level Tag, 3">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5665946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atement with Tag, 3">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4564227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Media, 3">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408258416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nd Two-Level Tag, 4">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6638086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atement with Tag, 4">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R="0" lvl="0" indent="0" algn="ctr" fontAlgn="auto">
              <a:lnSpc>
                <a:spcPct val="100000"/>
              </a:lnSpc>
              <a:spcBef>
                <a:spcPts val="0"/>
              </a:spcBef>
              <a:spcAft>
                <a:spcPts val="0"/>
              </a:spcAft>
              <a:buClrTx/>
              <a:buSzTx/>
              <a:buFontTx/>
              <a:buNone/>
              <a:tabLst/>
            </a:pPr>
            <a:endParaRPr kumimoji="0" lang="de-DE" b="0" i="0" u="none" strike="noStrike" kern="0" cap="none" spc="0" normalizeH="0" baseline="0" noProof="0" dirty="0">
              <a:ln>
                <a:noFill/>
              </a:ln>
              <a:solidFill>
                <a:sysClr val="window" lastClr="FFFFFF"/>
              </a:solidFill>
              <a:effectLst/>
              <a:uLnTx/>
              <a:uFillTx/>
              <a:latin typeface="Arial"/>
            </a:endParaRPr>
          </a:p>
        </p:txBody>
      </p:sp>
    </p:spTree>
    <p:extLst>
      <p:ext uri="{BB962C8B-B14F-4D97-AF65-F5344CB8AC3E}">
        <p14:creationId xmlns:p14="http://schemas.microsoft.com/office/powerpoint/2010/main" val="290434173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Media, 4">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R="0" lvl="0" indent="0" algn="ctr" fontAlgn="auto">
              <a:lnSpc>
                <a:spcPct val="100000"/>
              </a:lnSpc>
              <a:spcBef>
                <a:spcPts val="0"/>
              </a:spcBef>
              <a:spcAft>
                <a:spcPts val="0"/>
              </a:spcAft>
              <a:buClrTx/>
              <a:buSzTx/>
              <a:buFontTx/>
              <a:buNone/>
              <a:tabLst/>
            </a:pPr>
            <a:endParaRPr kumimoji="0" lang="de-DE" b="0" i="0" u="none" strike="noStrike" kern="0" cap="none" spc="0" normalizeH="0" baseline="0" noProof="0" dirty="0">
              <a:ln>
                <a:noFill/>
              </a:ln>
              <a:solidFill>
                <a:sysClr val="window" lastClr="FFFFFF"/>
              </a:solidFill>
              <a:effectLst/>
              <a:uLnTx/>
              <a:uFillTx/>
              <a:latin typeface="Arial"/>
            </a:endParaRPr>
          </a:p>
        </p:txBody>
      </p:sp>
    </p:spTree>
    <p:extLst>
      <p:ext uri="{BB962C8B-B14F-4D97-AF65-F5344CB8AC3E}">
        <p14:creationId xmlns:p14="http://schemas.microsoft.com/office/powerpoint/2010/main" val="43589944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2344967"/>
          </a:xfrm>
        </p:spPr>
        <p:txBody>
          <a:bodyPr vert="horz" lIns="91440" tIns="45720" rIns="91440" bIns="45720" rtlCol="0" anchor="b" anchorCtr="0">
            <a:noAutofit/>
          </a:bodyPr>
          <a:lstStyle>
            <a:lvl1pPr>
              <a:defRPr lang="en-US" sz="6000" cap="none" baseline="0" dirty="0"/>
            </a:lvl1pPr>
          </a:lstStyle>
          <a:p>
            <a:pPr lvl="0"/>
            <a:r>
              <a:rPr lang="en-US" smtClean="0"/>
              <a:t>Click to edit Master title style</a:t>
            </a:r>
            <a:endParaRPr lang="en-US" dirty="0"/>
          </a:p>
        </p:txBody>
      </p:sp>
      <p:sp>
        <p:nvSpPr>
          <p:cNvPr id="3" name="Text Placeholder 2"/>
          <p:cNvSpPr>
            <a:spLocks noGrp="1"/>
          </p:cNvSpPr>
          <p:nvPr>
            <p:ph type="body" idx="1"/>
          </p:nvPr>
        </p:nvSpPr>
        <p:spPr>
          <a:xfrm>
            <a:off x="457200" y="5150061"/>
            <a:ext cx="8229600" cy="986937"/>
          </a:xfrm>
        </p:spPr>
        <p:txBody>
          <a:bodyPr vert="horz" lIns="91440" tIns="45720" rIns="91440" bIns="45720" rtlCol="0" anchor="t" anchorCtr="0">
            <a:normAutofit/>
          </a:bodyPr>
          <a:lstStyle>
            <a:lvl1pPr marL="342900" indent="-342900" algn="l">
              <a:buNone/>
              <a:defRPr lang="en-US" b="1" smtClean="0"/>
            </a:lvl1pPr>
          </a:lstStyle>
          <a:p>
            <a:pPr marL="0" lvl="0" indent="0"/>
            <a:r>
              <a:rPr lang="en-US" smtClean="0"/>
              <a:t>Click to edit Master text styles</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Tree>
    <p:extLst>
      <p:ext uri="{BB962C8B-B14F-4D97-AF65-F5344CB8AC3E}">
        <p14:creationId xmlns:p14="http://schemas.microsoft.com/office/powerpoint/2010/main" val="37093710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ZPD School and Curriculum Design. All rights reserved.</a:t>
            </a:r>
            <a:endParaRPr lang="en-US"/>
          </a:p>
        </p:txBody>
      </p:sp>
      <p:sp>
        <p:nvSpPr>
          <p:cNvPr id="6" name="Footer Placeholder 5"/>
          <p:cNvSpPr>
            <a:spLocks noGrp="1"/>
          </p:cNvSpPr>
          <p:nvPr>
            <p:ph type="ftr" sz="quarter" idx="11"/>
          </p:nvPr>
        </p:nvSpPr>
        <p:spPr/>
        <p:txBody>
          <a:bodyPr/>
          <a:lstStyle/>
          <a:p>
            <a:r>
              <a:rPr lang="en-US" smtClean="0"/>
              <a:t>ZPD School and Curriculum Design</a:t>
            </a:r>
            <a:endParaRPr lang="en-US"/>
          </a:p>
        </p:txBody>
      </p:sp>
      <p:sp>
        <p:nvSpPr>
          <p:cNvPr id="7" name="Slide Number Placeholder 6"/>
          <p:cNvSpPr>
            <a:spLocks noGrp="1"/>
          </p:cNvSpPr>
          <p:nvPr>
            <p:ph type="sldNum" sz="quarter" idx="12"/>
          </p:nvPr>
        </p:nvSpPr>
        <p:spPr/>
        <p:txBody>
          <a:bodyPr/>
          <a:lstStyle/>
          <a:p>
            <a:fld id="{D3549F50-7AD4-464D-9032-CC0646FB2084}"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ZPD School and Curriculum Design. All rights reserved.</a:t>
            </a:r>
            <a:endParaRPr lang="en-US"/>
          </a:p>
        </p:txBody>
      </p:sp>
      <p:sp>
        <p:nvSpPr>
          <p:cNvPr id="8" name="Footer Placeholder 7"/>
          <p:cNvSpPr>
            <a:spLocks noGrp="1"/>
          </p:cNvSpPr>
          <p:nvPr>
            <p:ph type="ftr" sz="quarter" idx="11"/>
          </p:nvPr>
        </p:nvSpPr>
        <p:spPr/>
        <p:txBody>
          <a:bodyPr/>
          <a:lstStyle/>
          <a:p>
            <a:r>
              <a:rPr lang="en-US" smtClean="0"/>
              <a:t>ZPD School and Curriculum Design</a:t>
            </a:r>
            <a:endParaRPr lang="en-US"/>
          </a:p>
        </p:txBody>
      </p:sp>
      <p:sp>
        <p:nvSpPr>
          <p:cNvPr id="9" name="Slide Number Placeholder 8"/>
          <p:cNvSpPr>
            <a:spLocks noGrp="1"/>
          </p:cNvSpPr>
          <p:nvPr>
            <p:ph type="sldNum" sz="quarter" idx="12"/>
          </p:nvPr>
        </p:nvSpPr>
        <p:spPr/>
        <p:txBody>
          <a:bodyPr/>
          <a:lstStyle/>
          <a:p>
            <a:fld id="{D3549F50-7AD4-464D-9032-CC0646FB2084}" type="slidenum">
              <a:rPr lang="en-US" smtClean="0"/>
              <a:pPr/>
              <a:t>‹#›</a:t>
            </a:fld>
            <a:endParaRPr lang="en-US"/>
          </a:p>
        </p:txBody>
      </p:sp>
      <p:sp>
        <p:nvSpPr>
          <p:cNvPr id="10"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ZPD School and Curriculum Design. All rights reserved.</a:t>
            </a:r>
            <a:endParaRPr lang="en-US"/>
          </a:p>
        </p:txBody>
      </p:sp>
      <p:sp>
        <p:nvSpPr>
          <p:cNvPr id="4" name="Footer Placeholder 3"/>
          <p:cNvSpPr>
            <a:spLocks noGrp="1"/>
          </p:cNvSpPr>
          <p:nvPr>
            <p:ph type="ftr" sz="quarter" idx="11"/>
          </p:nvPr>
        </p:nvSpPr>
        <p:spPr/>
        <p:txBody>
          <a:bodyPr/>
          <a:lstStyle/>
          <a:p>
            <a:r>
              <a:rPr lang="en-US" smtClean="0"/>
              <a:t>ZPD School and Curriculum Design</a:t>
            </a:r>
            <a:endParaRPr lang="en-US"/>
          </a:p>
        </p:txBody>
      </p:sp>
      <p:sp>
        <p:nvSpPr>
          <p:cNvPr id="5" name="Slide Number Placeholder 4"/>
          <p:cNvSpPr>
            <a:spLocks noGrp="1"/>
          </p:cNvSpPr>
          <p:nvPr>
            <p:ph type="sldNum" sz="quarter" idx="12"/>
          </p:nvPr>
        </p:nvSpPr>
        <p:spPr/>
        <p:txBody>
          <a:bodyPr/>
          <a:lstStyle/>
          <a:p>
            <a:fld id="{D3549F50-7AD4-464D-9032-CC0646FB2084}" type="slidenum">
              <a:rPr lang="en-US" smtClean="0"/>
              <a:pPr/>
              <a:t>‹#›</a:t>
            </a:fld>
            <a:endParaRPr lang="en-US"/>
          </a:p>
        </p:txBody>
      </p:sp>
      <p:sp>
        <p:nvSpPr>
          <p:cNvPr id="6"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ZPD School and Curriculum Design. All rights reserved.</a:t>
            </a:r>
            <a:endParaRPr lang="en-US"/>
          </a:p>
        </p:txBody>
      </p:sp>
      <p:sp>
        <p:nvSpPr>
          <p:cNvPr id="3" name="Footer Placeholder 2"/>
          <p:cNvSpPr>
            <a:spLocks noGrp="1"/>
          </p:cNvSpPr>
          <p:nvPr>
            <p:ph type="ftr" sz="quarter" idx="11"/>
          </p:nvPr>
        </p:nvSpPr>
        <p:spPr/>
        <p:txBody>
          <a:bodyPr/>
          <a:lstStyle/>
          <a:p>
            <a:r>
              <a:rPr lang="en-US" smtClean="0"/>
              <a:t>ZPD School and Curriculum Design</a:t>
            </a:r>
            <a:endParaRPr lang="en-US"/>
          </a:p>
        </p:txBody>
      </p:sp>
      <p:sp>
        <p:nvSpPr>
          <p:cNvPr id="4" name="Slide Number Placeholder 3"/>
          <p:cNvSpPr>
            <a:spLocks noGrp="1"/>
          </p:cNvSpPr>
          <p:nvPr>
            <p:ph type="sldNum" sz="quarter" idx="12"/>
          </p:nvPr>
        </p:nvSpPr>
        <p:spPr/>
        <p:txBody>
          <a:bodyPr/>
          <a:lstStyle/>
          <a:p>
            <a:fld id="{D3549F50-7AD4-464D-9032-CC0646FB2084}" type="slidenum">
              <a:rPr lang="en-US" smtClean="0"/>
              <a:pPr/>
              <a:t>‹#›</a:t>
            </a:fld>
            <a:endParaRPr lang="en-US"/>
          </a:p>
        </p:txBody>
      </p:sp>
      <p:sp>
        <p:nvSpPr>
          <p:cNvPr id="5"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609600"/>
            <a:ext cx="3994087" cy="5791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0" y="609600"/>
            <a:ext cx="4343400" cy="3886200"/>
          </a:xfrm>
        </p:spPr>
        <p:txBody>
          <a:bodyPr anchor="b">
            <a:normAutofit/>
          </a:bodyPr>
          <a:lstStyle>
            <a:lvl1pPr algn="l">
              <a:defRPr sz="6000" b="1"/>
            </a:lvl1pPr>
          </a:lstStyle>
          <a:p>
            <a:r>
              <a:rPr lang="en-US" smtClean="0"/>
              <a:t>Click to edit Master title style</a:t>
            </a:r>
            <a:endParaRPr lang="en-US"/>
          </a:p>
        </p:txBody>
      </p:sp>
      <p:sp>
        <p:nvSpPr>
          <p:cNvPr id="4" name="Text Placeholder 3"/>
          <p:cNvSpPr>
            <a:spLocks noGrp="1"/>
          </p:cNvSpPr>
          <p:nvPr>
            <p:ph type="body" sz="half" idx="2"/>
          </p:nvPr>
        </p:nvSpPr>
        <p:spPr>
          <a:xfrm>
            <a:off x="4572000" y="4495800"/>
            <a:ext cx="4343400" cy="1066800"/>
          </a:xfrm>
        </p:spPr>
        <p:txBody>
          <a:bodyPr>
            <a:normAutofit/>
          </a:bodyPr>
          <a:lstStyle>
            <a:lvl1pPr marL="0" indent="0">
              <a:buNone/>
              <a:defRPr sz="3200" b="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ZPD School and Curriculum Design. All rights reserved.</a:t>
            </a:r>
            <a:endParaRPr lang="en-US"/>
          </a:p>
        </p:txBody>
      </p:sp>
      <p:sp>
        <p:nvSpPr>
          <p:cNvPr id="6" name="Footer Placeholder 5"/>
          <p:cNvSpPr>
            <a:spLocks noGrp="1"/>
          </p:cNvSpPr>
          <p:nvPr>
            <p:ph type="ftr" sz="quarter" idx="11"/>
          </p:nvPr>
        </p:nvSpPr>
        <p:spPr/>
        <p:txBody>
          <a:bodyPr/>
          <a:lstStyle/>
          <a:p>
            <a:r>
              <a:rPr lang="en-US" smtClean="0"/>
              <a:t>ZPD School and Curriculum Design</a:t>
            </a:r>
            <a:endParaRPr lang="en-US"/>
          </a:p>
        </p:txBody>
      </p:sp>
      <p:sp>
        <p:nvSpPr>
          <p:cNvPr id="7" name="Slide Number Placeholder 6"/>
          <p:cNvSpPr>
            <a:spLocks noGrp="1"/>
          </p:cNvSpPr>
          <p:nvPr>
            <p:ph type="sldNum" sz="quarter" idx="12"/>
          </p:nvPr>
        </p:nvSpPr>
        <p:spPr/>
        <p:txBody>
          <a:bodyPr/>
          <a:lstStyle/>
          <a:p>
            <a:fld id="{0B95427B-4F08-4D50-853B-896B91565839}"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8742577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44463" y="0"/>
            <a:ext cx="4306824"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2" name="Title 1"/>
          <p:cNvSpPr>
            <a:spLocks noGrp="1"/>
          </p:cNvSpPr>
          <p:nvPr>
            <p:ph type="title"/>
          </p:nvPr>
        </p:nvSpPr>
        <p:spPr>
          <a:xfrm>
            <a:off x="4572000" y="609600"/>
            <a:ext cx="4343400" cy="3886200"/>
          </a:xfrm>
        </p:spPr>
        <p:txBody>
          <a:bodyPr anchor="b">
            <a:noAutofit/>
          </a:bodyPr>
          <a:lstStyle>
            <a:lvl1pPr algn="l">
              <a:defRPr sz="6000" b="1"/>
            </a:lvl1pPr>
          </a:lstStyle>
          <a:p>
            <a:r>
              <a:rPr lang="en-US" smtClean="0"/>
              <a:t>Click to edit Master title style</a:t>
            </a:r>
            <a:endParaRPr lang="en-US"/>
          </a:p>
        </p:txBody>
      </p:sp>
      <p:sp>
        <p:nvSpPr>
          <p:cNvPr id="4" name="Text Placeholder 3"/>
          <p:cNvSpPr>
            <a:spLocks noGrp="1"/>
          </p:cNvSpPr>
          <p:nvPr>
            <p:ph type="body" sz="half" idx="2"/>
          </p:nvPr>
        </p:nvSpPr>
        <p:spPr>
          <a:xfrm>
            <a:off x="4572000" y="4495800"/>
            <a:ext cx="4343400" cy="1066800"/>
          </a:xfrm>
        </p:spPr>
        <p:txBody>
          <a:bodyPr>
            <a:noAutofit/>
          </a:bodyPr>
          <a:lstStyle>
            <a:lvl1pPr marL="0" indent="0">
              <a:buNone/>
              <a:defRPr sz="3200" b="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ZPD School and Curriculum Design. All rights reserved.</a:t>
            </a:r>
            <a:endParaRPr lang="en-US"/>
          </a:p>
        </p:txBody>
      </p:sp>
      <p:sp>
        <p:nvSpPr>
          <p:cNvPr id="6" name="Footer Placeholder 5"/>
          <p:cNvSpPr>
            <a:spLocks noGrp="1"/>
          </p:cNvSpPr>
          <p:nvPr>
            <p:ph type="ftr" sz="quarter" idx="11"/>
          </p:nvPr>
        </p:nvSpPr>
        <p:spPr/>
        <p:txBody>
          <a:bodyPr/>
          <a:lstStyle/>
          <a:p>
            <a:r>
              <a:rPr lang="en-US" smtClean="0"/>
              <a:t>ZPD School and Curriculum Design</a:t>
            </a:r>
            <a:endParaRPr lang="en-US"/>
          </a:p>
        </p:txBody>
      </p:sp>
      <p:sp>
        <p:nvSpPr>
          <p:cNvPr id="7" name="Slide Number Placeholder 6"/>
          <p:cNvSpPr>
            <a:spLocks noGrp="1"/>
          </p:cNvSpPr>
          <p:nvPr>
            <p:ph type="sldNum" sz="quarter" idx="12"/>
          </p:nvPr>
        </p:nvSpPr>
        <p:spPr/>
        <p:txBody>
          <a:bodyPr/>
          <a:lstStyle/>
          <a:p>
            <a:fld id="{0B95427B-4F08-4D50-853B-896B91565839}"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68992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chorCtr="0">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4300"/>
            <a:ext cx="2667000" cy="365125"/>
          </a:xfrm>
          <a:prstGeom prst="rect">
            <a:avLst/>
          </a:prstGeom>
        </p:spPr>
        <p:txBody>
          <a:bodyPr vert="horz" lIns="91440" tIns="45720" rIns="91440" bIns="45720" rtlCol="0" anchor="ctr"/>
          <a:lstStyle>
            <a:lvl1pPr>
              <a:defRPr lang="en-US" sz="900" smtClean="0">
                <a:solidFill>
                  <a:srgbClr val="898989"/>
                </a:solidFill>
              </a:defRPr>
            </a:lvl1pPr>
          </a:lstStyle>
          <a:p>
            <a:pPr defTabSz="457200"/>
            <a:r>
              <a:rPr lang="en-US" smtClean="0"/>
              <a:t>© ZPD School and Curriculum Design. All rights reserved.</a:t>
            </a:r>
            <a:endParaRPr lang="en-US"/>
          </a:p>
        </p:txBody>
      </p:sp>
      <p:sp>
        <p:nvSpPr>
          <p:cNvPr id="5" name="Footer Placeholder 4"/>
          <p:cNvSpPr>
            <a:spLocks noGrp="1"/>
          </p:cNvSpPr>
          <p:nvPr>
            <p:ph type="ftr" sz="quarter" idx="3"/>
          </p:nvPr>
        </p:nvSpPr>
        <p:spPr>
          <a:xfrm>
            <a:off x="3124200" y="6464300"/>
            <a:ext cx="4038600" cy="365125"/>
          </a:xfrm>
          <a:prstGeom prst="rect">
            <a:avLst/>
          </a:prstGeom>
        </p:spPr>
        <p:txBody>
          <a:bodyPr vert="horz" lIns="91440" tIns="45720" rIns="91440" bIns="45720" rtlCol="0" anchor="ctr"/>
          <a:lstStyle>
            <a:lvl1pPr algn="ctr">
              <a:defRPr lang="en-US" sz="900" smtClean="0">
                <a:solidFill>
                  <a:srgbClr val="898989"/>
                </a:solidFill>
              </a:defRPr>
            </a:lvl1pPr>
          </a:lstStyle>
          <a:p>
            <a:pPr defTabSz="457200"/>
            <a:r>
              <a:rPr lang="en-US" smtClean="0"/>
              <a:t>ZPD School and Curriculum Design</a:t>
            </a:r>
            <a:endParaRPr lang="en-US"/>
          </a:p>
        </p:txBody>
      </p:sp>
      <p:sp>
        <p:nvSpPr>
          <p:cNvPr id="6" name="Slide Number Placeholder 5"/>
          <p:cNvSpPr>
            <a:spLocks noGrp="1"/>
          </p:cNvSpPr>
          <p:nvPr>
            <p:ph type="sldNum" sz="quarter" idx="4"/>
          </p:nvPr>
        </p:nvSpPr>
        <p:spPr>
          <a:xfrm>
            <a:off x="7162800" y="6464300"/>
            <a:ext cx="838200" cy="365125"/>
          </a:xfrm>
          <a:prstGeom prst="rect">
            <a:avLst/>
          </a:prstGeom>
        </p:spPr>
        <p:txBody>
          <a:bodyPr vert="horz" lIns="91440" tIns="45720" rIns="91440" bIns="45720" rtlCol="0" anchor="ctr"/>
          <a:lstStyle>
            <a:lvl1pPr algn="r">
              <a:defRPr lang="en-US" sz="900" smtClean="0">
                <a:solidFill>
                  <a:srgbClr val="898989"/>
                </a:solidFill>
              </a:defRPr>
            </a:lvl1pPr>
          </a:lstStyle>
          <a:p>
            <a:pPr defTabSz="457200"/>
            <a:fld id="{D3549F50-7AD4-464D-9032-CC0646FB2084}" type="slidenum">
              <a:rPr lang="en-US" smtClean="0"/>
              <a:pPr defTabSz="457200"/>
              <a:t>‹#›</a:t>
            </a:fld>
            <a:endParaRPr lang="en-US"/>
          </a:p>
        </p:txBody>
      </p:sp>
    </p:spTree>
  </p:cSld>
  <p:clrMap bg1="dk1" tx1="lt1" bg2="dk2" tx2="lt2" accent1="accent1" accent2="accent2" accent3="accent3" accent4="accent4" accent5="accent5" accent6="accent6" hlink="hlink" folHlink="folHlink"/>
  <p:sldLayoutIdLst>
    <p:sldLayoutId id="2147483763" r:id="rId1"/>
    <p:sldLayoutId id="2147483668" r:id="rId2"/>
    <p:sldLayoutId id="2147483764" r:id="rId3"/>
    <p:sldLayoutId id="2147483670" r:id="rId4"/>
    <p:sldLayoutId id="2147483671" r:id="rId5"/>
    <p:sldLayoutId id="2147483672" r:id="rId6"/>
    <p:sldLayoutId id="2147483673" r:id="rId7"/>
    <p:sldLayoutId id="2147483765" r:id="rId8"/>
    <p:sldLayoutId id="2147483766" r:id="rId9"/>
    <p:sldLayoutId id="2147483780" r:id="rId10"/>
    <p:sldLayoutId id="2147483781" r:id="rId11"/>
    <p:sldLayoutId id="2147483783" r:id="rId12"/>
    <p:sldLayoutId id="2147483796" r:id="rId13"/>
    <p:sldLayoutId id="2147483797" r:id="rId14"/>
    <p:sldLayoutId id="2147483799" r:id="rId15"/>
    <p:sldLayoutId id="2147483812" r:id="rId16"/>
    <p:sldLayoutId id="2147483813" r:id="rId17"/>
    <p:sldLayoutId id="2147483815" r:id="rId18"/>
    <p:sldLayoutId id="2147483767" r:id="rId19"/>
    <p:sldLayoutId id="2147483768" r:id="rId20"/>
    <p:sldLayoutId id="2147483678" r:id="rId21"/>
    <p:sldLayoutId id="2147483676" r:id="rId22"/>
    <p:sldLayoutId id="2147483677" r:id="rId23"/>
  </p:sldLayoutIdLst>
  <p:timing>
    <p:tnLst>
      <p:par>
        <p:cTn id="1" dur="indefinite" restart="never" nodeType="tmRoot"/>
      </p:par>
    </p:tnLst>
  </p:timing>
  <p:hf sldNum="0" hdr="0"/>
  <p:txStyles>
    <p:titleStyle>
      <a:lvl1pPr algn="l" defTabSz="914400" rtl="0" eaLnBrk="1" latinLnBrk="0" hangingPunct="1">
        <a:spcBef>
          <a:spcPct val="0"/>
        </a:spcBef>
        <a:buNone/>
        <a:defRPr sz="44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694944" indent="-347472"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042416" indent="-347472"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389888"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1737360"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084832"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432304"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2779776" indent="-347472"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8pPr>
      <a:lvl9pPr marL="3127248" indent="-347472"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Revisioning</a:t>
            </a:r>
            <a:r>
              <a:rPr lang="en-US" dirty="0" smtClean="0"/>
              <a:t> Schooling</a:t>
            </a:r>
            <a:endParaRPr lang="en-US" dirty="0"/>
          </a:p>
        </p:txBody>
      </p:sp>
      <p:sp>
        <p:nvSpPr>
          <p:cNvPr id="3" name="Subtitle 2"/>
          <p:cNvSpPr>
            <a:spLocks noGrp="1"/>
          </p:cNvSpPr>
          <p:nvPr>
            <p:ph type="subTitle" idx="1"/>
          </p:nvPr>
        </p:nvSpPr>
        <p:spPr/>
        <p:txBody>
          <a:bodyPr/>
          <a:lstStyle/>
          <a:p>
            <a:r>
              <a:rPr lang="en-US" dirty="0" smtClean="0"/>
              <a:t>Barbara Smith, PhD</a:t>
            </a:r>
          </a:p>
          <a:p>
            <a:endParaRPr lang="en-US" dirty="0"/>
          </a:p>
        </p:txBody>
      </p:sp>
      <p:sp>
        <p:nvSpPr>
          <p:cNvPr id="4" name="Date Placeholder 3"/>
          <p:cNvSpPr>
            <a:spLocks noGrp="1"/>
          </p:cNvSpPr>
          <p:nvPr>
            <p:ph type="dt" sz="half" idx="10"/>
          </p:nvPr>
        </p:nvSpPr>
        <p:spPr/>
        <p:txBody>
          <a:bodyPr/>
          <a:lstStyle/>
          <a:p>
            <a:fld id="{5837D052-CEC2-D44C-B563-94F90E30F2CF}" type="datetime1">
              <a:rPr lang="en-US" smtClean="0"/>
              <a:t>12/5/18</a:t>
            </a:fld>
            <a:endParaRPr lang="en-US" dirty="0"/>
          </a:p>
        </p:txBody>
      </p:sp>
      <p:sp>
        <p:nvSpPr>
          <p:cNvPr id="5" name="Footer Placeholder 4"/>
          <p:cNvSpPr>
            <a:spLocks noGrp="1"/>
          </p:cNvSpPr>
          <p:nvPr>
            <p:ph type="ftr" sz="quarter" idx="11"/>
          </p:nvPr>
        </p:nvSpPr>
        <p:spPr/>
        <p:txBody>
          <a:bodyPr/>
          <a:lstStyle/>
          <a:p>
            <a:r>
              <a:rPr lang="en-US" smtClean="0"/>
              <a:t>ZPD School and Curriculum Design</a:t>
            </a:r>
            <a:endParaRPr lang="en-US" dirty="0"/>
          </a:p>
        </p:txBody>
      </p:sp>
    </p:spTree>
    <p:extLst>
      <p:ext uri="{BB962C8B-B14F-4D97-AF65-F5344CB8AC3E}">
        <p14:creationId xmlns:p14="http://schemas.microsoft.com/office/powerpoint/2010/main" val="1851971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848600" cy="5410199"/>
          </a:xfrm>
          <a:solidFill>
            <a:schemeClr val="tx1"/>
          </a:solidFill>
        </p:spPr>
        <p:txBody>
          <a:bodyPr/>
          <a:lstStyle/>
          <a:p>
            <a:pPr algn="l"/>
            <a:r>
              <a:rPr lang="en-US" sz="4400" dirty="0" smtClean="0">
                <a:solidFill>
                  <a:schemeClr val="bg1"/>
                </a:solidFill>
              </a:rPr>
              <a:t>M – Mastery</a:t>
            </a:r>
            <a:r>
              <a:rPr lang="en-US" sz="4400" dirty="0">
                <a:solidFill>
                  <a:schemeClr val="bg1"/>
                </a:solidFill>
              </a:rPr>
              <a:t/>
            </a:r>
            <a:br>
              <a:rPr lang="en-US" sz="4400" dirty="0">
                <a:solidFill>
                  <a:schemeClr val="bg1"/>
                </a:solidFill>
              </a:rPr>
            </a:br>
            <a:r>
              <a:rPr lang="en-US" sz="4400" dirty="0" smtClean="0">
                <a:solidFill>
                  <a:schemeClr val="bg1"/>
                </a:solidFill>
              </a:rPr>
              <a:t>A -  Asset Collection</a:t>
            </a:r>
            <a:br>
              <a:rPr lang="en-US" sz="4400" dirty="0" smtClean="0">
                <a:solidFill>
                  <a:schemeClr val="bg1"/>
                </a:solidFill>
              </a:rPr>
            </a:br>
            <a:r>
              <a:rPr lang="en-US" sz="4400" dirty="0" smtClean="0">
                <a:solidFill>
                  <a:schemeClr val="bg1"/>
                </a:solidFill>
              </a:rPr>
              <a:t>K – Knowledge Tests</a:t>
            </a:r>
            <a:br>
              <a:rPr lang="en-US" sz="4400" dirty="0" smtClean="0">
                <a:solidFill>
                  <a:schemeClr val="bg1"/>
                </a:solidFill>
              </a:rPr>
            </a:br>
            <a:r>
              <a:rPr lang="en-US" sz="4400" dirty="0" smtClean="0">
                <a:solidFill>
                  <a:schemeClr val="bg1"/>
                </a:solidFill>
              </a:rPr>
              <a:t>E – Evidence of Growth</a:t>
            </a:r>
            <a:br>
              <a:rPr lang="en-US" sz="4400" dirty="0" smtClean="0">
                <a:solidFill>
                  <a:schemeClr val="bg1"/>
                </a:solidFill>
              </a:rPr>
            </a:br>
            <a:r>
              <a:rPr lang="en-US" sz="4400" dirty="0" smtClean="0">
                <a:solidFill>
                  <a:schemeClr val="bg1"/>
                </a:solidFill>
              </a:rPr>
              <a:t>R – Reporting for Success</a:t>
            </a:r>
            <a:br>
              <a:rPr lang="en-US" sz="4400" dirty="0" smtClean="0">
                <a:solidFill>
                  <a:schemeClr val="bg1"/>
                </a:solidFill>
              </a:rPr>
            </a:br>
            <a:r>
              <a:rPr lang="en-US" sz="4400" dirty="0" smtClean="0">
                <a:solidFill>
                  <a:schemeClr val="bg1"/>
                </a:solidFill>
              </a:rPr>
              <a:t>S – Self-Assessment</a:t>
            </a:r>
            <a:br>
              <a:rPr lang="en-US" sz="4400" dirty="0" smtClean="0">
                <a:solidFill>
                  <a:schemeClr val="bg1"/>
                </a:solidFill>
              </a:rPr>
            </a:br>
            <a:r>
              <a:rPr lang="en-US" sz="4400" dirty="0" smtClean="0">
                <a:solidFill>
                  <a:schemeClr val="bg1"/>
                </a:solidFill>
              </a:rPr>
              <a:t>E – </a:t>
            </a:r>
            <a:r>
              <a:rPr lang="en-US" sz="4400" dirty="0" smtClean="0">
                <a:solidFill>
                  <a:schemeClr val="bg1"/>
                </a:solidFill>
              </a:rPr>
              <a:t>Embrace </a:t>
            </a:r>
            <a:r>
              <a:rPr lang="en-US" sz="4400" dirty="0" smtClean="0">
                <a:solidFill>
                  <a:schemeClr val="bg1"/>
                </a:solidFill>
              </a:rPr>
              <a:t>Error</a:t>
            </a:r>
            <a:br>
              <a:rPr lang="en-US" sz="4400" dirty="0" smtClean="0">
                <a:solidFill>
                  <a:schemeClr val="bg1"/>
                </a:solidFill>
              </a:rPr>
            </a:br>
            <a:r>
              <a:rPr lang="en-US" sz="4400" dirty="0" smtClean="0">
                <a:solidFill>
                  <a:schemeClr val="bg1"/>
                </a:solidFill>
              </a:rPr>
              <a:t>T – Teaching Others</a:t>
            </a:r>
            <a:endParaRPr lang="en-US" sz="4400" dirty="0">
              <a:solidFill>
                <a:schemeClr val="bg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a:xfrm>
            <a:off x="6858001" y="0"/>
            <a:ext cx="1655064" cy="838200"/>
          </a:xfrm>
        </p:spPr>
        <p:txBody>
          <a:bodyPr/>
          <a:lstStyle/>
          <a:p>
            <a:r>
              <a:rPr lang="en-US" dirty="0" smtClean="0"/>
              <a:t>GROWTH</a:t>
            </a:r>
            <a:endParaRPr lang="en-US" dirty="0"/>
          </a:p>
        </p:txBody>
      </p:sp>
    </p:spTree>
    <p:extLst>
      <p:ext uri="{BB962C8B-B14F-4D97-AF65-F5344CB8AC3E}">
        <p14:creationId xmlns:p14="http://schemas.microsoft.com/office/powerpoint/2010/main" val="2433493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1"/>
            <a:ext cx="8077200" cy="1066800"/>
          </a:xfrm>
        </p:spPr>
        <p:txBody>
          <a:bodyPr/>
          <a:lstStyle/>
          <a:p>
            <a:r>
              <a:rPr lang="en-US" dirty="0" smtClean="0"/>
              <a:t>Mastery</a:t>
            </a:r>
            <a:endParaRPr lang="en-US" dirty="0"/>
          </a:p>
        </p:txBody>
      </p:sp>
      <p:sp>
        <p:nvSpPr>
          <p:cNvPr id="3" name="Text Placeholder 2"/>
          <p:cNvSpPr>
            <a:spLocks noGrp="1"/>
          </p:cNvSpPr>
          <p:nvPr>
            <p:ph type="body" idx="1"/>
          </p:nvPr>
        </p:nvSpPr>
        <p:spPr>
          <a:xfrm>
            <a:off x="533400" y="2362200"/>
            <a:ext cx="8305800" cy="3810000"/>
          </a:xfrm>
        </p:spPr>
        <p:txBody>
          <a:bodyPr>
            <a:noAutofit/>
          </a:bodyPr>
          <a:lstStyle/>
          <a:p>
            <a:pPr marL="571500" indent="-571500" algn="l">
              <a:buFont typeface="Arial"/>
              <a:buChar char="•"/>
            </a:pPr>
            <a:r>
              <a:rPr lang="en-US" sz="3600" dirty="0" smtClean="0">
                <a:solidFill>
                  <a:schemeClr val="tx1"/>
                </a:solidFill>
              </a:rPr>
              <a:t>Students keep working on task until they can demonstrate at least 80% of skill or understanding</a:t>
            </a:r>
          </a:p>
          <a:p>
            <a:pPr marL="571500" indent="-571500" algn="l">
              <a:buFont typeface="Arial"/>
              <a:buChar char="•"/>
            </a:pPr>
            <a:r>
              <a:rPr lang="en-US" sz="3600" dirty="0" smtClean="0">
                <a:solidFill>
                  <a:schemeClr val="tx1"/>
                </a:solidFill>
              </a:rPr>
              <a:t>No more C’s, D’s, F’s, just A’s and B’s or work that requires revision</a:t>
            </a:r>
            <a:endParaRPr lang="en-US" sz="3600" dirty="0">
              <a:solidFill>
                <a:schemeClr val="tx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dirty="0" smtClean="0"/>
              <a:t>ZPD School and Curriculum Design</a:t>
            </a:r>
            <a:endParaRPr lang="en-US" dirty="0"/>
          </a:p>
        </p:txBody>
      </p:sp>
      <p:sp>
        <p:nvSpPr>
          <p:cNvPr id="6" name="Text Placeholder 5"/>
          <p:cNvSpPr>
            <a:spLocks noGrp="1"/>
          </p:cNvSpPr>
          <p:nvPr>
            <p:ph type="body" sz="quarter" idx="13"/>
          </p:nvPr>
        </p:nvSpPr>
        <p:spPr>
          <a:xfrm>
            <a:off x="6858000" y="-152400"/>
            <a:ext cx="2057399" cy="990600"/>
          </a:xfrm>
        </p:spPr>
        <p:txBody>
          <a:bodyPr/>
          <a:lstStyle/>
          <a:p>
            <a:pPr algn="l"/>
            <a:r>
              <a:rPr lang="en-US" dirty="0" smtClean="0"/>
              <a:t>Growth</a:t>
            </a:r>
          </a:p>
          <a:p>
            <a:pPr algn="l"/>
            <a:r>
              <a:rPr lang="en-US" dirty="0" smtClean="0"/>
              <a:t>MASTERY</a:t>
            </a:r>
            <a:endParaRPr lang="en-US" dirty="0"/>
          </a:p>
        </p:txBody>
      </p:sp>
    </p:spTree>
    <p:extLst>
      <p:ext uri="{BB962C8B-B14F-4D97-AF65-F5344CB8AC3E}">
        <p14:creationId xmlns:p14="http://schemas.microsoft.com/office/powerpoint/2010/main" val="3100539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077200" cy="966787"/>
          </a:xfrm>
        </p:spPr>
        <p:txBody>
          <a:bodyPr/>
          <a:lstStyle/>
          <a:p>
            <a:r>
              <a:rPr lang="en-US" dirty="0" smtClean="0"/>
              <a:t>Asset Collection</a:t>
            </a:r>
            <a:endParaRPr lang="en-US" dirty="0"/>
          </a:p>
        </p:txBody>
      </p:sp>
      <p:sp>
        <p:nvSpPr>
          <p:cNvPr id="3" name="Text Placeholder 2"/>
          <p:cNvSpPr>
            <a:spLocks noGrp="1"/>
          </p:cNvSpPr>
          <p:nvPr>
            <p:ph type="body" idx="1"/>
          </p:nvPr>
        </p:nvSpPr>
        <p:spPr>
          <a:xfrm>
            <a:off x="533400" y="2438400"/>
            <a:ext cx="8077200" cy="3352801"/>
          </a:xfrm>
        </p:spPr>
        <p:txBody>
          <a:bodyPr/>
          <a:lstStyle/>
          <a:p>
            <a:pPr marL="457200" indent="-457200" algn="l">
              <a:buFont typeface="Arial"/>
              <a:buChar char="•"/>
            </a:pPr>
            <a:r>
              <a:rPr lang="en-US" dirty="0" smtClean="0">
                <a:solidFill>
                  <a:schemeClr val="tx1"/>
                </a:solidFill>
              </a:rPr>
              <a:t>Student Portfolio filled with evidence of assets in all subject areas</a:t>
            </a:r>
            <a:endParaRPr lang="en-US" dirty="0">
              <a:solidFill>
                <a:schemeClr val="tx1"/>
              </a:solidFill>
            </a:endParaRPr>
          </a:p>
          <a:p>
            <a:pPr marL="457200" indent="-457200" algn="l">
              <a:buFont typeface="Arial"/>
              <a:buChar char="•"/>
            </a:pPr>
            <a:r>
              <a:rPr lang="en-US" dirty="0" smtClean="0">
                <a:solidFill>
                  <a:schemeClr val="tx1"/>
                </a:solidFill>
              </a:rPr>
              <a:t>Record of Goal Setting and Getting</a:t>
            </a:r>
          </a:p>
          <a:p>
            <a:pPr marL="457200" indent="-457200" algn="l">
              <a:buFont typeface="Arial"/>
              <a:buChar char="•"/>
            </a:pPr>
            <a:r>
              <a:rPr lang="en-US" dirty="0" smtClean="0">
                <a:solidFill>
                  <a:schemeClr val="tx1"/>
                </a:solidFill>
              </a:rPr>
              <a:t>Indicator for what students know and need to learn</a:t>
            </a:r>
            <a:endParaRPr lang="en-US" dirty="0">
              <a:solidFill>
                <a:schemeClr val="tx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p>
          <a:p>
            <a:r>
              <a:rPr lang="en-US" dirty="0" smtClean="0"/>
              <a:t>ASSETS</a:t>
            </a:r>
            <a:endParaRPr lang="en-US" dirty="0"/>
          </a:p>
        </p:txBody>
      </p:sp>
    </p:spTree>
    <p:extLst>
      <p:ext uri="{BB962C8B-B14F-4D97-AF65-F5344CB8AC3E}">
        <p14:creationId xmlns:p14="http://schemas.microsoft.com/office/powerpoint/2010/main" val="122392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1"/>
            <a:ext cx="8077200" cy="990599"/>
          </a:xfrm>
        </p:spPr>
        <p:txBody>
          <a:bodyPr/>
          <a:lstStyle/>
          <a:p>
            <a:r>
              <a:rPr lang="en-US" dirty="0" smtClean="0"/>
              <a:t>Knowledge Tests</a:t>
            </a:r>
            <a:endParaRPr lang="en-US" dirty="0"/>
          </a:p>
        </p:txBody>
      </p:sp>
      <p:sp>
        <p:nvSpPr>
          <p:cNvPr id="3" name="Text Placeholder 2"/>
          <p:cNvSpPr>
            <a:spLocks noGrp="1"/>
          </p:cNvSpPr>
          <p:nvPr>
            <p:ph type="body" idx="1"/>
          </p:nvPr>
        </p:nvSpPr>
        <p:spPr>
          <a:xfrm>
            <a:off x="533400" y="2514600"/>
            <a:ext cx="8382000" cy="3276601"/>
          </a:xfrm>
        </p:spPr>
        <p:txBody>
          <a:bodyPr>
            <a:normAutofit fontScale="92500" lnSpcReduction="10000"/>
          </a:bodyPr>
          <a:lstStyle/>
          <a:p>
            <a:pPr marL="457200" indent="-457200" algn="l">
              <a:buFont typeface="Arial"/>
              <a:buChar char="•"/>
            </a:pPr>
            <a:r>
              <a:rPr lang="en-US" dirty="0" smtClean="0">
                <a:solidFill>
                  <a:schemeClr val="tx1"/>
                </a:solidFill>
              </a:rPr>
              <a:t>Classroom/customized tests to check for mastery of content, skills, concepts, &amp; process</a:t>
            </a:r>
          </a:p>
          <a:p>
            <a:pPr marL="457200" indent="-457200" algn="l">
              <a:buFont typeface="Arial"/>
              <a:buChar char="•"/>
            </a:pPr>
            <a:r>
              <a:rPr lang="en-US" dirty="0" smtClean="0">
                <a:solidFill>
                  <a:schemeClr val="tx1"/>
                </a:solidFill>
              </a:rPr>
              <a:t>Standardized tests for curriculum improvement</a:t>
            </a:r>
          </a:p>
          <a:p>
            <a:pPr marL="457200" indent="-457200" algn="l">
              <a:buFont typeface="Arial"/>
              <a:buChar char="•"/>
            </a:pPr>
            <a:r>
              <a:rPr lang="en-US" dirty="0" smtClean="0">
                <a:solidFill>
                  <a:schemeClr val="tx1"/>
                </a:solidFill>
              </a:rPr>
              <a:t>Results of knowledge tests should not influence teacher performance reviews </a:t>
            </a:r>
          </a:p>
          <a:p>
            <a:pPr algn="l"/>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7" name="Text Placeholder 6"/>
          <p:cNvSpPr>
            <a:spLocks noGrp="1"/>
          </p:cNvSpPr>
          <p:nvPr>
            <p:ph type="body" sz="quarter" idx="13"/>
          </p:nvPr>
        </p:nvSpPr>
        <p:spPr/>
        <p:txBody>
          <a:bodyPr/>
          <a:lstStyle/>
          <a:p>
            <a:r>
              <a:rPr lang="en-US" dirty="0" smtClean="0"/>
              <a:t>Growth</a:t>
            </a:r>
          </a:p>
          <a:p>
            <a:r>
              <a:rPr lang="en-US" dirty="0" smtClean="0"/>
              <a:t>TESTS</a:t>
            </a:r>
            <a:endParaRPr lang="en-US" dirty="0"/>
          </a:p>
        </p:txBody>
      </p:sp>
    </p:spTree>
    <p:extLst>
      <p:ext uri="{BB962C8B-B14F-4D97-AF65-F5344CB8AC3E}">
        <p14:creationId xmlns:p14="http://schemas.microsoft.com/office/powerpoint/2010/main" val="59406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1"/>
            <a:ext cx="8077200" cy="914400"/>
          </a:xfrm>
        </p:spPr>
        <p:txBody>
          <a:bodyPr/>
          <a:lstStyle/>
          <a:p>
            <a:r>
              <a:rPr lang="en-US" dirty="0" smtClean="0"/>
              <a:t>Evidence of Growth</a:t>
            </a:r>
            <a:endParaRPr lang="en-US" dirty="0"/>
          </a:p>
        </p:txBody>
      </p:sp>
      <p:sp>
        <p:nvSpPr>
          <p:cNvPr id="3" name="Text Placeholder 2"/>
          <p:cNvSpPr>
            <a:spLocks noGrp="1"/>
          </p:cNvSpPr>
          <p:nvPr>
            <p:ph type="body" idx="1"/>
          </p:nvPr>
        </p:nvSpPr>
        <p:spPr>
          <a:xfrm>
            <a:off x="533400" y="2209800"/>
            <a:ext cx="8077200" cy="4191000"/>
          </a:xfrm>
        </p:spPr>
        <p:txBody>
          <a:bodyPr>
            <a:normAutofit fontScale="92500" lnSpcReduction="10000"/>
          </a:bodyPr>
          <a:lstStyle/>
          <a:p>
            <a:pPr marL="457200" indent="-457200" algn="l">
              <a:buFont typeface="Arial"/>
              <a:buChar char="•"/>
            </a:pPr>
            <a:r>
              <a:rPr lang="en-US" dirty="0" smtClean="0">
                <a:solidFill>
                  <a:schemeClr val="tx1"/>
                </a:solidFill>
              </a:rPr>
              <a:t>Student work includes the beginning, middle and ending stages providing evidence of transformation</a:t>
            </a:r>
          </a:p>
          <a:p>
            <a:pPr marL="457200" indent="-457200" algn="l">
              <a:buFont typeface="Arial"/>
              <a:buChar char="•"/>
            </a:pPr>
            <a:r>
              <a:rPr lang="en-US" dirty="0" smtClean="0">
                <a:solidFill>
                  <a:schemeClr val="tx1"/>
                </a:solidFill>
              </a:rPr>
              <a:t>Process of editing all work honored </a:t>
            </a:r>
          </a:p>
          <a:p>
            <a:pPr marL="457200" indent="-457200" algn="l">
              <a:buFont typeface="Arial"/>
              <a:buChar char="•"/>
            </a:pPr>
            <a:r>
              <a:rPr lang="en-US" dirty="0" smtClean="0">
                <a:solidFill>
                  <a:schemeClr val="tx1"/>
                </a:solidFill>
              </a:rPr>
              <a:t>Evidence of growth individually and with others</a:t>
            </a:r>
          </a:p>
          <a:p>
            <a:pPr marL="457200" indent="-457200" algn="l">
              <a:buFont typeface="Arial"/>
              <a:buChar char="•"/>
            </a:pPr>
            <a:r>
              <a:rPr lang="en-US" dirty="0" smtClean="0">
                <a:solidFill>
                  <a:schemeClr val="tx1"/>
                </a:solidFill>
              </a:rPr>
              <a:t>Increase confidence to build on abstract ideas (theory building; debating as thinking in action…)</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p>
          <a:p>
            <a:r>
              <a:rPr lang="en-US" dirty="0" smtClean="0"/>
              <a:t>PROOF</a:t>
            </a:r>
            <a:endParaRPr lang="en-US" dirty="0"/>
          </a:p>
        </p:txBody>
      </p:sp>
    </p:spTree>
    <p:extLst>
      <p:ext uri="{BB962C8B-B14F-4D97-AF65-F5344CB8AC3E}">
        <p14:creationId xmlns:p14="http://schemas.microsoft.com/office/powerpoint/2010/main" val="2262186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1"/>
            <a:ext cx="8077200" cy="990599"/>
          </a:xfrm>
        </p:spPr>
        <p:txBody>
          <a:bodyPr/>
          <a:lstStyle/>
          <a:p>
            <a:r>
              <a:rPr lang="en-US" dirty="0" smtClean="0"/>
              <a:t>Reporting for Success</a:t>
            </a:r>
            <a:endParaRPr lang="en-US" dirty="0"/>
          </a:p>
        </p:txBody>
      </p:sp>
      <p:sp>
        <p:nvSpPr>
          <p:cNvPr id="3" name="Text Placeholder 2"/>
          <p:cNvSpPr>
            <a:spLocks noGrp="1"/>
          </p:cNvSpPr>
          <p:nvPr>
            <p:ph type="body" idx="1"/>
          </p:nvPr>
        </p:nvSpPr>
        <p:spPr>
          <a:xfrm>
            <a:off x="533400" y="2362200"/>
            <a:ext cx="8077200" cy="3886200"/>
          </a:xfrm>
        </p:spPr>
        <p:txBody>
          <a:bodyPr>
            <a:normAutofit fontScale="77500" lnSpcReduction="20000"/>
          </a:bodyPr>
          <a:lstStyle/>
          <a:p>
            <a:pPr marL="457200" indent="-457200" algn="l">
              <a:buFont typeface="Arial"/>
              <a:buChar char="•"/>
            </a:pPr>
            <a:r>
              <a:rPr lang="en-US" dirty="0" smtClean="0">
                <a:solidFill>
                  <a:schemeClr val="tx1"/>
                </a:solidFill>
              </a:rPr>
              <a:t>Ongoing documentation of mastered expectations</a:t>
            </a:r>
          </a:p>
          <a:p>
            <a:pPr marL="457200" indent="-457200" algn="l">
              <a:buFont typeface="Arial"/>
              <a:buChar char="•"/>
            </a:pPr>
            <a:r>
              <a:rPr lang="en-US" dirty="0" smtClean="0">
                <a:solidFill>
                  <a:schemeClr val="tx1"/>
                </a:solidFill>
              </a:rPr>
              <a:t>Students and teachers can enter evidence (ideally digitally) of mastered expectations</a:t>
            </a:r>
          </a:p>
          <a:p>
            <a:pPr marL="457200" indent="-457200" algn="l">
              <a:buFont typeface="Arial"/>
              <a:buChar char="•"/>
            </a:pPr>
            <a:r>
              <a:rPr lang="en-US" dirty="0" smtClean="0">
                <a:solidFill>
                  <a:schemeClr val="tx1"/>
                </a:solidFill>
              </a:rPr>
              <a:t>No need for traditional report cards</a:t>
            </a:r>
          </a:p>
          <a:p>
            <a:pPr marL="457200" indent="-457200" algn="l">
              <a:buFont typeface="Arial"/>
              <a:buChar char="•"/>
            </a:pPr>
            <a:r>
              <a:rPr lang="en-US" dirty="0" smtClean="0">
                <a:solidFill>
                  <a:schemeClr val="tx1"/>
                </a:solidFill>
              </a:rPr>
              <a:t>Digital portfolios source of student-led conferences with parents and teachers</a:t>
            </a:r>
          </a:p>
          <a:p>
            <a:pPr marL="457200" indent="-457200" algn="l">
              <a:buFont typeface="Arial"/>
              <a:buChar char="•"/>
            </a:pPr>
            <a:r>
              <a:rPr lang="en-US" dirty="0" smtClean="0">
                <a:solidFill>
                  <a:schemeClr val="tx1"/>
                </a:solidFill>
              </a:rPr>
              <a:t>Reporting qualifies work using an A, B and “not yet” distinction</a:t>
            </a:r>
          </a:p>
          <a:p>
            <a:pPr marL="457200" indent="-457200" algn="l">
              <a:buFont typeface="Arial"/>
              <a:buChar char="•"/>
            </a:pPr>
            <a:r>
              <a:rPr lang="en-US" dirty="0" smtClean="0">
                <a:solidFill>
                  <a:schemeClr val="tx1"/>
                </a:solidFill>
              </a:rPr>
              <a:t>Teachers submit reference letters to update student portfolios annually</a:t>
            </a:r>
            <a:endParaRPr lang="en-US" dirty="0">
              <a:solidFill>
                <a:schemeClr val="tx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a:xfrm>
            <a:off x="6629400" y="304800"/>
            <a:ext cx="1981200" cy="533400"/>
          </a:xfrm>
        </p:spPr>
        <p:txBody>
          <a:bodyPr/>
          <a:lstStyle/>
          <a:p>
            <a:r>
              <a:rPr lang="en-US" dirty="0" smtClean="0"/>
              <a:t>Growth</a:t>
            </a:r>
          </a:p>
          <a:p>
            <a:r>
              <a:rPr lang="en-US" dirty="0" smtClean="0"/>
              <a:t>REPORTS</a:t>
            </a:r>
            <a:endParaRPr lang="en-US" dirty="0"/>
          </a:p>
        </p:txBody>
      </p:sp>
    </p:spTree>
    <p:extLst>
      <p:ext uri="{BB962C8B-B14F-4D97-AF65-F5344CB8AC3E}">
        <p14:creationId xmlns:p14="http://schemas.microsoft.com/office/powerpoint/2010/main" val="573574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1"/>
            <a:ext cx="8077200" cy="914400"/>
          </a:xfrm>
        </p:spPr>
        <p:txBody>
          <a:bodyPr/>
          <a:lstStyle/>
          <a:p>
            <a:r>
              <a:rPr lang="en-US" dirty="0" smtClean="0"/>
              <a:t>Self-Assessment</a:t>
            </a:r>
            <a:endParaRPr lang="en-US" dirty="0"/>
          </a:p>
        </p:txBody>
      </p:sp>
      <p:sp>
        <p:nvSpPr>
          <p:cNvPr id="3" name="Text Placeholder 2"/>
          <p:cNvSpPr>
            <a:spLocks noGrp="1"/>
          </p:cNvSpPr>
          <p:nvPr>
            <p:ph type="body" idx="1"/>
          </p:nvPr>
        </p:nvSpPr>
        <p:spPr>
          <a:xfrm>
            <a:off x="533400" y="2209800"/>
            <a:ext cx="8077200" cy="3886200"/>
          </a:xfrm>
        </p:spPr>
        <p:txBody>
          <a:bodyPr>
            <a:normAutofit fontScale="85000" lnSpcReduction="20000"/>
          </a:bodyPr>
          <a:lstStyle/>
          <a:p>
            <a:pPr marL="457200" indent="-457200" algn="l">
              <a:buFont typeface="Arial"/>
              <a:buChar char="•"/>
            </a:pPr>
            <a:r>
              <a:rPr lang="en-US" dirty="0" smtClean="0">
                <a:solidFill>
                  <a:schemeClr val="tx1"/>
                </a:solidFill>
              </a:rPr>
              <a:t>Students engage in self assessment during all phases of work </a:t>
            </a:r>
          </a:p>
          <a:p>
            <a:pPr marL="457200" indent="-457200" algn="l">
              <a:buFont typeface="Arial"/>
              <a:buChar char="•"/>
            </a:pPr>
            <a:r>
              <a:rPr lang="en-US" dirty="0" smtClean="0">
                <a:solidFill>
                  <a:schemeClr val="tx1"/>
                </a:solidFill>
              </a:rPr>
              <a:t>Teachers build in self assessment component within rubrics and other tools</a:t>
            </a:r>
          </a:p>
          <a:p>
            <a:pPr marL="457200" indent="-457200" algn="l">
              <a:buFont typeface="Arial"/>
              <a:buChar char="•"/>
            </a:pPr>
            <a:r>
              <a:rPr lang="en-US" dirty="0" smtClean="0">
                <a:solidFill>
                  <a:schemeClr val="tx1"/>
                </a:solidFill>
              </a:rPr>
              <a:t>Students use self assessment and teacher assessment to conference about where to make improvements</a:t>
            </a:r>
          </a:p>
          <a:p>
            <a:pPr marL="457200" indent="-457200" algn="l">
              <a:buFont typeface="Arial"/>
              <a:buChar char="•"/>
            </a:pPr>
            <a:r>
              <a:rPr lang="en-US" dirty="0" smtClean="0">
                <a:solidFill>
                  <a:schemeClr val="tx1"/>
                </a:solidFill>
              </a:rPr>
              <a:t>Students generate assessment tools for some projects to demonstrate their understanding of expectations </a:t>
            </a:r>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p>
          <a:p>
            <a:r>
              <a:rPr lang="en-US" dirty="0" smtClean="0"/>
              <a:t>SELF</a:t>
            </a:r>
            <a:endParaRPr lang="en-US" dirty="0"/>
          </a:p>
        </p:txBody>
      </p:sp>
    </p:spTree>
    <p:extLst>
      <p:ext uri="{BB962C8B-B14F-4D97-AF65-F5344CB8AC3E}">
        <p14:creationId xmlns:p14="http://schemas.microsoft.com/office/powerpoint/2010/main" val="1417668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1"/>
            <a:ext cx="8077200" cy="990599"/>
          </a:xfrm>
        </p:spPr>
        <p:txBody>
          <a:bodyPr/>
          <a:lstStyle/>
          <a:p>
            <a:r>
              <a:rPr lang="en-US" dirty="0" smtClean="0"/>
              <a:t>Embracing Error</a:t>
            </a:r>
            <a:endParaRPr lang="en-US" dirty="0"/>
          </a:p>
        </p:txBody>
      </p:sp>
      <p:sp>
        <p:nvSpPr>
          <p:cNvPr id="3" name="Text Placeholder 2"/>
          <p:cNvSpPr>
            <a:spLocks noGrp="1"/>
          </p:cNvSpPr>
          <p:nvPr>
            <p:ph type="body" idx="1"/>
          </p:nvPr>
        </p:nvSpPr>
        <p:spPr>
          <a:xfrm>
            <a:off x="533400" y="2438400"/>
            <a:ext cx="8077200" cy="3352801"/>
          </a:xfrm>
        </p:spPr>
        <p:txBody>
          <a:bodyPr>
            <a:normAutofit/>
          </a:bodyPr>
          <a:lstStyle/>
          <a:p>
            <a:pPr marL="457200" indent="-457200" algn="l">
              <a:buFont typeface="Arial"/>
              <a:buChar char="•"/>
            </a:pPr>
            <a:r>
              <a:rPr lang="en-US" dirty="0" smtClean="0">
                <a:solidFill>
                  <a:schemeClr val="tx1"/>
                </a:solidFill>
              </a:rPr>
              <a:t>Students are encouraged to take risk and learn from mistakes</a:t>
            </a:r>
          </a:p>
          <a:p>
            <a:pPr marL="457200" indent="-457200" algn="l">
              <a:buFont typeface="Arial"/>
              <a:buChar char="•"/>
            </a:pPr>
            <a:r>
              <a:rPr lang="en-US" dirty="0" smtClean="0">
                <a:solidFill>
                  <a:schemeClr val="tx1"/>
                </a:solidFill>
              </a:rPr>
              <a:t>Students </a:t>
            </a:r>
            <a:r>
              <a:rPr lang="en-US" dirty="0" smtClean="0">
                <a:solidFill>
                  <a:schemeClr val="tx1"/>
                </a:solidFill>
              </a:rPr>
              <a:t>re-submit assignments and re-do parts of tests in order to demonstrate a minimum of 80% mastery of skills and </a:t>
            </a:r>
            <a:r>
              <a:rPr lang="en-US" dirty="0" smtClean="0">
                <a:solidFill>
                  <a:schemeClr val="tx1"/>
                </a:solidFill>
              </a:rPr>
              <a:t>understanding</a:t>
            </a:r>
            <a:endParaRPr lang="en-US" dirty="0">
              <a:solidFill>
                <a:schemeClr val="tx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p>
          <a:p>
            <a:r>
              <a:rPr lang="en-US" dirty="0" smtClean="0"/>
              <a:t>ERROR</a:t>
            </a:r>
            <a:endParaRPr lang="en-US" dirty="0"/>
          </a:p>
        </p:txBody>
      </p:sp>
    </p:spTree>
    <p:extLst>
      <p:ext uri="{BB962C8B-B14F-4D97-AF65-F5344CB8AC3E}">
        <p14:creationId xmlns:p14="http://schemas.microsoft.com/office/powerpoint/2010/main" val="3757186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294" y="1624266"/>
            <a:ext cx="8077200" cy="814387"/>
          </a:xfrm>
        </p:spPr>
        <p:txBody>
          <a:bodyPr/>
          <a:lstStyle/>
          <a:p>
            <a:r>
              <a:rPr lang="en-US" dirty="0" smtClean="0"/>
              <a:t>Teaching Others</a:t>
            </a:r>
            <a:endParaRPr lang="en-US" dirty="0"/>
          </a:p>
        </p:txBody>
      </p:sp>
      <p:sp>
        <p:nvSpPr>
          <p:cNvPr id="3" name="Text Placeholder 2"/>
          <p:cNvSpPr>
            <a:spLocks noGrp="1"/>
          </p:cNvSpPr>
          <p:nvPr>
            <p:ph type="body" idx="1"/>
          </p:nvPr>
        </p:nvSpPr>
        <p:spPr>
          <a:xfrm>
            <a:off x="533400" y="2895600"/>
            <a:ext cx="8077200" cy="2895601"/>
          </a:xfrm>
        </p:spPr>
        <p:txBody>
          <a:bodyPr>
            <a:normAutofit/>
          </a:bodyPr>
          <a:lstStyle/>
          <a:p>
            <a:pPr marL="457200" indent="-457200" algn="l">
              <a:buFont typeface="Arial"/>
              <a:buChar char="•"/>
            </a:pPr>
            <a:r>
              <a:rPr lang="en-US" dirty="0" smtClean="0">
                <a:solidFill>
                  <a:schemeClr val="tx1"/>
                </a:solidFill>
              </a:rPr>
              <a:t>Students responsible for teaching and supporting the learning of others (peer teaching, buddy support…)</a:t>
            </a:r>
          </a:p>
          <a:p>
            <a:pPr marL="457200" indent="-457200" algn="l">
              <a:buFont typeface="Arial"/>
              <a:buChar char="•"/>
            </a:pPr>
            <a:r>
              <a:rPr lang="en-US" dirty="0" smtClean="0">
                <a:solidFill>
                  <a:schemeClr val="tx1"/>
                </a:solidFill>
              </a:rPr>
              <a:t>Teachers responsible for teaching students and each other </a:t>
            </a:r>
            <a:endParaRPr lang="en-US" dirty="0">
              <a:solidFill>
                <a:schemeClr val="tx1"/>
              </a:solidFill>
            </a:endParaRP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p>
          <a:p>
            <a:r>
              <a:rPr lang="en-US" dirty="0" smtClean="0"/>
              <a:t>TEACH</a:t>
            </a:r>
            <a:endParaRPr lang="en-US" dirty="0"/>
          </a:p>
        </p:txBody>
      </p:sp>
    </p:spTree>
    <p:extLst>
      <p:ext uri="{BB962C8B-B14F-4D97-AF65-F5344CB8AC3E}">
        <p14:creationId xmlns:p14="http://schemas.microsoft.com/office/powerpoint/2010/main" val="1550130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685800" y="2895600"/>
            <a:ext cx="8077200" cy="914400"/>
          </a:xfrm>
        </p:spPr>
        <p:txBody>
          <a:bodyPr/>
          <a:lstStyle/>
          <a:p>
            <a:r>
              <a:rPr lang="en-US" dirty="0" smtClean="0"/>
              <a:t>People Matter</a:t>
            </a:r>
            <a:endParaRPr lang="en-US" dirty="0"/>
          </a:p>
        </p:txBody>
      </p:sp>
      <p:sp>
        <p:nvSpPr>
          <p:cNvPr id="5" name="Date Placeholder 4"/>
          <p:cNvSpPr>
            <a:spLocks noGrp="1"/>
          </p:cNvSpPr>
          <p:nvPr>
            <p:ph type="dt" sz="half" idx="10"/>
          </p:nvPr>
        </p:nvSpPr>
        <p:spPr/>
        <p:txBody>
          <a:bodyPr/>
          <a:lstStyle/>
          <a:p>
            <a:r>
              <a:rPr lang="en-US" smtClean="0"/>
              <a:t>© ZPD School and Curriculum Design. All rights reserved.</a:t>
            </a:r>
            <a:endParaRPr lang="en-US"/>
          </a:p>
        </p:txBody>
      </p:sp>
      <p:sp>
        <p:nvSpPr>
          <p:cNvPr id="6" name="Footer Placeholder 5"/>
          <p:cNvSpPr>
            <a:spLocks noGrp="1"/>
          </p:cNvSpPr>
          <p:nvPr>
            <p:ph type="ftr" sz="quarter" idx="11"/>
          </p:nvPr>
        </p:nvSpPr>
        <p:spPr/>
        <p:txBody>
          <a:bodyPr/>
          <a:lstStyle/>
          <a:p>
            <a:r>
              <a:rPr lang="en-US" smtClean="0"/>
              <a:t>ZPD School and Curriculum Design</a:t>
            </a:r>
            <a:endParaRPr lang="en-US"/>
          </a:p>
        </p:txBody>
      </p:sp>
      <p:sp>
        <p:nvSpPr>
          <p:cNvPr id="22" name="Text Placeholder 21"/>
          <p:cNvSpPr>
            <a:spLocks noGrp="1"/>
          </p:cNvSpPr>
          <p:nvPr>
            <p:ph type="body" sz="quarter" idx="13"/>
          </p:nvPr>
        </p:nvSpPr>
        <p:spPr>
          <a:xfrm>
            <a:off x="6781800" y="0"/>
            <a:ext cx="2057399" cy="838200"/>
          </a:xfrm>
        </p:spPr>
        <p:txBody>
          <a:bodyPr/>
          <a:lstStyle/>
          <a:p>
            <a:r>
              <a:rPr lang="en-US" dirty="0" smtClean="0"/>
              <a:t>People </a:t>
            </a:r>
            <a:endParaRPr lang="en-US" dirty="0"/>
          </a:p>
        </p:txBody>
      </p:sp>
      <p:sp>
        <p:nvSpPr>
          <p:cNvPr id="2" name="Rectangle 1"/>
          <p:cNvSpPr/>
          <p:nvPr/>
        </p:nvSpPr>
        <p:spPr>
          <a:xfrm>
            <a:off x="685800" y="3886200"/>
            <a:ext cx="7696200" cy="1569660"/>
          </a:xfrm>
          <a:prstGeom prst="rect">
            <a:avLst/>
          </a:prstGeom>
        </p:spPr>
        <p:txBody>
          <a:bodyPr wrap="square">
            <a:spAutoFit/>
          </a:bodyPr>
          <a:lstStyle/>
          <a:p>
            <a:r>
              <a:rPr lang="en-US" sz="3200" dirty="0">
                <a:solidFill>
                  <a:srgbClr val="FF6600"/>
                </a:solidFill>
              </a:rPr>
              <a:t>How can </a:t>
            </a:r>
            <a:r>
              <a:rPr lang="en-US" sz="3200" dirty="0" smtClean="0">
                <a:solidFill>
                  <a:srgbClr val="FF6600"/>
                </a:solidFill>
              </a:rPr>
              <a:t>we build an ideal school culture where all community members can make a contribution?</a:t>
            </a:r>
            <a:endParaRPr lang="en-US" sz="3200" dirty="0">
              <a:solidFill>
                <a:srgbClr val="FF6600"/>
              </a:solidFill>
            </a:endParaRPr>
          </a:p>
        </p:txBody>
      </p:sp>
    </p:spTree>
    <p:extLst>
      <p:ext uri="{BB962C8B-B14F-4D97-AF65-F5344CB8AC3E}">
        <p14:creationId xmlns:p14="http://schemas.microsoft.com/office/powerpoint/2010/main" val="3078923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4 Strategic Areas for Restructuring</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47088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Tree>
    <p:extLst>
      <p:ext uri="{BB962C8B-B14F-4D97-AF65-F5344CB8AC3E}">
        <p14:creationId xmlns:p14="http://schemas.microsoft.com/office/powerpoint/2010/main" val="2745243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95400"/>
            <a:ext cx="8077200" cy="838200"/>
          </a:xfrm>
        </p:spPr>
        <p:txBody>
          <a:bodyPr/>
          <a:lstStyle/>
          <a:p>
            <a:r>
              <a:rPr lang="en-US" dirty="0" smtClean="0"/>
              <a:t>Ideal School Culture</a:t>
            </a:r>
            <a:endParaRPr lang="en-US" dirty="0"/>
          </a:p>
        </p:txBody>
      </p:sp>
      <p:sp>
        <p:nvSpPr>
          <p:cNvPr id="3" name="Text Placeholder 2"/>
          <p:cNvSpPr>
            <a:spLocks noGrp="1"/>
          </p:cNvSpPr>
          <p:nvPr>
            <p:ph type="body" idx="1"/>
          </p:nvPr>
        </p:nvSpPr>
        <p:spPr>
          <a:xfrm>
            <a:off x="533400" y="2362200"/>
            <a:ext cx="8077200" cy="3429000"/>
          </a:xfrm>
        </p:spPr>
        <p:txBody>
          <a:bodyPr>
            <a:normAutofit/>
          </a:bodyPr>
          <a:lstStyle/>
          <a:p>
            <a:pPr algn="l"/>
            <a:r>
              <a:rPr lang="en-US" dirty="0" smtClean="0"/>
              <a:t>I  – Inspired Students</a:t>
            </a:r>
          </a:p>
          <a:p>
            <a:pPr algn="l"/>
            <a:r>
              <a:rPr lang="en-US" dirty="0" smtClean="0"/>
              <a:t>D – Dedicated Families</a:t>
            </a:r>
          </a:p>
          <a:p>
            <a:pPr algn="l"/>
            <a:r>
              <a:rPr lang="en-US" dirty="0" smtClean="0"/>
              <a:t>E – Exceptional Educators</a:t>
            </a:r>
          </a:p>
          <a:p>
            <a:pPr algn="l"/>
            <a:r>
              <a:rPr lang="en-US" dirty="0" smtClean="0"/>
              <a:t>A -  Accessing Community Talent</a:t>
            </a:r>
          </a:p>
          <a:p>
            <a:pPr algn="l"/>
            <a:r>
              <a:rPr lang="en-US" dirty="0" smtClean="0"/>
              <a:t>L – Leadership Roles for All</a:t>
            </a: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People</a:t>
            </a:r>
          </a:p>
          <a:p>
            <a:r>
              <a:rPr lang="en-US" dirty="0" smtClean="0"/>
              <a:t>CULTURE</a:t>
            </a:r>
            <a:endParaRPr lang="en-US" dirty="0"/>
          </a:p>
        </p:txBody>
      </p:sp>
    </p:spTree>
    <p:extLst>
      <p:ext uri="{BB962C8B-B14F-4D97-AF65-F5344CB8AC3E}">
        <p14:creationId xmlns:p14="http://schemas.microsoft.com/office/powerpoint/2010/main" val="3445801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077200" cy="914400"/>
          </a:xfrm>
        </p:spPr>
        <p:txBody>
          <a:bodyPr/>
          <a:lstStyle/>
          <a:p>
            <a:r>
              <a:rPr lang="en-US" dirty="0" smtClean="0"/>
              <a:t>Inspired Students</a:t>
            </a:r>
            <a:endParaRPr lang="en-US" dirty="0"/>
          </a:p>
        </p:txBody>
      </p:sp>
      <p:sp>
        <p:nvSpPr>
          <p:cNvPr id="3" name="Text Placeholder 2"/>
          <p:cNvSpPr>
            <a:spLocks noGrp="1"/>
          </p:cNvSpPr>
          <p:nvPr>
            <p:ph type="body" idx="1"/>
          </p:nvPr>
        </p:nvSpPr>
        <p:spPr>
          <a:xfrm>
            <a:off x="533400" y="2133600"/>
            <a:ext cx="8077200" cy="4267200"/>
          </a:xfrm>
        </p:spPr>
        <p:txBody>
          <a:bodyPr>
            <a:normAutofit fontScale="85000" lnSpcReduction="10000"/>
          </a:bodyPr>
          <a:lstStyle/>
          <a:p>
            <a:pPr marL="457200" indent="-457200" algn="l">
              <a:buFont typeface="Arial"/>
              <a:buChar char="•"/>
            </a:pPr>
            <a:r>
              <a:rPr lang="en-US" dirty="0" smtClean="0"/>
              <a:t>Happy; Pride in School</a:t>
            </a:r>
          </a:p>
          <a:p>
            <a:pPr marL="457200" indent="-457200" algn="l">
              <a:buFont typeface="Arial"/>
              <a:buChar char="•"/>
            </a:pPr>
            <a:r>
              <a:rPr lang="en-US" dirty="0" smtClean="0"/>
              <a:t>Believe work they do matters</a:t>
            </a:r>
          </a:p>
          <a:p>
            <a:pPr marL="457200" indent="-457200" algn="l">
              <a:buFont typeface="Arial"/>
              <a:buChar char="•"/>
            </a:pPr>
            <a:r>
              <a:rPr lang="en-US" dirty="0" smtClean="0"/>
              <a:t>Annual Student Satisfaction Survey</a:t>
            </a:r>
          </a:p>
          <a:p>
            <a:pPr marL="457200" indent="-457200" algn="l">
              <a:buFont typeface="Arial"/>
              <a:buChar char="•"/>
            </a:pPr>
            <a:r>
              <a:rPr lang="en-US" dirty="0" smtClean="0"/>
              <a:t>Student Committees to be part of solution</a:t>
            </a:r>
          </a:p>
          <a:p>
            <a:pPr marL="457200" indent="-457200" algn="l">
              <a:buFont typeface="Arial"/>
              <a:buChar char="•"/>
            </a:pPr>
            <a:r>
              <a:rPr lang="en-US" dirty="0" smtClean="0"/>
              <a:t>All students ambassadors of school</a:t>
            </a:r>
          </a:p>
          <a:p>
            <a:pPr marL="457200" indent="-457200" algn="l">
              <a:buFont typeface="Arial"/>
              <a:buChar char="•"/>
            </a:pPr>
            <a:r>
              <a:rPr lang="en-US" dirty="0" smtClean="0"/>
              <a:t>Students write student handbooks, curriculum, and resources that people read</a:t>
            </a:r>
          </a:p>
          <a:p>
            <a:pPr marL="457200" indent="-457200" algn="l">
              <a:buFont typeface="Arial"/>
              <a:buChar char="•"/>
            </a:pPr>
            <a:r>
              <a:rPr lang="en-US" dirty="0" smtClean="0"/>
              <a:t>Students present at conferences with teachers</a:t>
            </a: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People</a:t>
            </a:r>
          </a:p>
          <a:p>
            <a:r>
              <a:rPr lang="en-US" dirty="0" smtClean="0"/>
              <a:t>STUDENT</a:t>
            </a:r>
            <a:endParaRPr lang="en-US" dirty="0"/>
          </a:p>
        </p:txBody>
      </p:sp>
    </p:spTree>
    <p:extLst>
      <p:ext uri="{BB962C8B-B14F-4D97-AF65-F5344CB8AC3E}">
        <p14:creationId xmlns:p14="http://schemas.microsoft.com/office/powerpoint/2010/main" val="118044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077200" cy="990600"/>
          </a:xfrm>
        </p:spPr>
        <p:txBody>
          <a:bodyPr/>
          <a:lstStyle/>
          <a:p>
            <a:r>
              <a:rPr lang="en-US" dirty="0" smtClean="0"/>
              <a:t>Dedicated Families</a:t>
            </a:r>
            <a:endParaRPr lang="en-US" dirty="0"/>
          </a:p>
        </p:txBody>
      </p:sp>
      <p:sp>
        <p:nvSpPr>
          <p:cNvPr id="3" name="Text Placeholder 2"/>
          <p:cNvSpPr>
            <a:spLocks noGrp="1"/>
          </p:cNvSpPr>
          <p:nvPr>
            <p:ph type="body" idx="1"/>
          </p:nvPr>
        </p:nvSpPr>
        <p:spPr>
          <a:xfrm>
            <a:off x="533400" y="2438400"/>
            <a:ext cx="8077200" cy="3810000"/>
          </a:xfrm>
        </p:spPr>
        <p:txBody>
          <a:bodyPr>
            <a:normAutofit fontScale="70000" lnSpcReduction="20000"/>
          </a:bodyPr>
          <a:lstStyle/>
          <a:p>
            <a:pPr marL="457200" indent="-457200" algn="l">
              <a:buFont typeface="Arial"/>
              <a:buChar char="•"/>
            </a:pPr>
            <a:r>
              <a:rPr lang="en-US" dirty="0" smtClean="0"/>
              <a:t>Happy; pride in school</a:t>
            </a:r>
          </a:p>
          <a:p>
            <a:pPr marL="457200" indent="-457200" algn="l">
              <a:buFont typeface="Arial"/>
              <a:buChar char="•"/>
            </a:pPr>
            <a:r>
              <a:rPr lang="en-US" dirty="0" smtClean="0"/>
              <a:t>Lead or participate on at least 2 volunteer school projects</a:t>
            </a:r>
          </a:p>
          <a:p>
            <a:pPr marL="457200" indent="-457200" algn="l">
              <a:buFont typeface="Arial"/>
              <a:buChar char="•"/>
            </a:pPr>
            <a:r>
              <a:rPr lang="en-US" dirty="0" smtClean="0"/>
              <a:t>Annual Parent </a:t>
            </a:r>
            <a:r>
              <a:rPr lang="en-US" dirty="0"/>
              <a:t>Satisfaction </a:t>
            </a:r>
            <a:r>
              <a:rPr lang="en-US" dirty="0" smtClean="0"/>
              <a:t>Survey</a:t>
            </a:r>
          </a:p>
          <a:p>
            <a:pPr marL="457200" indent="-457200" algn="l">
              <a:buFont typeface="Arial"/>
              <a:buChar char="•"/>
            </a:pPr>
            <a:r>
              <a:rPr lang="en-US" dirty="0"/>
              <a:t>Problem solvers rather than problem </a:t>
            </a:r>
            <a:r>
              <a:rPr lang="en-US" dirty="0" smtClean="0"/>
              <a:t>spotters</a:t>
            </a:r>
            <a:endParaRPr lang="en-US" dirty="0"/>
          </a:p>
          <a:p>
            <a:pPr marL="457200" indent="-457200" algn="l">
              <a:buFont typeface="Arial"/>
              <a:buChar char="•"/>
            </a:pPr>
            <a:r>
              <a:rPr lang="en-US" dirty="0" smtClean="0"/>
              <a:t>Parent </a:t>
            </a:r>
            <a:r>
              <a:rPr lang="en-US" dirty="0"/>
              <a:t>Committees to be part of solution</a:t>
            </a:r>
          </a:p>
          <a:p>
            <a:pPr marL="457200" indent="-457200" algn="l">
              <a:buFont typeface="Arial"/>
              <a:buChar char="•"/>
            </a:pPr>
            <a:r>
              <a:rPr lang="en-US" dirty="0"/>
              <a:t>All </a:t>
            </a:r>
            <a:r>
              <a:rPr lang="en-US" dirty="0" smtClean="0"/>
              <a:t>parents </a:t>
            </a:r>
            <a:r>
              <a:rPr lang="en-US" dirty="0"/>
              <a:t>ambassadors of school</a:t>
            </a:r>
          </a:p>
          <a:p>
            <a:pPr marL="457200" indent="-457200" algn="l">
              <a:buFont typeface="Arial"/>
              <a:buChar char="•"/>
            </a:pPr>
            <a:r>
              <a:rPr lang="en-US" dirty="0" smtClean="0"/>
              <a:t>Parents work collaboratively with students as </a:t>
            </a:r>
            <a:r>
              <a:rPr lang="en-US" dirty="0" smtClean="0"/>
              <a:t>co-researchers </a:t>
            </a:r>
            <a:r>
              <a:rPr lang="en-US" dirty="0" smtClean="0"/>
              <a:t>on Family Projects</a:t>
            </a:r>
          </a:p>
          <a:p>
            <a:pPr marL="457200" indent="-457200" algn="l">
              <a:buFont typeface="Arial"/>
              <a:buChar char="•"/>
            </a:pPr>
            <a:r>
              <a:rPr lang="en-US" dirty="0" smtClean="0"/>
              <a:t>Parents </a:t>
            </a:r>
            <a:r>
              <a:rPr lang="en-US" dirty="0"/>
              <a:t>write </a:t>
            </a:r>
            <a:r>
              <a:rPr lang="en-US" dirty="0" smtClean="0"/>
              <a:t>family </a:t>
            </a:r>
            <a:r>
              <a:rPr lang="en-US" dirty="0"/>
              <a:t>handbooks, </a:t>
            </a:r>
            <a:r>
              <a:rPr lang="en-US" dirty="0" smtClean="0"/>
              <a:t>organize Parent Education Programs, school reviews, volunteer talent sets…</a:t>
            </a:r>
            <a:endParaRPr lang="en-US" dirty="0"/>
          </a:p>
          <a:p>
            <a:pPr algn="l"/>
            <a:endParaRPr lang="en-US" dirty="0" smtClean="0"/>
          </a:p>
          <a:p>
            <a:pPr marL="457200" indent="-457200" algn="l">
              <a:buFont typeface="Arial"/>
              <a:buChar char="•"/>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People</a:t>
            </a:r>
          </a:p>
          <a:p>
            <a:r>
              <a:rPr lang="en-US" dirty="0" smtClean="0"/>
              <a:t>FAMILY</a:t>
            </a:r>
            <a:endParaRPr lang="en-US" dirty="0"/>
          </a:p>
        </p:txBody>
      </p:sp>
    </p:spTree>
    <p:extLst>
      <p:ext uri="{BB962C8B-B14F-4D97-AF65-F5344CB8AC3E}">
        <p14:creationId xmlns:p14="http://schemas.microsoft.com/office/powerpoint/2010/main" val="1237685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077200" cy="966788"/>
          </a:xfrm>
        </p:spPr>
        <p:txBody>
          <a:bodyPr/>
          <a:lstStyle/>
          <a:p>
            <a:r>
              <a:rPr lang="en-US" dirty="0" smtClean="0"/>
              <a:t>Exceptional Educators</a:t>
            </a:r>
            <a:endParaRPr lang="en-US" dirty="0"/>
          </a:p>
        </p:txBody>
      </p:sp>
      <p:sp>
        <p:nvSpPr>
          <p:cNvPr id="3" name="Text Placeholder 2"/>
          <p:cNvSpPr>
            <a:spLocks noGrp="1"/>
          </p:cNvSpPr>
          <p:nvPr>
            <p:ph type="body" idx="1"/>
          </p:nvPr>
        </p:nvSpPr>
        <p:spPr>
          <a:xfrm>
            <a:off x="533400" y="2133600"/>
            <a:ext cx="8077200" cy="3657600"/>
          </a:xfrm>
        </p:spPr>
        <p:txBody>
          <a:bodyPr>
            <a:normAutofit fontScale="70000" lnSpcReduction="20000"/>
          </a:bodyPr>
          <a:lstStyle/>
          <a:p>
            <a:pPr marL="457200" indent="-457200" algn="l">
              <a:buFont typeface="Arial"/>
              <a:buChar char="•"/>
            </a:pPr>
            <a:r>
              <a:rPr lang="en-US" dirty="0" smtClean="0"/>
              <a:t>Teachers loving all children</a:t>
            </a:r>
          </a:p>
          <a:p>
            <a:pPr marL="457200" indent="-457200" algn="l">
              <a:buFont typeface="Arial"/>
              <a:buChar char="•"/>
            </a:pPr>
            <a:r>
              <a:rPr lang="en-US" dirty="0" smtClean="0"/>
              <a:t>Teachers tracking personal growth in professional </a:t>
            </a:r>
            <a:r>
              <a:rPr lang="en-US" dirty="0" err="1" smtClean="0"/>
              <a:t>protfolios</a:t>
            </a:r>
            <a:endParaRPr lang="en-US" dirty="0" smtClean="0"/>
          </a:p>
          <a:p>
            <a:pPr marL="457200" indent="-457200" algn="l">
              <a:buFont typeface="Arial"/>
              <a:buChar char="•"/>
            </a:pPr>
            <a:r>
              <a:rPr lang="en-US" dirty="0" smtClean="0"/>
              <a:t>Teachers reading to improve practice</a:t>
            </a:r>
          </a:p>
          <a:p>
            <a:pPr marL="457200" indent="-457200" algn="l">
              <a:buFont typeface="Arial"/>
              <a:buChar char="•"/>
            </a:pPr>
            <a:r>
              <a:rPr lang="en-US" dirty="0" smtClean="0"/>
              <a:t>Teachers writing curriculum</a:t>
            </a:r>
          </a:p>
          <a:p>
            <a:pPr marL="457200" indent="-457200" algn="l">
              <a:buFont typeface="Arial"/>
              <a:buChar char="•"/>
            </a:pPr>
            <a:r>
              <a:rPr lang="en-US" dirty="0" smtClean="0"/>
              <a:t>Teachers tracking student learning daily</a:t>
            </a:r>
          </a:p>
          <a:p>
            <a:pPr marL="457200" indent="-457200" algn="l">
              <a:buFont typeface="Arial"/>
              <a:buChar char="•"/>
            </a:pPr>
            <a:r>
              <a:rPr lang="en-US" dirty="0" smtClean="0"/>
              <a:t>Teachers communicating regularly with families</a:t>
            </a:r>
          </a:p>
          <a:p>
            <a:pPr marL="457200" indent="-457200" algn="l">
              <a:buFont typeface="Arial"/>
              <a:buChar char="•"/>
            </a:pPr>
            <a:r>
              <a:rPr lang="en-US" dirty="0" smtClean="0"/>
              <a:t>Teachers conducting action research to improve practice</a:t>
            </a:r>
          </a:p>
          <a:p>
            <a:pPr marL="457200" indent="-457200" algn="l">
              <a:buFont typeface="Arial"/>
              <a:buChar char="•"/>
            </a:pPr>
            <a:r>
              <a:rPr lang="en-US" dirty="0" smtClean="0"/>
              <a:t>Teachers presenting at conferences</a:t>
            </a:r>
          </a:p>
          <a:p>
            <a:pPr marL="457200" indent="-457200" algn="l">
              <a:buFont typeface="Arial"/>
              <a:buChar char="•"/>
            </a:pPr>
            <a:r>
              <a:rPr lang="en-US" dirty="0" smtClean="0"/>
              <a:t>Teachers mentoring and supporting each other</a:t>
            </a: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People</a:t>
            </a:r>
          </a:p>
          <a:p>
            <a:r>
              <a:rPr lang="en-US" dirty="0" smtClean="0"/>
              <a:t>TEACHER</a:t>
            </a:r>
            <a:endParaRPr lang="en-US" dirty="0"/>
          </a:p>
        </p:txBody>
      </p:sp>
    </p:spTree>
    <p:extLst>
      <p:ext uri="{BB962C8B-B14F-4D97-AF65-F5344CB8AC3E}">
        <p14:creationId xmlns:p14="http://schemas.microsoft.com/office/powerpoint/2010/main" val="20212044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077200" cy="1752600"/>
          </a:xfrm>
        </p:spPr>
        <p:txBody>
          <a:bodyPr/>
          <a:lstStyle/>
          <a:p>
            <a:r>
              <a:rPr lang="en-US" dirty="0" smtClean="0"/>
              <a:t>Accessing Community Talent</a:t>
            </a:r>
            <a:endParaRPr lang="en-US" dirty="0"/>
          </a:p>
        </p:txBody>
      </p:sp>
      <p:sp>
        <p:nvSpPr>
          <p:cNvPr id="3" name="Text Placeholder 2"/>
          <p:cNvSpPr>
            <a:spLocks noGrp="1"/>
          </p:cNvSpPr>
          <p:nvPr>
            <p:ph type="body" idx="1"/>
          </p:nvPr>
        </p:nvSpPr>
        <p:spPr>
          <a:xfrm>
            <a:off x="609600" y="2819400"/>
            <a:ext cx="8077200" cy="3200400"/>
          </a:xfrm>
        </p:spPr>
        <p:txBody>
          <a:bodyPr>
            <a:normAutofit fontScale="85000" lnSpcReduction="10000"/>
          </a:bodyPr>
          <a:lstStyle/>
          <a:p>
            <a:pPr marL="457200" indent="-457200" algn="l">
              <a:buFont typeface="Arial"/>
              <a:buChar char="•"/>
            </a:pPr>
            <a:r>
              <a:rPr lang="en-US" dirty="0" smtClean="0"/>
              <a:t>Students have regular access to community </a:t>
            </a:r>
            <a:r>
              <a:rPr lang="en-US" dirty="0"/>
              <a:t>m</a:t>
            </a:r>
            <a:r>
              <a:rPr lang="en-US" dirty="0" smtClean="0"/>
              <a:t>embers as visiting </a:t>
            </a:r>
            <a:r>
              <a:rPr lang="en-US" dirty="0" err="1" smtClean="0"/>
              <a:t>artistis</a:t>
            </a:r>
            <a:r>
              <a:rPr lang="en-US" dirty="0" smtClean="0"/>
              <a:t> and experts</a:t>
            </a:r>
          </a:p>
          <a:p>
            <a:pPr marL="457200" indent="-457200" algn="l">
              <a:buFont typeface="Arial"/>
              <a:buChar char="•"/>
            </a:pPr>
            <a:r>
              <a:rPr lang="en-US" dirty="0" smtClean="0"/>
              <a:t>Students integrate into community as an expanded campus</a:t>
            </a:r>
          </a:p>
          <a:p>
            <a:pPr marL="457200" indent="-457200" algn="l">
              <a:buFont typeface="Arial"/>
              <a:buChar char="•"/>
            </a:pPr>
            <a:r>
              <a:rPr lang="en-US" dirty="0" smtClean="0"/>
              <a:t>Student creations exhibited in community</a:t>
            </a:r>
          </a:p>
          <a:p>
            <a:pPr marL="457200" indent="-457200" algn="l">
              <a:buFont typeface="Arial"/>
              <a:buChar char="•"/>
            </a:pPr>
            <a:r>
              <a:rPr lang="en-US" dirty="0" smtClean="0"/>
              <a:t>Students volunteer and/or take part in paid and unpaid internships  </a:t>
            </a:r>
          </a:p>
          <a:p>
            <a:pPr marL="457200" indent="-457200" algn="l">
              <a:buFont typeface="Arial"/>
              <a:buChar char="•"/>
            </a:pPr>
            <a:endParaRPr lang="en-US" dirty="0" smtClean="0"/>
          </a:p>
          <a:p>
            <a:pPr algn="l"/>
            <a:endParaRPr lang="en-US" dirty="0" smtClean="0"/>
          </a:p>
          <a:p>
            <a:pPr marL="457200" indent="-457200" algn="l">
              <a:buFont typeface="Arial"/>
              <a:buChar char="•"/>
            </a:pPr>
            <a:endParaRPr lang="en-US" dirty="0" smtClean="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People</a:t>
            </a:r>
          </a:p>
          <a:p>
            <a:r>
              <a:rPr lang="en-US" dirty="0" smtClean="0"/>
              <a:t>TALENT</a:t>
            </a:r>
            <a:endParaRPr lang="en-US" dirty="0"/>
          </a:p>
        </p:txBody>
      </p:sp>
    </p:spTree>
    <p:extLst>
      <p:ext uri="{BB962C8B-B14F-4D97-AF65-F5344CB8AC3E}">
        <p14:creationId xmlns:p14="http://schemas.microsoft.com/office/powerpoint/2010/main" val="13068199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382000" cy="2590800"/>
          </a:xfrm>
        </p:spPr>
        <p:txBody>
          <a:bodyPr/>
          <a:lstStyle/>
          <a:p>
            <a:r>
              <a:rPr lang="en-US" dirty="0" smtClean="0"/>
              <a:t>Leadership Roles for ALL – A school  “</a:t>
            </a:r>
            <a:r>
              <a:rPr lang="en-US" i="1" dirty="0" smtClean="0"/>
              <a:t>Crawling with Leaders</a:t>
            </a:r>
            <a:r>
              <a:rPr lang="en-US" dirty="0" smtClean="0"/>
              <a:t>”</a:t>
            </a:r>
            <a:endParaRPr lang="en-US" dirty="0"/>
          </a:p>
        </p:txBody>
      </p:sp>
      <p:sp>
        <p:nvSpPr>
          <p:cNvPr id="3" name="Text Placeholder 2"/>
          <p:cNvSpPr>
            <a:spLocks noGrp="1"/>
          </p:cNvSpPr>
          <p:nvPr>
            <p:ph type="body" idx="1"/>
          </p:nvPr>
        </p:nvSpPr>
        <p:spPr/>
        <p:txBody>
          <a:bodyPr>
            <a:normAutofit fontScale="92500" lnSpcReduction="20000"/>
          </a:bodyPr>
          <a:lstStyle/>
          <a:p>
            <a:pPr marL="457200" indent="-457200" algn="l">
              <a:buFont typeface="Arial"/>
              <a:buChar char="•"/>
            </a:pPr>
            <a:r>
              <a:rPr lang="en-US" dirty="0" smtClean="0"/>
              <a:t>Student Leaders</a:t>
            </a:r>
          </a:p>
          <a:p>
            <a:pPr marL="457200" indent="-457200" algn="l">
              <a:buFont typeface="Arial"/>
              <a:buChar char="•"/>
            </a:pPr>
            <a:r>
              <a:rPr lang="en-US" dirty="0" smtClean="0"/>
              <a:t>Teacher Leaders</a:t>
            </a:r>
          </a:p>
          <a:p>
            <a:pPr marL="457200" indent="-457200" algn="l">
              <a:buFont typeface="Arial"/>
              <a:buChar char="•"/>
            </a:pPr>
            <a:r>
              <a:rPr lang="en-US" dirty="0" smtClean="0"/>
              <a:t>Family Leaders</a:t>
            </a:r>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a:xfrm>
            <a:off x="6705600" y="304800"/>
            <a:ext cx="1807465" cy="914400"/>
          </a:xfrm>
        </p:spPr>
        <p:txBody>
          <a:bodyPr/>
          <a:lstStyle/>
          <a:p>
            <a:r>
              <a:rPr lang="en-US" dirty="0" smtClean="0"/>
              <a:t>People</a:t>
            </a:r>
          </a:p>
          <a:p>
            <a:r>
              <a:rPr lang="en-US" dirty="0" smtClean="0"/>
              <a:t>LEAD</a:t>
            </a:r>
          </a:p>
          <a:p>
            <a:endParaRPr lang="en-US" dirty="0"/>
          </a:p>
        </p:txBody>
      </p:sp>
    </p:spTree>
    <p:extLst>
      <p:ext uri="{BB962C8B-B14F-4D97-AF65-F5344CB8AC3E}">
        <p14:creationId xmlns:p14="http://schemas.microsoft.com/office/powerpoint/2010/main" val="34940996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a:t>
            </a:r>
            <a:endParaRPr lang="en-US" dirty="0"/>
          </a:p>
        </p:txBody>
      </p:sp>
      <p:sp>
        <p:nvSpPr>
          <p:cNvPr id="8" name="Text Placeholder 7"/>
          <p:cNvSpPr>
            <a:spLocks noGrp="1"/>
          </p:cNvSpPr>
          <p:nvPr>
            <p:ph type="body" idx="1"/>
          </p:nvPr>
        </p:nvSpPr>
        <p:spPr/>
        <p:txBody>
          <a:bodyPr/>
          <a:lstStyle/>
          <a:p>
            <a:r>
              <a:rPr lang="en-US" dirty="0" smtClean="0"/>
              <a:t>How can schools manage time in more productive and meaningful ways?</a:t>
            </a: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9" name="Text Placeholder 8"/>
          <p:cNvSpPr>
            <a:spLocks noGrp="1"/>
          </p:cNvSpPr>
          <p:nvPr>
            <p:ph type="body" sz="quarter" idx="13"/>
          </p:nvPr>
        </p:nvSpPr>
        <p:spPr/>
        <p:txBody>
          <a:bodyPr/>
          <a:lstStyle/>
          <a:p>
            <a:r>
              <a:rPr lang="en-US" dirty="0" smtClean="0"/>
              <a:t>Time</a:t>
            </a:r>
            <a:endParaRPr lang="en-US" dirty="0"/>
          </a:p>
        </p:txBody>
      </p:sp>
    </p:spTree>
    <p:extLst>
      <p:ext uri="{BB962C8B-B14F-4D97-AF65-F5344CB8AC3E}">
        <p14:creationId xmlns:p14="http://schemas.microsoft.com/office/powerpoint/2010/main" val="6817441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1143000"/>
          </a:xfrm>
        </p:spPr>
        <p:txBody>
          <a:bodyPr/>
          <a:lstStyle/>
          <a:p>
            <a:r>
              <a:rPr lang="en-US" dirty="0" smtClean="0"/>
              <a:t>Time Scale  </a:t>
            </a:r>
            <a:endParaRPr lang="en-US" dirty="0"/>
          </a:p>
        </p:txBody>
      </p:sp>
      <p:sp>
        <p:nvSpPr>
          <p:cNvPr id="3" name="Text Placeholder 2"/>
          <p:cNvSpPr>
            <a:spLocks noGrp="1"/>
          </p:cNvSpPr>
          <p:nvPr>
            <p:ph type="body" idx="1"/>
          </p:nvPr>
        </p:nvSpPr>
        <p:spPr>
          <a:xfrm>
            <a:off x="533400" y="2895600"/>
            <a:ext cx="8077200" cy="3352800"/>
          </a:xfrm>
        </p:spPr>
        <p:txBody>
          <a:bodyPr>
            <a:normAutofit/>
          </a:bodyPr>
          <a:lstStyle/>
          <a:p>
            <a:r>
              <a:rPr lang="en-US" dirty="0" smtClean="0"/>
              <a:t>S – Schedule Impact</a:t>
            </a:r>
          </a:p>
          <a:p>
            <a:r>
              <a:rPr lang="en-US" dirty="0" smtClean="0"/>
              <a:t>C – Co-Planning Time</a:t>
            </a:r>
          </a:p>
          <a:p>
            <a:r>
              <a:rPr lang="en-US" dirty="0" smtClean="0"/>
              <a:t>A – Assessment On-going </a:t>
            </a:r>
          </a:p>
          <a:p>
            <a:r>
              <a:rPr lang="en-US" dirty="0"/>
              <a:t>L</a:t>
            </a:r>
            <a:r>
              <a:rPr lang="en-US" dirty="0" smtClean="0"/>
              <a:t> – Length of class, day, year, term</a:t>
            </a:r>
          </a:p>
          <a:p>
            <a:r>
              <a:rPr lang="en-US" dirty="0" smtClean="0"/>
              <a:t>E – Extension Time</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SCALE</a:t>
            </a:r>
            <a:endParaRPr lang="en-US" dirty="0"/>
          </a:p>
        </p:txBody>
      </p:sp>
    </p:spTree>
    <p:extLst>
      <p:ext uri="{BB962C8B-B14F-4D97-AF65-F5344CB8AC3E}">
        <p14:creationId xmlns:p14="http://schemas.microsoft.com/office/powerpoint/2010/main" val="42686544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077200" cy="1219200"/>
          </a:xfrm>
        </p:spPr>
        <p:txBody>
          <a:bodyPr/>
          <a:lstStyle/>
          <a:p>
            <a:r>
              <a:rPr lang="en-US" dirty="0" smtClean="0"/>
              <a:t>Schedule Impact</a:t>
            </a:r>
            <a:endParaRPr lang="en-US" dirty="0"/>
          </a:p>
        </p:txBody>
      </p:sp>
      <p:sp>
        <p:nvSpPr>
          <p:cNvPr id="3" name="Text Placeholder 2"/>
          <p:cNvSpPr>
            <a:spLocks noGrp="1"/>
          </p:cNvSpPr>
          <p:nvPr>
            <p:ph type="body" idx="1"/>
          </p:nvPr>
        </p:nvSpPr>
        <p:spPr>
          <a:xfrm>
            <a:off x="533400" y="2743200"/>
            <a:ext cx="8305800" cy="3505200"/>
          </a:xfrm>
        </p:spPr>
        <p:txBody>
          <a:bodyPr>
            <a:normAutofit fontScale="70000" lnSpcReduction="20000"/>
          </a:bodyPr>
          <a:lstStyle/>
          <a:p>
            <a:pPr marL="457200" indent="-457200">
              <a:buFont typeface="Arial"/>
              <a:buChar char="•"/>
            </a:pPr>
            <a:r>
              <a:rPr lang="en-US" dirty="0" smtClean="0"/>
              <a:t>Transition for real start times on hour or half hour</a:t>
            </a:r>
          </a:p>
          <a:p>
            <a:pPr marL="457200" indent="-457200">
              <a:buFont typeface="Arial"/>
              <a:buChar char="•"/>
            </a:pPr>
            <a:r>
              <a:rPr lang="en-US" dirty="0" smtClean="0"/>
              <a:t>2 – Semesters (Sept-Dec; Jan-April) plus intersession course (May and June)</a:t>
            </a:r>
          </a:p>
          <a:p>
            <a:pPr marL="457200" indent="-457200">
              <a:buFont typeface="Arial"/>
              <a:buChar char="•"/>
            </a:pPr>
            <a:r>
              <a:rPr lang="en-US" dirty="0" smtClean="0"/>
              <a:t>Week break in middle of each semester in addition to winter break </a:t>
            </a:r>
          </a:p>
          <a:p>
            <a:pPr marL="457200" indent="-457200">
              <a:buFont typeface="Arial"/>
              <a:buChar char="•"/>
            </a:pPr>
            <a:r>
              <a:rPr lang="en-US" dirty="0" smtClean="0"/>
              <a:t>Intersession may be independent home or graduate study for students or teachers</a:t>
            </a:r>
          </a:p>
          <a:p>
            <a:pPr marL="457200" indent="-457200">
              <a:buFont typeface="Arial"/>
              <a:buChar char="•"/>
            </a:pPr>
            <a:r>
              <a:rPr lang="en-US" dirty="0" smtClean="0"/>
              <a:t>Nurture </a:t>
            </a:r>
            <a:r>
              <a:rPr lang="en-US" dirty="0"/>
              <a:t>Whole Child </a:t>
            </a:r>
            <a:r>
              <a:rPr lang="en-US" dirty="0" smtClean="0"/>
              <a:t>(balance all intelligences</a:t>
            </a:r>
            <a:r>
              <a:rPr lang="en-US" dirty="0"/>
              <a:t>) </a:t>
            </a:r>
            <a:endParaRPr lang="en-US" dirty="0" smtClean="0"/>
          </a:p>
          <a:p>
            <a:pPr marL="457200" indent="-457200">
              <a:buFont typeface="Arial"/>
              <a:buChar char="•"/>
            </a:pPr>
            <a:r>
              <a:rPr lang="en-US" dirty="0" smtClean="0"/>
              <a:t>Homework as ongoing family term project</a:t>
            </a:r>
          </a:p>
          <a:p>
            <a:pPr marL="457200" indent="-457200">
              <a:buFont typeface="Arial"/>
              <a:buChar char="•"/>
            </a:pPr>
            <a:r>
              <a:rPr lang="en-US" dirty="0" smtClean="0"/>
              <a:t>Co-curricular time for all students </a:t>
            </a:r>
            <a:endParaRPr lang="en-US" dirty="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SCHEDULE</a:t>
            </a:r>
            <a:endParaRPr lang="en-US" dirty="0"/>
          </a:p>
        </p:txBody>
      </p:sp>
    </p:spTree>
    <p:extLst>
      <p:ext uri="{BB962C8B-B14F-4D97-AF65-F5344CB8AC3E}">
        <p14:creationId xmlns:p14="http://schemas.microsoft.com/office/powerpoint/2010/main" val="3970997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1066800"/>
          </a:xfrm>
        </p:spPr>
        <p:txBody>
          <a:bodyPr/>
          <a:lstStyle/>
          <a:p>
            <a:r>
              <a:rPr lang="en-US" dirty="0" smtClean="0"/>
              <a:t>Co-Planning   </a:t>
            </a:r>
            <a:endParaRPr lang="en-US" dirty="0"/>
          </a:p>
        </p:txBody>
      </p:sp>
      <p:sp>
        <p:nvSpPr>
          <p:cNvPr id="3" name="Text Placeholder 2"/>
          <p:cNvSpPr>
            <a:spLocks noGrp="1"/>
          </p:cNvSpPr>
          <p:nvPr>
            <p:ph type="body" idx="1"/>
          </p:nvPr>
        </p:nvSpPr>
        <p:spPr>
          <a:xfrm>
            <a:off x="533400" y="2819400"/>
            <a:ext cx="8077200" cy="3505200"/>
          </a:xfrm>
        </p:spPr>
        <p:txBody>
          <a:bodyPr>
            <a:normAutofit fontScale="77500" lnSpcReduction="20000"/>
          </a:bodyPr>
          <a:lstStyle/>
          <a:p>
            <a:pPr marL="457200" indent="-457200">
              <a:buFont typeface="Arial"/>
              <a:buChar char="•"/>
            </a:pPr>
            <a:r>
              <a:rPr lang="en-US" dirty="0" smtClean="0"/>
              <a:t>Curriculum Building time with staff (minimum of 3 months) before new school ready or major change to be implemented</a:t>
            </a:r>
          </a:p>
          <a:p>
            <a:pPr marL="457200" indent="-457200">
              <a:buFont typeface="Arial"/>
              <a:buChar char="•"/>
            </a:pPr>
            <a:r>
              <a:rPr lang="en-US" dirty="0" smtClean="0"/>
              <a:t>Ongoing on-site curriculum meetings to document student learning and engagement</a:t>
            </a:r>
          </a:p>
          <a:p>
            <a:pPr marL="457200" indent="-457200">
              <a:buFont typeface="Arial"/>
              <a:buChar char="•"/>
            </a:pPr>
            <a:r>
              <a:rPr lang="en-US" dirty="0" smtClean="0"/>
              <a:t>Every three years engage in Vision Building activity that exposes parents, students and teachers to new exceptional school experiences</a:t>
            </a:r>
          </a:p>
          <a:p>
            <a:pPr marL="457200" indent="-457200">
              <a:buFont typeface="Arial"/>
              <a:buChar char="•"/>
            </a:pPr>
            <a:r>
              <a:rPr lang="en-US" dirty="0" smtClean="0"/>
              <a:t>Note – new curriculum initiatives require at least 3 years to fully implement</a:t>
            </a:r>
          </a:p>
          <a:p>
            <a:pPr marL="457200" indent="-457200">
              <a:buFont typeface="Arial"/>
              <a:buChar char="•"/>
            </a:pP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CO-PLAN</a:t>
            </a:r>
            <a:endParaRPr lang="en-US" dirty="0"/>
          </a:p>
        </p:txBody>
      </p:sp>
    </p:spTree>
    <p:extLst>
      <p:ext uri="{BB962C8B-B14F-4D97-AF65-F5344CB8AC3E}">
        <p14:creationId xmlns:p14="http://schemas.microsoft.com/office/powerpoint/2010/main" val="3978961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rd_033287.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1515" y="2514600"/>
            <a:ext cx="4937759" cy="4114799"/>
          </a:xfrm>
          <a:prstGeom prst="rect">
            <a:avLst/>
          </a:prstGeom>
        </p:spPr>
      </p:pic>
      <p:sp>
        <p:nvSpPr>
          <p:cNvPr id="2" name="Title 1"/>
          <p:cNvSpPr>
            <a:spLocks noGrp="1"/>
          </p:cNvSpPr>
          <p:nvPr>
            <p:ph type="title"/>
          </p:nvPr>
        </p:nvSpPr>
        <p:spPr>
          <a:xfrm>
            <a:off x="304800" y="1676400"/>
            <a:ext cx="8686800" cy="838200"/>
          </a:xfrm>
        </p:spPr>
        <p:txBody>
          <a:bodyPr/>
          <a:lstStyle/>
          <a:p>
            <a:r>
              <a:rPr lang="en-US" sz="3600" dirty="0" smtClean="0"/>
              <a:t>Coordination of Standards to meet brave new directions…   </a:t>
            </a:r>
            <a:endParaRPr lang="en-US" sz="3600" dirty="0"/>
          </a:p>
        </p:txBody>
      </p:sp>
      <p:sp>
        <p:nvSpPr>
          <p:cNvPr id="3" name="Text Placeholder 2"/>
          <p:cNvSpPr>
            <a:spLocks noGrp="1"/>
          </p:cNvSpPr>
          <p:nvPr>
            <p:ph type="body" idx="1"/>
          </p:nvPr>
        </p:nvSpPr>
        <p:spPr>
          <a:xfrm>
            <a:off x="381000" y="3276600"/>
            <a:ext cx="5943600" cy="2819400"/>
          </a:xfrm>
          <a:solidFill>
            <a:srgbClr val="008000"/>
          </a:solidFill>
        </p:spPr>
        <p:txBody>
          <a:bodyPr>
            <a:normAutofit/>
          </a:bodyPr>
          <a:lstStyle/>
          <a:p>
            <a:r>
              <a:rPr lang="en-US" sz="2400" dirty="0" smtClean="0">
                <a:solidFill>
                  <a:schemeClr val="tx1"/>
                </a:solidFill>
              </a:rPr>
              <a:t>S – </a:t>
            </a:r>
            <a:r>
              <a:rPr lang="en-US" sz="2400" dirty="0" smtClean="0">
                <a:solidFill>
                  <a:schemeClr val="tx1"/>
                </a:solidFill>
              </a:rPr>
              <a:t>Science</a:t>
            </a:r>
            <a:endParaRPr lang="en-US" sz="2400" dirty="0" smtClean="0">
              <a:solidFill>
                <a:schemeClr val="tx1"/>
              </a:solidFill>
            </a:endParaRPr>
          </a:p>
          <a:p>
            <a:r>
              <a:rPr lang="en-US" sz="2400" dirty="0" smtClean="0">
                <a:solidFill>
                  <a:schemeClr val="tx1"/>
                </a:solidFill>
              </a:rPr>
              <a:t>T – </a:t>
            </a:r>
            <a:r>
              <a:rPr lang="en-US" sz="2400" dirty="0" smtClean="0">
                <a:solidFill>
                  <a:schemeClr val="tx1"/>
                </a:solidFill>
              </a:rPr>
              <a:t>Technology  </a:t>
            </a:r>
            <a:endParaRPr lang="en-US" sz="2400" dirty="0" smtClean="0">
              <a:solidFill>
                <a:schemeClr val="tx1"/>
              </a:solidFill>
            </a:endParaRPr>
          </a:p>
          <a:p>
            <a:r>
              <a:rPr lang="en-US" sz="2400" dirty="0" smtClean="0">
                <a:solidFill>
                  <a:schemeClr val="tx1"/>
                </a:solidFill>
              </a:rPr>
              <a:t>R – </a:t>
            </a:r>
            <a:r>
              <a:rPr lang="en-US" sz="2400" dirty="0" smtClean="0">
                <a:solidFill>
                  <a:schemeClr val="tx1"/>
                </a:solidFill>
              </a:rPr>
              <a:t>Relationships</a:t>
            </a:r>
            <a:endParaRPr lang="en-US" sz="2400" dirty="0" smtClean="0">
              <a:solidFill>
                <a:schemeClr val="tx1"/>
              </a:solidFill>
            </a:endParaRPr>
          </a:p>
          <a:p>
            <a:r>
              <a:rPr lang="en-US" sz="2400" dirty="0" smtClean="0">
                <a:solidFill>
                  <a:schemeClr val="tx1"/>
                </a:solidFill>
              </a:rPr>
              <a:t>E – </a:t>
            </a:r>
            <a:r>
              <a:rPr lang="en-US" sz="2400" dirty="0" smtClean="0">
                <a:solidFill>
                  <a:schemeClr val="tx1"/>
                </a:solidFill>
              </a:rPr>
              <a:t>English Language Arts  </a:t>
            </a:r>
            <a:endParaRPr lang="en-US" sz="2400" dirty="0" smtClean="0">
              <a:solidFill>
                <a:schemeClr val="tx1"/>
              </a:solidFill>
            </a:endParaRPr>
          </a:p>
          <a:p>
            <a:r>
              <a:rPr lang="en-US" sz="2400" dirty="0" smtClean="0">
                <a:solidFill>
                  <a:schemeClr val="tx1"/>
                </a:solidFill>
              </a:rPr>
              <a:t>A – Arts and Athletics</a:t>
            </a:r>
          </a:p>
          <a:p>
            <a:r>
              <a:rPr lang="en-US" sz="2400" dirty="0" smtClean="0">
                <a:solidFill>
                  <a:schemeClr val="tx1"/>
                </a:solidFill>
              </a:rPr>
              <a:t>M – Mathematics </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a:xfrm>
            <a:off x="6053138" y="304800"/>
            <a:ext cx="2505075" cy="1143000"/>
          </a:xfrm>
        </p:spPr>
        <p:txBody>
          <a:bodyPr/>
          <a:lstStyle/>
          <a:p>
            <a:r>
              <a:rPr lang="en-US" dirty="0" smtClean="0"/>
              <a:t>Focus</a:t>
            </a:r>
          </a:p>
          <a:p>
            <a:endParaRPr lang="en-US" dirty="0" smtClean="0"/>
          </a:p>
        </p:txBody>
      </p:sp>
      <p:sp>
        <p:nvSpPr>
          <p:cNvPr id="7" name="Text Placeholder 6"/>
          <p:cNvSpPr>
            <a:spLocks noGrp="1"/>
          </p:cNvSpPr>
          <p:nvPr>
            <p:ph type="body" sz="quarter" idx="14"/>
          </p:nvPr>
        </p:nvSpPr>
        <p:spPr/>
        <p:txBody>
          <a:bodyPr/>
          <a:lstStyle/>
          <a:p>
            <a:r>
              <a:rPr lang="en-US" dirty="0" smtClean="0"/>
              <a:t>CURRICULUM</a:t>
            </a:r>
            <a:endParaRPr lang="en-US" dirty="0"/>
          </a:p>
        </p:txBody>
      </p:sp>
      <p:sp>
        <p:nvSpPr>
          <p:cNvPr id="8" name="Rectangle 7"/>
          <p:cNvSpPr/>
          <p:nvPr/>
        </p:nvSpPr>
        <p:spPr>
          <a:xfrm>
            <a:off x="533400" y="381000"/>
            <a:ext cx="4572000" cy="954107"/>
          </a:xfrm>
          <a:prstGeom prst="rect">
            <a:avLst/>
          </a:prstGeom>
        </p:spPr>
        <p:txBody>
          <a:bodyPr>
            <a:spAutoFit/>
          </a:bodyPr>
          <a:lstStyle/>
          <a:p>
            <a:r>
              <a:rPr lang="en-US" sz="2800" b="1" dirty="0">
                <a:solidFill>
                  <a:srgbClr val="FF6600"/>
                </a:solidFill>
              </a:rPr>
              <a:t>What </a:t>
            </a:r>
            <a:r>
              <a:rPr lang="en-US" sz="2800" b="1" dirty="0" smtClean="0">
                <a:solidFill>
                  <a:srgbClr val="FF6600"/>
                </a:solidFill>
              </a:rPr>
              <a:t>should be part of a VIBRANT curriculum?  </a:t>
            </a:r>
            <a:endParaRPr lang="en-US" sz="2800" b="1" dirty="0">
              <a:solidFill>
                <a:srgbClr val="FF6600"/>
              </a:solidFill>
            </a:endParaRPr>
          </a:p>
        </p:txBody>
      </p:sp>
    </p:spTree>
    <p:extLst>
      <p:ext uri="{BB962C8B-B14F-4D97-AF65-F5344CB8AC3E}">
        <p14:creationId xmlns:p14="http://schemas.microsoft.com/office/powerpoint/2010/main" val="4257316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1143000"/>
          </a:xfrm>
        </p:spPr>
        <p:txBody>
          <a:bodyPr/>
          <a:lstStyle/>
          <a:p>
            <a:r>
              <a:rPr lang="en-US" dirty="0" smtClean="0"/>
              <a:t>Assessment  </a:t>
            </a:r>
            <a:endParaRPr lang="en-US" dirty="0"/>
          </a:p>
        </p:txBody>
      </p:sp>
      <p:sp>
        <p:nvSpPr>
          <p:cNvPr id="3" name="Text Placeholder 2"/>
          <p:cNvSpPr>
            <a:spLocks noGrp="1"/>
          </p:cNvSpPr>
          <p:nvPr>
            <p:ph type="body" idx="1"/>
          </p:nvPr>
        </p:nvSpPr>
        <p:spPr>
          <a:xfrm>
            <a:off x="533400" y="2819400"/>
            <a:ext cx="8077200" cy="3505200"/>
          </a:xfrm>
        </p:spPr>
        <p:txBody>
          <a:bodyPr>
            <a:normAutofit fontScale="77500" lnSpcReduction="20000"/>
          </a:bodyPr>
          <a:lstStyle/>
          <a:p>
            <a:pPr marL="457200" indent="-457200">
              <a:buFont typeface="Arial"/>
              <a:buChar char="•"/>
            </a:pPr>
            <a:r>
              <a:rPr lang="en-US" dirty="0" smtClean="0"/>
              <a:t>On-going trusted classroom assessment</a:t>
            </a:r>
          </a:p>
          <a:p>
            <a:pPr marL="457200" indent="-457200">
              <a:buFont typeface="Arial"/>
              <a:buChar char="•"/>
            </a:pPr>
            <a:r>
              <a:rPr lang="en-US" dirty="0" smtClean="0"/>
              <a:t>Standardized assessment for curriculum revision purposes (every 3 years)</a:t>
            </a:r>
          </a:p>
          <a:p>
            <a:pPr marL="457200" indent="-457200">
              <a:buFont typeface="Arial"/>
              <a:buChar char="•"/>
            </a:pPr>
            <a:r>
              <a:rPr lang="en-US" dirty="0" smtClean="0"/>
              <a:t>Informal teacher observations daily</a:t>
            </a:r>
          </a:p>
          <a:p>
            <a:pPr marL="457200" indent="-457200">
              <a:buFont typeface="Arial"/>
              <a:buChar char="•"/>
            </a:pPr>
            <a:r>
              <a:rPr lang="en-US" dirty="0" smtClean="0"/>
              <a:t>Formal rigorous observation and conferencing time conducted 2-3 times by administration and peers</a:t>
            </a:r>
          </a:p>
          <a:p>
            <a:pPr marL="457200" indent="-457200">
              <a:buFont typeface="Arial"/>
              <a:buChar char="•"/>
            </a:pPr>
            <a:r>
              <a:rPr lang="en-US" dirty="0" smtClean="0"/>
              <a:t>Time to integrate satisfaction surveys within overall school improvement and strategic plans</a:t>
            </a:r>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ASSESS</a:t>
            </a:r>
            <a:endParaRPr lang="en-US" dirty="0"/>
          </a:p>
        </p:txBody>
      </p:sp>
    </p:spTree>
    <p:extLst>
      <p:ext uri="{BB962C8B-B14F-4D97-AF65-F5344CB8AC3E}">
        <p14:creationId xmlns:p14="http://schemas.microsoft.com/office/powerpoint/2010/main" val="1093742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1143000"/>
          </a:xfrm>
        </p:spPr>
        <p:txBody>
          <a:bodyPr/>
          <a:lstStyle/>
          <a:p>
            <a:r>
              <a:rPr lang="en-US" dirty="0" smtClean="0"/>
              <a:t>Length of Time </a:t>
            </a:r>
            <a:endParaRPr lang="en-US" dirty="0"/>
          </a:p>
        </p:txBody>
      </p:sp>
      <p:sp>
        <p:nvSpPr>
          <p:cNvPr id="3" name="Text Placeholder 2"/>
          <p:cNvSpPr>
            <a:spLocks noGrp="1"/>
          </p:cNvSpPr>
          <p:nvPr>
            <p:ph type="body" idx="1"/>
          </p:nvPr>
        </p:nvSpPr>
        <p:spPr>
          <a:xfrm>
            <a:off x="533400" y="3048000"/>
            <a:ext cx="8077200" cy="3200400"/>
          </a:xfrm>
        </p:spPr>
        <p:txBody>
          <a:bodyPr>
            <a:normAutofit lnSpcReduction="10000"/>
          </a:bodyPr>
          <a:lstStyle/>
          <a:p>
            <a:pPr marL="457200" indent="-457200">
              <a:buFont typeface="Arial"/>
              <a:buChar char="•"/>
            </a:pPr>
            <a:r>
              <a:rPr lang="en-US" dirty="0" smtClean="0"/>
              <a:t>4 days - 9am start time (7 hour day)</a:t>
            </a:r>
          </a:p>
          <a:p>
            <a:pPr marL="457200" indent="-457200">
              <a:buFont typeface="Arial"/>
              <a:buChar char="•"/>
            </a:pPr>
            <a:r>
              <a:rPr lang="en-US" dirty="0" smtClean="0"/>
              <a:t>1 day – 10:30AM start time (increase sleep for students; provide extended planning time for teachers)</a:t>
            </a:r>
          </a:p>
          <a:p>
            <a:pPr marL="457200" indent="-457200">
              <a:buFont typeface="Arial"/>
              <a:buChar char="•"/>
            </a:pPr>
            <a:r>
              <a:rPr lang="en-US" dirty="0"/>
              <a:t>Extended Class Time for Deep </a:t>
            </a:r>
            <a:r>
              <a:rPr lang="en-US" dirty="0" smtClean="0"/>
              <a:t>Thinking (60-90 minutes)</a:t>
            </a:r>
          </a:p>
          <a:p>
            <a:pPr marL="457200" indent="-457200">
              <a:buFont typeface="Arial"/>
              <a:buChar char="•"/>
            </a:pPr>
            <a:endParaRPr lang="en-US" dirty="0"/>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LENGTH</a:t>
            </a:r>
            <a:endParaRPr lang="en-US" dirty="0"/>
          </a:p>
        </p:txBody>
      </p:sp>
    </p:spTree>
    <p:extLst>
      <p:ext uri="{BB962C8B-B14F-4D97-AF65-F5344CB8AC3E}">
        <p14:creationId xmlns:p14="http://schemas.microsoft.com/office/powerpoint/2010/main" val="4166102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077200" cy="1219200"/>
          </a:xfrm>
        </p:spPr>
        <p:txBody>
          <a:bodyPr/>
          <a:lstStyle/>
          <a:p>
            <a:r>
              <a:rPr lang="en-US" dirty="0" smtClean="0"/>
              <a:t>Extension Time</a:t>
            </a:r>
            <a:endParaRPr lang="en-US" dirty="0"/>
          </a:p>
        </p:txBody>
      </p:sp>
      <p:sp>
        <p:nvSpPr>
          <p:cNvPr id="3" name="Text Placeholder 2"/>
          <p:cNvSpPr>
            <a:spLocks noGrp="1"/>
          </p:cNvSpPr>
          <p:nvPr>
            <p:ph type="body" idx="1"/>
          </p:nvPr>
        </p:nvSpPr>
        <p:spPr>
          <a:xfrm>
            <a:off x="533400" y="2819400"/>
            <a:ext cx="8077200" cy="3352800"/>
          </a:xfrm>
        </p:spPr>
        <p:txBody>
          <a:bodyPr>
            <a:normAutofit fontScale="92500" lnSpcReduction="10000"/>
          </a:bodyPr>
          <a:lstStyle/>
          <a:p>
            <a:pPr marL="457200" indent="-457200">
              <a:buFont typeface="Arial"/>
              <a:buChar char="•"/>
            </a:pPr>
            <a:r>
              <a:rPr lang="en-US" dirty="0" smtClean="0"/>
              <a:t>Family Project Time</a:t>
            </a:r>
          </a:p>
          <a:p>
            <a:pPr marL="457200" indent="-457200">
              <a:buFont typeface="Arial"/>
              <a:buChar char="•"/>
            </a:pPr>
            <a:r>
              <a:rPr lang="en-US" dirty="0" err="1" smtClean="0"/>
              <a:t>Interession</a:t>
            </a:r>
            <a:r>
              <a:rPr lang="en-US" dirty="0" smtClean="0"/>
              <a:t> as Concentrated Study Time</a:t>
            </a:r>
          </a:p>
          <a:p>
            <a:pPr marL="457200" indent="-457200">
              <a:buFont typeface="Arial"/>
              <a:buChar char="•"/>
            </a:pPr>
            <a:r>
              <a:rPr lang="en-US" dirty="0" smtClean="0"/>
              <a:t>Travel Logs</a:t>
            </a:r>
          </a:p>
          <a:p>
            <a:pPr marL="457200" indent="-457200">
              <a:buFont typeface="Arial"/>
              <a:buChar char="•"/>
            </a:pPr>
            <a:r>
              <a:rPr lang="en-US" dirty="0" smtClean="0"/>
              <a:t>Participation in Community Programs (YMCA; swim/music lessons, scouting)</a:t>
            </a:r>
          </a:p>
          <a:p>
            <a:pPr marL="457200" indent="-457200">
              <a:buFont typeface="Arial"/>
              <a:buChar char="•"/>
            </a:pPr>
            <a:r>
              <a:rPr lang="en-US" dirty="0" smtClean="0"/>
              <a:t>Support for staff to learn with other educators (at conferences, schools…)</a:t>
            </a:r>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Time</a:t>
            </a:r>
            <a:endParaRPr lang="en-US" dirty="0"/>
          </a:p>
        </p:txBody>
      </p:sp>
      <p:sp>
        <p:nvSpPr>
          <p:cNvPr id="7" name="Text Placeholder 6"/>
          <p:cNvSpPr>
            <a:spLocks noGrp="1"/>
          </p:cNvSpPr>
          <p:nvPr>
            <p:ph type="body" sz="quarter" idx="14"/>
          </p:nvPr>
        </p:nvSpPr>
        <p:spPr/>
        <p:txBody>
          <a:bodyPr/>
          <a:lstStyle/>
          <a:p>
            <a:r>
              <a:rPr lang="en-US" dirty="0" smtClean="0"/>
              <a:t>EXTENSION</a:t>
            </a:r>
            <a:endParaRPr lang="en-US" dirty="0"/>
          </a:p>
        </p:txBody>
      </p:sp>
    </p:spTree>
    <p:extLst>
      <p:ext uri="{BB962C8B-B14F-4D97-AF65-F5344CB8AC3E}">
        <p14:creationId xmlns:p14="http://schemas.microsoft.com/office/powerpoint/2010/main" val="3892489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Revisioning</a:t>
            </a:r>
            <a:r>
              <a:rPr lang="en-US" dirty="0" smtClean="0"/>
              <a:t> Schooling</a:t>
            </a:r>
            <a:endParaRPr lang="en-US" dirty="0"/>
          </a:p>
        </p:txBody>
      </p:sp>
      <p:sp>
        <p:nvSpPr>
          <p:cNvPr id="3" name="Subtitle 2"/>
          <p:cNvSpPr>
            <a:spLocks noGrp="1"/>
          </p:cNvSpPr>
          <p:nvPr>
            <p:ph type="subTitle" idx="1"/>
          </p:nvPr>
        </p:nvSpPr>
        <p:spPr>
          <a:xfrm>
            <a:off x="685800" y="3610275"/>
            <a:ext cx="7772400" cy="1876125"/>
          </a:xfrm>
        </p:spPr>
        <p:txBody>
          <a:bodyPr>
            <a:normAutofit fontScale="85000" lnSpcReduction="10000"/>
          </a:bodyPr>
          <a:lstStyle/>
          <a:p>
            <a:r>
              <a:rPr lang="en-US" dirty="0" smtClean="0"/>
              <a:t> Focus – Growth - People – Time</a:t>
            </a:r>
          </a:p>
          <a:p>
            <a:endParaRPr lang="en-US" dirty="0" smtClean="0"/>
          </a:p>
          <a:p>
            <a:r>
              <a:rPr lang="en-US" i="1" dirty="0"/>
              <a:t>"If we teach today as we taught yesterday, we rob our children of tomorrow.</a:t>
            </a:r>
            <a:r>
              <a:rPr lang="en-US" dirty="0"/>
              <a:t>"  - John Dewey</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dirty="0"/>
          </a:p>
        </p:txBody>
      </p:sp>
      <p:sp>
        <p:nvSpPr>
          <p:cNvPr id="5" name="Footer Placeholder 4"/>
          <p:cNvSpPr>
            <a:spLocks noGrp="1"/>
          </p:cNvSpPr>
          <p:nvPr>
            <p:ph type="ftr" sz="quarter" idx="11"/>
          </p:nvPr>
        </p:nvSpPr>
        <p:spPr/>
        <p:txBody>
          <a:bodyPr/>
          <a:lstStyle/>
          <a:p>
            <a:r>
              <a:rPr lang="en-US" smtClean="0"/>
              <a:t>ZPD School and Curriculum Design</a:t>
            </a:r>
            <a:endParaRPr lang="en-US" dirty="0"/>
          </a:p>
        </p:txBody>
      </p:sp>
    </p:spTree>
    <p:extLst>
      <p:ext uri="{BB962C8B-B14F-4D97-AF65-F5344CB8AC3E}">
        <p14:creationId xmlns:p14="http://schemas.microsoft.com/office/powerpoint/2010/main" val="135074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544" y="2490788"/>
            <a:ext cx="8077200" cy="3229465"/>
          </a:xfrm>
          <a:solidFill>
            <a:srgbClr val="008000"/>
          </a:solidFill>
        </p:spPr>
        <p:txBody>
          <a:bodyPr/>
          <a:lstStyle/>
          <a:p>
            <a:r>
              <a:rPr lang="en-US" dirty="0" smtClean="0"/>
              <a:t/>
            </a:r>
            <a:br>
              <a:rPr lang="en-US" dirty="0" smtClean="0"/>
            </a:br>
            <a:r>
              <a:rPr lang="en-US" sz="5400" dirty="0" smtClean="0"/>
              <a:t>Global </a:t>
            </a:r>
            <a:r>
              <a:rPr lang="en-US" sz="5400" dirty="0" smtClean="0"/>
              <a:t>Awareness</a:t>
            </a:r>
            <a:br>
              <a:rPr lang="en-US" sz="5400" dirty="0" smtClean="0"/>
            </a:br>
            <a:r>
              <a:rPr lang="en-US" sz="5400" dirty="0" smtClean="0"/>
              <a:t>Environment Ethic</a:t>
            </a:r>
            <a:br>
              <a:rPr lang="en-US" sz="5400" dirty="0" smtClean="0"/>
            </a:br>
            <a:r>
              <a:rPr lang="en-US" sz="5400" dirty="0" smtClean="0"/>
              <a:t>Entrepreneurship</a:t>
            </a:r>
            <a:r>
              <a:rPr lang="en-US" sz="5400" dirty="0" smtClean="0"/>
              <a:t/>
            </a:r>
            <a:br>
              <a:rPr lang="en-US" sz="5400" dirty="0" smtClean="0"/>
            </a:br>
            <a:r>
              <a:rPr lang="en-US" sz="5400" dirty="0" smtClean="0"/>
              <a:t>Local Issues</a:t>
            </a:r>
            <a:endParaRPr lang="en-US" sz="5400" dirty="0"/>
          </a:p>
        </p:txBody>
      </p:sp>
      <p:sp>
        <p:nvSpPr>
          <p:cNvPr id="3" name="Text Placeholder 2"/>
          <p:cNvSpPr>
            <a:spLocks noGrp="1"/>
          </p:cNvSpPr>
          <p:nvPr>
            <p:ph type="body" idx="1"/>
          </p:nvPr>
        </p:nvSpPr>
        <p:spPr>
          <a:xfrm>
            <a:off x="380925" y="1192582"/>
            <a:ext cx="8077200" cy="1195388"/>
          </a:xfrm>
        </p:spPr>
        <p:txBody>
          <a:bodyPr>
            <a:normAutofit fontScale="85000" lnSpcReduction="20000"/>
          </a:bodyPr>
          <a:lstStyle/>
          <a:p>
            <a:endParaRPr lang="en-US" dirty="0" smtClean="0"/>
          </a:p>
          <a:p>
            <a:r>
              <a:rPr lang="en-US" dirty="0" smtClean="0"/>
              <a:t>What should schooling focus on BEYOND standards?</a:t>
            </a:r>
            <a:endParaRPr lang="en-US" dirty="0"/>
          </a:p>
        </p:txBody>
      </p:sp>
      <p:sp>
        <p:nvSpPr>
          <p:cNvPr id="4" name="Date Placeholder 3"/>
          <p:cNvSpPr>
            <a:spLocks noGrp="1"/>
          </p:cNvSpPr>
          <p:nvPr>
            <p:ph type="dt" sz="half" idx="10"/>
          </p:nvPr>
        </p:nvSpPr>
        <p:spPr/>
        <p:txBody>
          <a:bodyPr/>
          <a:lstStyle/>
          <a:p>
            <a:r>
              <a:rPr lang="en-US" sz="2000" dirty="0" smtClean="0"/>
              <a:t>© ZPD School and Curriculum Design. All rights reserved.</a:t>
            </a:r>
            <a:endParaRPr lang="en-US" sz="2000" dirty="0"/>
          </a:p>
        </p:txBody>
      </p:sp>
      <p:sp>
        <p:nvSpPr>
          <p:cNvPr id="5" name="Footer Placeholder 4"/>
          <p:cNvSpPr>
            <a:spLocks noGrp="1"/>
          </p:cNvSpPr>
          <p:nvPr>
            <p:ph type="ftr" sz="quarter" idx="11"/>
          </p:nvPr>
        </p:nvSpPr>
        <p:spPr/>
        <p:txBody>
          <a:bodyPr/>
          <a:lstStyle/>
          <a:p>
            <a:r>
              <a:rPr lang="en-US" smtClean="0"/>
              <a:t>ZPD School and Curriculum Design</a:t>
            </a:r>
            <a:endParaRPr lang="en-US" dirty="0"/>
          </a:p>
        </p:txBody>
      </p:sp>
      <p:sp>
        <p:nvSpPr>
          <p:cNvPr id="6" name="Text Placeholder 5"/>
          <p:cNvSpPr>
            <a:spLocks noGrp="1"/>
          </p:cNvSpPr>
          <p:nvPr>
            <p:ph type="body" sz="quarter" idx="13"/>
          </p:nvPr>
        </p:nvSpPr>
        <p:spPr/>
        <p:txBody>
          <a:bodyPr/>
          <a:lstStyle/>
          <a:p>
            <a:r>
              <a:rPr lang="en-US" dirty="0" smtClean="0"/>
              <a:t>Focus</a:t>
            </a:r>
            <a:endParaRPr lang="en-US" dirty="0"/>
          </a:p>
        </p:txBody>
      </p:sp>
      <p:sp>
        <p:nvSpPr>
          <p:cNvPr id="7" name="Text Placeholder 6"/>
          <p:cNvSpPr>
            <a:spLocks noGrp="1"/>
          </p:cNvSpPr>
          <p:nvPr>
            <p:ph type="body" sz="quarter" idx="14"/>
          </p:nvPr>
        </p:nvSpPr>
        <p:spPr/>
        <p:txBody>
          <a:bodyPr/>
          <a:lstStyle/>
          <a:p>
            <a:r>
              <a:rPr lang="en-US" dirty="0" smtClean="0"/>
              <a:t>FURTHER</a:t>
            </a:r>
          </a:p>
        </p:txBody>
      </p:sp>
      <p:sp>
        <p:nvSpPr>
          <p:cNvPr id="8" name="TextBox 7"/>
          <p:cNvSpPr txBox="1"/>
          <p:nvPr/>
        </p:nvSpPr>
        <p:spPr>
          <a:xfrm>
            <a:off x="8458125" y="6420765"/>
            <a:ext cx="184666" cy="369332"/>
          </a:xfrm>
          <a:prstGeom prst="rect">
            <a:avLst/>
          </a:prstGeom>
          <a:noFill/>
        </p:spPr>
        <p:txBody>
          <a:bodyPr wrap="none" rtlCol="0">
            <a:spAutoFit/>
          </a:bodyPr>
          <a:lstStyle/>
          <a:p>
            <a:r>
              <a:rPr lang="en-US" dirty="0" smtClean="0"/>
              <a:t>  </a:t>
            </a:r>
            <a:endParaRPr lang="en-US" dirty="0"/>
          </a:p>
        </p:txBody>
      </p:sp>
    </p:spTree>
    <p:extLst>
      <p:ext uri="{BB962C8B-B14F-4D97-AF65-F5344CB8AC3E}">
        <p14:creationId xmlns:p14="http://schemas.microsoft.com/office/powerpoint/2010/main" val="2722338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5334000" cy="2209800"/>
          </a:xfrm>
        </p:spPr>
        <p:txBody>
          <a:bodyPr/>
          <a:lstStyle/>
          <a:p>
            <a:r>
              <a:rPr lang="en-US" sz="4000" dirty="0" smtClean="0"/>
              <a:t>Finding a way for all students to have more engaging choices</a:t>
            </a:r>
            <a:endParaRPr lang="en-US" sz="4000"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Focus</a:t>
            </a:r>
            <a:endParaRPr lang="en-US" dirty="0"/>
          </a:p>
        </p:txBody>
      </p:sp>
      <p:sp>
        <p:nvSpPr>
          <p:cNvPr id="7" name="Text Placeholder 6"/>
          <p:cNvSpPr>
            <a:spLocks noGrp="1"/>
          </p:cNvSpPr>
          <p:nvPr>
            <p:ph type="body" sz="quarter" idx="14"/>
          </p:nvPr>
        </p:nvSpPr>
        <p:spPr/>
        <p:txBody>
          <a:bodyPr/>
          <a:lstStyle/>
          <a:p>
            <a:r>
              <a:rPr lang="en-US" dirty="0" smtClean="0"/>
              <a:t>ALL</a:t>
            </a:r>
            <a:endParaRPr lang="en-US" dirty="0"/>
          </a:p>
        </p:txBody>
      </p:sp>
      <p:pic>
        <p:nvPicPr>
          <p:cNvPr id="8" name="Picture 7" descr="ex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1981200"/>
            <a:ext cx="5878504" cy="4034123"/>
          </a:xfrm>
          <a:prstGeom prst="rect">
            <a:avLst/>
          </a:prstGeom>
        </p:spPr>
      </p:pic>
    </p:spTree>
    <p:extLst>
      <p:ext uri="{BB962C8B-B14F-4D97-AF65-F5344CB8AC3E}">
        <p14:creationId xmlns:p14="http://schemas.microsoft.com/office/powerpoint/2010/main" val="3924079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077200" cy="914400"/>
          </a:xfrm>
        </p:spPr>
        <p:txBody>
          <a:bodyPr/>
          <a:lstStyle/>
          <a:p>
            <a:r>
              <a:rPr lang="en-US" sz="4800" dirty="0" smtClean="0"/>
              <a:t>Engaging Curriculum is…</a:t>
            </a:r>
            <a:endParaRPr lang="en-US" sz="4800" dirty="0"/>
          </a:p>
        </p:txBody>
      </p:sp>
      <p:sp>
        <p:nvSpPr>
          <p:cNvPr id="3" name="Text Placeholder 2"/>
          <p:cNvSpPr>
            <a:spLocks noGrp="1"/>
          </p:cNvSpPr>
          <p:nvPr>
            <p:ph type="body" idx="1"/>
          </p:nvPr>
        </p:nvSpPr>
        <p:spPr>
          <a:xfrm>
            <a:off x="533400" y="2514600"/>
            <a:ext cx="8077200" cy="3886200"/>
          </a:xfrm>
        </p:spPr>
        <p:txBody>
          <a:bodyPr>
            <a:noAutofit/>
          </a:bodyPr>
          <a:lstStyle/>
          <a:p>
            <a:r>
              <a:rPr lang="en-US" sz="4800" dirty="0" smtClean="0"/>
              <a:t>Progressive</a:t>
            </a:r>
            <a:r>
              <a:rPr lang="en-US" sz="4800" dirty="0"/>
              <a:t/>
            </a:r>
            <a:br>
              <a:rPr lang="en-US" sz="4800" dirty="0"/>
            </a:br>
            <a:r>
              <a:rPr lang="en-US" sz="4800" dirty="0"/>
              <a:t>Real (authentic)</a:t>
            </a:r>
            <a:br>
              <a:rPr lang="en-US" sz="4800" dirty="0"/>
            </a:br>
            <a:r>
              <a:rPr lang="en-US" sz="4800" dirty="0"/>
              <a:t>Inspiring</a:t>
            </a:r>
            <a:br>
              <a:rPr lang="en-US" sz="4800" dirty="0"/>
            </a:br>
            <a:r>
              <a:rPr lang="en-US" sz="4800" dirty="0"/>
              <a:t>Distinctive</a:t>
            </a:r>
            <a:br>
              <a:rPr lang="en-US" sz="4800" dirty="0"/>
            </a:br>
            <a:r>
              <a:rPr lang="en-US" sz="4800" dirty="0"/>
              <a:t>Enduring (memorable)</a:t>
            </a:r>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dirty="0" smtClean="0"/>
              <a:t>ZPD School and Curriculum Design</a:t>
            </a:r>
            <a:endParaRPr lang="en-US" dirty="0"/>
          </a:p>
        </p:txBody>
      </p:sp>
      <p:sp>
        <p:nvSpPr>
          <p:cNvPr id="6" name="Text Placeholder 5"/>
          <p:cNvSpPr>
            <a:spLocks noGrp="1"/>
          </p:cNvSpPr>
          <p:nvPr>
            <p:ph type="body" sz="quarter" idx="13"/>
          </p:nvPr>
        </p:nvSpPr>
        <p:spPr/>
        <p:txBody>
          <a:bodyPr/>
          <a:lstStyle/>
          <a:p>
            <a:r>
              <a:rPr lang="en-US" dirty="0" smtClean="0"/>
              <a:t>Focus</a:t>
            </a:r>
            <a:endParaRPr lang="en-US" dirty="0"/>
          </a:p>
        </p:txBody>
      </p:sp>
      <p:sp>
        <p:nvSpPr>
          <p:cNvPr id="7" name="Text Placeholder 6"/>
          <p:cNvSpPr>
            <a:spLocks noGrp="1"/>
          </p:cNvSpPr>
          <p:nvPr>
            <p:ph type="body" sz="quarter" idx="14"/>
          </p:nvPr>
        </p:nvSpPr>
        <p:spPr/>
        <p:txBody>
          <a:bodyPr/>
          <a:lstStyle/>
          <a:p>
            <a:r>
              <a:rPr lang="en-US" dirty="0" smtClean="0"/>
              <a:t>ENGAGEMENT</a:t>
            </a:r>
            <a:endParaRPr lang="en-US" dirty="0"/>
          </a:p>
        </p:txBody>
      </p:sp>
    </p:spTree>
    <p:extLst>
      <p:ext uri="{BB962C8B-B14F-4D97-AF65-F5344CB8AC3E}">
        <p14:creationId xmlns:p14="http://schemas.microsoft.com/office/powerpoint/2010/main" val="2428526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1219200"/>
          </a:xfrm>
        </p:spPr>
        <p:txBody>
          <a:bodyPr/>
          <a:lstStyle/>
          <a:p>
            <a:r>
              <a:rPr lang="en-US" dirty="0" smtClean="0"/>
              <a:t>What it’s not…</a:t>
            </a:r>
            <a:endParaRPr lang="en-US" dirty="0"/>
          </a:p>
        </p:txBody>
      </p:sp>
      <p:sp>
        <p:nvSpPr>
          <p:cNvPr id="3" name="Text Placeholder 2"/>
          <p:cNvSpPr>
            <a:spLocks noGrp="1"/>
          </p:cNvSpPr>
          <p:nvPr>
            <p:ph type="body" idx="1"/>
          </p:nvPr>
        </p:nvSpPr>
        <p:spPr>
          <a:xfrm>
            <a:off x="533400" y="3048000"/>
            <a:ext cx="8305800" cy="3276600"/>
          </a:xfrm>
        </p:spPr>
        <p:txBody>
          <a:bodyPr>
            <a:normAutofit fontScale="85000" lnSpcReduction="20000"/>
          </a:bodyPr>
          <a:lstStyle/>
          <a:p>
            <a:pPr marL="457200" indent="-457200">
              <a:buFont typeface="Arial"/>
              <a:buChar char="•"/>
            </a:pPr>
            <a:r>
              <a:rPr lang="en-US" dirty="0" smtClean="0"/>
              <a:t>limited </a:t>
            </a:r>
            <a:r>
              <a:rPr lang="en-US" dirty="0"/>
              <a:t>by grade </a:t>
            </a:r>
            <a:r>
              <a:rPr lang="en-US" dirty="0" smtClean="0"/>
              <a:t>expectations</a:t>
            </a:r>
          </a:p>
          <a:p>
            <a:pPr marL="457200" indent="-457200">
              <a:buFont typeface="Arial"/>
              <a:buChar char="•"/>
            </a:pPr>
            <a:r>
              <a:rPr lang="en-US" dirty="0"/>
              <a:t>r</a:t>
            </a:r>
            <a:r>
              <a:rPr lang="en-US" dirty="0" smtClean="0"/>
              <a:t>epetitious</a:t>
            </a:r>
            <a:endParaRPr lang="en-US" dirty="0" smtClean="0"/>
          </a:p>
          <a:p>
            <a:pPr marL="457200" indent="-457200">
              <a:buFont typeface="Arial"/>
              <a:buChar char="•"/>
            </a:pPr>
            <a:r>
              <a:rPr lang="en-US" dirty="0" smtClean="0"/>
              <a:t>“One-size-fits-all” </a:t>
            </a:r>
            <a:endParaRPr lang="en-US" dirty="0" smtClean="0"/>
          </a:p>
          <a:p>
            <a:pPr marL="457200" indent="-457200">
              <a:buFont typeface="Arial"/>
              <a:buChar char="•"/>
            </a:pPr>
            <a:r>
              <a:rPr lang="en-US" dirty="0"/>
              <a:t>i</a:t>
            </a:r>
            <a:r>
              <a:rPr lang="en-US" dirty="0" smtClean="0"/>
              <a:t>ndividual focus rather than collective</a:t>
            </a:r>
            <a:endParaRPr lang="en-US" dirty="0" smtClean="0"/>
          </a:p>
          <a:p>
            <a:pPr marL="457200" indent="-457200">
              <a:buFont typeface="Arial"/>
              <a:buChar char="•"/>
            </a:pPr>
            <a:r>
              <a:rPr lang="en-US" dirty="0"/>
              <a:t>o</a:t>
            </a:r>
            <a:r>
              <a:rPr lang="en-US" dirty="0" smtClean="0"/>
              <a:t>ver-reliance </a:t>
            </a:r>
            <a:r>
              <a:rPr lang="en-US" dirty="0" smtClean="0"/>
              <a:t>on homework to “cover” curriculum</a:t>
            </a:r>
          </a:p>
          <a:p>
            <a:pPr marL="457200" indent="-457200">
              <a:buFont typeface="Arial"/>
              <a:buChar char="•"/>
            </a:pPr>
            <a:r>
              <a:rPr lang="en-US" dirty="0"/>
              <a:t>o</a:t>
            </a:r>
            <a:r>
              <a:rPr lang="en-US" dirty="0" smtClean="0"/>
              <a:t>ver-abundance </a:t>
            </a:r>
            <a:r>
              <a:rPr lang="en-US" dirty="0" smtClean="0"/>
              <a:t>of expectations taught </a:t>
            </a:r>
            <a:r>
              <a:rPr lang="en-US" dirty="0" smtClean="0"/>
              <a:t>as separate lessons</a:t>
            </a:r>
            <a:endParaRPr lang="en-US" dirty="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Focus</a:t>
            </a:r>
            <a:endParaRPr lang="en-US" dirty="0"/>
          </a:p>
        </p:txBody>
      </p:sp>
      <p:sp>
        <p:nvSpPr>
          <p:cNvPr id="7" name="Text Placeholder 6"/>
          <p:cNvSpPr>
            <a:spLocks noGrp="1"/>
          </p:cNvSpPr>
          <p:nvPr>
            <p:ph type="body" sz="quarter" idx="14"/>
          </p:nvPr>
        </p:nvSpPr>
        <p:spPr/>
        <p:txBody>
          <a:bodyPr/>
          <a:lstStyle/>
          <a:p>
            <a:r>
              <a:rPr lang="en-US" dirty="0" smtClean="0"/>
              <a:t>ENGAGEMENT</a:t>
            </a:r>
            <a:endParaRPr lang="en-US" dirty="0"/>
          </a:p>
        </p:txBody>
      </p:sp>
    </p:spTree>
    <p:extLst>
      <p:ext uri="{BB962C8B-B14F-4D97-AF65-F5344CB8AC3E}">
        <p14:creationId xmlns:p14="http://schemas.microsoft.com/office/powerpoint/2010/main" val="1643144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077200" cy="1155700"/>
          </a:xfrm>
        </p:spPr>
        <p:txBody>
          <a:bodyPr/>
          <a:lstStyle/>
          <a:p>
            <a:r>
              <a:rPr lang="en-US" dirty="0" smtClean="0"/>
              <a:t>Engagement requires</a:t>
            </a:r>
            <a:r>
              <a:rPr lang="mr-IN" dirty="0" smtClean="0"/>
              <a:t>…</a:t>
            </a:r>
            <a:r>
              <a:rPr lang="en-US" dirty="0" smtClean="0"/>
              <a:t> </a:t>
            </a:r>
            <a:endParaRPr lang="en-US" dirty="0"/>
          </a:p>
        </p:txBody>
      </p:sp>
      <p:sp>
        <p:nvSpPr>
          <p:cNvPr id="3" name="Text Placeholder 2"/>
          <p:cNvSpPr>
            <a:spLocks noGrp="1"/>
          </p:cNvSpPr>
          <p:nvPr>
            <p:ph type="body" idx="1"/>
          </p:nvPr>
        </p:nvSpPr>
        <p:spPr>
          <a:xfrm>
            <a:off x="533400" y="2438400"/>
            <a:ext cx="8077200" cy="3962400"/>
          </a:xfrm>
        </p:spPr>
        <p:txBody>
          <a:bodyPr>
            <a:normAutofit fontScale="77500" lnSpcReduction="20000"/>
          </a:bodyPr>
          <a:lstStyle/>
          <a:p>
            <a:pPr marL="457200" indent="-457200">
              <a:buFont typeface="Arial"/>
              <a:buChar char="•"/>
            </a:pPr>
            <a:r>
              <a:rPr lang="en-US" dirty="0"/>
              <a:t>i</a:t>
            </a:r>
            <a:r>
              <a:rPr lang="en-US" dirty="0" smtClean="0"/>
              <a:t>ntegrated </a:t>
            </a:r>
            <a:r>
              <a:rPr lang="en-US" dirty="0" smtClean="0"/>
              <a:t>project-based work</a:t>
            </a:r>
          </a:p>
          <a:p>
            <a:pPr marL="457200" indent="-457200">
              <a:buFont typeface="Arial"/>
              <a:buChar char="•"/>
            </a:pPr>
            <a:r>
              <a:rPr lang="en-US" dirty="0"/>
              <a:t>t</a:t>
            </a:r>
            <a:r>
              <a:rPr lang="en-US" dirty="0" smtClean="0"/>
              <a:t>asks </a:t>
            </a:r>
            <a:r>
              <a:rPr lang="en-US" dirty="0" smtClean="0"/>
              <a:t>worthy </a:t>
            </a:r>
            <a:r>
              <a:rPr lang="en-US" dirty="0"/>
              <a:t>of </a:t>
            </a:r>
            <a:r>
              <a:rPr lang="en-US" dirty="0" smtClean="0"/>
              <a:t>student </a:t>
            </a:r>
            <a:r>
              <a:rPr lang="en-US" dirty="0"/>
              <a:t>time and </a:t>
            </a:r>
            <a:r>
              <a:rPr lang="en-US" dirty="0" smtClean="0"/>
              <a:t>effort</a:t>
            </a:r>
          </a:p>
          <a:p>
            <a:pPr marL="457200" indent="-457200">
              <a:buFont typeface="Arial"/>
              <a:buChar char="•"/>
            </a:pPr>
            <a:r>
              <a:rPr lang="en-US" dirty="0" smtClean="0"/>
              <a:t>Student </a:t>
            </a:r>
            <a:r>
              <a:rPr lang="en-US" dirty="0"/>
              <a:t>talk </a:t>
            </a:r>
            <a:r>
              <a:rPr lang="en-US" dirty="0" smtClean="0"/>
              <a:t>and/or </a:t>
            </a:r>
            <a:r>
              <a:rPr lang="en-US" dirty="0"/>
              <a:t>work with experts </a:t>
            </a:r>
            <a:r>
              <a:rPr lang="en-US" dirty="0" smtClean="0"/>
              <a:t> </a:t>
            </a:r>
          </a:p>
          <a:p>
            <a:pPr marL="457200" indent="-457200">
              <a:buFont typeface="Arial"/>
              <a:buChar char="•"/>
            </a:pPr>
            <a:r>
              <a:rPr lang="en-US" dirty="0"/>
              <a:t>s</a:t>
            </a:r>
            <a:r>
              <a:rPr lang="en-US" dirty="0" smtClean="0"/>
              <a:t>tudents </a:t>
            </a:r>
            <a:r>
              <a:rPr lang="en-US" dirty="0" smtClean="0"/>
              <a:t>making </a:t>
            </a:r>
            <a:r>
              <a:rPr lang="en-US" dirty="0"/>
              <a:t>contributions to the world at a much younger </a:t>
            </a:r>
            <a:r>
              <a:rPr lang="en-US" dirty="0" smtClean="0"/>
              <a:t>age</a:t>
            </a:r>
          </a:p>
          <a:p>
            <a:pPr marL="457200" indent="-457200">
              <a:buFont typeface="Arial"/>
              <a:buChar char="•"/>
            </a:pPr>
            <a:r>
              <a:rPr lang="en-US" dirty="0"/>
              <a:t>w</a:t>
            </a:r>
            <a:r>
              <a:rPr lang="en-US" dirty="0" smtClean="0"/>
              <a:t>ork </a:t>
            </a:r>
            <a:r>
              <a:rPr lang="en-US" dirty="0" smtClean="0"/>
              <a:t>that holds </a:t>
            </a:r>
            <a:r>
              <a:rPr lang="en-US" dirty="0"/>
              <a:t>the interest of a student for </a:t>
            </a:r>
            <a:r>
              <a:rPr lang="en-US" dirty="0" smtClean="0"/>
              <a:t>extended </a:t>
            </a:r>
            <a:r>
              <a:rPr lang="en-US" dirty="0"/>
              <a:t>periods of </a:t>
            </a:r>
            <a:r>
              <a:rPr lang="en-US" dirty="0" smtClean="0"/>
              <a:t>time</a:t>
            </a:r>
          </a:p>
          <a:p>
            <a:pPr marL="457200" indent="-457200">
              <a:buFont typeface="Arial"/>
              <a:buChar char="•"/>
            </a:pPr>
            <a:r>
              <a:rPr lang="en-US" dirty="0"/>
              <a:t>l</a:t>
            </a:r>
            <a:r>
              <a:rPr lang="en-US" dirty="0" smtClean="0"/>
              <a:t>earning </a:t>
            </a:r>
            <a:r>
              <a:rPr lang="en-US" dirty="0" smtClean="0"/>
              <a:t>experiences where students </a:t>
            </a:r>
            <a:r>
              <a:rPr lang="en-US" dirty="0"/>
              <a:t>have an opportunity to do something about their </a:t>
            </a:r>
            <a:r>
              <a:rPr lang="en-US" dirty="0" smtClean="0"/>
              <a:t>curiosity</a:t>
            </a:r>
          </a:p>
          <a:p>
            <a:pPr marL="457200" indent="-457200">
              <a:buFont typeface="Arial"/>
              <a:buChar char="•"/>
            </a:pPr>
            <a:r>
              <a:rPr lang="en-US" dirty="0"/>
              <a:t>s</a:t>
            </a:r>
            <a:r>
              <a:rPr lang="en-US" dirty="0" smtClean="0"/>
              <a:t>chooling </a:t>
            </a:r>
            <a:r>
              <a:rPr lang="en-US" dirty="0" smtClean="0"/>
              <a:t>that honors creativity</a:t>
            </a:r>
            <a:endParaRPr lang="en-US" dirty="0"/>
          </a:p>
          <a:p>
            <a:pPr marL="457200" indent="-457200">
              <a:buFont typeface="Arial"/>
              <a:buChar char="•"/>
            </a:pPr>
            <a:endParaRPr lang="en-US" dirty="0"/>
          </a:p>
          <a:p>
            <a:pPr marL="457200" indent="-457200">
              <a:buFont typeface="Arial"/>
              <a:buChar char="•"/>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 ZPD School and Curriculum Design. All rights reserved.</a:t>
            </a:r>
            <a:endParaRPr lang="en-US"/>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Focus</a:t>
            </a:r>
            <a:endParaRPr lang="en-US" dirty="0"/>
          </a:p>
        </p:txBody>
      </p:sp>
      <p:sp>
        <p:nvSpPr>
          <p:cNvPr id="7" name="Text Placeholder 6"/>
          <p:cNvSpPr>
            <a:spLocks noGrp="1"/>
          </p:cNvSpPr>
          <p:nvPr>
            <p:ph type="body" sz="quarter" idx="14"/>
          </p:nvPr>
        </p:nvSpPr>
        <p:spPr/>
        <p:txBody>
          <a:bodyPr/>
          <a:lstStyle/>
          <a:p>
            <a:r>
              <a:rPr lang="en-US" dirty="0" smtClean="0"/>
              <a:t>ENGAGEMENT</a:t>
            </a:r>
            <a:endParaRPr lang="en-US" dirty="0"/>
          </a:p>
        </p:txBody>
      </p:sp>
    </p:spTree>
    <p:extLst>
      <p:ext uri="{BB962C8B-B14F-4D97-AF65-F5344CB8AC3E}">
        <p14:creationId xmlns:p14="http://schemas.microsoft.com/office/powerpoint/2010/main" val="2290224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a:t>
            </a:r>
            <a:r>
              <a:rPr lang="en-US" dirty="0" err="1" smtClean="0"/>
              <a:t>Makerset</a:t>
            </a:r>
            <a:endParaRPr lang="en-US" dirty="0"/>
          </a:p>
        </p:txBody>
      </p:sp>
      <p:sp>
        <p:nvSpPr>
          <p:cNvPr id="3" name="Text Placeholder 2"/>
          <p:cNvSpPr>
            <a:spLocks noGrp="1"/>
          </p:cNvSpPr>
          <p:nvPr>
            <p:ph type="body" idx="1"/>
          </p:nvPr>
        </p:nvSpPr>
        <p:spPr/>
        <p:txBody>
          <a:bodyPr/>
          <a:lstStyle/>
          <a:p>
            <a:r>
              <a:rPr lang="en-US" dirty="0" smtClean="0"/>
              <a:t>How can schooling embrace a growth ‘</a:t>
            </a:r>
            <a:r>
              <a:rPr lang="en-US" dirty="0" err="1" smtClean="0"/>
              <a:t>Makerset</a:t>
            </a:r>
            <a:r>
              <a:rPr lang="en-US" dirty="0" smtClean="0"/>
              <a:t>’?</a:t>
            </a:r>
            <a:endParaRPr lang="en-US" dirty="0"/>
          </a:p>
        </p:txBody>
      </p:sp>
      <p:sp>
        <p:nvSpPr>
          <p:cNvPr id="4" name="Date Placeholder 3"/>
          <p:cNvSpPr>
            <a:spLocks noGrp="1"/>
          </p:cNvSpPr>
          <p:nvPr>
            <p:ph type="dt" sz="half" idx="10"/>
          </p:nvPr>
        </p:nvSpPr>
        <p:spPr/>
        <p:txBody>
          <a:bodyPr/>
          <a:lstStyle/>
          <a:p>
            <a:r>
              <a:rPr lang="en-US" dirty="0" smtClean="0"/>
              <a:t>© ZPD School and Curriculum Design. All rights reserved.</a:t>
            </a:r>
            <a:endParaRPr lang="en-US" dirty="0"/>
          </a:p>
        </p:txBody>
      </p:sp>
      <p:sp>
        <p:nvSpPr>
          <p:cNvPr id="5" name="Footer Placeholder 4"/>
          <p:cNvSpPr>
            <a:spLocks noGrp="1"/>
          </p:cNvSpPr>
          <p:nvPr>
            <p:ph type="ftr" sz="quarter" idx="11"/>
          </p:nvPr>
        </p:nvSpPr>
        <p:spPr/>
        <p:txBody>
          <a:bodyPr/>
          <a:lstStyle/>
          <a:p>
            <a:r>
              <a:rPr lang="en-US" smtClean="0"/>
              <a:t>ZPD School and Curriculum Design</a:t>
            </a:r>
            <a:endParaRPr lang="en-US"/>
          </a:p>
        </p:txBody>
      </p:sp>
      <p:sp>
        <p:nvSpPr>
          <p:cNvPr id="6" name="Text Placeholder 5"/>
          <p:cNvSpPr>
            <a:spLocks noGrp="1"/>
          </p:cNvSpPr>
          <p:nvPr>
            <p:ph type="body" sz="quarter" idx="13"/>
          </p:nvPr>
        </p:nvSpPr>
        <p:spPr/>
        <p:txBody>
          <a:bodyPr/>
          <a:lstStyle/>
          <a:p>
            <a:r>
              <a:rPr lang="en-US" dirty="0" smtClean="0"/>
              <a:t>Growth</a:t>
            </a:r>
            <a:endParaRPr lang="en-US" dirty="0"/>
          </a:p>
        </p:txBody>
      </p:sp>
      <p:sp>
        <p:nvSpPr>
          <p:cNvPr id="7" name="Text Placeholder 6"/>
          <p:cNvSpPr>
            <a:spLocks noGrp="1"/>
          </p:cNvSpPr>
          <p:nvPr>
            <p:ph type="body" sz="quarter" idx="14"/>
          </p:nvPr>
        </p:nvSpPr>
        <p:spPr/>
        <p:txBody>
          <a:bodyPr/>
          <a:lstStyle/>
          <a:p>
            <a:r>
              <a:rPr lang="en-US" dirty="0" smtClean="0"/>
              <a:t>MAKERSET</a:t>
            </a:r>
            <a:endParaRPr lang="en-US" dirty="0"/>
          </a:p>
        </p:txBody>
      </p:sp>
    </p:spTree>
    <p:extLst>
      <p:ext uri="{BB962C8B-B14F-4D97-AF65-F5344CB8AC3E}">
        <p14:creationId xmlns:p14="http://schemas.microsoft.com/office/powerpoint/2010/main" val="32945736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r Decisions by Verne Harnish">
  <a:themeElements>
    <a:clrScheme name="Four Decisions">
      <a:dk1>
        <a:sysClr val="windowText" lastClr="000000"/>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Four Decisions">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our Decision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stretch/>
        </a:blipFill>
      </a:bgFillStyleLst>
    </a:fmtScheme>
  </a:themeElements>
  <a:objectDefaults/>
  <a:extraClrSchemeLst/>
</a:theme>
</file>

<file path=ppt/theme/theme2.xml><?xml version="1.0" encoding="utf-8"?>
<a:theme xmlns:a="http://schemas.openxmlformats.org/drawingml/2006/main" name="Office Theme">
  <a:themeElements>
    <a:clrScheme name="New_VerneHarnish">
      <a:dk1>
        <a:sysClr val="windowText" lastClr="000000"/>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W_VerneHarnis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ew_VerneHarnish">
      <a:dk1>
        <a:sysClr val="windowText" lastClr="000000"/>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W_VerneHarnis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Four Decisions by Verne Harnish.potx</Template>
  <TotalTime>10187</TotalTime>
  <Words>1946</Words>
  <Application>Microsoft Macintosh PowerPoint</Application>
  <PresentationFormat>On-screen Show (4:3)</PresentationFormat>
  <Paragraphs>349</Paragraphs>
  <Slides>33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Mangal</vt:lpstr>
      <vt:lpstr>ＭＳ Ｐゴシック</vt:lpstr>
      <vt:lpstr>Arial</vt:lpstr>
      <vt:lpstr>Four Decisions by Verne Harnish</vt:lpstr>
      <vt:lpstr>Revisioning Schooling</vt:lpstr>
      <vt:lpstr>4 Strategic Areas for Restructuring</vt:lpstr>
      <vt:lpstr>Coordination of Standards to meet brave new directions…   </vt:lpstr>
      <vt:lpstr> Global Awareness Environment Ethic Entrepreneurship Local Issues</vt:lpstr>
      <vt:lpstr>Finding a way for all students to have more engaging choices</vt:lpstr>
      <vt:lpstr>Engaging Curriculum is…</vt:lpstr>
      <vt:lpstr>What it’s not…</vt:lpstr>
      <vt:lpstr>Engagement requires… </vt:lpstr>
      <vt:lpstr>Growth Makerset</vt:lpstr>
      <vt:lpstr>M – Mastery A -  Asset Collection K – Knowledge Tests E – Evidence of Growth R – Reporting for Success S – Self-Assessment E – Embrace Error T – Teaching Others</vt:lpstr>
      <vt:lpstr>Mastery</vt:lpstr>
      <vt:lpstr>Asset Collection</vt:lpstr>
      <vt:lpstr>Knowledge Tests</vt:lpstr>
      <vt:lpstr>Evidence of Growth</vt:lpstr>
      <vt:lpstr>Reporting for Success</vt:lpstr>
      <vt:lpstr>Self-Assessment</vt:lpstr>
      <vt:lpstr>Embracing Error</vt:lpstr>
      <vt:lpstr>Teaching Others</vt:lpstr>
      <vt:lpstr>People Matter</vt:lpstr>
      <vt:lpstr>Ideal School Culture</vt:lpstr>
      <vt:lpstr>Inspired Students</vt:lpstr>
      <vt:lpstr>Dedicated Families</vt:lpstr>
      <vt:lpstr>Exceptional Educators</vt:lpstr>
      <vt:lpstr>Accessing Community Talent</vt:lpstr>
      <vt:lpstr>Leadership Roles for ALL – A school  “Crawling with Leaders”</vt:lpstr>
      <vt:lpstr>Time </vt:lpstr>
      <vt:lpstr>Time Scale  </vt:lpstr>
      <vt:lpstr>Schedule Impact</vt:lpstr>
      <vt:lpstr>Co-Planning   </vt:lpstr>
      <vt:lpstr>Assessment  </vt:lpstr>
      <vt:lpstr>Length of Time </vt:lpstr>
      <vt:lpstr>Extension Time</vt:lpstr>
      <vt:lpstr>Revisioning Schooling</vt:lpstr>
    </vt:vector>
  </TitlesOfParts>
  <Manager/>
  <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Decisions Driving Growth</dc:title>
  <dc:subject/>
  <dc:creator/>
  <cp:keywords/>
  <dc:description/>
  <cp:lastModifiedBy>Barb Smith</cp:lastModifiedBy>
  <cp:revision>109</cp:revision>
  <dcterms:created xsi:type="dcterms:W3CDTF">2010-05-17T01:03:36Z</dcterms:created>
  <dcterms:modified xsi:type="dcterms:W3CDTF">2018-12-05T14:34:58Z</dcterms:modified>
  <cp:category/>
</cp:coreProperties>
</file>