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6"/>
  </p:notesMasterIdLst>
  <p:sldIdLst>
    <p:sldId id="259" r:id="rId2"/>
    <p:sldId id="256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CC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82" autoAdjust="0"/>
  </p:normalViewPr>
  <p:slideViewPr>
    <p:cSldViewPr>
      <p:cViewPr>
        <p:scale>
          <a:sx n="82" d="100"/>
          <a:sy n="82" d="100"/>
        </p:scale>
        <p:origin x="-182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8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A8442E-2CF0-4861-A859-10C580127FBB}" type="datetimeFigureOut">
              <a:rPr lang="en-GB" smtClean="0"/>
              <a:t>29/01/2015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FA7CAB-0A23-4A3B-894C-C84A18BC1F2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39562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FA7CAB-0A23-4A3B-894C-C84A18BC1F29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974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endParaRPr lang="en-US" alt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65C3694-B438-41B1-AB0F-7C5ECC83FB71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D6AE8-3CAF-44E3-878E-47F5ADF0C40D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7" name="Rectangle 4"/>
          <p:cNvSpPr txBox="1">
            <a:spLocks noChangeArrowheads="1"/>
          </p:cNvSpPr>
          <p:nvPr userDrawn="1"/>
        </p:nvSpPr>
        <p:spPr>
          <a:xfrm>
            <a:off x="2286000" y="1027664"/>
            <a:ext cx="4343400" cy="9535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fontAlgn="auto">
              <a:spcAft>
                <a:spcPts val="0"/>
              </a:spcAft>
            </a:pPr>
            <a:endParaRPr lang="en-US" altLang="en-US" sz="4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B5BB5-8674-42F3-96B8-FFD529D7B377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AAC0D2-4DB8-4410-B01D-F10D7E6C13A1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5585A9-70BA-43BB-B02F-B306FA8E0469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EDEF9A-912C-4BAE-9E29-F6D2B88DBD6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9C6C4-86BF-484D-81E6-C1616497943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84BE2A-D277-432D-AEDB-4EB8C0F91555}" type="slidenum">
              <a:rPr lang="en-US" altLang="en-US" smtClean="0"/>
              <a:pPr/>
              <a:t>‹#›</a:t>
            </a:fld>
            <a:endParaRPr lang="en-US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CD20CB-92EB-4666-9BDE-E77125848280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B9ECB3-8F13-4C44-9B22-0A463FC8CCD3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EABAA8-C8AE-43B1-A527-C07F29C18DDF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2C32767C-43E4-4CF6-B7EB-18F069F19D75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m.sg/url?sa=i&amp;rct=j&amp;q=&amp;esrc=s&amp;frm=1&amp;source=images&amp;cd=&amp;cad=rja&amp;uact=8&amp;docid=yPFdvZ8G82b4LM&amp;tbnid=uYq3dHJkpFrZwM:&amp;ved=0CAUQjRw&amp;url=http://en.zargil.ir/index.php/product/nut/hazelnut&amp;ei=oMd6U-jENcP3rQfxuYBA&amp;bvm=bv.67229260,d.bmk&amp;psig=AFQjCNGniQChclcqdtc0WLGe4n0Ky74aEQ&amp;ust=1400641803500221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bing.com/images/search?q=Hazelnuts&amp;FORM=R5FD0" TargetMode="Externa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7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bing.com/images/search?q=peanut&amp;id=1287EEF7F90E20757784771E19D5F155BCA7DBFA&amp;FORM=IQFRBA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bing.com/images/search?q=walnut&amp;qpvt=walnut&amp;FORM=IGRE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ng.com/images/search?q=brazil+nut&amp;qs=n&amp;form=QBIR&amp;pq=brazil+nut&amp;sc=8-10&amp;sp=-1&amp;sk=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ng.com/images/search?q=pecan+nut&amp;qs=n&amp;form=QBIR&amp;pq=pecan+nut&amp;sc=8-9&amp;sp=-1&amp;sk=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ng.com/images/search?q=cashew+nut&amp;qs=n&amp;form=QBIR&amp;pq=cashew+nut&amp;sc=8-10&amp;sp=-1&amp;sk=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http://www.all-creatures.org/recipes/images/i-almonds.jpg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hyperlink" Target="http://www.bing.com/images/search?q=almond+nut&amp;qs=n&amp;form=QBIR&amp;pq=almond+nut&amp;sc=8-10&amp;sp=-1&amp;sk=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ng.com/images/search?q=pistachio+&amp;qs=n&amp;form=QBIR&amp;pq=pistachio+&amp;sc=8-10&amp;sp=-1&amp;sk=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hyperlink" Target="http://www.bing.com/images/search?q=Pine+Nuts&amp;FORM=R5FD9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4.jpeg"/><Relationship Id="rId4" Type="http://schemas.openxmlformats.org/officeDocument/2006/relationships/slide" Target="slide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bing.com/images/search?q=macadamia&amp;qs=n&amp;form=QBIR&amp;pq=macadamia&amp;sc=8-9&amp;sp=-1&amp;sk=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llergyuk.org/peanut-and-tree-nut-allergy/peanut-and-tree-nut-allergy/peanut-and-tree-nut-allergy" TargetMode="External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drjohnchapman.co.uk/panea" TargetMode="External"/><Relationship Id="rId4" Type="http://schemas.openxmlformats.org/officeDocument/2006/relationships/hyperlink" Target="http://www.drjohnchapman.co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is a quiz for people with a Nut Allergy.</a:t>
            </a:r>
          </a:p>
          <a:p>
            <a:r>
              <a:rPr lang="en-GB" dirty="0" smtClean="0"/>
              <a:t>It is important that you can distinguish the different types of nuts if you are using nuts in cooking for example.</a:t>
            </a:r>
          </a:p>
          <a:p>
            <a:r>
              <a:rPr lang="en-GB" dirty="0" smtClean="0"/>
              <a:t>Can you correctly identify the major nuts in this short quiz?</a:t>
            </a:r>
          </a:p>
          <a:p>
            <a:r>
              <a:rPr lang="en-GB" dirty="0" smtClean="0"/>
              <a:t>Take the quiz as many times as you need until you are confident.</a:t>
            </a:r>
            <a:endParaRPr lang="en-GB" dirty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020276"/>
            <a:ext cx="4754563" cy="1169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1926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3365" y="762000"/>
            <a:ext cx="3300984" cy="1463040"/>
          </a:xfrm>
        </p:spPr>
        <p:txBody>
          <a:bodyPr>
            <a:normAutofit/>
          </a:bodyPr>
          <a:lstStyle/>
          <a:p>
            <a:r>
              <a:rPr lang="en-US" altLang="en-US" sz="4400" dirty="0" smtClean="0"/>
              <a:t>Name That Nut</a:t>
            </a:r>
            <a:endParaRPr lang="en-US" altLang="en-US" sz="4400" dirty="0"/>
          </a:p>
        </p:txBody>
      </p:sp>
      <p:sp>
        <p:nvSpPr>
          <p:cNvPr id="2060" name="AutoShape 1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26670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A</a:t>
            </a:r>
            <a:r>
              <a:rPr lang="en-US" altLang="en-US" dirty="0" smtClean="0"/>
              <a:t> – Peanut  </a:t>
            </a:r>
            <a:r>
              <a:rPr lang="zh-CN" altLang="en-US" dirty="0" smtClean="0"/>
              <a:t>花</a:t>
            </a:r>
            <a:r>
              <a:rPr lang="zh-CN" altLang="en-US" dirty="0"/>
              <a:t>生</a:t>
            </a:r>
            <a:endParaRPr lang="en-US" altLang="en-US" dirty="0"/>
          </a:p>
        </p:txBody>
      </p:sp>
      <p:sp>
        <p:nvSpPr>
          <p:cNvPr id="2061" name="AutoShape 1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81200" y="5410200"/>
            <a:ext cx="5715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" name="AutoShape 1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40386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C – </a:t>
            </a:r>
            <a:r>
              <a:rPr lang="en-US" dirty="0" smtClean="0"/>
              <a:t>Hazelnut  </a:t>
            </a:r>
            <a:r>
              <a:rPr lang="en-US" dirty="0" err="1"/>
              <a:t>榛子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4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7244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D</a:t>
            </a:r>
            <a:r>
              <a:rPr lang="en-US" altLang="en-US" dirty="0" smtClean="0"/>
              <a:t> – </a:t>
            </a:r>
            <a:r>
              <a:rPr lang="en-US" dirty="0"/>
              <a:t>Brazil nut  </a:t>
            </a:r>
            <a:r>
              <a:rPr lang="en-US" dirty="0" err="1"/>
              <a:t>巴西坚果</a:t>
            </a:r>
            <a:endParaRPr lang="en-US" altLang="en-US" dirty="0"/>
          </a:p>
        </p:txBody>
      </p:sp>
      <p:sp>
        <p:nvSpPr>
          <p:cNvPr id="15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33528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B – </a:t>
            </a:r>
            <a:r>
              <a:rPr lang="en-US" dirty="0"/>
              <a:t>Walnut   </a:t>
            </a:r>
            <a:r>
              <a:rPr lang="en-US" dirty="0" err="1"/>
              <a:t>核桃</a:t>
            </a:r>
            <a:endParaRPr lang="en-US" altLang="en-US" dirty="0"/>
          </a:p>
        </p:txBody>
      </p:sp>
      <p:pic>
        <p:nvPicPr>
          <p:cNvPr id="2062" name="Picture 14" descr="\\jpitfs1\documents\chapmanj\My Documents\My Pictures\transformation\New Picture (8).bmp"/>
          <p:cNvPicPr>
            <a:picLocks noGrp="1" noChangeAspect="1" noChangeArrowheads="1"/>
          </p:cNvPicPr>
          <p:nvPr>
            <p:ph type="pic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59" r="21259"/>
          <a:stretch>
            <a:fillRect/>
          </a:stretch>
        </p:blipFill>
        <p:spPr bwMode="auto">
          <a:xfrm>
            <a:off x="1018593" y="685799"/>
            <a:ext cx="2153605" cy="350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irc_mi" descr="maghz%20fandogh%20bodadeh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4191000"/>
            <a:ext cx="3124200" cy="2064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Sorry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8600" y="3886200"/>
            <a:ext cx="8458200" cy="1752600"/>
          </a:xfrm>
        </p:spPr>
        <p:txBody>
          <a:bodyPr/>
          <a:lstStyle/>
          <a:p>
            <a:r>
              <a:rPr lang="en-US" altLang="en-US"/>
              <a:t>That was the wrong answer</a:t>
            </a:r>
          </a:p>
        </p:txBody>
      </p:sp>
      <p:sp>
        <p:nvSpPr>
          <p:cNvPr id="1843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dirty="0"/>
              <a:t>Correct !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Congratulations</a:t>
            </a:r>
          </a:p>
          <a:p>
            <a:endParaRPr lang="en-US" altLang="en-US" dirty="0"/>
          </a:p>
          <a:p>
            <a:r>
              <a:rPr lang="en-US" altLang="en-US" dirty="0" smtClean="0"/>
              <a:t>It’s a </a:t>
            </a:r>
            <a:r>
              <a:rPr lang="en-US" dirty="0" smtClean="0"/>
              <a:t>Hazelnut   </a:t>
            </a:r>
            <a:r>
              <a:rPr lang="en-US" dirty="0" err="1"/>
              <a:t>榛子</a:t>
            </a:r>
            <a:r>
              <a:rPr lang="en-US" dirty="0"/>
              <a:t> </a:t>
            </a:r>
            <a:endParaRPr lang="en-US" altLang="en-US" dirty="0"/>
          </a:p>
        </p:txBody>
      </p:sp>
      <p:pic>
        <p:nvPicPr>
          <p:cNvPr id="16391" name="Picture 7" descr="\\jpitfs1\documents\chapmanj\My Documents\My Pictures\transformation\New Picture (8)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66" y="2438400"/>
            <a:ext cx="3826899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irc_mi" descr="maghz%20fandogh%20bodadeh">
            <a:hlinkClick r:id="rId3"/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79" b="11564"/>
          <a:stretch/>
        </p:blipFill>
        <p:spPr bwMode="auto">
          <a:xfrm>
            <a:off x="413859" y="381000"/>
            <a:ext cx="3950596" cy="1828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2"/>
          <p:cNvGrpSpPr/>
          <p:nvPr/>
        </p:nvGrpSpPr>
        <p:grpSpPr>
          <a:xfrm>
            <a:off x="-990600" y="-129077"/>
            <a:ext cx="9144000" cy="6987077"/>
            <a:chOff x="-952494" y="-111972"/>
            <a:chExt cx="9144000" cy="6987077"/>
          </a:xfrm>
        </p:grpSpPr>
        <p:sp>
          <p:nvSpPr>
            <p:cNvPr id="16390" name="AutoShape 6">
              <a:hlinkClick r:id="" action="ppaction://hlinkshowjump?jump=nextslide" highlightClick="1"/>
            </p:cNvPr>
            <p:cNvSpPr>
              <a:spLocks noChangeArrowheads="1"/>
            </p:cNvSpPr>
            <p:nvPr/>
          </p:nvSpPr>
          <p:spPr bwMode="auto">
            <a:xfrm>
              <a:off x="-952494" y="17105"/>
              <a:ext cx="9144000" cy="6858000"/>
            </a:xfrm>
            <a:prstGeom prst="actionButtonBlank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" name="Explosion 2 1"/>
            <p:cNvSpPr/>
            <p:nvPr/>
          </p:nvSpPr>
          <p:spPr>
            <a:xfrm rot="1946987">
              <a:off x="5120092" y="-111972"/>
              <a:ext cx="2875390" cy="2647916"/>
            </a:xfrm>
            <a:prstGeom prst="irregularSeal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5"/>
            <p:cNvSpPr txBox="1">
              <a:spLocks noChangeArrowheads="1"/>
            </p:cNvSpPr>
            <p:nvPr/>
          </p:nvSpPr>
          <p:spPr>
            <a:xfrm>
              <a:off x="5713448" y="648476"/>
              <a:ext cx="1752600" cy="990600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>
              <a:lvl1pPr marL="0" indent="0" algn="l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6000"/>
                <a:buFont typeface="Wingdings 2" pitchFamily="18" charset="2"/>
                <a:buNone/>
                <a:defRPr sz="1800" kern="1200">
                  <a:solidFill>
                    <a:srgbClr val="424242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6000"/>
                <a:buFont typeface="Wingdings 2" pitchFamily="18" charset="2"/>
                <a:buNone/>
                <a:defRPr sz="2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6000"/>
                <a:buFont typeface="Wingdings 2" pitchFamily="18" charset="2"/>
                <a:buNone/>
                <a:defRPr sz="20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6000"/>
                <a:buFont typeface="Wingdings 2" pitchFamily="18" charset="2"/>
                <a:buNone/>
                <a:defRPr sz="18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6000"/>
                <a:buFont typeface="Wingdings 2" pitchFamily="18" charset="2"/>
                <a:buNone/>
                <a:defRPr sz="1600" kern="1200" baseline="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6000"/>
                <a:buFont typeface="Wingdings 2" pitchFamily="18" charset="2"/>
                <a:buNone/>
                <a:defRPr sz="1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6000"/>
                <a:buFont typeface="Wingdings 2" pitchFamily="18" charset="2"/>
                <a:buNone/>
                <a:defRPr sz="1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6000"/>
                <a:buFont typeface="Wingdings 2" pitchFamily="18" charset="2"/>
                <a:buNone/>
                <a:defRPr sz="1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spcBef>
                  <a:spcPct val="20000"/>
                </a:spcBef>
                <a:buClr>
                  <a:schemeClr val="accent1"/>
                </a:buClr>
                <a:buSzPct val="76000"/>
                <a:buFont typeface="Wingdings 2" pitchFamily="18" charset="2"/>
                <a:buNone/>
                <a:defRPr sz="14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fontAlgn="auto">
                <a:spcAft>
                  <a:spcPts val="0"/>
                </a:spcAft>
              </a:pPr>
              <a:r>
                <a:rPr lang="en-US" altLang="en-US" sz="1400" b="1" dirty="0" smtClean="0"/>
                <a:t>If you react to Hazelnuts you may also react to </a:t>
              </a:r>
              <a:r>
                <a:rPr lang="en-US" altLang="en-US" sz="1500" b="1" dirty="0" smtClean="0"/>
                <a:t>Pecan</a:t>
              </a:r>
              <a:r>
                <a:rPr lang="en-US" altLang="en-US" sz="1400" b="1" dirty="0" smtClean="0"/>
                <a:t> and </a:t>
              </a:r>
              <a:r>
                <a:rPr lang="en-US" altLang="en-US" sz="1500" b="1" dirty="0" smtClean="0"/>
                <a:t>Walnut</a:t>
              </a:r>
            </a:p>
          </p:txBody>
        </p:sp>
      </p:grpSp>
      <p:sp>
        <p:nvSpPr>
          <p:cNvPr id="7" name="Rectangle 5">
            <a:hlinkClick r:id="rId5" tooltip="Click Here to view more images of Hazelnuts"/>
          </p:cNvPr>
          <p:cNvSpPr txBox="1">
            <a:spLocks noChangeArrowheads="1"/>
          </p:cNvSpPr>
          <p:nvPr/>
        </p:nvSpPr>
        <p:spPr>
          <a:xfrm>
            <a:off x="6705600" y="2666999"/>
            <a:ext cx="1066800" cy="40402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Click here to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view more images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of Hazelnuts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3365" y="762000"/>
            <a:ext cx="3300984" cy="1463040"/>
          </a:xfrm>
        </p:spPr>
        <p:txBody>
          <a:bodyPr>
            <a:normAutofit/>
          </a:bodyPr>
          <a:lstStyle/>
          <a:p>
            <a:r>
              <a:rPr lang="en-US" altLang="en-US" sz="4400" dirty="0" smtClean="0"/>
              <a:t>Name That Nut</a:t>
            </a:r>
            <a:endParaRPr lang="en-US" altLang="en-US" sz="4400" dirty="0"/>
          </a:p>
        </p:txBody>
      </p:sp>
      <p:sp>
        <p:nvSpPr>
          <p:cNvPr id="2060" name="AutoShape 1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26670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A</a:t>
            </a:r>
            <a:r>
              <a:rPr lang="en-US" altLang="en-US" dirty="0" smtClean="0"/>
              <a:t> – Peanut  </a:t>
            </a:r>
            <a:r>
              <a:rPr lang="zh-CN" altLang="en-US" dirty="0" smtClean="0"/>
              <a:t>花</a:t>
            </a:r>
            <a:r>
              <a:rPr lang="zh-CN" altLang="en-US" dirty="0"/>
              <a:t>生</a:t>
            </a:r>
            <a:endParaRPr lang="en-US" altLang="en-US" dirty="0"/>
          </a:p>
        </p:txBody>
      </p:sp>
      <p:sp>
        <p:nvSpPr>
          <p:cNvPr id="2061" name="AutoShape 13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81200" y="5410200"/>
            <a:ext cx="5715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0386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C – </a:t>
            </a:r>
            <a:r>
              <a:rPr lang="en-US" dirty="0" smtClean="0"/>
              <a:t>Hazelnut   </a:t>
            </a:r>
            <a:r>
              <a:rPr lang="en-US" dirty="0" err="1"/>
              <a:t>榛子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4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7244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D</a:t>
            </a:r>
            <a:r>
              <a:rPr lang="en-US" altLang="en-US" dirty="0" smtClean="0"/>
              <a:t> – </a:t>
            </a:r>
            <a:r>
              <a:rPr lang="en-US" dirty="0"/>
              <a:t>Brazil nut  </a:t>
            </a:r>
            <a:r>
              <a:rPr lang="en-US" dirty="0" err="1"/>
              <a:t>巴西坚果</a:t>
            </a:r>
            <a:endParaRPr lang="en-US" altLang="en-US" dirty="0"/>
          </a:p>
        </p:txBody>
      </p:sp>
      <p:sp>
        <p:nvSpPr>
          <p:cNvPr id="15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33528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B – </a:t>
            </a:r>
            <a:r>
              <a:rPr lang="en-US" dirty="0"/>
              <a:t>Walnut   </a:t>
            </a:r>
            <a:r>
              <a:rPr lang="en-US" dirty="0" err="1"/>
              <a:t>核桃</a:t>
            </a:r>
            <a:endParaRPr lang="en-US" alt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64642" y="679206"/>
            <a:ext cx="3359623" cy="5468112"/>
          </a:xfrm>
        </p:spPr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838200"/>
            <a:ext cx="3357465" cy="3357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irc_mi" descr="peanut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3452261"/>
            <a:ext cx="3497699" cy="27199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6099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Sorry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8600" y="3886200"/>
            <a:ext cx="8458200" cy="1752600"/>
          </a:xfrm>
        </p:spPr>
        <p:txBody>
          <a:bodyPr/>
          <a:lstStyle/>
          <a:p>
            <a:r>
              <a:rPr lang="en-US" altLang="en-US"/>
              <a:t>That was the wrong answer</a:t>
            </a:r>
          </a:p>
        </p:txBody>
      </p:sp>
      <p:sp>
        <p:nvSpPr>
          <p:cNvPr id="1843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0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Correct !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Congratulations</a:t>
            </a:r>
          </a:p>
          <a:p>
            <a:endParaRPr lang="en-US" altLang="en-US" dirty="0"/>
          </a:p>
          <a:p>
            <a:r>
              <a:rPr lang="en-US" altLang="en-US" dirty="0" smtClean="0"/>
              <a:t>It’s a Peanut  </a:t>
            </a:r>
            <a:r>
              <a:rPr lang="zh-CN" altLang="en-US" dirty="0" smtClean="0"/>
              <a:t>花</a:t>
            </a:r>
            <a:r>
              <a:rPr lang="zh-CN" altLang="en-US" dirty="0"/>
              <a:t>生</a:t>
            </a:r>
            <a:endParaRPr lang="en-US" altLang="en-US" dirty="0"/>
          </a:p>
        </p:txBody>
      </p:sp>
      <p:sp>
        <p:nvSpPr>
          <p:cNvPr id="16390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0" y="-7620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6" name="irc_mi" descr="peanu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761" y="334347"/>
            <a:ext cx="3625601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004" b="28408"/>
          <a:stretch/>
        </p:blipFill>
        <p:spPr bwMode="auto">
          <a:xfrm>
            <a:off x="83692" y="3962400"/>
            <a:ext cx="416322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5">
            <a:hlinkClick r:id="rId4" tooltip="Click Here to view more images of peanuts"/>
          </p:cNvPr>
          <p:cNvSpPr txBox="1">
            <a:spLocks noChangeArrowheads="1"/>
          </p:cNvSpPr>
          <p:nvPr/>
        </p:nvSpPr>
        <p:spPr>
          <a:xfrm>
            <a:off x="6705600" y="2666999"/>
            <a:ext cx="1066800" cy="40402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Click here to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view more images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of Peanuts</a:t>
            </a:r>
          </a:p>
        </p:txBody>
      </p:sp>
    </p:spTree>
    <p:extLst>
      <p:ext uri="{BB962C8B-B14F-4D97-AF65-F5344CB8AC3E}">
        <p14:creationId xmlns:p14="http://schemas.microsoft.com/office/powerpoint/2010/main" val="1893903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3365" y="762000"/>
            <a:ext cx="3300984" cy="1463040"/>
          </a:xfrm>
        </p:spPr>
        <p:txBody>
          <a:bodyPr>
            <a:normAutofit/>
          </a:bodyPr>
          <a:lstStyle/>
          <a:p>
            <a:r>
              <a:rPr lang="en-US" altLang="en-US" sz="4400" dirty="0" smtClean="0"/>
              <a:t>Name That Nut</a:t>
            </a:r>
            <a:endParaRPr lang="en-US" altLang="en-US" sz="4400" dirty="0"/>
          </a:p>
        </p:txBody>
      </p:sp>
      <p:sp>
        <p:nvSpPr>
          <p:cNvPr id="2060" name="AutoShape 1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26670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A</a:t>
            </a:r>
            <a:r>
              <a:rPr lang="en-US" altLang="en-US" dirty="0" smtClean="0"/>
              <a:t> – Peanut   </a:t>
            </a:r>
            <a:r>
              <a:rPr lang="zh-CN" altLang="en-US" dirty="0" smtClean="0"/>
              <a:t>花</a:t>
            </a:r>
            <a:r>
              <a:rPr lang="zh-CN" altLang="en-US" dirty="0"/>
              <a:t>生</a:t>
            </a:r>
            <a:endParaRPr lang="en-US" altLang="en-US" dirty="0"/>
          </a:p>
        </p:txBody>
      </p:sp>
      <p:sp>
        <p:nvSpPr>
          <p:cNvPr id="2061" name="AutoShape 13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81200" y="5410200"/>
            <a:ext cx="5715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0386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C – </a:t>
            </a:r>
            <a:r>
              <a:rPr lang="en-US" dirty="0" smtClean="0"/>
              <a:t>Hazelnut  </a:t>
            </a:r>
            <a:r>
              <a:rPr lang="en-US" dirty="0" err="1"/>
              <a:t>榛子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4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7244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D</a:t>
            </a:r>
            <a:r>
              <a:rPr lang="en-US" altLang="en-US" dirty="0" smtClean="0"/>
              <a:t> – </a:t>
            </a:r>
            <a:r>
              <a:rPr lang="en-US" dirty="0"/>
              <a:t>Brazil nut  </a:t>
            </a:r>
            <a:r>
              <a:rPr lang="en-US" dirty="0" err="1"/>
              <a:t>巴西坚果</a:t>
            </a:r>
            <a:endParaRPr lang="en-US" altLang="en-US" dirty="0"/>
          </a:p>
        </p:txBody>
      </p:sp>
      <p:sp>
        <p:nvSpPr>
          <p:cNvPr id="15" name="AutoShape 12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33528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B – </a:t>
            </a:r>
            <a:r>
              <a:rPr lang="en-US" dirty="0"/>
              <a:t>Walnut   </a:t>
            </a:r>
            <a:r>
              <a:rPr lang="en-US" dirty="0" err="1"/>
              <a:t>核桃</a:t>
            </a:r>
            <a:endParaRPr lang="en-US" altLang="en-US" dirty="0"/>
          </a:p>
        </p:txBody>
      </p:sp>
      <p:pic>
        <p:nvPicPr>
          <p:cNvPr id="5122" name="irc_mi" descr="Raw-whole-walnut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282" y="3271997"/>
            <a:ext cx="3498577" cy="2481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http://www.walnut.net.au/Resources/Pictures/walnuts_imag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447" y="634481"/>
            <a:ext cx="3309797" cy="2886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88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Sorry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8600" y="3886200"/>
            <a:ext cx="8458200" cy="1752600"/>
          </a:xfrm>
        </p:spPr>
        <p:txBody>
          <a:bodyPr/>
          <a:lstStyle/>
          <a:p>
            <a:r>
              <a:rPr lang="en-US" altLang="en-US"/>
              <a:t>That was the wrong answer</a:t>
            </a:r>
          </a:p>
        </p:txBody>
      </p:sp>
      <p:sp>
        <p:nvSpPr>
          <p:cNvPr id="1843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529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xplosion 2 8"/>
          <p:cNvSpPr/>
          <p:nvPr/>
        </p:nvSpPr>
        <p:spPr>
          <a:xfrm rot="1946987">
            <a:off x="5120092" y="-111972"/>
            <a:ext cx="2875390" cy="264791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dirty="0"/>
              <a:t>Correct !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Congratulations</a:t>
            </a:r>
          </a:p>
          <a:p>
            <a:endParaRPr lang="en-US" altLang="en-US" dirty="0"/>
          </a:p>
          <a:p>
            <a:r>
              <a:rPr lang="en-US" altLang="en-US" dirty="0" smtClean="0"/>
              <a:t>It’s a </a:t>
            </a:r>
            <a:r>
              <a:rPr lang="en-US" dirty="0"/>
              <a:t>Walnut   </a:t>
            </a:r>
            <a:r>
              <a:rPr lang="en-US" dirty="0" err="1"/>
              <a:t>核桃</a:t>
            </a:r>
            <a:endParaRPr lang="en-US" altLang="en-US" dirty="0"/>
          </a:p>
        </p:txBody>
      </p:sp>
      <p:sp>
        <p:nvSpPr>
          <p:cNvPr id="16390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-4648200" y="22860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2050" name="irc_mi" descr="Raw-whole-walnut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98" y="381000"/>
            <a:ext cx="3999093" cy="2690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http://www.walnut.net.au/Resources/Pictures/walnuts_im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98" y="3200400"/>
            <a:ext cx="3495260" cy="30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5">
            <a:hlinkClick r:id="rId4" tooltip="Click Here to view more images of walnuts"/>
          </p:cNvPr>
          <p:cNvSpPr txBox="1">
            <a:spLocks noChangeArrowheads="1"/>
          </p:cNvSpPr>
          <p:nvPr/>
        </p:nvSpPr>
        <p:spPr>
          <a:xfrm>
            <a:off x="6705600" y="2666999"/>
            <a:ext cx="1066800" cy="40402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Click here to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view more images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of Walnuts</a:t>
            </a:r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5713448" y="648476"/>
            <a:ext cx="1752600" cy="99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en-US" altLang="en-US" sz="1400" b="1" dirty="0" smtClean="0"/>
              <a:t>If you react to Walnut you may also react to </a:t>
            </a:r>
            <a:r>
              <a:rPr lang="en-US" altLang="en-US" sz="1500" b="1" dirty="0" smtClean="0"/>
              <a:t>Pecan</a:t>
            </a:r>
            <a:r>
              <a:rPr lang="en-US" altLang="en-US" sz="1400" b="1" dirty="0" smtClean="0"/>
              <a:t> and </a:t>
            </a:r>
            <a:r>
              <a:rPr lang="en-US" altLang="en-US" sz="1500" b="1" dirty="0" smtClean="0"/>
              <a:t>Hazelnut</a:t>
            </a:r>
          </a:p>
        </p:txBody>
      </p:sp>
    </p:spTree>
    <p:extLst>
      <p:ext uri="{BB962C8B-B14F-4D97-AF65-F5344CB8AC3E}">
        <p14:creationId xmlns:p14="http://schemas.microsoft.com/office/powerpoint/2010/main" val="1489525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3365" y="762000"/>
            <a:ext cx="3300984" cy="1463040"/>
          </a:xfrm>
        </p:spPr>
        <p:txBody>
          <a:bodyPr>
            <a:normAutofit/>
          </a:bodyPr>
          <a:lstStyle/>
          <a:p>
            <a:r>
              <a:rPr lang="en-US" altLang="en-US" sz="4400" dirty="0" smtClean="0"/>
              <a:t>Name That Nut</a:t>
            </a:r>
            <a:endParaRPr lang="en-US" altLang="en-US" sz="4400" dirty="0"/>
          </a:p>
        </p:txBody>
      </p:sp>
      <p:sp>
        <p:nvSpPr>
          <p:cNvPr id="2060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26670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A</a:t>
            </a:r>
            <a:r>
              <a:rPr lang="en-US" altLang="en-US" dirty="0" smtClean="0"/>
              <a:t> – Peanut   </a:t>
            </a:r>
            <a:r>
              <a:rPr lang="zh-CN" altLang="en-US" dirty="0" smtClean="0"/>
              <a:t>花</a:t>
            </a:r>
            <a:r>
              <a:rPr lang="zh-CN" altLang="en-US" dirty="0"/>
              <a:t>生</a:t>
            </a:r>
            <a:endParaRPr lang="en-US" altLang="en-US" dirty="0"/>
          </a:p>
        </p:txBody>
      </p:sp>
      <p:sp>
        <p:nvSpPr>
          <p:cNvPr id="2061" name="AutoShape 1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81200" y="5410200"/>
            <a:ext cx="5715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0386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C – </a:t>
            </a:r>
            <a:r>
              <a:rPr lang="en-US" dirty="0"/>
              <a:t>Hazelnut  </a:t>
            </a:r>
            <a:r>
              <a:rPr lang="en-US" dirty="0" smtClean="0"/>
              <a:t> </a:t>
            </a:r>
            <a:r>
              <a:rPr lang="en-US" dirty="0" err="1"/>
              <a:t>榛子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4" name="AutoShape 1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47244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D</a:t>
            </a:r>
            <a:r>
              <a:rPr lang="en-US" altLang="en-US" dirty="0" smtClean="0"/>
              <a:t> – </a:t>
            </a:r>
            <a:r>
              <a:rPr lang="en-US" dirty="0"/>
              <a:t>Brazil nut  </a:t>
            </a:r>
            <a:r>
              <a:rPr lang="en-US" dirty="0" err="1"/>
              <a:t>巴西坚果</a:t>
            </a:r>
            <a:endParaRPr lang="en-US" altLang="en-US" dirty="0"/>
          </a:p>
        </p:txBody>
      </p:sp>
      <p:sp>
        <p:nvSpPr>
          <p:cNvPr id="15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33528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B – </a:t>
            </a:r>
            <a:r>
              <a:rPr lang="en-US" dirty="0"/>
              <a:t>Pecan </a:t>
            </a:r>
            <a:r>
              <a:rPr lang="en-US" dirty="0" err="1"/>
              <a:t>胡桃</a:t>
            </a:r>
            <a:endParaRPr lang="en-US" altLang="en-US" dirty="0"/>
          </a:p>
        </p:txBody>
      </p:sp>
      <p:pic>
        <p:nvPicPr>
          <p:cNvPr id="7170" name="Picture 2" descr="dreamstime_xxl_11630100-300x2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063" y="3513112"/>
            <a:ext cx="3505200" cy="2261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ts2.mm.bing.net/th?id=HN.608010607348549362&amp;pid=1.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7" t="14837" r="33843" b="19469"/>
          <a:stretch/>
        </p:blipFill>
        <p:spPr bwMode="auto">
          <a:xfrm>
            <a:off x="1219200" y="685800"/>
            <a:ext cx="3124199" cy="2421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0517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Sorry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8600" y="3886200"/>
            <a:ext cx="8458200" cy="1752600"/>
          </a:xfrm>
        </p:spPr>
        <p:txBody>
          <a:bodyPr/>
          <a:lstStyle/>
          <a:p>
            <a:r>
              <a:rPr lang="en-US" altLang="en-US"/>
              <a:t>That was the wrong answer</a:t>
            </a:r>
          </a:p>
        </p:txBody>
      </p:sp>
      <p:sp>
        <p:nvSpPr>
          <p:cNvPr id="1843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426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Correct !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Congratulations</a:t>
            </a:r>
          </a:p>
          <a:p>
            <a:endParaRPr lang="en-US" altLang="en-US" dirty="0"/>
          </a:p>
          <a:p>
            <a:r>
              <a:rPr lang="en-US" altLang="en-US" dirty="0" smtClean="0"/>
              <a:t>It’s a </a:t>
            </a:r>
            <a:r>
              <a:rPr lang="en-US" dirty="0"/>
              <a:t>Brazil nut  </a:t>
            </a:r>
            <a:r>
              <a:rPr lang="en-US" dirty="0" err="1"/>
              <a:t>巴西坚果</a:t>
            </a:r>
            <a:endParaRPr lang="en-US" altLang="en-US" dirty="0"/>
          </a:p>
        </p:txBody>
      </p:sp>
      <p:sp>
        <p:nvSpPr>
          <p:cNvPr id="16390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21771" y="30480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8194" name="Picture 2" descr="dreamstime_xxl_11630100-300x2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200"/>
            <a:ext cx="4251321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5">
            <a:hlinkClick r:id="rId3" tooltip="Click Here to view more images of brazil nuts"/>
          </p:cNvPr>
          <p:cNvSpPr txBox="1">
            <a:spLocks noChangeArrowheads="1"/>
          </p:cNvSpPr>
          <p:nvPr/>
        </p:nvSpPr>
        <p:spPr>
          <a:xfrm>
            <a:off x="6705600" y="2666999"/>
            <a:ext cx="1066800" cy="40402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Click here to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view more images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of Brazil nuts</a:t>
            </a:r>
          </a:p>
        </p:txBody>
      </p:sp>
      <p:pic>
        <p:nvPicPr>
          <p:cNvPr id="15362" name="Picture 2" descr="http://ts2.mm.bing.net/th?id=HN.608010607348549362&amp;pid=1.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667" t="14837" r="33843" b="19469"/>
          <a:stretch/>
        </p:blipFill>
        <p:spPr bwMode="auto">
          <a:xfrm>
            <a:off x="381000" y="3169127"/>
            <a:ext cx="3584921" cy="2779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725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3365" y="762000"/>
            <a:ext cx="3300984" cy="1463040"/>
          </a:xfrm>
        </p:spPr>
        <p:txBody>
          <a:bodyPr>
            <a:normAutofit/>
          </a:bodyPr>
          <a:lstStyle/>
          <a:p>
            <a:r>
              <a:rPr lang="en-US" altLang="en-US" sz="4400" dirty="0" smtClean="0"/>
              <a:t>Name That Nut</a:t>
            </a:r>
            <a:endParaRPr lang="en-US" altLang="en-US" sz="4400" dirty="0"/>
          </a:p>
        </p:txBody>
      </p:sp>
      <p:sp>
        <p:nvSpPr>
          <p:cNvPr id="2060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26670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A</a:t>
            </a:r>
            <a:r>
              <a:rPr lang="en-US" altLang="en-US" dirty="0" smtClean="0"/>
              <a:t> – Peanut   </a:t>
            </a:r>
            <a:r>
              <a:rPr lang="zh-CN" altLang="en-US" dirty="0" smtClean="0"/>
              <a:t>花</a:t>
            </a:r>
            <a:r>
              <a:rPr lang="zh-CN" altLang="en-US" dirty="0"/>
              <a:t>生</a:t>
            </a:r>
            <a:endParaRPr lang="en-US" altLang="en-US" dirty="0"/>
          </a:p>
        </p:txBody>
      </p:sp>
      <p:sp>
        <p:nvSpPr>
          <p:cNvPr id="2061" name="AutoShape 1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81200" y="5410200"/>
            <a:ext cx="5715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0386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C – </a:t>
            </a:r>
            <a:r>
              <a:rPr lang="en-US" dirty="0"/>
              <a:t>Hazelnut  </a:t>
            </a:r>
            <a:r>
              <a:rPr lang="en-US" dirty="0" smtClean="0"/>
              <a:t> </a:t>
            </a:r>
            <a:r>
              <a:rPr lang="en-US" dirty="0" err="1"/>
              <a:t>榛子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4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7244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D</a:t>
            </a:r>
            <a:r>
              <a:rPr lang="en-US" altLang="en-US" dirty="0" smtClean="0"/>
              <a:t> – </a:t>
            </a:r>
            <a:r>
              <a:rPr lang="en-US" dirty="0"/>
              <a:t>Brazil nut  </a:t>
            </a:r>
            <a:r>
              <a:rPr lang="en-US" dirty="0" err="1"/>
              <a:t>巴西坚果</a:t>
            </a:r>
            <a:endParaRPr lang="en-US" altLang="en-US" dirty="0"/>
          </a:p>
        </p:txBody>
      </p:sp>
      <p:sp>
        <p:nvSpPr>
          <p:cNvPr id="15" name="AutoShape 1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33528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B – </a:t>
            </a:r>
            <a:r>
              <a:rPr lang="en-US" dirty="0"/>
              <a:t>Pecan </a:t>
            </a:r>
            <a:r>
              <a:rPr lang="en-US" dirty="0" err="1"/>
              <a:t>胡桃</a:t>
            </a:r>
            <a:endParaRPr lang="en-US" altLang="en-US" dirty="0"/>
          </a:p>
        </p:txBody>
      </p:sp>
      <p:pic>
        <p:nvPicPr>
          <p:cNvPr id="3074" name="irc_mi" descr="eos07953_663w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066800"/>
            <a:ext cx="2781300" cy="1722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http://img.foodnetwork.com/FOOD/2012/11/28/HE_stock-pecans_s4x3_lead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34" t="21828" r="10204" b="16415"/>
          <a:stretch/>
        </p:blipFill>
        <p:spPr bwMode="auto">
          <a:xfrm>
            <a:off x="1100292" y="3244720"/>
            <a:ext cx="3171515" cy="250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5029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Sorry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8600" y="3886200"/>
            <a:ext cx="8458200" cy="1752600"/>
          </a:xfrm>
        </p:spPr>
        <p:txBody>
          <a:bodyPr/>
          <a:lstStyle/>
          <a:p>
            <a:r>
              <a:rPr lang="en-US" altLang="en-US"/>
              <a:t>That was the wrong answer</a:t>
            </a:r>
          </a:p>
        </p:txBody>
      </p:sp>
      <p:sp>
        <p:nvSpPr>
          <p:cNvPr id="1843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775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Correct !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Congratulations</a:t>
            </a:r>
          </a:p>
          <a:p>
            <a:endParaRPr lang="en-US" altLang="en-US" dirty="0"/>
          </a:p>
          <a:p>
            <a:r>
              <a:rPr lang="en-US" altLang="en-US" dirty="0" smtClean="0"/>
              <a:t>It’s a </a:t>
            </a:r>
            <a:r>
              <a:rPr lang="en-US" dirty="0"/>
              <a:t>Pecan </a:t>
            </a:r>
            <a:r>
              <a:rPr lang="en-US" dirty="0" err="1"/>
              <a:t>胡桃</a:t>
            </a:r>
            <a:endParaRPr lang="en-US" altLang="en-US" dirty="0"/>
          </a:p>
        </p:txBody>
      </p:sp>
      <p:sp>
        <p:nvSpPr>
          <p:cNvPr id="16390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0" y="-104192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4098" name="irc_mi" descr="eos07953_663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04800"/>
            <a:ext cx="4183484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hlinkClick r:id="rId3" tooltip="Click Here to view more images of Pecan nuts"/>
          </p:cNvPr>
          <p:cNvSpPr txBox="1">
            <a:spLocks noChangeArrowheads="1"/>
          </p:cNvSpPr>
          <p:nvPr/>
        </p:nvSpPr>
        <p:spPr>
          <a:xfrm>
            <a:off x="6705600" y="2666999"/>
            <a:ext cx="1066800" cy="40402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Click here to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view more images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of Pecan nuts</a:t>
            </a:r>
          </a:p>
        </p:txBody>
      </p:sp>
      <p:pic>
        <p:nvPicPr>
          <p:cNvPr id="14338" name="Picture 2" descr="http://img.foodnetwork.com/FOOD/2012/11/28/HE_stock-pecans_s4x3_lead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34" t="21828" r="10204" b="16415"/>
          <a:stretch/>
        </p:blipFill>
        <p:spPr bwMode="auto">
          <a:xfrm>
            <a:off x="377242" y="3433665"/>
            <a:ext cx="3581400" cy="283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xplosion 2 7"/>
          <p:cNvSpPr/>
          <p:nvPr/>
        </p:nvSpPr>
        <p:spPr>
          <a:xfrm rot="1946987">
            <a:off x="5120092" y="-111972"/>
            <a:ext cx="2875390" cy="264791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>
          <a:xfrm>
            <a:off x="5713448" y="648476"/>
            <a:ext cx="1752600" cy="99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en-US" altLang="en-US" sz="1400" b="1" dirty="0" smtClean="0"/>
              <a:t>If you react to Pecan you may also react to </a:t>
            </a:r>
            <a:r>
              <a:rPr lang="en-US" altLang="en-US" sz="1500" b="1" dirty="0" smtClean="0"/>
              <a:t>Walnut</a:t>
            </a:r>
            <a:r>
              <a:rPr lang="en-US" altLang="en-US" sz="1400" b="1" dirty="0" smtClean="0"/>
              <a:t> and </a:t>
            </a:r>
            <a:r>
              <a:rPr lang="en-US" altLang="en-US" sz="1500" b="1" dirty="0" smtClean="0"/>
              <a:t>Hazelnut</a:t>
            </a:r>
          </a:p>
        </p:txBody>
      </p:sp>
    </p:spTree>
    <p:extLst>
      <p:ext uri="{BB962C8B-B14F-4D97-AF65-F5344CB8AC3E}">
        <p14:creationId xmlns:p14="http://schemas.microsoft.com/office/powerpoint/2010/main" val="232850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3365" y="762000"/>
            <a:ext cx="3300984" cy="1463040"/>
          </a:xfrm>
        </p:spPr>
        <p:txBody>
          <a:bodyPr>
            <a:normAutofit/>
          </a:bodyPr>
          <a:lstStyle/>
          <a:p>
            <a:r>
              <a:rPr lang="en-US" altLang="en-US" sz="4400" dirty="0" smtClean="0"/>
              <a:t>Name That Nut</a:t>
            </a:r>
            <a:endParaRPr lang="en-US" altLang="en-US" sz="4400" dirty="0"/>
          </a:p>
        </p:txBody>
      </p:sp>
      <p:sp>
        <p:nvSpPr>
          <p:cNvPr id="2060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26670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A</a:t>
            </a:r>
            <a:r>
              <a:rPr lang="en-US" altLang="en-US" dirty="0" smtClean="0"/>
              <a:t> – Peanut   </a:t>
            </a:r>
            <a:r>
              <a:rPr lang="zh-CN" altLang="en-US" dirty="0" smtClean="0"/>
              <a:t>花</a:t>
            </a:r>
            <a:r>
              <a:rPr lang="zh-CN" altLang="en-US" dirty="0"/>
              <a:t>生</a:t>
            </a:r>
            <a:endParaRPr lang="en-US" altLang="en-US" dirty="0"/>
          </a:p>
        </p:txBody>
      </p:sp>
      <p:sp>
        <p:nvSpPr>
          <p:cNvPr id="2061" name="AutoShape 1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81200" y="5410200"/>
            <a:ext cx="5715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0386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C – </a:t>
            </a:r>
            <a:r>
              <a:rPr lang="en-US" dirty="0"/>
              <a:t>Hazelnut  </a:t>
            </a:r>
            <a:r>
              <a:rPr lang="en-US" dirty="0" smtClean="0"/>
              <a:t> </a:t>
            </a:r>
            <a:r>
              <a:rPr lang="en-US" dirty="0" err="1"/>
              <a:t>榛子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4" name="AutoShape 1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47244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D – </a:t>
            </a:r>
            <a:r>
              <a:rPr lang="en-US" dirty="0"/>
              <a:t>Cashew </a:t>
            </a:r>
            <a:r>
              <a:rPr lang="en-US" dirty="0" smtClean="0"/>
              <a:t> </a:t>
            </a:r>
            <a:r>
              <a:rPr lang="en-US" dirty="0" err="1" smtClean="0"/>
              <a:t>腰果</a:t>
            </a:r>
            <a:r>
              <a:rPr lang="en-US" dirty="0" smtClean="0"/>
              <a:t> </a:t>
            </a:r>
            <a:endParaRPr lang="en-US" altLang="en-US" dirty="0"/>
          </a:p>
        </p:txBody>
      </p:sp>
      <p:sp>
        <p:nvSpPr>
          <p:cNvPr id="15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33528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B – </a:t>
            </a:r>
            <a:r>
              <a:rPr lang="en-US" dirty="0"/>
              <a:t>Pecan </a:t>
            </a:r>
            <a:r>
              <a:rPr lang="en-US" dirty="0" err="1"/>
              <a:t>胡桃</a:t>
            </a:r>
            <a:endParaRPr lang="en-US" altLang="en-US" dirty="0"/>
          </a:p>
        </p:txBody>
      </p:sp>
      <p:pic>
        <p:nvPicPr>
          <p:cNvPr id="9218" name="Picture 2" descr="ANd9GcR-NWlCoCOaiMaot630z53iBY5zF1NvQlWOFCQyh0lPcoIv0vrEk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813480"/>
            <a:ext cx="3281390" cy="2082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 descr="File:CashewSnack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86" t="25524" r="17497" b="4698"/>
          <a:stretch/>
        </p:blipFill>
        <p:spPr bwMode="auto">
          <a:xfrm>
            <a:off x="1219200" y="3495714"/>
            <a:ext cx="2821732" cy="2257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68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Sorry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8600" y="3886200"/>
            <a:ext cx="8458200" cy="1752600"/>
          </a:xfrm>
        </p:spPr>
        <p:txBody>
          <a:bodyPr/>
          <a:lstStyle/>
          <a:p>
            <a:r>
              <a:rPr lang="en-US" altLang="en-US"/>
              <a:t>That was the wrong answer</a:t>
            </a:r>
          </a:p>
        </p:txBody>
      </p:sp>
      <p:sp>
        <p:nvSpPr>
          <p:cNvPr id="1843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16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Correct !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Congratulations</a:t>
            </a:r>
          </a:p>
          <a:p>
            <a:endParaRPr lang="en-US" altLang="en-US" dirty="0"/>
          </a:p>
          <a:p>
            <a:r>
              <a:rPr lang="en-US" altLang="en-US" dirty="0" smtClean="0"/>
              <a:t>It’s a </a:t>
            </a:r>
            <a:r>
              <a:rPr lang="en-US" dirty="0"/>
              <a:t>Cashew </a:t>
            </a:r>
            <a:r>
              <a:rPr lang="en-US" dirty="0" smtClean="0"/>
              <a:t>nut </a:t>
            </a:r>
            <a:r>
              <a:rPr lang="en-US" dirty="0" err="1"/>
              <a:t>腰果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6390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-914400" y="-15240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10242" name="Picture 2" descr="ANd9GcR-NWlCoCOaiMaot630z53iBY5zF1NvQlWOFCQyh0lPcoIv0vrEk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8" y="76200"/>
            <a:ext cx="4443332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hlinkClick r:id="rId3" tooltip="Click Here to view more images of cashew nuts"/>
          </p:cNvPr>
          <p:cNvSpPr txBox="1">
            <a:spLocks noChangeArrowheads="1"/>
          </p:cNvSpPr>
          <p:nvPr/>
        </p:nvSpPr>
        <p:spPr>
          <a:xfrm>
            <a:off x="6705600" y="2666999"/>
            <a:ext cx="1066800" cy="40402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Click here to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view more images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of cashew nuts</a:t>
            </a:r>
          </a:p>
        </p:txBody>
      </p:sp>
      <p:pic>
        <p:nvPicPr>
          <p:cNvPr id="7" name="Picture 2" descr="File:CashewSnack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86" t="25524" r="17497" b="4698"/>
          <a:stretch/>
        </p:blipFill>
        <p:spPr bwMode="auto">
          <a:xfrm>
            <a:off x="304800" y="3276600"/>
            <a:ext cx="3783757" cy="3027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xplosion 2 8"/>
          <p:cNvSpPr/>
          <p:nvPr/>
        </p:nvSpPr>
        <p:spPr>
          <a:xfrm rot="1946987">
            <a:off x="5120092" y="-111972"/>
            <a:ext cx="2875390" cy="264791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5713448" y="648476"/>
            <a:ext cx="1752600" cy="99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en-US" altLang="en-US" sz="1400" b="1" dirty="0" smtClean="0"/>
              <a:t>If you react to Cashew you may also react to </a:t>
            </a:r>
            <a:r>
              <a:rPr lang="en-US" altLang="en-US" sz="1500" b="1" dirty="0" smtClean="0"/>
              <a:t>Pistachio</a:t>
            </a:r>
          </a:p>
        </p:txBody>
      </p:sp>
    </p:spTree>
    <p:extLst>
      <p:ext uri="{BB962C8B-B14F-4D97-AF65-F5344CB8AC3E}">
        <p14:creationId xmlns:p14="http://schemas.microsoft.com/office/powerpoint/2010/main" val="106793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3365" y="762000"/>
            <a:ext cx="3300984" cy="1463040"/>
          </a:xfrm>
        </p:spPr>
        <p:txBody>
          <a:bodyPr>
            <a:normAutofit/>
          </a:bodyPr>
          <a:lstStyle/>
          <a:p>
            <a:r>
              <a:rPr lang="en-US" altLang="en-US" sz="4400" dirty="0" smtClean="0"/>
              <a:t>Name That Nut</a:t>
            </a:r>
            <a:endParaRPr lang="en-US" altLang="en-US" sz="4400" dirty="0"/>
          </a:p>
        </p:txBody>
      </p:sp>
      <p:sp>
        <p:nvSpPr>
          <p:cNvPr id="2060" name="AutoShape 12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26670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A</a:t>
            </a:r>
            <a:r>
              <a:rPr lang="en-US" altLang="en-US" dirty="0" smtClean="0"/>
              <a:t> – </a:t>
            </a:r>
            <a:r>
              <a:rPr lang="en-US" dirty="0"/>
              <a:t>Almond     </a:t>
            </a:r>
            <a:r>
              <a:rPr lang="en-US" dirty="0" err="1"/>
              <a:t>杏仁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2061" name="AutoShape 13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81200" y="5410200"/>
            <a:ext cx="5715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0386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C – </a:t>
            </a:r>
            <a:r>
              <a:rPr lang="en-US" dirty="0"/>
              <a:t>Walnut   </a:t>
            </a:r>
            <a:r>
              <a:rPr lang="en-US" dirty="0" err="1"/>
              <a:t>核桃</a:t>
            </a:r>
            <a:endParaRPr lang="en-US" altLang="en-US" dirty="0"/>
          </a:p>
        </p:txBody>
      </p:sp>
      <p:sp>
        <p:nvSpPr>
          <p:cNvPr id="14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7244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D</a:t>
            </a:r>
            <a:r>
              <a:rPr lang="en-US" altLang="en-US" dirty="0" smtClean="0"/>
              <a:t> – </a:t>
            </a:r>
            <a:r>
              <a:rPr lang="en-US" dirty="0"/>
              <a:t>Brazil nut  </a:t>
            </a:r>
            <a:r>
              <a:rPr lang="en-US" dirty="0" err="1"/>
              <a:t>巴西坚果</a:t>
            </a:r>
            <a:endParaRPr lang="en-US" altLang="en-US" dirty="0"/>
          </a:p>
        </p:txBody>
      </p:sp>
      <p:sp>
        <p:nvSpPr>
          <p:cNvPr id="15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33528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B –</a:t>
            </a:r>
            <a:r>
              <a:rPr lang="en-US" dirty="0" smtClean="0"/>
              <a:t>Hazelnut   </a:t>
            </a:r>
            <a:r>
              <a:rPr lang="en-US" dirty="0" err="1"/>
              <a:t>榛子</a:t>
            </a:r>
            <a:r>
              <a:rPr lang="en-US" dirty="0"/>
              <a:t> </a:t>
            </a:r>
            <a:endParaRPr lang="en-US" altLang="en-US" dirty="0"/>
          </a:p>
        </p:txBody>
      </p:sp>
      <p:pic>
        <p:nvPicPr>
          <p:cNvPr id="1027" name="irc_mi" descr="i-almond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232742"/>
            <a:ext cx="3526874" cy="242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http://www.onlyfoods.net/wp-content/uploads/2012/12/Almond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75" t="8786" r="15897" b="36293"/>
          <a:stretch/>
        </p:blipFill>
        <p:spPr bwMode="auto">
          <a:xfrm>
            <a:off x="998327" y="3708141"/>
            <a:ext cx="3359019" cy="241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155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Sorry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8600" y="3886200"/>
            <a:ext cx="8458200" cy="1752600"/>
          </a:xfrm>
        </p:spPr>
        <p:txBody>
          <a:bodyPr/>
          <a:lstStyle/>
          <a:p>
            <a:r>
              <a:rPr lang="en-US" altLang="en-US"/>
              <a:t>That was the wrong answer</a:t>
            </a:r>
          </a:p>
        </p:txBody>
      </p:sp>
      <p:sp>
        <p:nvSpPr>
          <p:cNvPr id="1843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092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Correct !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Congratulations</a:t>
            </a:r>
          </a:p>
          <a:p>
            <a:endParaRPr lang="en-US" altLang="en-US" dirty="0"/>
          </a:p>
          <a:p>
            <a:r>
              <a:rPr lang="en-US" altLang="en-US" dirty="0" smtClean="0"/>
              <a:t>It’s an </a:t>
            </a:r>
            <a:r>
              <a:rPr lang="en-US" dirty="0"/>
              <a:t>Almond     </a:t>
            </a:r>
            <a:r>
              <a:rPr lang="en-US" dirty="0" err="1"/>
              <a:t>杏仁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6390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0" y="-57539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49" name="irc_mi" descr="http://www.all-creatures.org/recipes/images/i-almonds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06462"/>
            <a:ext cx="4333928" cy="297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0" y="1812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SG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SimSun" pitchFamily="2" charset="-122"/>
                <a:cs typeface="Times New Roman" pitchFamily="18" charset="0"/>
              </a:rPr>
              <a:t>    </a:t>
            </a:r>
            <a:endParaRPr kumimoji="0" lang="en-US" altLang="zh-SG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5">
            <a:hlinkClick r:id="rId4" tooltip="Click Here to view more images of Almonds"/>
          </p:cNvPr>
          <p:cNvSpPr txBox="1">
            <a:spLocks noChangeArrowheads="1"/>
          </p:cNvSpPr>
          <p:nvPr/>
        </p:nvSpPr>
        <p:spPr>
          <a:xfrm>
            <a:off x="6705600" y="2666999"/>
            <a:ext cx="1066800" cy="40402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Click here to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view more images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of Almonds</a:t>
            </a:r>
          </a:p>
        </p:txBody>
      </p:sp>
      <p:pic>
        <p:nvPicPr>
          <p:cNvPr id="2053" name="Picture 5" descr="http://www.onlyfoods.net/wp-content/uploads/2012/12/Almond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75" t="8786" r="15897" b="36293"/>
          <a:stretch/>
        </p:blipFill>
        <p:spPr bwMode="auto">
          <a:xfrm>
            <a:off x="457200" y="4124131"/>
            <a:ext cx="3359019" cy="241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07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3365" y="762000"/>
            <a:ext cx="3300984" cy="1463040"/>
          </a:xfrm>
        </p:spPr>
        <p:txBody>
          <a:bodyPr>
            <a:normAutofit/>
          </a:bodyPr>
          <a:lstStyle/>
          <a:p>
            <a:r>
              <a:rPr lang="en-US" altLang="en-US" sz="4400" dirty="0" smtClean="0"/>
              <a:t>Name That Nut</a:t>
            </a:r>
            <a:endParaRPr lang="en-US" altLang="en-US" sz="4400" dirty="0"/>
          </a:p>
        </p:txBody>
      </p:sp>
      <p:sp>
        <p:nvSpPr>
          <p:cNvPr id="2060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26670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A</a:t>
            </a:r>
            <a:r>
              <a:rPr lang="en-US" altLang="en-US" dirty="0" smtClean="0"/>
              <a:t> – </a:t>
            </a:r>
            <a:r>
              <a:rPr lang="en-US" dirty="0"/>
              <a:t>Brazil nut  </a:t>
            </a:r>
            <a:r>
              <a:rPr lang="en-US" dirty="0" err="1" smtClean="0"/>
              <a:t>巴西坚果</a:t>
            </a:r>
            <a:endParaRPr lang="en-US" altLang="en-US" dirty="0"/>
          </a:p>
        </p:txBody>
      </p:sp>
      <p:sp>
        <p:nvSpPr>
          <p:cNvPr id="2061" name="AutoShape 1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81200" y="5410200"/>
            <a:ext cx="5715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0386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C – </a:t>
            </a:r>
            <a:r>
              <a:rPr lang="en-US" altLang="en-US" dirty="0"/>
              <a:t>Peanut   </a:t>
            </a:r>
            <a:r>
              <a:rPr lang="zh-CN" altLang="en-US" dirty="0"/>
              <a:t>花生</a:t>
            </a:r>
            <a:endParaRPr lang="en-US" altLang="en-US" dirty="0"/>
          </a:p>
        </p:txBody>
      </p:sp>
      <p:sp>
        <p:nvSpPr>
          <p:cNvPr id="14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7244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D</a:t>
            </a:r>
            <a:r>
              <a:rPr lang="en-US" altLang="en-US" dirty="0" smtClean="0"/>
              <a:t> – </a:t>
            </a:r>
            <a:r>
              <a:rPr lang="en-US" dirty="0"/>
              <a:t>Hazelnut  </a:t>
            </a:r>
            <a:r>
              <a:rPr lang="en-US" dirty="0" err="1" smtClean="0"/>
              <a:t>榛子</a:t>
            </a:r>
            <a:endParaRPr lang="en-US" altLang="en-US" dirty="0"/>
          </a:p>
        </p:txBody>
      </p:sp>
      <p:sp>
        <p:nvSpPr>
          <p:cNvPr id="15" name="AutoShape 1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33528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B – </a:t>
            </a:r>
            <a:r>
              <a:rPr lang="en-US" dirty="0"/>
              <a:t>Pistachio    </a:t>
            </a:r>
            <a:r>
              <a:rPr lang="en-US" dirty="0" err="1"/>
              <a:t>开心果</a:t>
            </a:r>
            <a:r>
              <a:rPr lang="en-US" dirty="0"/>
              <a:t> </a:t>
            </a:r>
            <a:endParaRPr lang="en-US" altLang="en-US" dirty="0"/>
          </a:p>
        </p:txBody>
      </p:sp>
      <p:pic>
        <p:nvPicPr>
          <p:cNvPr id="3074" name="irc_mi" descr="pistachio_nuts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859583"/>
            <a:ext cx="3548387" cy="2417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http://4.bp.blogspot.com/_o07fnsb9NT4/TR11ZxjAZBI/AAAAAAAAAGw/rym2pEzFmmA/s1600/pistachio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2" t="28848" r="9705" b="10756"/>
          <a:stretch/>
        </p:blipFill>
        <p:spPr bwMode="auto">
          <a:xfrm>
            <a:off x="1090948" y="3657600"/>
            <a:ext cx="3195289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670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Sorry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8600" y="3886200"/>
            <a:ext cx="8458200" cy="1752600"/>
          </a:xfrm>
        </p:spPr>
        <p:txBody>
          <a:bodyPr/>
          <a:lstStyle/>
          <a:p>
            <a:r>
              <a:rPr lang="en-US" altLang="en-US"/>
              <a:t>That was the wrong answer</a:t>
            </a:r>
          </a:p>
        </p:txBody>
      </p:sp>
      <p:sp>
        <p:nvSpPr>
          <p:cNvPr id="1843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44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Correct !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Congratulations</a:t>
            </a:r>
          </a:p>
          <a:p>
            <a:endParaRPr lang="en-US" altLang="en-US" dirty="0"/>
          </a:p>
          <a:p>
            <a:r>
              <a:rPr lang="en-US" altLang="en-US" dirty="0" smtClean="0"/>
              <a:t>It’s a </a:t>
            </a:r>
            <a:r>
              <a:rPr lang="en-US" dirty="0"/>
              <a:t>Pistachio    </a:t>
            </a:r>
            <a:r>
              <a:rPr lang="en-US" dirty="0" err="1"/>
              <a:t>开心果</a:t>
            </a:r>
            <a:endParaRPr lang="en-US" altLang="en-US" dirty="0"/>
          </a:p>
        </p:txBody>
      </p:sp>
      <p:sp>
        <p:nvSpPr>
          <p:cNvPr id="16390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0" y="49763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4098" name="irc_mi" descr="pistachio_nut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8600"/>
            <a:ext cx="4362855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5">
            <a:hlinkClick r:id="rId3" tooltip="Click Here to view more images of Pistachios"/>
          </p:cNvPr>
          <p:cNvSpPr txBox="1">
            <a:spLocks noChangeArrowheads="1"/>
          </p:cNvSpPr>
          <p:nvPr/>
        </p:nvSpPr>
        <p:spPr>
          <a:xfrm>
            <a:off x="6705600" y="2666999"/>
            <a:ext cx="1066800" cy="40402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Click here to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view more images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of Pistachio nuts</a:t>
            </a:r>
          </a:p>
        </p:txBody>
      </p:sp>
      <p:pic>
        <p:nvPicPr>
          <p:cNvPr id="4100" name="Picture 4" descr="http://4.bp.blogspot.com/_o07fnsb9NT4/TR11ZxjAZBI/AAAAAAAAAGw/rym2pEzFmmA/s1600/pistachio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2" t="28848" r="9705" b="10756"/>
          <a:stretch/>
        </p:blipFill>
        <p:spPr bwMode="auto">
          <a:xfrm>
            <a:off x="221525" y="3810000"/>
            <a:ext cx="4028843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Explosion 2 8"/>
          <p:cNvSpPr/>
          <p:nvPr/>
        </p:nvSpPr>
        <p:spPr>
          <a:xfrm rot="1946987">
            <a:off x="5120092" y="-111972"/>
            <a:ext cx="2875390" cy="264791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5"/>
          <p:cNvSpPr txBox="1">
            <a:spLocks noChangeArrowheads="1"/>
          </p:cNvSpPr>
          <p:nvPr/>
        </p:nvSpPr>
        <p:spPr>
          <a:xfrm>
            <a:off x="5713448" y="533400"/>
            <a:ext cx="1752600" cy="9906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en-US" altLang="en-US" sz="1400" b="1" dirty="0" smtClean="0"/>
              <a:t>If you react to </a:t>
            </a:r>
            <a:r>
              <a:rPr lang="en-US" altLang="en-US" sz="1600" b="1" dirty="0"/>
              <a:t>Pistachio</a:t>
            </a:r>
          </a:p>
          <a:p>
            <a:pPr algn="ctr" fontAlgn="auto">
              <a:spcAft>
                <a:spcPts val="0"/>
              </a:spcAft>
            </a:pPr>
            <a:r>
              <a:rPr lang="en-US" altLang="en-US" sz="1400" b="1" dirty="0" smtClean="0"/>
              <a:t>you may also react to</a:t>
            </a:r>
          </a:p>
          <a:p>
            <a:pPr algn="ctr" fontAlgn="auto">
              <a:spcAft>
                <a:spcPts val="0"/>
              </a:spcAft>
            </a:pPr>
            <a:r>
              <a:rPr lang="en-US" altLang="en-US" sz="1600" b="1" dirty="0" smtClean="0"/>
              <a:t> </a:t>
            </a:r>
            <a:r>
              <a:rPr lang="en-US" altLang="en-US" sz="1600" b="1" dirty="0"/>
              <a:t>Cashew</a:t>
            </a:r>
            <a:endParaRPr lang="en-US" altLang="en-US" sz="1600" b="1" dirty="0" smtClean="0"/>
          </a:p>
        </p:txBody>
      </p:sp>
    </p:spTree>
    <p:extLst>
      <p:ext uri="{BB962C8B-B14F-4D97-AF65-F5344CB8AC3E}">
        <p14:creationId xmlns:p14="http://schemas.microsoft.com/office/powerpoint/2010/main" val="269169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3365" y="762000"/>
            <a:ext cx="3300984" cy="1463040"/>
          </a:xfrm>
        </p:spPr>
        <p:txBody>
          <a:bodyPr>
            <a:normAutofit/>
          </a:bodyPr>
          <a:lstStyle/>
          <a:p>
            <a:r>
              <a:rPr lang="en-US" altLang="en-US" sz="4400" dirty="0" smtClean="0"/>
              <a:t>Name That Nut</a:t>
            </a:r>
            <a:endParaRPr lang="en-US" altLang="en-US" sz="4400" dirty="0"/>
          </a:p>
        </p:txBody>
      </p:sp>
      <p:sp>
        <p:nvSpPr>
          <p:cNvPr id="2060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26670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A</a:t>
            </a:r>
            <a:r>
              <a:rPr lang="en-US" altLang="en-US" dirty="0" smtClean="0"/>
              <a:t> – </a:t>
            </a:r>
            <a:r>
              <a:rPr lang="en-US" dirty="0"/>
              <a:t>Hazelnut   </a:t>
            </a:r>
            <a:r>
              <a:rPr lang="en-US" dirty="0" err="1" smtClean="0"/>
              <a:t>榛子</a:t>
            </a:r>
            <a:endParaRPr lang="en-US" altLang="en-US" dirty="0"/>
          </a:p>
        </p:txBody>
      </p:sp>
      <p:sp>
        <p:nvSpPr>
          <p:cNvPr id="2061" name="AutoShape 1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81200" y="5410200"/>
            <a:ext cx="5715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0386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C – </a:t>
            </a:r>
            <a:r>
              <a:rPr lang="en-US" altLang="en-US" dirty="0"/>
              <a:t>Peanut   </a:t>
            </a:r>
            <a:r>
              <a:rPr lang="zh-CN" altLang="en-US" dirty="0"/>
              <a:t>花生</a:t>
            </a:r>
            <a:endParaRPr lang="en-US" altLang="en-US" dirty="0"/>
          </a:p>
        </p:txBody>
      </p:sp>
      <p:sp>
        <p:nvSpPr>
          <p:cNvPr id="14" name="AutoShape 1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47244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D</a:t>
            </a:r>
            <a:r>
              <a:rPr lang="en-US" altLang="en-US" dirty="0" smtClean="0"/>
              <a:t> – </a:t>
            </a:r>
            <a:r>
              <a:rPr lang="en-US" dirty="0"/>
              <a:t>Pine nuts   </a:t>
            </a:r>
            <a:r>
              <a:rPr lang="en-US" dirty="0" err="1"/>
              <a:t>松子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5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33528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B – </a:t>
            </a:r>
            <a:r>
              <a:rPr lang="en-US" dirty="0"/>
              <a:t>Pecan </a:t>
            </a:r>
            <a:r>
              <a:rPr lang="en-US" dirty="0" err="1"/>
              <a:t>胡桃</a:t>
            </a:r>
            <a:endParaRPr lang="en-US" altLang="en-US" dirty="0"/>
          </a:p>
        </p:txBody>
      </p:sp>
      <p:pic>
        <p:nvPicPr>
          <p:cNvPr id="6146" name="irc_mi" descr="Many-provinces-four-shipping-stocking-Northeast-pine-nuts-hand-stripping-pine-nut-pine-nuts-250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958" y="761384"/>
            <a:ext cx="3501678" cy="2591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64" t="22577" r="21030" b="18495"/>
          <a:stretch/>
        </p:blipFill>
        <p:spPr bwMode="auto">
          <a:xfrm>
            <a:off x="1295400" y="3505200"/>
            <a:ext cx="2913412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0758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Sorry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8600" y="3886200"/>
            <a:ext cx="8458200" cy="1752600"/>
          </a:xfrm>
        </p:spPr>
        <p:txBody>
          <a:bodyPr/>
          <a:lstStyle/>
          <a:p>
            <a:r>
              <a:rPr lang="en-US" altLang="en-US"/>
              <a:t>That was the wrong answer</a:t>
            </a:r>
          </a:p>
        </p:txBody>
      </p:sp>
      <p:sp>
        <p:nvSpPr>
          <p:cNvPr id="1843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1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Correct !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Congratulations</a:t>
            </a:r>
          </a:p>
          <a:p>
            <a:endParaRPr lang="en-US" altLang="en-US" dirty="0"/>
          </a:p>
          <a:p>
            <a:r>
              <a:rPr lang="en-US" altLang="en-US" dirty="0" smtClean="0"/>
              <a:t>It’s a </a:t>
            </a:r>
            <a:r>
              <a:rPr lang="en-US" dirty="0"/>
              <a:t>Pine </a:t>
            </a:r>
            <a:r>
              <a:rPr lang="en-US" dirty="0" smtClean="0"/>
              <a:t>nut   </a:t>
            </a:r>
            <a:r>
              <a:rPr lang="en-US" dirty="0" err="1"/>
              <a:t>松子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6390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-4191000" y="22860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7170" name="irc_mi" descr="Many-provinces-four-shipping-stocking-Northeast-pine-nuts-hand-stripping-pine-nut-pine-nuts-250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304800"/>
            <a:ext cx="4324574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5">
            <a:hlinkClick r:id="rId4" tooltip="Click Here to view more images of Pine nuts"/>
          </p:cNvPr>
          <p:cNvSpPr txBox="1">
            <a:spLocks noChangeArrowheads="1"/>
          </p:cNvSpPr>
          <p:nvPr/>
        </p:nvSpPr>
        <p:spPr>
          <a:xfrm>
            <a:off x="6705600" y="2666999"/>
            <a:ext cx="1066800" cy="40402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Click here to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view more images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of Pine nuts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64" t="22577" r="21030" b="18495"/>
          <a:stretch/>
        </p:blipFill>
        <p:spPr bwMode="auto">
          <a:xfrm>
            <a:off x="755982" y="3810000"/>
            <a:ext cx="2913412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010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2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10" t="15150" r="21272" b="20546"/>
          <a:stretch/>
        </p:blipFill>
        <p:spPr bwMode="auto">
          <a:xfrm>
            <a:off x="1066800" y="2916346"/>
            <a:ext cx="3124200" cy="3138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3365" y="762000"/>
            <a:ext cx="3300984" cy="1463040"/>
          </a:xfrm>
        </p:spPr>
        <p:txBody>
          <a:bodyPr>
            <a:normAutofit/>
          </a:bodyPr>
          <a:lstStyle/>
          <a:p>
            <a:r>
              <a:rPr lang="en-US" altLang="en-US" sz="4400" dirty="0" smtClean="0"/>
              <a:t>Name That Nut</a:t>
            </a:r>
            <a:endParaRPr lang="en-US" altLang="en-US" sz="4400" dirty="0"/>
          </a:p>
        </p:txBody>
      </p:sp>
      <p:sp>
        <p:nvSpPr>
          <p:cNvPr id="2060" name="AutoShape 12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953000" y="2667000"/>
            <a:ext cx="31242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dirty="0" smtClean="0"/>
              <a:t>A - Macadamia   </a:t>
            </a:r>
            <a:r>
              <a:rPr lang="en-US" dirty="0" err="1"/>
              <a:t>澳洲坚果</a:t>
            </a:r>
            <a:endParaRPr lang="en-US" altLang="en-US" dirty="0"/>
          </a:p>
        </p:txBody>
      </p:sp>
      <p:sp>
        <p:nvSpPr>
          <p:cNvPr id="2061" name="AutoShape 13">
            <a:hlinkClick r:id="rId4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81200" y="5410200"/>
            <a:ext cx="5715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0386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C – </a:t>
            </a:r>
            <a:r>
              <a:rPr lang="en-US" dirty="0" smtClean="0"/>
              <a:t>Hazelnut   </a:t>
            </a:r>
            <a:r>
              <a:rPr lang="en-US" dirty="0" err="1"/>
              <a:t>榛子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4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7244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D</a:t>
            </a:r>
            <a:r>
              <a:rPr lang="en-US" altLang="en-US" dirty="0" smtClean="0"/>
              <a:t> – </a:t>
            </a:r>
            <a:r>
              <a:rPr lang="en-US" dirty="0"/>
              <a:t>Walnut   </a:t>
            </a:r>
            <a:r>
              <a:rPr lang="en-US" dirty="0" err="1" smtClean="0"/>
              <a:t>核桃</a:t>
            </a:r>
            <a:endParaRPr lang="en-US" altLang="en-US" dirty="0"/>
          </a:p>
        </p:txBody>
      </p:sp>
      <p:sp>
        <p:nvSpPr>
          <p:cNvPr id="15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33528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B – </a:t>
            </a:r>
            <a:r>
              <a:rPr lang="en-US" dirty="0"/>
              <a:t>Brazil nut  </a:t>
            </a:r>
            <a:r>
              <a:rPr lang="en-US" dirty="0" err="1" smtClean="0"/>
              <a:t>巴西坚果</a:t>
            </a:r>
            <a:endParaRPr lang="en-US" altLang="en-US" dirty="0"/>
          </a:p>
        </p:txBody>
      </p:sp>
      <p:pic>
        <p:nvPicPr>
          <p:cNvPr id="9219" name="irc_mi" descr="Hat-Mac-C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761999"/>
            <a:ext cx="3124200" cy="2346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31033" y="758111"/>
            <a:ext cx="3359623" cy="5468112"/>
          </a:xfrm>
        </p:spPr>
      </p:sp>
    </p:spTree>
    <p:extLst>
      <p:ext uri="{BB962C8B-B14F-4D97-AF65-F5344CB8AC3E}">
        <p14:creationId xmlns:p14="http://schemas.microsoft.com/office/powerpoint/2010/main" val="1943895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Sorry</a:t>
            </a:r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28600" y="3886200"/>
            <a:ext cx="8458200" cy="1752600"/>
          </a:xfrm>
        </p:spPr>
        <p:txBody>
          <a:bodyPr/>
          <a:lstStyle/>
          <a:p>
            <a:r>
              <a:rPr lang="en-US" altLang="en-US"/>
              <a:t>That was the wrong answer</a:t>
            </a:r>
          </a:p>
        </p:txBody>
      </p:sp>
      <p:sp>
        <p:nvSpPr>
          <p:cNvPr id="18438" name="AutoShape 6">
            <a:hlinkClick r:id="" action="ppaction://hlinkshowjump?jump=previousslide" highlightClick="1"/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248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10" t="15150" r="21272" b="20546"/>
          <a:stretch/>
        </p:blipFill>
        <p:spPr bwMode="auto">
          <a:xfrm>
            <a:off x="609600" y="3581400"/>
            <a:ext cx="3124200" cy="3138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/>
              <a:t>Correct !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 smtClean="0"/>
              <a:t>Congratulations</a:t>
            </a:r>
          </a:p>
          <a:p>
            <a:endParaRPr lang="en-US" altLang="en-US" dirty="0"/>
          </a:p>
          <a:p>
            <a:r>
              <a:rPr lang="en-US" altLang="en-US" dirty="0" smtClean="0"/>
              <a:t>It’s a </a:t>
            </a:r>
            <a:r>
              <a:rPr lang="en-US" dirty="0"/>
              <a:t>Macadamia   </a:t>
            </a:r>
            <a:r>
              <a:rPr lang="en-US" dirty="0" err="1"/>
              <a:t>澳洲坚果</a:t>
            </a:r>
            <a:endParaRPr lang="en-US" altLang="en-US" dirty="0"/>
          </a:p>
        </p:txBody>
      </p:sp>
      <p:sp>
        <p:nvSpPr>
          <p:cNvPr id="16390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76200" y="-138389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8194" name="irc_mi" descr="Hat-Mac-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6" y="304800"/>
            <a:ext cx="4464812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5">
            <a:hlinkClick r:id="rId4" tooltip="Click Here to view more images of Macadamias"/>
          </p:cNvPr>
          <p:cNvSpPr txBox="1">
            <a:spLocks noChangeArrowheads="1"/>
          </p:cNvSpPr>
          <p:nvPr/>
        </p:nvSpPr>
        <p:spPr>
          <a:xfrm>
            <a:off x="6705600" y="2666999"/>
            <a:ext cx="1066800" cy="404029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rgbClr val="42424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6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Click here to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view more images </a:t>
            </a:r>
          </a:p>
          <a:p>
            <a:pPr fontAlgn="auto">
              <a:spcAft>
                <a:spcPts val="0"/>
              </a:spcAft>
            </a:pPr>
            <a:r>
              <a:rPr lang="en-US" altLang="en-US" sz="1100" dirty="0" smtClean="0"/>
              <a:t>of Macadamia nuts</a:t>
            </a:r>
          </a:p>
        </p:txBody>
      </p:sp>
    </p:spTree>
    <p:extLst>
      <p:ext uri="{BB962C8B-B14F-4D97-AF65-F5344CB8AC3E}">
        <p14:creationId xmlns:p14="http://schemas.microsoft.com/office/powerpoint/2010/main" val="334150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843365" y="762000"/>
            <a:ext cx="3300984" cy="1463040"/>
          </a:xfrm>
        </p:spPr>
        <p:txBody>
          <a:bodyPr>
            <a:normAutofit/>
          </a:bodyPr>
          <a:lstStyle/>
          <a:p>
            <a:r>
              <a:rPr lang="en-US" altLang="en-US" sz="4400" dirty="0" smtClean="0"/>
              <a:t>Name That Nut</a:t>
            </a:r>
            <a:endParaRPr lang="en-US" altLang="en-US" sz="4400" dirty="0"/>
          </a:p>
        </p:txBody>
      </p:sp>
      <p:sp>
        <p:nvSpPr>
          <p:cNvPr id="2060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2667000"/>
            <a:ext cx="31242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dirty="0" smtClean="0"/>
              <a:t>A - </a:t>
            </a:r>
            <a:r>
              <a:rPr lang="en-US" altLang="en-US" dirty="0"/>
              <a:t>Peanut   </a:t>
            </a:r>
            <a:r>
              <a:rPr lang="zh-CN" altLang="en-US" dirty="0"/>
              <a:t>花生</a:t>
            </a:r>
            <a:endParaRPr lang="en-US" altLang="en-US" dirty="0"/>
          </a:p>
        </p:txBody>
      </p:sp>
      <p:sp>
        <p:nvSpPr>
          <p:cNvPr id="2061" name="AutoShape 1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981200" y="5410200"/>
            <a:ext cx="5715000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1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0386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C – </a:t>
            </a:r>
            <a:r>
              <a:rPr lang="en-US" dirty="0" smtClean="0"/>
              <a:t>Hazelnut   </a:t>
            </a:r>
            <a:r>
              <a:rPr lang="en-US" dirty="0" err="1"/>
              <a:t>榛子</a:t>
            </a:r>
            <a:r>
              <a:rPr lang="en-US" dirty="0"/>
              <a:t> </a:t>
            </a:r>
            <a:endParaRPr lang="en-US" altLang="en-US" dirty="0"/>
          </a:p>
        </p:txBody>
      </p:sp>
      <p:sp>
        <p:nvSpPr>
          <p:cNvPr id="14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47244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/>
              <a:t>D</a:t>
            </a:r>
            <a:r>
              <a:rPr lang="en-US" altLang="en-US" dirty="0" smtClean="0"/>
              <a:t> – </a:t>
            </a:r>
            <a:r>
              <a:rPr lang="en-US" dirty="0"/>
              <a:t>Walnut   </a:t>
            </a:r>
            <a:r>
              <a:rPr lang="en-US" dirty="0" err="1" smtClean="0"/>
              <a:t>核桃</a:t>
            </a:r>
            <a:endParaRPr lang="en-US" altLang="en-US" dirty="0"/>
          </a:p>
        </p:txBody>
      </p:sp>
      <p:sp>
        <p:nvSpPr>
          <p:cNvPr id="15" name="AutoShape 12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4953000" y="3352800"/>
            <a:ext cx="2684106" cy="6858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altLang="en-US" dirty="0" smtClean="0"/>
              <a:t>B – </a:t>
            </a:r>
            <a:r>
              <a:rPr lang="en-US" dirty="0"/>
              <a:t>Brazil nut  </a:t>
            </a:r>
            <a:r>
              <a:rPr lang="en-US" dirty="0" err="1" smtClean="0"/>
              <a:t>巴西坚果</a:t>
            </a:r>
            <a:endParaRPr lang="en-US" altLang="en-US" dirty="0"/>
          </a:p>
        </p:txBody>
      </p:sp>
      <p:pic>
        <p:nvPicPr>
          <p:cNvPr id="21506" name="Picture 2" descr="http://ts1.mm.bing.net/th?id=HN.608043133140075086&amp;pid=1.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983" y="1981200"/>
            <a:ext cx="32004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54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4"/>
          <p:cNvSpPr>
            <a:spLocks noGrp="1" noChangeArrowheads="1"/>
          </p:cNvSpPr>
          <p:nvPr>
            <p:ph type="ctrTitle"/>
          </p:nvPr>
        </p:nvSpPr>
        <p:spPr>
          <a:xfrm>
            <a:off x="4733365" y="2708476"/>
            <a:ext cx="3313355" cy="3006524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en-US" dirty="0" smtClean="0"/>
              <a:t>Sorry  </a:t>
            </a:r>
            <a:br>
              <a:rPr lang="en-US" altLang="en-US" dirty="0" smtClean="0"/>
            </a:br>
            <a:r>
              <a:rPr lang="en-US" altLang="en-US" dirty="0" smtClean="0"/>
              <a:t/>
            </a:r>
            <a:br>
              <a:rPr lang="en-US" altLang="en-US" dirty="0" smtClean="0"/>
            </a:br>
            <a:r>
              <a:rPr lang="en-US" altLang="en-US" sz="1800" dirty="0" smtClean="0"/>
              <a:t>but I would not risk eating it!!</a:t>
            </a:r>
            <a:br>
              <a:rPr lang="en-US" altLang="en-US" sz="1800" dirty="0" smtClean="0"/>
            </a:br>
            <a:r>
              <a:rPr lang="en-US" altLang="en-US" sz="1800" dirty="0"/>
              <a:t/>
            </a:r>
            <a:br>
              <a:rPr lang="en-US" altLang="en-US" sz="1800" dirty="0"/>
            </a:br>
            <a:r>
              <a:rPr lang="en-US" altLang="en-US" sz="2800" b="1" dirty="0" smtClean="0"/>
              <a:t>Chopped nuts could be anything - BEWARE</a:t>
            </a:r>
            <a:endParaRPr lang="en-US" altLang="en-US" sz="2800" b="1" dirty="0"/>
          </a:p>
        </p:txBody>
      </p:sp>
      <p:sp>
        <p:nvSpPr>
          <p:cNvPr id="18437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304800" y="4800600"/>
            <a:ext cx="4114800" cy="1752600"/>
          </a:xfrm>
        </p:spPr>
        <p:txBody>
          <a:bodyPr>
            <a:normAutofit/>
          </a:bodyPr>
          <a:lstStyle/>
          <a:p>
            <a:pPr algn="ctr"/>
            <a:r>
              <a:rPr lang="en-US" altLang="en-US" sz="2000" b="1" dirty="0" smtClean="0"/>
              <a:t>I don’t know what the right answer is either</a:t>
            </a:r>
            <a:endParaRPr lang="en-US" altLang="en-US" sz="2000" b="1" dirty="0"/>
          </a:p>
        </p:txBody>
      </p:sp>
      <p:sp>
        <p:nvSpPr>
          <p:cNvPr id="18438" name="AutoShape 6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0" y="-9331"/>
            <a:ext cx="9144000" cy="6858000"/>
          </a:xfrm>
          <a:prstGeom prst="actionButtonBlank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5" name="Picture 2" descr="http://ts1.mm.bing.net/th?id=HN.608043133140075086&amp;pid=1.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81000"/>
            <a:ext cx="32004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45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End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3"/>
            <a:ext cx="6777317" cy="148634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I hope you have found this helpful</a:t>
            </a:r>
          </a:p>
          <a:p>
            <a:r>
              <a:rPr lang="en-GB" dirty="0" smtClean="0"/>
              <a:t>To run the quiz again </a:t>
            </a:r>
            <a:r>
              <a:rPr lang="en-GB" dirty="0" smtClean="0">
                <a:hlinkClick r:id="rId2" action="ppaction://hlinksldjump"/>
              </a:rPr>
              <a:t>click here </a:t>
            </a:r>
            <a:endParaRPr lang="en-GB" dirty="0" smtClean="0"/>
          </a:p>
          <a:p>
            <a:r>
              <a:rPr lang="en-GB" dirty="0" smtClean="0"/>
              <a:t>For further information go to Allergy UK’s Nut Pages – </a:t>
            </a:r>
            <a:r>
              <a:rPr lang="en-GB" dirty="0" smtClean="0">
                <a:hlinkClick r:id="rId3"/>
              </a:rPr>
              <a:t>click here </a:t>
            </a:r>
            <a:endParaRPr lang="en-GB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143000" y="4419600"/>
            <a:ext cx="6777317" cy="148634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4008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2471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2588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517904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719072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9202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121408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76000"/>
              <a:buFont typeface="Wingdings 2" pitchFamily="18" charset="2"/>
              <a:buChar char="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GB" dirty="0" smtClean="0"/>
              <a:t>Created by </a:t>
            </a:r>
            <a:r>
              <a:rPr lang="en-GB" dirty="0" smtClean="0">
                <a:hlinkClick r:id="rId4"/>
              </a:rPr>
              <a:t>Dr John Chapman</a:t>
            </a:r>
            <a:endParaRPr lang="en-GB" dirty="0" smtClean="0"/>
          </a:p>
          <a:p>
            <a:pPr fontAlgn="auto">
              <a:spcAft>
                <a:spcPts val="0"/>
              </a:spcAft>
            </a:pPr>
            <a:r>
              <a:rPr lang="en-GB" dirty="0" smtClean="0"/>
              <a:t>With input from the Paediatric Allergy Network of East Anglia (</a:t>
            </a:r>
            <a:r>
              <a:rPr lang="en-GB" dirty="0" smtClean="0">
                <a:hlinkClick r:id="rId5"/>
              </a:rPr>
              <a:t>PANEA</a:t>
            </a:r>
            <a:r>
              <a:rPr lang="en-GB" dirty="0" smtClean="0"/>
              <a:t>)</a:t>
            </a:r>
          </a:p>
          <a:p>
            <a:pPr fontAlgn="auto">
              <a:spcAft>
                <a:spcPts val="0"/>
              </a:spcAft>
            </a:pPr>
            <a:r>
              <a:rPr lang="en-GB" dirty="0" smtClean="0"/>
              <a:t>With Special Thanks to Dr Rahul </a:t>
            </a:r>
            <a:r>
              <a:rPr lang="en-GB" dirty="0" err="1" smtClean="0"/>
              <a:t>Chodhari</a:t>
            </a:r>
            <a:r>
              <a:rPr lang="en-GB" dirty="0" smtClean="0"/>
              <a:t> and Dr Raj </a:t>
            </a:r>
            <a:r>
              <a:rPr lang="en-GB" dirty="0" err="1" smtClean="0"/>
              <a:t>Rao</a:t>
            </a:r>
            <a:r>
              <a:rPr lang="en-GB" dirty="0" smtClean="0"/>
              <a:t> </a:t>
            </a:r>
          </a:p>
          <a:p>
            <a:pPr fontAlgn="auto">
              <a:spcAft>
                <a:spcPts val="0"/>
              </a:spcAft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032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1326</TotalTime>
  <Words>638</Words>
  <Application>Microsoft Office PowerPoint</Application>
  <PresentationFormat>On-screen Show (4:3)</PresentationFormat>
  <Paragraphs>167</Paragraphs>
  <Slides>34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Austin</vt:lpstr>
      <vt:lpstr>PowerPoint Presentation</vt:lpstr>
      <vt:lpstr>Name That Nut</vt:lpstr>
      <vt:lpstr>Sorry</vt:lpstr>
      <vt:lpstr>Correct !</vt:lpstr>
      <vt:lpstr>Name That Nut</vt:lpstr>
      <vt:lpstr>Sorry</vt:lpstr>
      <vt:lpstr>Correct !</vt:lpstr>
      <vt:lpstr>Name That Nut</vt:lpstr>
      <vt:lpstr>Sorry</vt:lpstr>
      <vt:lpstr>Correct !</vt:lpstr>
      <vt:lpstr>Name That Nut</vt:lpstr>
      <vt:lpstr>Sorry</vt:lpstr>
      <vt:lpstr>Correct !</vt:lpstr>
      <vt:lpstr>Name That Nut</vt:lpstr>
      <vt:lpstr>Sorry</vt:lpstr>
      <vt:lpstr>Correct !</vt:lpstr>
      <vt:lpstr>Name That Nut</vt:lpstr>
      <vt:lpstr>Sorry</vt:lpstr>
      <vt:lpstr>Correct !</vt:lpstr>
      <vt:lpstr>Name That Nut</vt:lpstr>
      <vt:lpstr>Sorry</vt:lpstr>
      <vt:lpstr>Correct !</vt:lpstr>
      <vt:lpstr>Name That Nut</vt:lpstr>
      <vt:lpstr>Sorry</vt:lpstr>
      <vt:lpstr>Correct !</vt:lpstr>
      <vt:lpstr>Name That Nut</vt:lpstr>
      <vt:lpstr>Sorry</vt:lpstr>
      <vt:lpstr>Correct !</vt:lpstr>
      <vt:lpstr>Name That Nut</vt:lpstr>
      <vt:lpstr>Sorry</vt:lpstr>
      <vt:lpstr>Correct !</vt:lpstr>
      <vt:lpstr>Name That Nut</vt:lpstr>
      <vt:lpstr>Sorry    but I would not risk eating it!!  Chopped nuts could be anything - BEWARE</vt:lpstr>
      <vt:lpstr>The End</vt:lpstr>
    </vt:vector>
  </TitlesOfParts>
  <Manager>jc</Manager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That Nut</dc:title>
  <dc:creator>jc</dc:creator>
  <cp:lastModifiedBy>Chapman John</cp:lastModifiedBy>
  <cp:revision>57</cp:revision>
  <dcterms:created xsi:type="dcterms:W3CDTF">2006-08-19T19:50:36Z</dcterms:created>
  <dcterms:modified xsi:type="dcterms:W3CDTF">2015-01-29T10:07:14Z</dcterms:modified>
</cp:coreProperties>
</file>