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58" r:id="rId3"/>
    <p:sldId id="259" r:id="rId4"/>
    <p:sldId id="294" r:id="rId5"/>
    <p:sldId id="312" r:id="rId6"/>
    <p:sldId id="288" r:id="rId7"/>
    <p:sldId id="261" r:id="rId8"/>
    <p:sldId id="290" r:id="rId9"/>
    <p:sldId id="262" r:id="rId10"/>
    <p:sldId id="308" r:id="rId11"/>
    <p:sldId id="291" r:id="rId12"/>
    <p:sldId id="263" r:id="rId13"/>
    <p:sldId id="311" r:id="rId14"/>
    <p:sldId id="281" r:id="rId15"/>
    <p:sldId id="293" r:id="rId16"/>
    <p:sldId id="292" r:id="rId17"/>
    <p:sldId id="286" r:id="rId18"/>
    <p:sldId id="282" r:id="rId19"/>
    <p:sldId id="269" r:id="rId20"/>
    <p:sldId id="266" r:id="rId21"/>
    <p:sldId id="267" r:id="rId22"/>
    <p:sldId id="274" r:id="rId23"/>
    <p:sldId id="313" r:id="rId24"/>
    <p:sldId id="298" r:id="rId25"/>
    <p:sldId id="295" r:id="rId26"/>
    <p:sldId id="275" r:id="rId27"/>
    <p:sldId id="276" r:id="rId28"/>
    <p:sldId id="279" r:id="rId29"/>
    <p:sldId id="299" r:id="rId30"/>
    <p:sldId id="300" r:id="rId31"/>
    <p:sldId id="301" r:id="rId32"/>
    <p:sldId id="272" r:id="rId33"/>
    <p:sldId id="302" r:id="rId34"/>
    <p:sldId id="303" r:id="rId35"/>
    <p:sldId id="265" r:id="rId36"/>
    <p:sldId id="306" r:id="rId37"/>
    <p:sldId id="310" r:id="rId38"/>
    <p:sldId id="304" r:id="rId39"/>
    <p:sldId id="277" r:id="rId40"/>
    <p:sldId id="30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F7A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8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88865-6B6B-40F3-B01C-5316FECA543B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9D53-1FFA-48CA-9F97-B45AD7367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0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20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d 19:28 Greek version adds for she was dead.</a:t>
            </a:r>
            <a:br>
              <a:rPr lang="en-US" sz="12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22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d 19:28 Greek version adds for she was dead.</a:t>
            </a:r>
            <a:br>
              <a:rPr lang="en-US" sz="12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01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Hunter,</a:t>
            </a:r>
            <a:r>
              <a:rPr lang="en-US" baseline="0" dirty="0"/>
              <a:t> Rodney J.   </a:t>
            </a:r>
            <a:r>
              <a:rPr lang="en-US" i="1" u="sng" dirty="0"/>
              <a:t>Dictionary of Pastoral Care and Counseling</a:t>
            </a:r>
            <a:r>
              <a:rPr lang="en-US" dirty="0"/>
              <a:t>, Abingdon Press, 1990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Hunter,</a:t>
            </a:r>
            <a:r>
              <a:rPr lang="en-US" baseline="0" dirty="0"/>
              <a:t> Rodney J.   </a:t>
            </a:r>
            <a:r>
              <a:rPr lang="en-US" i="1" u="sng" dirty="0"/>
              <a:t>Dictionary of Pastoral Care and Counseling</a:t>
            </a:r>
            <a:r>
              <a:rPr lang="en-US" dirty="0"/>
              <a:t>, Abingdon Press, 1990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3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Hunter,</a:t>
            </a:r>
            <a:r>
              <a:rPr lang="en-US" baseline="0" dirty="0"/>
              <a:t> Rodney J.   </a:t>
            </a:r>
            <a:r>
              <a:rPr lang="en-US" i="1" u="sng" dirty="0"/>
              <a:t>Dictionary of Pastoral Care and Counseling</a:t>
            </a:r>
            <a:r>
              <a:rPr lang="en-US" dirty="0"/>
              <a:t>, Abingdon Press, 1990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6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20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3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2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 19:18 As in Greek version (see also 19:29); Hebrew reads now I’m going to the Tabernacle of the Lord.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02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 19:18 As in Greek version (see also 19:29); Hebrew reads now I’m going to the Tabernacle of the Lord.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0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72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6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72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F20-B3AE-4AB6-B3E6-70BD2C476B27}" type="datetime1">
              <a:rPr lang="en-US" smtClean="0"/>
              <a:t>6/13/2018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AA11-24BB-45BE-A348-A50948D29DF0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2D4F1-9D0C-4ABF-9567-72596E812B6A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EEA5-921E-430C-838F-43A2C454F5C6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4D4C-934C-4661-9981-200B7CBD227E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9531-FFE3-4F64-8073-A193CC0DDA61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C5B2-7A41-4F23-8CF7-C93F5294BE23}" type="datetime1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84C-0C3B-4B58-AF86-EE900DD4EEB8}" type="datetime1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5E03-B9AF-45A7-9974-9EAD0CB3E580}" type="datetime1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29C7-0BC4-44AC-9F7D-D439431F86F3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62BA-6C57-4152-9CCB-2A4739B3AE52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rgbClr val="0070C0"/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957E31-201F-4F82-9C66-ABC046A31E8A}" type="datetime1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3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e.cc/judges/19-24.ht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5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e.cc/judges/19-26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#footnotesd"/><Relationship Id="rId5" Type="http://schemas.openxmlformats.org/officeDocument/2006/relationships/hyperlink" Target="http://bible.cc/judges/19-28.htm" TargetMode="External"/><Relationship Id="rId4" Type="http://schemas.openxmlformats.org/officeDocument/2006/relationships/hyperlink" Target="http://bible.cc/judges/19-27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bible.cc/judges/19-27.ht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sn.foxsports.com/nfl/player/chris-cook/766530" TargetMode="External"/><Relationship Id="rId2" Type="http://schemas.openxmlformats.org/officeDocument/2006/relationships/hyperlink" Target="http://msn.foxsports.com/nfl/team/minnesota-vikings/6705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ithtrustinstitute.org/declaration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1.wav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16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#footnotesc"/><Relationship Id="rId5" Type="http://schemas.openxmlformats.org/officeDocument/2006/relationships/hyperlink" Target="http://bible.cc/judges/19-18.htm" TargetMode="External"/><Relationship Id="rId4" Type="http://schemas.openxmlformats.org/officeDocument/2006/relationships/hyperlink" Target="http://bible.cc/judges/19-17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0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e.cc/judges/19-21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2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llie\Desktop\JUDGES 19\Pictur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62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990601"/>
            <a:ext cx="7772400" cy="1219200"/>
          </a:xfrm>
        </p:spPr>
        <p:txBody>
          <a:bodyPr>
            <a:noAutofit/>
          </a:bodyPr>
          <a:lstStyle/>
          <a:p>
            <a:r>
              <a:rPr lang="en-US" sz="3200" b="1" dirty="0"/>
              <a:t>Part II</a:t>
            </a:r>
            <a:br>
              <a:rPr lang="en-US" sz="3200" dirty="0"/>
            </a:br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3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322" y="6019800"/>
            <a:ext cx="7620000" cy="2209800"/>
          </a:xfrm>
        </p:spPr>
        <p:txBody>
          <a:bodyPr>
            <a:normAutofit/>
          </a:bodyPr>
          <a:lstStyle/>
          <a:p>
            <a:r>
              <a:rPr lang="en-US" sz="2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</a:t>
            </a:r>
            <a:r>
              <a:rPr lang="en-US" sz="2600" b="1" dirty="0">
                <a:solidFill>
                  <a:schemeClr val="tx1"/>
                </a:solidFill>
              </a:rPr>
              <a:t>:  </a:t>
            </a: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Willie A. Glaster, Jr., MAPM</a:t>
            </a:r>
          </a:p>
          <a:p>
            <a:endParaRPr lang="en-US" sz="7000" b="1" dirty="0">
              <a:solidFill>
                <a:srgbClr val="FFFF00"/>
              </a:solidFill>
            </a:endParaRPr>
          </a:p>
          <a:p>
            <a:endParaRPr lang="en-US" sz="7000" dirty="0">
              <a:latin typeface="Carmine Tango" pitchFamily="66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84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9160"/>
          </a:xfrm>
        </p:spPr>
        <p:txBody>
          <a:bodyPr>
            <a:noAutofit/>
          </a:bodyPr>
          <a:lstStyle/>
          <a:p>
            <a:r>
              <a:rPr lang="en-US" sz="3000" b="1" dirty="0">
                <a:hlinkClick r:id="rId3"/>
              </a:rPr>
              <a:t>23</a:t>
            </a:r>
            <a:r>
              <a:rPr lang="en-US" sz="3000" dirty="0"/>
              <a:t>The old man stepped outside to talk to them. “No, my brothers, don’t do such an evil thing. For this man is a guest in my house, and such a thing would be shameful.</a:t>
            </a:r>
          </a:p>
          <a:p>
            <a:pPr marL="137160" indent="0">
              <a:buNone/>
            </a:pPr>
            <a:endParaRPr lang="en-US" sz="3000" dirty="0"/>
          </a:p>
          <a:p>
            <a:r>
              <a:rPr lang="en-US" sz="3000" dirty="0"/>
              <a:t> </a:t>
            </a:r>
            <a:r>
              <a:rPr lang="en-US" sz="3000" b="1" dirty="0">
                <a:solidFill>
                  <a:srgbClr val="FF0000"/>
                </a:solidFill>
                <a:hlinkClick r:id="rId4"/>
              </a:rPr>
              <a:t>24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dirty="0">
                <a:solidFill>
                  <a:srgbClr val="FFFF00"/>
                </a:solidFill>
              </a:rPr>
              <a:t>Here, take my </a:t>
            </a:r>
            <a:r>
              <a:rPr lang="en-US" sz="3000" b="1" dirty="0">
                <a:solidFill>
                  <a:srgbClr val="FFFF00"/>
                </a:solidFill>
              </a:rPr>
              <a:t>virgin daughter </a:t>
            </a:r>
            <a:r>
              <a:rPr lang="en-US" sz="3000" dirty="0">
                <a:solidFill>
                  <a:srgbClr val="FFFF00"/>
                </a:solidFill>
              </a:rPr>
              <a:t>and this </a:t>
            </a:r>
            <a:r>
              <a:rPr lang="en-US" sz="3000" b="1" dirty="0">
                <a:solidFill>
                  <a:srgbClr val="FFFF00"/>
                </a:solidFill>
              </a:rPr>
              <a:t>man’s concubine</a:t>
            </a:r>
            <a:r>
              <a:rPr lang="en-US" sz="3000" dirty="0">
                <a:solidFill>
                  <a:srgbClr val="FFFF00"/>
                </a:solidFill>
              </a:rPr>
              <a:t>. </a:t>
            </a:r>
            <a:r>
              <a:rPr lang="en-US" sz="3000" dirty="0"/>
              <a:t>I will bring them out to you, </a:t>
            </a:r>
            <a:r>
              <a:rPr lang="en-US" sz="3000" dirty="0">
                <a:solidFill>
                  <a:srgbClr val="FFFF00"/>
                </a:solidFill>
              </a:rPr>
              <a:t>and you can </a:t>
            </a:r>
            <a:r>
              <a:rPr lang="en-US" sz="3000" b="1" dirty="0">
                <a:solidFill>
                  <a:srgbClr val="FFFF00"/>
                </a:solidFill>
              </a:rPr>
              <a:t>abuse them and do whatever you like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  <a:r>
              <a:rPr lang="en-US" sz="3000" dirty="0"/>
              <a:t> But don’t do such a shameful thing to this man.”</a:t>
            </a:r>
          </a:p>
        </p:txBody>
      </p:sp>
    </p:spTree>
    <p:extLst>
      <p:ext uri="{BB962C8B-B14F-4D97-AF65-F5344CB8AC3E}">
        <p14:creationId xmlns:p14="http://schemas.microsoft.com/office/powerpoint/2010/main" val="3577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25</a:t>
            </a:r>
            <a:r>
              <a:rPr lang="en-US" dirty="0"/>
              <a:t>But they wouldn’t listen to him. </a:t>
            </a:r>
            <a:r>
              <a:rPr lang="en-US" b="1" dirty="0">
                <a:solidFill>
                  <a:srgbClr val="FFFF00"/>
                </a:solidFill>
              </a:rPr>
              <a:t>So the Levite took hold of his concubine and pushed her out the door</a:t>
            </a:r>
            <a:r>
              <a:rPr lang="en-US" b="1" dirty="0"/>
              <a:t>.</a:t>
            </a:r>
            <a:r>
              <a:rPr lang="en-US" dirty="0"/>
              <a:t> The men of the town </a:t>
            </a:r>
            <a:r>
              <a:rPr lang="en-US" b="1" dirty="0">
                <a:solidFill>
                  <a:srgbClr val="FFFF00"/>
                </a:solidFill>
              </a:rPr>
              <a:t>abused</a:t>
            </a:r>
            <a:r>
              <a:rPr lang="en-US" dirty="0"/>
              <a:t> her all night, </a:t>
            </a:r>
            <a:r>
              <a:rPr lang="en-US" b="1" dirty="0">
                <a:solidFill>
                  <a:srgbClr val="FFFF00"/>
                </a:solidFill>
              </a:rPr>
              <a:t>taking turns raping </a:t>
            </a:r>
            <a:r>
              <a:rPr lang="en-US" b="1" dirty="0"/>
              <a:t>her until morning</a:t>
            </a:r>
            <a:r>
              <a:rPr lang="en-US" b="1" dirty="0">
                <a:solidFill>
                  <a:srgbClr val="FFFF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Finally, at dawn they let her go. </a:t>
            </a:r>
          </a:p>
          <a:p>
            <a:r>
              <a:rPr lang="en-US" b="1" dirty="0">
                <a:hlinkClick r:id="rId4"/>
              </a:rPr>
              <a:t>26</a:t>
            </a:r>
            <a:r>
              <a:rPr lang="en-US" dirty="0"/>
              <a:t>At daybreak the woman returned to the house where her husband was staying. </a:t>
            </a:r>
            <a:r>
              <a:rPr lang="en-US" b="1" dirty="0">
                <a:solidFill>
                  <a:srgbClr val="FFFF00"/>
                </a:solidFill>
              </a:rPr>
              <a:t>She collapsed at the door of the house and lay there until it was light.</a:t>
            </a:r>
            <a:endParaRPr lang="en-US" b="1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9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800" dirty="0"/>
          </a:p>
        </p:txBody>
      </p:sp>
      <p:pic>
        <p:nvPicPr>
          <p:cNvPr id="3074" name="Picture 2" descr="C:\Users\Willie\Desktop\JUDGES 19\concubine_in_Judges_19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31" y="152401"/>
            <a:ext cx="1088570" cy="184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6" y="1676400"/>
            <a:ext cx="8229600" cy="4709160"/>
          </a:xfrm>
        </p:spPr>
        <p:txBody>
          <a:bodyPr>
            <a:normAutofit/>
          </a:bodyPr>
          <a:lstStyle/>
          <a:p>
            <a:r>
              <a:rPr lang="en-US" b="1" dirty="0">
                <a:hlinkClick r:id="rId4"/>
              </a:rPr>
              <a:t>27</a:t>
            </a:r>
            <a:r>
              <a:rPr lang="en-US" dirty="0"/>
              <a:t>When her husband opened the door to leave, there lay his concubine with her hands on the threshold. </a:t>
            </a:r>
          </a:p>
          <a:p>
            <a:endParaRPr lang="en-US" b="1" dirty="0">
              <a:hlinkClick r:id="rId5"/>
            </a:endParaRPr>
          </a:p>
          <a:p>
            <a:r>
              <a:rPr lang="en-US" b="1" dirty="0">
                <a:hlinkClick r:id="rId5"/>
              </a:rPr>
              <a:t>28</a:t>
            </a:r>
            <a:r>
              <a:rPr lang="en-US" dirty="0"/>
              <a:t>He said, </a:t>
            </a:r>
            <a:r>
              <a:rPr lang="en-US" b="1" dirty="0">
                <a:solidFill>
                  <a:srgbClr val="FFFF00"/>
                </a:solidFill>
              </a:rPr>
              <a:t>“Get up! Let’s go!” </a:t>
            </a:r>
            <a:r>
              <a:rPr lang="en-US" dirty="0"/>
              <a:t>But there was no </a:t>
            </a:r>
            <a:r>
              <a:rPr lang="en-US" dirty="0" err="1"/>
              <a:t>answer.</a:t>
            </a:r>
            <a:r>
              <a:rPr lang="en-US" baseline="30000" dirty="0" err="1">
                <a:hlinkClick r:id="rId6" action="ppaction://hlinkfile"/>
              </a:rPr>
              <a:t>d</a:t>
            </a:r>
            <a:r>
              <a:rPr lang="en-US" dirty="0"/>
              <a:t> So he put her body on his donkey and took her home.</a:t>
            </a:r>
          </a:p>
          <a:p>
            <a:pPr marL="137160" indent="0">
              <a:buNone/>
            </a:pP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06686"/>
            <a:ext cx="1514475" cy="205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8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800" dirty="0"/>
          </a:p>
        </p:txBody>
      </p:sp>
      <p:pic>
        <p:nvPicPr>
          <p:cNvPr id="3074" name="Picture 2" descr="C:\Users\Willie\Desktop\JUDGES 19\concubine_in_Judges_19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31" y="152401"/>
            <a:ext cx="1088570" cy="184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6" y="167640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b="1" u="sng" dirty="0">
                <a:solidFill>
                  <a:srgbClr val="002060"/>
                </a:solidFill>
              </a:rPr>
              <a:t>9</a:t>
            </a:r>
            <a:r>
              <a:rPr lang="en-US" b="1" dirty="0"/>
              <a:t>   </a:t>
            </a:r>
            <a:r>
              <a:rPr lang="en-US" dirty="0"/>
              <a:t>When he got home, </a:t>
            </a:r>
            <a:r>
              <a:rPr lang="en-US" b="1" i="1" dirty="0">
                <a:solidFill>
                  <a:srgbClr val="FFFF00"/>
                </a:solidFill>
              </a:rPr>
              <a:t>he took out a knife and cut his concubine’s body into 12 pieces</a:t>
            </a:r>
            <a:r>
              <a:rPr lang="en-US" dirty="0"/>
              <a:t>. Then he sent one piece to each tribe of Israel. </a:t>
            </a:r>
          </a:p>
          <a:p>
            <a:pPr marL="137160" indent="0">
              <a:buNone/>
            </a:pPr>
            <a:endParaRPr lang="en-US" b="1" dirty="0"/>
          </a:p>
          <a:p>
            <a:r>
              <a:rPr lang="en-US" b="1" u="sng" dirty="0">
                <a:solidFill>
                  <a:srgbClr val="002060"/>
                </a:solidFill>
              </a:rPr>
              <a:t>30</a:t>
            </a:r>
            <a:r>
              <a:rPr lang="en-US" b="1" dirty="0"/>
              <a:t>  </a:t>
            </a:r>
            <a:r>
              <a:rPr lang="en-US" dirty="0"/>
              <a:t>Everyone who saw it said, “</a:t>
            </a:r>
            <a:r>
              <a:rPr lang="en-US" b="1" i="1" u="sng" dirty="0"/>
              <a:t>Such a horrible crime has not been committed since Israel left Egypt</a:t>
            </a:r>
            <a:r>
              <a:rPr lang="en-US" dirty="0"/>
              <a:t>.  Shouldn’t we speak up and do something about this?”</a:t>
            </a:r>
          </a:p>
          <a:p>
            <a:pPr marL="137160" indent="0">
              <a:buNone/>
            </a:pP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06686"/>
            <a:ext cx="1514475" cy="205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803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600200" y="1168192"/>
            <a:ext cx="674094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Background Perspective of this Narrative</a:t>
            </a:r>
          </a:p>
          <a:p>
            <a:pPr algn="ctr"/>
            <a:r>
              <a:rPr lang="en-US" sz="28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049324"/>
            <a:ext cx="8305800" cy="4542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u="sng" kern="1800" dirty="0">
                <a:latin typeface="Verdana"/>
                <a:ea typeface="Times New Roman"/>
                <a:cs typeface="Times New Roman"/>
              </a:rPr>
              <a:t>The Levite’s concubine</a:t>
            </a:r>
            <a:endParaRPr lang="en-US" sz="2400" u="sng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Garamond"/>
                <a:ea typeface="Times New Roman"/>
                <a:cs typeface="Times New Roman"/>
              </a:rPr>
              <a:t>In this case, she must have been bought from her father because of his extreme poverty. She would not be able to go free as a male slave would after six years (Ex 21:2, 21:7). Nevertheless, this does not make much sense here, given the over-profuse hospitality of her father. An exchange relationship has been set up—money for a woman.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0530483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090058" y="1143000"/>
            <a:ext cx="48718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Background Perspective of this Narrative</a:t>
            </a:r>
          </a:p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752600"/>
            <a:ext cx="8305800" cy="5294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kern="1800" dirty="0">
                <a:latin typeface="Verdana"/>
                <a:ea typeface="Times New Roman"/>
                <a:cs typeface="Times New Roman"/>
              </a:rPr>
              <a:t>The Levite’s concubine</a:t>
            </a:r>
            <a:endParaRPr lang="en-US" sz="24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Garamond"/>
                <a:ea typeface="Calibri"/>
                <a:cs typeface="Times New Roman"/>
              </a:rPr>
              <a:t>In verse 25, a struggle takes place between a Levite and his concubine.  He has to exert force in order to bring her outside.  She tries to save herself.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Garamond"/>
                <a:ea typeface="Calibri"/>
                <a:cs typeface="Times New Roman"/>
              </a:rPr>
              <a:t>In verse 26, she collapses at the entrance to the house (door) and dies.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u="sng" dirty="0">
                <a:solidFill>
                  <a:srgbClr val="FFFF00"/>
                </a:solidFill>
                <a:latin typeface="Garamond"/>
                <a:ea typeface="Calibri"/>
                <a:cs typeface="Times New Roman"/>
              </a:rPr>
              <a:t>Who, then, hears her cry?</a:t>
            </a:r>
            <a:endParaRPr lang="en-US" sz="3200" b="1" u="sng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1900937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090058" y="1143000"/>
            <a:ext cx="48718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Background Perspective of this Narrative</a:t>
            </a:r>
          </a:p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049324"/>
            <a:ext cx="8305800" cy="3550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u="sng" kern="1800" dirty="0">
                <a:latin typeface="Verdana"/>
                <a:ea typeface="Times New Roman"/>
                <a:cs typeface="Times New Roman"/>
              </a:rPr>
              <a:t>The Levite:</a:t>
            </a:r>
            <a:endParaRPr lang="en-US" sz="2400" b="1" u="sng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Garamond"/>
                <a:ea typeface="Times New Roman"/>
                <a:cs typeface="Times New Roman"/>
              </a:rPr>
              <a:t>The role and status of Levites in the days of the Judges is uncertain. This Levite was from the hill country of Ephraim. Priests shall not take a woman profaned by harlotry (Lev 21:7)—did this also apply to Levites?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0490317"/>
      </p:ext>
    </p:extLst>
  </p:cSld>
  <p:clrMapOvr>
    <a:masterClrMapping/>
  </p:clrMapOvr>
  <p:transition spd="slow">
    <p:cover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090058" y="1143000"/>
            <a:ext cx="48718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Background Perspective of this Narrative</a:t>
            </a:r>
          </a:p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752600"/>
            <a:ext cx="8305800" cy="460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u="sng" kern="1800" dirty="0">
                <a:latin typeface="Verdana"/>
                <a:ea typeface="Times New Roman"/>
                <a:cs typeface="Times New Roman"/>
              </a:rPr>
              <a:t>The concubine’s father</a:t>
            </a:r>
            <a:endParaRPr lang="en-US" sz="2800" b="1" u="sng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Garamond"/>
                <a:ea typeface="Times New Roman"/>
                <a:cs typeface="Times New Roman"/>
              </a:rPr>
              <a:t>An ambiguous character. His over-zealous hospitality sits uncomfortably with his willingness to let his </a:t>
            </a:r>
            <a:r>
              <a:rPr lang="en-US" sz="2800" b="1" u="sng" dirty="0">
                <a:latin typeface="Garamond"/>
                <a:ea typeface="Times New Roman"/>
                <a:cs typeface="Times New Roman"/>
              </a:rPr>
              <a:t>daughter become a concubine rather than a bride</a:t>
            </a:r>
            <a:r>
              <a:rPr lang="en-US" sz="2800" b="1" dirty="0">
                <a:latin typeface="Garamond"/>
                <a:ea typeface="Times New Roman"/>
                <a:cs typeface="Times New Roman"/>
              </a:rPr>
              <a:t>. Depending on the meaning of ‘she played the harlot’ (v 2) his attitude towards his daughter is also strange.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solidFill>
                <a:srgbClr val="000000"/>
              </a:solidFill>
              <a:latin typeface="Garamond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9919150"/>
      </p:ext>
    </p:extLst>
  </p:cSld>
  <p:clrMapOvr>
    <a:masterClrMapping/>
  </p:clrMapOvr>
  <p:transition spd="slow">
    <p:cover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626537" y="1143000"/>
            <a:ext cx="1798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818229"/>
            <a:ext cx="8305800" cy="5936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kern="1800" dirty="0">
                <a:latin typeface="Verdana"/>
                <a:ea typeface="Times New Roman"/>
                <a:cs typeface="Times New Roman"/>
              </a:rPr>
              <a:t>The men of </a:t>
            </a:r>
            <a:r>
              <a:rPr lang="en-US" sz="2800" b="1" kern="1800" dirty="0" err="1">
                <a:latin typeface="Verdana"/>
                <a:ea typeface="Times New Roman"/>
                <a:cs typeface="Times New Roman"/>
              </a:rPr>
              <a:t>Gibeah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/>
              <a:t>The men of </a:t>
            </a:r>
            <a:r>
              <a:rPr lang="en-US" sz="2800" b="1" u="sng" dirty="0" err="1"/>
              <a:t>Gibeah</a:t>
            </a:r>
            <a:r>
              <a:rPr lang="en-US" sz="2800" b="1" u="sng" dirty="0"/>
              <a:t> who are demanding sex with the old man’s male guest here in the book of Judges are Hebrews; they are </a:t>
            </a:r>
            <a:r>
              <a:rPr lang="en-US" sz="2800" b="1" u="sng" dirty="0" err="1">
                <a:solidFill>
                  <a:srgbClr val="FFFF00"/>
                </a:solidFill>
              </a:rPr>
              <a:t>Benjamites</a:t>
            </a:r>
            <a:r>
              <a:rPr lang="en-US" sz="2800" b="1" u="sng" dirty="0"/>
              <a:t>. </a:t>
            </a:r>
            <a:r>
              <a:rPr lang="en-US" sz="2800" b="1" u="sng" dirty="0">
                <a:solidFill>
                  <a:srgbClr val="FFFF00"/>
                </a:solidFill>
              </a:rPr>
              <a:t>They had the Torah</a:t>
            </a:r>
            <a:r>
              <a:rPr lang="en-US" sz="2800" b="1" u="sng" dirty="0"/>
              <a:t>. Their parents were part of the Exodus. Joshua had only recently died. </a:t>
            </a:r>
            <a:r>
              <a:rPr lang="en-US" sz="2800" b="1" u="sng" dirty="0">
                <a:solidFill>
                  <a:srgbClr val="FFFF00"/>
                </a:solidFill>
              </a:rPr>
              <a:t>This mob consisted of God’s set-apart people who were no more than one generation removed from Moses.</a:t>
            </a:r>
            <a:endParaRPr lang="en-US" sz="2800" dirty="0">
              <a:solidFill>
                <a:srgbClr val="FFFF00"/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600" b="1" kern="1800" dirty="0">
              <a:solidFill>
                <a:srgbClr val="336666"/>
              </a:solidFill>
              <a:latin typeface="Verdan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600" b="1" kern="1800" dirty="0">
              <a:solidFill>
                <a:srgbClr val="336666"/>
              </a:solidFill>
              <a:latin typeface="Verdan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8051963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Autofit/>
          </a:bodyPr>
          <a:lstStyle/>
          <a:p>
            <a:r>
              <a:rPr lang="en-US" dirty="0"/>
              <a:t>Definition(s) of concubine:  Mistress considered a wife of inferior rank by custom, in OT times.  </a:t>
            </a:r>
            <a:r>
              <a:rPr lang="en-US" b="1" dirty="0">
                <a:solidFill>
                  <a:srgbClr val="FFFF00"/>
                </a:solidFill>
              </a:rPr>
              <a:t>Concubines</a:t>
            </a:r>
            <a:r>
              <a:rPr lang="en-US" dirty="0"/>
              <a:t> were :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Not wedded w/ usual marriage ceremony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No share </a:t>
            </a:r>
            <a:r>
              <a:rPr lang="en-US" sz="2800" dirty="0"/>
              <a:t>in family government</a:t>
            </a:r>
          </a:p>
          <a:p>
            <a:pPr lvl="1"/>
            <a:r>
              <a:rPr lang="en-US" sz="2800" dirty="0"/>
              <a:t>Children treated differently from fully recognized wife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/>
              <a:t>A female, whose status in relation to her sole legitimate sex partner, a non-slave male, is someone </a:t>
            </a:r>
            <a:r>
              <a:rPr lang="en-US" sz="2800" b="1" i="1" dirty="0"/>
              <a:t>other than the primary wife</a:t>
            </a:r>
            <a:r>
              <a:rPr lang="en-US" sz="2800" dirty="0"/>
              <a:t>.</a:t>
            </a:r>
          </a:p>
          <a:p>
            <a:pPr lvl="1">
              <a:buFont typeface="Wingdings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37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 Perspective of this Narrative</a:t>
            </a:r>
          </a:p>
          <a:p>
            <a:r>
              <a:rPr lang="en-US" dirty="0"/>
              <a:t>Highlights from Judges Chapter 19</a:t>
            </a:r>
          </a:p>
          <a:p>
            <a:r>
              <a:rPr lang="en-US" dirty="0"/>
              <a:t>Where’s God in all this?</a:t>
            </a:r>
          </a:p>
          <a:p>
            <a:r>
              <a:rPr lang="en-US" dirty="0"/>
              <a:t>How do we help those who’ve had traumatic experiences  w/ faith perspective?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5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0916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u="sng" dirty="0"/>
              <a:t>Where’s God in all this? </a:t>
            </a:r>
          </a:p>
          <a:p>
            <a:pPr lvl="1"/>
            <a:r>
              <a:rPr lang="en-US" sz="2800" dirty="0"/>
              <a:t>Hint:  </a:t>
            </a:r>
            <a:r>
              <a:rPr lang="en-US" sz="2800" i="1" dirty="0"/>
              <a:t>Read the last verse in the Book of Judges 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Judges 21:25– “</a:t>
            </a:r>
            <a:r>
              <a:rPr lang="en-US" sz="2800" b="1" dirty="0">
                <a:solidFill>
                  <a:srgbClr val="FFFF00"/>
                </a:solidFill>
              </a:rPr>
              <a:t>In those days Israel had no king, </a:t>
            </a:r>
            <a:r>
              <a:rPr lang="en-US" sz="2800" dirty="0"/>
              <a:t>so the people did whatever seemed right in their own eyes.”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48553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709160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pPr marL="137160" indent="0">
              <a:buNone/>
            </a:pPr>
            <a:r>
              <a:rPr lang="en-US" sz="3200" dirty="0"/>
              <a:t>How do we help those who’ve had traumatic experiences within their own faith perspective?</a:t>
            </a:r>
          </a:p>
        </p:txBody>
      </p:sp>
    </p:spTree>
    <p:extLst>
      <p:ext uri="{BB962C8B-B14F-4D97-AF65-F5344CB8AC3E}">
        <p14:creationId xmlns:p14="http://schemas.microsoft.com/office/powerpoint/2010/main" val="213988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3100" dirty="0"/>
              <a:t> 1981 survey of Methodist churchwomen revealed </a:t>
            </a:r>
            <a:r>
              <a:rPr lang="en-US" sz="3100" b="1" u="sng" dirty="0">
                <a:solidFill>
                  <a:srgbClr val="FFFF00"/>
                </a:solidFill>
              </a:rPr>
              <a:t>68% </a:t>
            </a:r>
            <a:r>
              <a:rPr lang="en-US" sz="3100" dirty="0"/>
              <a:t>had some personal experience w/ family violence (i.e., </a:t>
            </a:r>
            <a:r>
              <a:rPr lang="en-US" sz="3100" b="1" dirty="0">
                <a:solidFill>
                  <a:srgbClr val="FFFF00"/>
                </a:solidFill>
              </a:rPr>
              <a:t>wife-beating, child abuse, and incest</a:t>
            </a:r>
            <a:r>
              <a:rPr lang="en-US" sz="3100" dirty="0"/>
              <a:t>) (Fortune Magazine, 1982)</a:t>
            </a:r>
          </a:p>
          <a:p>
            <a:pPr marL="585216" lvl="1" indent="0">
              <a:buNone/>
            </a:pPr>
            <a:endParaRPr lang="en-US" sz="2000" dirty="0"/>
          </a:p>
          <a:p>
            <a:pPr marL="585216" lvl="1" indent="0">
              <a:buNone/>
            </a:pPr>
            <a:r>
              <a:rPr lang="en-US" sz="2200" dirty="0"/>
              <a:t>Hunter, Rodney J.   </a:t>
            </a:r>
            <a:r>
              <a:rPr lang="en-US" sz="2200" i="1" u="sng" dirty="0"/>
              <a:t>Dictionary of Pastoral Care and Counseling</a:t>
            </a:r>
            <a:r>
              <a:rPr lang="en-US" sz="2200" dirty="0"/>
              <a:t>, Abingdon Press, 1990</a:t>
            </a:r>
          </a:p>
          <a:p>
            <a:pPr marL="58521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082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100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3100" dirty="0"/>
              <a:t>“</a:t>
            </a:r>
            <a:r>
              <a:rPr lang="en-US" sz="3200" u="sng" dirty="0">
                <a:solidFill>
                  <a:srgbClr val="FFFF00"/>
                </a:solidFill>
              </a:rPr>
              <a:t>Missionary syndrome</a:t>
            </a:r>
            <a:r>
              <a:rPr lang="en-US" sz="3100" dirty="0"/>
              <a:t>”:  Women stay w/ men </a:t>
            </a:r>
            <a:r>
              <a:rPr lang="en-US" sz="3100" b="1" u="sng" dirty="0">
                <a:solidFill>
                  <a:srgbClr val="FFFF00"/>
                </a:solidFill>
              </a:rPr>
              <a:t>out of a desire to reform men </a:t>
            </a:r>
            <a:r>
              <a:rPr lang="en-US" sz="3100" b="1" dirty="0">
                <a:solidFill>
                  <a:srgbClr val="FFFF00"/>
                </a:solidFill>
              </a:rPr>
              <a:t>&amp; help men overcome violence or other problems</a:t>
            </a:r>
            <a:r>
              <a:rPr lang="en-US" sz="3100" dirty="0"/>
              <a:t>. </a:t>
            </a:r>
          </a:p>
          <a:p>
            <a:pPr lvl="1">
              <a:buFont typeface="Wingdings" pitchFamily="2" charset="2"/>
              <a:buChar char="q"/>
            </a:pPr>
            <a:r>
              <a:rPr lang="en-US" sz="3100" b="1" dirty="0">
                <a:solidFill>
                  <a:srgbClr val="FFFF00"/>
                </a:solidFill>
              </a:rPr>
              <a:t>As warm, maternal, and frequently devout Christians</a:t>
            </a:r>
            <a:r>
              <a:rPr lang="en-US" sz="3100" dirty="0"/>
              <a:t>, “missionaries” </a:t>
            </a:r>
            <a:r>
              <a:rPr lang="en-US" sz="3100" b="1" dirty="0">
                <a:solidFill>
                  <a:srgbClr val="FFFF00"/>
                </a:solidFill>
              </a:rPr>
              <a:t>endure the battering </a:t>
            </a:r>
            <a:r>
              <a:rPr lang="en-US" sz="3100" dirty="0"/>
              <a:t>w/ martyr-like stoicism, hoping patient forgiveness will lead to </a:t>
            </a:r>
            <a:r>
              <a:rPr lang="en-US" sz="3100" b="1" dirty="0">
                <a:solidFill>
                  <a:srgbClr val="FFFF00"/>
                </a:solidFill>
              </a:rPr>
              <a:t>him</a:t>
            </a:r>
            <a:r>
              <a:rPr lang="en-US" sz="3100" dirty="0"/>
              <a:t> to reform.</a:t>
            </a:r>
          </a:p>
          <a:p>
            <a:pPr marL="585216" lvl="1" indent="0">
              <a:buNone/>
            </a:pPr>
            <a:endParaRPr lang="en-US" sz="2000" dirty="0"/>
          </a:p>
          <a:p>
            <a:pPr marL="585216" lvl="1" indent="0">
              <a:buNone/>
            </a:pPr>
            <a:r>
              <a:rPr lang="en-US" sz="2200" dirty="0"/>
              <a:t>Hunter, Rodney J.   </a:t>
            </a:r>
            <a:r>
              <a:rPr lang="en-US" sz="2200" i="1" u="sng" dirty="0"/>
              <a:t>Dictionary of Pastoral Care and Counseling</a:t>
            </a:r>
            <a:r>
              <a:rPr lang="en-US" sz="2200" dirty="0"/>
              <a:t>, Abingdon Press, 1990</a:t>
            </a:r>
          </a:p>
          <a:p>
            <a:pPr marL="58521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006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One out of three </a:t>
            </a:r>
            <a:r>
              <a:rPr lang="en-US" sz="2600" b="1" dirty="0">
                <a:solidFill>
                  <a:srgbClr val="FFFF00"/>
                </a:solidFill>
              </a:rPr>
              <a:t>women </a:t>
            </a:r>
            <a:r>
              <a:rPr lang="en-US" sz="2600" dirty="0"/>
              <a:t>will be physically abused by her spouse in her lifetime.</a:t>
            </a:r>
          </a:p>
          <a:p>
            <a:pPr lvl="1">
              <a:buFont typeface="Wingdings" pitchFamily="2" charset="2"/>
              <a:buChar char="q"/>
            </a:pPr>
            <a:r>
              <a:rPr lang="en-US" sz="2600" dirty="0"/>
              <a:t>Bureau of Justice National Crime Survey verifies a wife-beating incident occurs </a:t>
            </a:r>
            <a:r>
              <a:rPr lang="en-US" sz="2600" b="1" dirty="0">
                <a:solidFill>
                  <a:srgbClr val="FFFF00"/>
                </a:solidFill>
              </a:rPr>
              <a:t>every </a:t>
            </a:r>
            <a:r>
              <a:rPr lang="en-US" sz="2800" b="1" dirty="0">
                <a:solidFill>
                  <a:srgbClr val="FFFF00"/>
                </a:solidFill>
              </a:rPr>
              <a:t>15 seconds</a:t>
            </a:r>
            <a:r>
              <a:rPr lang="en-US" sz="2600" dirty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70% </a:t>
            </a:r>
            <a:r>
              <a:rPr lang="en-US" sz="2600" b="1" dirty="0">
                <a:solidFill>
                  <a:srgbClr val="FFFF00"/>
                </a:solidFill>
              </a:rPr>
              <a:t>of assault cases </a:t>
            </a:r>
            <a:r>
              <a:rPr lang="en-US" sz="2600" dirty="0"/>
              <a:t>handled in hospital ERs involve </a:t>
            </a:r>
            <a:r>
              <a:rPr lang="en-US" sz="2600" b="1" dirty="0">
                <a:solidFill>
                  <a:srgbClr val="FFFF00"/>
                </a:solidFill>
              </a:rPr>
              <a:t>battered women</a:t>
            </a:r>
            <a:r>
              <a:rPr lang="en-US" sz="2600" dirty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US" sz="2600" dirty="0"/>
              <a:t> </a:t>
            </a:r>
            <a:r>
              <a:rPr lang="en-US" sz="2800" b="1" dirty="0">
                <a:solidFill>
                  <a:srgbClr val="FFFF00"/>
                </a:solidFill>
              </a:rPr>
              <a:t>95% </a:t>
            </a:r>
            <a:r>
              <a:rPr lang="en-US" sz="2600" dirty="0"/>
              <a:t>of domestic violence police interventions end w/ the woman being </a:t>
            </a:r>
            <a:r>
              <a:rPr lang="en-US" sz="2600" b="1" dirty="0">
                <a:solidFill>
                  <a:srgbClr val="FFFF00"/>
                </a:solidFill>
              </a:rPr>
              <a:t>sent back </a:t>
            </a:r>
            <a:r>
              <a:rPr lang="en-US" sz="2600" dirty="0"/>
              <a:t>to abusive spouse.</a:t>
            </a:r>
          </a:p>
          <a:p>
            <a:pPr marL="585216" lvl="1" indent="0">
              <a:buNone/>
            </a:pPr>
            <a:endParaRPr lang="en-US" sz="2000" dirty="0"/>
          </a:p>
          <a:p>
            <a:pPr marL="585216" lvl="1" indent="0"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58521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821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>
                <a:solidFill>
                  <a:srgbClr val="FFFF00"/>
                </a:solidFill>
              </a:rPr>
              <a:t>Pastors need to be aware of current developments in field of domestic violence </a:t>
            </a:r>
            <a:r>
              <a:rPr lang="en-US" sz="2800" dirty="0"/>
              <a:t>(C. Doran)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/>
              <a:t>Churches are </a:t>
            </a:r>
            <a:r>
              <a:rPr lang="en-US" sz="2800" u="sng" dirty="0">
                <a:solidFill>
                  <a:srgbClr val="FFFF00"/>
                </a:solidFill>
              </a:rPr>
              <a:t>host settings </a:t>
            </a:r>
            <a:r>
              <a:rPr lang="en-US" sz="2800" dirty="0"/>
              <a:t>for social services, social communities, contributors to justice and world well-being (from </a:t>
            </a:r>
            <a:r>
              <a:rPr lang="en-US" sz="2800" i="1" u="sng" dirty="0" err="1"/>
              <a:t>Chistianity</a:t>
            </a:r>
            <a:r>
              <a:rPr lang="en-US" sz="2800" i="1" u="sng" dirty="0"/>
              <a:t> and Social Work</a:t>
            </a:r>
            <a:r>
              <a:rPr lang="en-US" sz="2800" dirty="0"/>
              <a:t>, Beryl </a:t>
            </a:r>
            <a:r>
              <a:rPr lang="en-US" sz="2800" dirty="0" err="1"/>
              <a:t>Hugen</a:t>
            </a:r>
            <a:r>
              <a:rPr lang="en-US" sz="2800" dirty="0"/>
              <a:t>, NACSW, 1988)</a:t>
            </a:r>
          </a:p>
        </p:txBody>
      </p:sp>
    </p:spTree>
    <p:extLst>
      <p:ext uri="{BB962C8B-B14F-4D97-AF65-F5344CB8AC3E}">
        <p14:creationId xmlns:p14="http://schemas.microsoft.com/office/powerpoint/2010/main" val="37085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CHURCH RESPOND?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	</a:t>
            </a:r>
            <a:r>
              <a:rPr lang="en-US" sz="2800" u="sng" dirty="0">
                <a:solidFill>
                  <a:srgbClr val="FFFF00"/>
                </a:solidFill>
              </a:rPr>
              <a:t>Serve the survivor</a:t>
            </a:r>
            <a:r>
              <a:rPr lang="en-US" dirty="0"/>
              <a:t>.  Provide emergency help for domestic violence.  In areas w/o shelters, church might develop a </a:t>
            </a:r>
            <a:r>
              <a:rPr lang="en-US" u="sng" dirty="0">
                <a:solidFill>
                  <a:srgbClr val="FFFF00"/>
                </a:solidFill>
              </a:rPr>
              <a:t>network of host homes </a:t>
            </a:r>
            <a:r>
              <a:rPr lang="en-US" dirty="0"/>
              <a:t>to provide temporary shelter.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u="sng" dirty="0">
                <a:solidFill>
                  <a:srgbClr val="FFFF00"/>
                </a:solidFill>
              </a:rPr>
              <a:t>Challenging society</a:t>
            </a:r>
            <a:r>
              <a:rPr lang="en-US" dirty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Church leaders can model non-violent modes of treating own families as well as family of God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Reduce social stresses that enhance risk of domestic violence</a:t>
            </a:r>
            <a:r>
              <a:rPr lang="en-US" sz="2600" dirty="0"/>
              <a:t>.  </a:t>
            </a:r>
            <a:r>
              <a:rPr lang="en-US" sz="2600" b="1" dirty="0">
                <a:solidFill>
                  <a:srgbClr val="FFFF00"/>
                </a:solidFill>
              </a:rPr>
              <a:t>Sexism, racism, and poverty are the soil in which family violence grows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80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CHURCH RESPONSE (CON’T.)</a:t>
            </a:r>
          </a:p>
          <a:p>
            <a:pPr lvl="1">
              <a:buFont typeface="Wingdings" pitchFamily="2" charset="2"/>
              <a:buChar char="q"/>
            </a:pPr>
            <a:endParaRPr lang="en-US" dirty="0"/>
          </a:p>
          <a:p>
            <a:pPr lvl="1">
              <a:buFont typeface="Wingdings" pitchFamily="2" charset="2"/>
              <a:buChar char="q"/>
            </a:pPr>
            <a:r>
              <a:rPr lang="en-US" dirty="0"/>
              <a:t>Church has moral responsibility to speak out against domestic violence as </a:t>
            </a:r>
            <a:r>
              <a:rPr lang="en-US" sz="3200" u="sng" dirty="0">
                <a:solidFill>
                  <a:srgbClr val="FFFF00"/>
                </a:solidFill>
              </a:rPr>
              <a:t>EVIL</a:t>
            </a:r>
          </a:p>
          <a:p>
            <a:pPr marL="585216" lvl="1" indent="0">
              <a:buNone/>
            </a:pPr>
            <a:endParaRPr lang="en-US" sz="2800" u="sng" dirty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/>
              <a:t>Church is in a </a:t>
            </a:r>
            <a:r>
              <a:rPr lang="en-US" b="1" dirty="0">
                <a:solidFill>
                  <a:srgbClr val="FFFF00"/>
                </a:solidFill>
              </a:rPr>
              <a:t>strategic place to address </a:t>
            </a:r>
            <a:r>
              <a:rPr lang="en-US" dirty="0"/>
              <a:t>silent social approval that has permitted family violence to flourish in our society</a:t>
            </a:r>
          </a:p>
        </p:txBody>
      </p:sp>
    </p:spTree>
    <p:extLst>
      <p:ext uri="{BB962C8B-B14F-4D97-AF65-F5344CB8AC3E}">
        <p14:creationId xmlns:p14="http://schemas.microsoft.com/office/powerpoint/2010/main" val="117015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dirty="0"/>
              <a:t>Churches can do much to </a:t>
            </a:r>
            <a:r>
              <a:rPr lang="en-US" b="1" dirty="0">
                <a:solidFill>
                  <a:srgbClr val="FFFF00"/>
                </a:solidFill>
              </a:rPr>
              <a:t>PREVENT</a:t>
            </a:r>
            <a:r>
              <a:rPr lang="en-US" dirty="0"/>
              <a:t> domestic violence. They can: </a:t>
            </a:r>
          </a:p>
          <a:p>
            <a:r>
              <a:rPr lang="en-US" sz="2900" dirty="0"/>
              <a:t>1. </a:t>
            </a:r>
            <a:r>
              <a:rPr lang="en-US" sz="2900" b="1" dirty="0">
                <a:solidFill>
                  <a:srgbClr val="FFFF00"/>
                </a:solidFill>
              </a:rPr>
              <a:t>Educate</a:t>
            </a:r>
            <a:r>
              <a:rPr lang="en-US" sz="2900" dirty="0"/>
              <a:t> </a:t>
            </a:r>
            <a:r>
              <a:rPr lang="en-US" sz="2900" b="1" dirty="0">
                <a:solidFill>
                  <a:srgbClr val="FFFF00"/>
                </a:solidFill>
              </a:rPr>
              <a:t>teens</a:t>
            </a:r>
            <a:r>
              <a:rPr lang="en-US" sz="2900" dirty="0"/>
              <a:t> on </a:t>
            </a:r>
            <a:r>
              <a:rPr lang="en-US" sz="2900" b="1" dirty="0">
                <a:solidFill>
                  <a:srgbClr val="FFFF00"/>
                </a:solidFill>
              </a:rPr>
              <a:t>healthy</a:t>
            </a:r>
            <a:r>
              <a:rPr lang="en-US" sz="2900" dirty="0"/>
              <a:t> dating relationships </a:t>
            </a:r>
          </a:p>
          <a:p>
            <a:r>
              <a:rPr lang="en-US" sz="2900" dirty="0"/>
              <a:t>2. </a:t>
            </a:r>
            <a:r>
              <a:rPr lang="en-US" sz="2900" b="1" dirty="0">
                <a:solidFill>
                  <a:srgbClr val="FFFF00"/>
                </a:solidFill>
              </a:rPr>
              <a:t>Teach</a:t>
            </a:r>
            <a:r>
              <a:rPr lang="en-US" sz="2900" dirty="0"/>
              <a:t> the </a:t>
            </a:r>
            <a:r>
              <a:rPr lang="en-US" sz="2900" b="1" dirty="0">
                <a:solidFill>
                  <a:srgbClr val="FFFF00"/>
                </a:solidFill>
              </a:rPr>
              <a:t>proper relationship </a:t>
            </a:r>
            <a:r>
              <a:rPr lang="en-US" sz="2900" dirty="0"/>
              <a:t>between husbands and wives and the misuse of authority. </a:t>
            </a:r>
          </a:p>
          <a:p>
            <a:r>
              <a:rPr lang="en-US" sz="2900" dirty="0"/>
              <a:t>3. </a:t>
            </a:r>
            <a:r>
              <a:rPr lang="en-US" sz="2900" b="1" dirty="0">
                <a:solidFill>
                  <a:srgbClr val="FFFF00"/>
                </a:solidFill>
              </a:rPr>
              <a:t>Create</a:t>
            </a:r>
            <a:r>
              <a:rPr lang="en-US" sz="2900" dirty="0"/>
              <a:t> a </a:t>
            </a:r>
            <a:r>
              <a:rPr lang="en-US" sz="2900" b="1" dirty="0">
                <a:solidFill>
                  <a:srgbClr val="FFFF00"/>
                </a:solidFill>
              </a:rPr>
              <a:t>healing</a:t>
            </a:r>
            <a:r>
              <a:rPr lang="en-US" sz="2900" dirty="0"/>
              <a:t> environment in the church. </a:t>
            </a:r>
          </a:p>
          <a:p>
            <a:r>
              <a:rPr lang="en-US" sz="2900" dirty="0"/>
              <a:t>4. Have a </a:t>
            </a:r>
            <a:r>
              <a:rPr lang="en-US" sz="2900" b="1" u="sng" dirty="0">
                <a:solidFill>
                  <a:srgbClr val="FFFF00"/>
                </a:solidFill>
              </a:rPr>
              <a:t>zero tolerance </a:t>
            </a:r>
            <a:r>
              <a:rPr lang="en-US" sz="2900" dirty="0"/>
              <a:t>for abuse of any kind. </a:t>
            </a:r>
          </a:p>
          <a:p>
            <a:r>
              <a:rPr lang="en-US" sz="2900" dirty="0"/>
              <a:t>5. </a:t>
            </a:r>
            <a:r>
              <a:rPr lang="en-US" sz="2900" b="1" dirty="0">
                <a:solidFill>
                  <a:srgbClr val="FFFF00"/>
                </a:solidFill>
              </a:rPr>
              <a:t>Become familiar with community resources </a:t>
            </a:r>
            <a:r>
              <a:rPr lang="en-US" sz="2900" dirty="0"/>
              <a:t>to help women and families in crisis.</a:t>
            </a: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None/>
            </a:pPr>
            <a:r>
              <a:rPr lang="en-US" sz="2000" dirty="0"/>
              <a:t>Leslie </a:t>
            </a:r>
            <a:r>
              <a:rPr lang="en-US" sz="2000" dirty="0" err="1"/>
              <a:t>Vernick</a:t>
            </a:r>
            <a:r>
              <a:rPr lang="en-US" sz="2000" dirty="0"/>
              <a:t>.  A Biblical Response to Domestic Violence. October 11, 2010. </a:t>
            </a:r>
            <a:r>
              <a:rPr lang="en-US" sz="2000" u="sng" dirty="0"/>
              <a:t>http://leslievernick.blogspot.com/2010/10/biblical-response-to-domestic-violence.html  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288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sz="3000" dirty="0"/>
              <a:t>Church leaders must ask their church(</a:t>
            </a:r>
            <a:r>
              <a:rPr lang="en-US" sz="3000" dirty="0" err="1"/>
              <a:t>es</a:t>
            </a:r>
            <a:r>
              <a:rPr lang="en-US" sz="3000" dirty="0"/>
              <a:t>) some tough questions: </a:t>
            </a:r>
          </a:p>
          <a:p>
            <a:endParaRPr lang="en-US" sz="3000" dirty="0"/>
          </a:p>
          <a:p>
            <a:r>
              <a:rPr lang="en-US" sz="3200" dirty="0"/>
              <a:t>1. Are we the right group?</a:t>
            </a:r>
          </a:p>
          <a:p>
            <a:r>
              <a:rPr lang="en-US" sz="3200" dirty="0"/>
              <a:t>2. Do we have the support of the congregation?</a:t>
            </a:r>
          </a:p>
          <a:p>
            <a:r>
              <a:rPr lang="en-US" sz="3200" dirty="0"/>
              <a:t>3. Are we willing to work w/community &amp; government agencies? </a:t>
            </a:r>
          </a:p>
          <a:p>
            <a:pPr marL="137160" indent="0">
              <a:buNone/>
            </a:pPr>
            <a:endParaRPr lang="en-US" sz="2400" dirty="0"/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338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5562600"/>
          </a:xfrm>
        </p:spPr>
        <p:txBody>
          <a:bodyPr>
            <a:noAutofit/>
          </a:bodyPr>
          <a:lstStyle/>
          <a:p>
            <a:pPr marL="137160" indent="0" algn="ctr">
              <a:buNone/>
            </a:pPr>
            <a:r>
              <a:rPr lang="en-US" dirty="0"/>
              <a:t>Background</a:t>
            </a:r>
            <a:r>
              <a:rPr lang="en-US" sz="1600" dirty="0"/>
              <a:t>	</a:t>
            </a:r>
            <a:endParaRPr lang="en-US" sz="1400" dirty="0"/>
          </a:p>
          <a:p>
            <a:pPr marL="137160" indent="0">
              <a:buNone/>
            </a:pPr>
            <a:endParaRPr lang="en-US" sz="1400" dirty="0"/>
          </a:p>
          <a:p>
            <a:pPr marL="137160" indent="0">
              <a:buNone/>
            </a:pPr>
            <a:endParaRPr lang="en-US" sz="1400" dirty="0"/>
          </a:p>
          <a:p>
            <a:pPr marL="137160" indent="0">
              <a:buNone/>
            </a:pP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800100" y="1519009"/>
            <a:ext cx="7543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Book of Judges was written around 1126 B.C.</a:t>
            </a:r>
          </a:p>
          <a:p>
            <a:endParaRPr lang="en-US" sz="2400" dirty="0"/>
          </a:p>
          <a:p>
            <a:r>
              <a:rPr lang="en-US" sz="2400" dirty="0"/>
              <a:t>Author:  Most likely  Samuel</a:t>
            </a:r>
          </a:p>
          <a:p>
            <a:endParaRPr lang="en-US" sz="2400" dirty="0"/>
          </a:p>
          <a:p>
            <a:r>
              <a:rPr lang="en-US" sz="2400" dirty="0"/>
              <a:t>Theme/Purpose: Sets forth the outcome of an objective morality based on </a:t>
            </a:r>
            <a:r>
              <a:rPr lang="en-US" sz="2400" b="1" i="1" dirty="0">
                <a:solidFill>
                  <a:srgbClr val="FFFF00"/>
                </a:solidFill>
              </a:rPr>
              <a:t>God’s law </a:t>
            </a:r>
            <a:r>
              <a:rPr lang="en-US" sz="2400" dirty="0"/>
              <a:t>vs. the outcome of a subjective morality based on </a:t>
            </a:r>
            <a:r>
              <a:rPr lang="en-US" sz="2400" b="1" i="1" dirty="0">
                <a:solidFill>
                  <a:srgbClr val="FFFF00"/>
                </a:solidFill>
              </a:rPr>
              <a:t>human opinions</a:t>
            </a:r>
            <a:r>
              <a:rPr lang="en-US" sz="2400" b="1" i="1" dirty="0"/>
              <a:t>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FF00"/>
                </a:solidFill>
              </a:rPr>
              <a:t>compare Chapter 2 with 21:25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In this prologue section (</a:t>
            </a:r>
            <a:r>
              <a:rPr lang="en-US" sz="2400" dirty="0" err="1"/>
              <a:t>Chpts</a:t>
            </a:r>
            <a:r>
              <a:rPr lang="en-US" sz="2400" dirty="0"/>
              <a:t>. 17 – 21), it illustrates the danger of guarding evil (19:1 – 20:48)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87070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dirty="0"/>
              <a:t>General steps to effective planning done by churches: </a:t>
            </a:r>
          </a:p>
          <a:p>
            <a:r>
              <a:rPr lang="en-US" sz="3000" dirty="0"/>
              <a:t>1. Do your homework.</a:t>
            </a:r>
          </a:p>
          <a:p>
            <a:r>
              <a:rPr lang="en-US" sz="3000" dirty="0"/>
              <a:t>2. Educate to motivate.</a:t>
            </a:r>
          </a:p>
          <a:p>
            <a:r>
              <a:rPr lang="en-US" sz="3000" dirty="0"/>
              <a:t>3. Organize concerned citizens.</a:t>
            </a:r>
          </a:p>
          <a:p>
            <a:r>
              <a:rPr lang="en-US" sz="3000" dirty="0"/>
              <a:t>4. Build partnerships &amp; alliances.</a:t>
            </a:r>
          </a:p>
          <a:p>
            <a:pPr marL="137160" indent="0">
              <a:buNone/>
            </a:pPr>
            <a:endParaRPr lang="en-US" sz="2400" dirty="0"/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68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sz="2400" dirty="0"/>
              <a:t>General Steps to effective planning done by churches: </a:t>
            </a:r>
          </a:p>
          <a:p>
            <a:r>
              <a:rPr lang="en-US" sz="2400" dirty="0"/>
              <a:t>5. Seek cooperation before confrontation.</a:t>
            </a:r>
          </a:p>
          <a:p>
            <a:r>
              <a:rPr lang="en-US" sz="2400" dirty="0"/>
              <a:t>6. Utilize national expertise.</a:t>
            </a:r>
          </a:p>
          <a:p>
            <a:r>
              <a:rPr lang="en-US" sz="2400" dirty="0"/>
              <a:t>7. Stay focused on your issue.</a:t>
            </a:r>
          </a:p>
          <a:p>
            <a:r>
              <a:rPr lang="en-US" sz="2400" dirty="0"/>
              <a:t>8. </a:t>
            </a:r>
            <a:r>
              <a:rPr lang="en-US" sz="2400" b="1" dirty="0">
                <a:solidFill>
                  <a:srgbClr val="FFFF00"/>
                </a:solidFill>
              </a:rPr>
              <a:t>Practice what you preach</a:t>
            </a:r>
            <a:r>
              <a:rPr lang="en-US" sz="2400" dirty="0"/>
              <a:t>.</a:t>
            </a:r>
          </a:p>
          <a:p>
            <a:r>
              <a:rPr lang="en-US" sz="2400" dirty="0"/>
              <a:t>9. Build relationships of trust that will last.</a:t>
            </a:r>
          </a:p>
          <a:p>
            <a:pPr marL="137160" indent="0">
              <a:buNone/>
            </a:pPr>
            <a:endParaRPr lang="en-US" sz="2400" dirty="0"/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675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709160"/>
          </a:xfrm>
        </p:spPr>
        <p:txBody>
          <a:bodyPr>
            <a:normAutofit fontScale="77500" lnSpcReduction="20000"/>
          </a:bodyPr>
          <a:lstStyle/>
          <a:p>
            <a:pPr marL="137160" indent="0" algn="ctr">
              <a:buNone/>
            </a:pPr>
            <a:r>
              <a:rPr lang="en-US" sz="3600" dirty="0"/>
              <a:t>A Prayer for Walking Free</a:t>
            </a:r>
          </a:p>
          <a:p>
            <a:pPr marL="137160" indent="0" algn="ctr">
              <a:buNone/>
            </a:pPr>
            <a:r>
              <a:rPr lang="en-US" sz="2000" i="1" dirty="0"/>
              <a:t>Adapted from A Woman’s Guide to Spiritual Warfare</a:t>
            </a:r>
          </a:p>
          <a:p>
            <a:pPr marL="137160" indent="0" algn="ctr">
              <a:buNone/>
            </a:pPr>
            <a:endParaRPr lang="en-US" sz="2000" dirty="0"/>
          </a:p>
          <a:p>
            <a:pPr marL="137160" indent="0">
              <a:buNone/>
            </a:pPr>
            <a:r>
              <a:rPr lang="en-US" sz="3500" dirty="0"/>
              <a:t>Oh Great I AM, thank you for shining the light of the Holy Spirit into my heart and revealing to me the areas of bondage where I need deliverance.  Lord Jesus, pride nor fear will not keep me from receiving your healing and freedom.</a:t>
            </a:r>
          </a:p>
          <a:p>
            <a:pPr marL="137160" indent="0">
              <a:buNone/>
            </a:pPr>
            <a:endParaRPr lang="en-US" sz="3500" dirty="0"/>
          </a:p>
          <a:p>
            <a:pPr marL="137160" indent="0">
              <a:buNone/>
            </a:pPr>
            <a:r>
              <a:rPr lang="en-US" sz="3500" dirty="0"/>
              <a:t>I renounce the sin of domestic violence and declare it will no longer have dominion over me.  I close all doors where the enemy has gained entry, and I ask you to seal these areas with the blood of Jesus.</a:t>
            </a:r>
          </a:p>
        </p:txBody>
      </p:sp>
    </p:spTree>
    <p:extLst>
      <p:ext uri="{BB962C8B-B14F-4D97-AF65-F5344CB8AC3E}">
        <p14:creationId xmlns:p14="http://schemas.microsoft.com/office/powerpoint/2010/main" val="80226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 marL="137160" indent="0">
              <a:buNone/>
            </a:pPr>
            <a:r>
              <a:rPr lang="en-US" dirty="0"/>
              <a:t>Holy Spirit, please help to focus my thoughts on the things of God and break my old patterns of thinking and acting.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Holy One, I release my disappointment in You because this happened.  I choose to obey your Word.  Thank you, Lord, for cleansing me.</a:t>
            </a:r>
          </a:p>
        </p:txBody>
      </p:sp>
    </p:spTree>
    <p:extLst>
      <p:ext uri="{BB962C8B-B14F-4D97-AF65-F5344CB8AC3E}">
        <p14:creationId xmlns:p14="http://schemas.microsoft.com/office/powerpoint/2010/main" val="175286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Thank you, Lord, that I am called to freedom and not to domestic violence, and that I will not be ensnared again with a yoke of bondage.</a:t>
            </a:r>
          </a:p>
          <a:p>
            <a:endParaRPr lang="en-US" dirty="0"/>
          </a:p>
          <a:p>
            <a:pPr marL="137160" indent="0">
              <a:buNone/>
            </a:pPr>
            <a:r>
              <a:rPr lang="en-US" dirty="0"/>
              <a:t>I will walk in my freedom and live in my freedom, in the mighty name of Jesus.  Amen!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sz="2000" dirty="0" err="1"/>
              <a:t>Sherrer</a:t>
            </a:r>
            <a:r>
              <a:rPr lang="en-US" sz="2000" dirty="0"/>
              <a:t>, </a:t>
            </a:r>
            <a:r>
              <a:rPr lang="en-US" sz="2000" dirty="0" err="1"/>
              <a:t>Quin</a:t>
            </a:r>
            <a:r>
              <a:rPr lang="en-US" sz="2000" dirty="0"/>
              <a:t> and </a:t>
            </a:r>
            <a:r>
              <a:rPr lang="en-US" sz="2000" dirty="0" err="1"/>
              <a:t>Garlock</a:t>
            </a:r>
            <a:r>
              <a:rPr lang="en-US" sz="2000" dirty="0"/>
              <a:t>, Ruthanne.  </a:t>
            </a:r>
            <a:r>
              <a:rPr lang="en-US" sz="2000" i="1" u="sng" dirty="0"/>
              <a:t>A Woman’s Guide to Spiritual Warfare</a:t>
            </a:r>
            <a:r>
              <a:rPr lang="en-US" sz="2000" dirty="0"/>
              <a:t>.  Vine Books, Ann Arbor, MI, 1991.</a:t>
            </a:r>
          </a:p>
        </p:txBody>
      </p:sp>
    </p:spTree>
    <p:extLst>
      <p:ext uri="{BB962C8B-B14F-4D97-AF65-F5344CB8AC3E}">
        <p14:creationId xmlns:p14="http://schemas.microsoft.com/office/powerpoint/2010/main" val="259827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4000" u="sng" dirty="0"/>
              <a:t>Review</a:t>
            </a:r>
          </a:p>
          <a:p>
            <a:r>
              <a:rPr lang="en-US" dirty="0"/>
              <a:t>We’ve read Judges Chapter 19</a:t>
            </a:r>
          </a:p>
          <a:p>
            <a:r>
              <a:rPr lang="en-US" dirty="0"/>
              <a:t>Where’s God in all this?</a:t>
            </a:r>
          </a:p>
          <a:p>
            <a:r>
              <a:rPr lang="en-US" dirty="0"/>
              <a:t>How do we help survivors who’ve had traumatic experiences  w/ their faith perspective?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0351505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76200" y="198566"/>
            <a:ext cx="8915400" cy="6494085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Georgia" pitchFamily="18" charset="0"/>
                <a:cs typeface="Arial" pitchFamily="34" charset="0"/>
              </a:rPr>
              <a:t>Updated Oct 25, 2011 8:01 PM ET.</a:t>
            </a:r>
            <a:r>
              <a:rPr kumimoji="0" lang="en-US" sz="2300" b="0" i="0" u="none" strike="noStrike" cap="none" normalizeH="0" baseline="0" dirty="0">
                <a:ln>
                  <a:noFill/>
                </a:ln>
                <a:solidFill>
                  <a:srgbClr val="1A303A"/>
                </a:solidFill>
                <a:effectLst/>
                <a:latin typeface="Georgia" pitchFamily="18" charset="0"/>
                <a:cs typeface="Arial" pitchFamily="34" charset="0"/>
              </a:rPr>
              <a:t>	 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Helvetica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Minnesota Vikings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cornerback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 Cook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 was charged Tuesday with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trying to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strangle his girlfriend, </a:t>
            </a:r>
            <a:r>
              <a:rPr kumimoji="0" lang="en-US" sz="2300" b="1" i="1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leaving her with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a bloody nose and lip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in an alleged attack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that jeopardizes his status with the team.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He was charged with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felony domestic assault by strangulation,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which carries a penalty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of up to three years in prison and a $5,000 fine.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24-year-old Cook was arrested early Saturday and released from custody Tuesday on $40,000 bail.  According to the complaint,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Cook became upset early Saturday when he found out his girlfriend of 10 months had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spoken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to an ex-boyfriend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woman told police Cook threw her on the bed at his home near the team's suburban headquarters in Eden Prairie, </a:t>
            </a:r>
            <a:r>
              <a:rPr kumimoji="0" lang="en-US" sz="2300" b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got on top of her, and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grabbed her neck with an open hand, constricting her ability to breathe.</a:t>
            </a:r>
            <a:r>
              <a:rPr kumimoji="0" lang="en-US" sz="23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"/>
                <a:cs typeface="Arial" pitchFamily="34" charset="0"/>
              </a:rPr>
              <a:t> 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complaint said the woman freed herself by grabbing Cook's hair, which he wears in shoulder-length dreadlocks.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Cook then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struck her in the ear, sending her crashing into a wall.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As the woman ran to the living room,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he grabbed her neck again and squeezed it.  </a:t>
            </a:r>
            <a:endParaRPr kumimoji="0" lang="en-US" sz="2300" b="0" i="0" u="sng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Helvetic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11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04800" y="108436"/>
            <a:ext cx="8686800" cy="6247864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Hennepin County Attorney Mike Freeman said at a news conference that Cook answered the door to the house and </a:t>
            </a: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officers found the woman with a bloody nose and upper lip. She had marks on her neck and hemorrhaging in her eye.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'Cook apologized Tuesday on his Twitter account to the fans, Vikings ownership and the coaching staff, his teammates and friends and family and said</a:t>
            </a: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, ''There's always two sides to a story!!'‘</a:t>
            </a:r>
            <a:r>
              <a:rPr kumimoji="0" lang="en-US" sz="2100" b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penalty for domestic abuse strangulation was enhanced to a felony in 2005</a:t>
            </a: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'</a:t>
            </a: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'Before the law was changed, you could strangle someone nearly to death and the most serious thing you could be charged with was a </a:t>
            </a:r>
            <a:r>
              <a:rPr kumimoji="0" lang="en-US" sz="21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misdemeanor</a:t>
            </a: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punishable by at most 90 days in jail</a:t>
            </a: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,'' said Minneapolis Attorney Susan Gaertner, who helped spearhead the legislation while serving as Ramsey County Attorney. ''There was a great deal of research showing that an incident of strangulation is a huge red flag that a pattern of violence is escalating.''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Freeman said his office has prosecuted more than 20 of these cases this year.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21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13716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NATIONAL DECLARATION</a:t>
            </a:r>
          </a:p>
          <a:p>
            <a:pPr marL="13716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BY RELIGIOUS AND SPIRITUAL LEADERS</a:t>
            </a:r>
          </a:p>
          <a:p>
            <a:pPr marL="13716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TO ADDRESSVIOLENCE AGAINST WOMEN</a:t>
            </a:r>
          </a:p>
          <a:p>
            <a:pPr marL="137160" indent="0" algn="ctr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137160" indent="0">
              <a:buNone/>
            </a:pPr>
            <a:r>
              <a:rPr lang="en-US" dirty="0">
                <a:solidFill>
                  <a:srgbClr val="FFFF00"/>
                </a:solidFill>
              </a:rPr>
              <a:t>WE PROCLAIM WITH ONE VOICE AS NATIONAL SPIRITUAL AND RELIGIOUS 					LEADERS</a:t>
            </a:r>
          </a:p>
          <a:p>
            <a:r>
              <a:rPr lang="en-US" dirty="0"/>
              <a:t>THAT VIOLENCE AGAINST WOMEN EXISTS IN ALL COMMUNITIES, INCLUDING OUR OWN,</a:t>
            </a:r>
          </a:p>
          <a:p>
            <a:r>
              <a:rPr lang="en-US" dirty="0">
                <a:solidFill>
                  <a:srgbClr val="002060"/>
                </a:solidFill>
              </a:rPr>
              <a:t>AND IS MORALLY, SPIRITUALLY AND UNIVERSALLY INTOLERABLE.</a:t>
            </a:r>
          </a:p>
          <a:p>
            <a:r>
              <a:rPr lang="en-US" dirty="0"/>
              <a:t>WE ACKNOWLEDGE THAT OUR SACRED TEXTS, TRADITIONS AND VALUES</a:t>
            </a:r>
          </a:p>
          <a:p>
            <a:pPr marL="13716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HAVE TOO OFTEN BEEN MISUSED TO PERPETUATE AND CONDONE ABUSE.</a:t>
            </a:r>
          </a:p>
          <a:p>
            <a:r>
              <a:rPr lang="en-US" dirty="0"/>
              <a:t>WE COMMIT OURSELVES TO WORKING TOWARD THE DAY WHEN</a:t>
            </a:r>
          </a:p>
          <a:p>
            <a:r>
              <a:rPr lang="en-US" dirty="0">
                <a:solidFill>
                  <a:srgbClr val="002060"/>
                </a:solidFill>
              </a:rPr>
              <a:t>ALL WOMEN WILL BE SAFE AND ABUSE WILL BE NO MORE.</a:t>
            </a:r>
          </a:p>
          <a:p>
            <a:r>
              <a:rPr lang="en-US" dirty="0"/>
              <a:t>WE DRAW UPON OUR HEALING TEXTS AND PRACTICES TO</a:t>
            </a:r>
          </a:p>
          <a:p>
            <a:pPr marL="13716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HELP MAKE OUR FAMILIES AND SOCIETIES WHOLE.</a:t>
            </a:r>
          </a:p>
          <a:p>
            <a:r>
              <a:rPr lang="en-US" dirty="0"/>
              <a:t>OUR RELIGIOUS AND SPIRITUAL TRADITIONS COMPEL US TO WORK FOR</a:t>
            </a:r>
          </a:p>
          <a:p>
            <a:pPr marL="13716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JUSTICE AND THE ERADICATION OF VIOLENCE AGAINST WOMEN.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WE CALL UPON PEOPLE OF ALL RELIGIOUS AND SPIRITUAL  TRADITIONS  TO</a:t>
            </a:r>
          </a:p>
          <a:p>
            <a:pPr marL="137160" indent="0">
              <a:buNone/>
            </a:pPr>
            <a:r>
              <a:rPr lang="en-US" dirty="0"/>
              <a:t>JOIN US.</a:t>
            </a:r>
          </a:p>
          <a:p>
            <a:pPr marL="137160" indent="0" algn="ctr">
              <a:buNone/>
            </a:pPr>
            <a:r>
              <a:rPr lang="en-US" dirty="0"/>
              <a:t>APRIL 5, 2006  </a:t>
            </a:r>
            <a:r>
              <a:rPr lang="en-US" b="1" dirty="0">
                <a:solidFill>
                  <a:srgbClr val="FFFF00"/>
                </a:solidFill>
                <a:hlinkClick r:id="rId2"/>
              </a:rPr>
              <a:t>www.faithtrustinstitute.org/declaration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05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904656"/>
              </p:ext>
            </p:extLst>
          </p:nvPr>
        </p:nvGraphicFramePr>
        <p:xfrm>
          <a:off x="800100" y="1676400"/>
          <a:ext cx="7543800" cy="4919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resentation" r:id="rId4" imgW="2793605" imgH="2095587" progId="PowerPoint.Show.8">
                  <p:embed/>
                </p:oleObj>
              </mc:Choice>
              <mc:Fallback>
                <p:oleObj name="Presentation" r:id="rId4" imgW="2793605" imgH="2095587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0100" y="1676400"/>
                        <a:ext cx="7543800" cy="4919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847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6" name="applaus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55626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600" dirty="0"/>
              <a:t>	</a:t>
            </a:r>
            <a:r>
              <a:rPr lang="en-US" dirty="0"/>
              <a:t>Judges Chapter 19  </a:t>
            </a:r>
            <a:r>
              <a:rPr lang="en-US" i="1" u="sng" dirty="0"/>
              <a:t> New Living Translation  </a:t>
            </a:r>
          </a:p>
          <a:p>
            <a:pPr marL="137160" indent="0">
              <a:buNone/>
            </a:pPr>
            <a:r>
              <a:rPr lang="en-US" i="1" u="sng" dirty="0"/>
              <a:t> </a:t>
            </a:r>
          </a:p>
          <a:p>
            <a:r>
              <a:rPr lang="en-US" sz="3000" dirty="0">
                <a:solidFill>
                  <a:schemeClr val="bg1"/>
                </a:solidFill>
              </a:rPr>
              <a:t>1</a:t>
            </a:r>
            <a:r>
              <a:rPr lang="en-US" sz="3000" dirty="0"/>
              <a:t>  </a:t>
            </a:r>
            <a:r>
              <a:rPr lang="en-US" sz="3000" b="1" u="sng" dirty="0">
                <a:solidFill>
                  <a:srgbClr val="FFFF00"/>
                </a:solidFill>
              </a:rPr>
              <a:t>Now in those days Israel had no king</a:t>
            </a:r>
            <a:r>
              <a:rPr lang="en-US" sz="3000" b="1" dirty="0">
                <a:solidFill>
                  <a:srgbClr val="FFFF00"/>
                </a:solidFill>
              </a:rPr>
              <a:t>. </a:t>
            </a:r>
            <a:r>
              <a:rPr lang="en-US" sz="3000" dirty="0"/>
              <a:t>There was a man from the </a:t>
            </a:r>
            <a:r>
              <a:rPr lang="en-US" sz="3000" b="1" dirty="0">
                <a:solidFill>
                  <a:srgbClr val="FFFF00"/>
                </a:solidFill>
              </a:rPr>
              <a:t>tribe of Levi</a:t>
            </a:r>
            <a:r>
              <a:rPr lang="en-US" sz="3000" dirty="0"/>
              <a:t> living in a remote area of the hill country of Ephraim. One day he brought home </a:t>
            </a:r>
            <a:r>
              <a:rPr lang="en-US" sz="3000" b="1" dirty="0">
                <a:solidFill>
                  <a:srgbClr val="FFFF00"/>
                </a:solidFill>
              </a:rPr>
              <a:t>a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FFFF00"/>
                </a:solidFill>
              </a:rPr>
              <a:t>woman</a:t>
            </a:r>
            <a:r>
              <a:rPr lang="en-US" sz="3000" dirty="0"/>
              <a:t> from Bethlehem in Judah </a:t>
            </a:r>
            <a:r>
              <a:rPr lang="en-US" sz="3000" b="1" dirty="0">
                <a:solidFill>
                  <a:srgbClr val="FFFF00"/>
                </a:solidFill>
              </a:rPr>
              <a:t>to be his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FFFF00"/>
                </a:solidFill>
              </a:rPr>
              <a:t>concubine</a:t>
            </a:r>
            <a:r>
              <a:rPr lang="en-US" sz="3000" dirty="0"/>
              <a:t>. </a:t>
            </a:r>
            <a:r>
              <a:rPr lang="en-US" sz="3000" dirty="0">
                <a:solidFill>
                  <a:schemeClr val="bg1"/>
                </a:solidFill>
              </a:rPr>
              <a:t>2</a:t>
            </a:r>
            <a:r>
              <a:rPr lang="en-US" sz="3000" dirty="0"/>
              <a:t> But she became angry with him and returned to her father’s home in Bethlehem.</a:t>
            </a:r>
            <a:endParaRPr lang="en-US" sz="3000" dirty="0">
              <a:solidFill>
                <a:srgbClr val="FFC000"/>
              </a:solidFill>
            </a:endParaRPr>
          </a:p>
          <a:p>
            <a:endParaRPr lang="en-US" sz="1400" dirty="0"/>
          </a:p>
          <a:p>
            <a:pPr marL="13716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4972237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pPr algn="ctr"/>
            <a:r>
              <a:rPr lang="en-US" sz="32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24749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55626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600" dirty="0"/>
              <a:t>	</a:t>
            </a:r>
            <a:r>
              <a:rPr lang="en-US" dirty="0"/>
              <a:t>Judges Chapter 19  </a:t>
            </a:r>
            <a:r>
              <a:rPr lang="en-US" i="1" u="sng" dirty="0"/>
              <a:t> New Living Translation   </a:t>
            </a:r>
          </a:p>
          <a:p>
            <a:r>
              <a:rPr lang="en-US" sz="3000" dirty="0">
                <a:solidFill>
                  <a:srgbClr val="FFC000"/>
                </a:solidFill>
              </a:rPr>
              <a:t>After about four months</a:t>
            </a:r>
            <a:r>
              <a:rPr lang="en-US" sz="3000" dirty="0"/>
              <a:t>, </a:t>
            </a:r>
            <a:r>
              <a:rPr lang="en-US" sz="3000" dirty="0">
                <a:solidFill>
                  <a:schemeClr val="bg1"/>
                </a:solidFill>
              </a:rPr>
              <a:t>3</a:t>
            </a:r>
            <a:r>
              <a:rPr lang="en-US" sz="3000" dirty="0">
                <a:solidFill>
                  <a:srgbClr val="FFC000"/>
                </a:solidFill>
              </a:rPr>
              <a:t>  </a:t>
            </a:r>
            <a:r>
              <a:rPr lang="en-US" sz="3000" b="1" dirty="0">
                <a:solidFill>
                  <a:schemeClr val="tx1">
                    <a:lumMod val="95000"/>
                  </a:schemeClr>
                </a:solidFill>
              </a:rPr>
              <a:t>her husband set out for Bethlehem to speak personally to her and persuade her to come back. He took with him a servant and a pair of donkeys. When he arrived at  her father’s house,</a:t>
            </a:r>
            <a:r>
              <a:rPr lang="en-US" sz="3000" dirty="0">
                <a:solidFill>
                  <a:srgbClr val="FFC000"/>
                </a:solidFill>
              </a:rPr>
              <a:t> her father saw </a:t>
            </a:r>
            <a:r>
              <a:rPr lang="en-US" sz="3000" u="sng" dirty="0">
                <a:solidFill>
                  <a:srgbClr val="FFC000"/>
                </a:solidFill>
              </a:rPr>
              <a:t>him and welcomed him</a:t>
            </a:r>
            <a:r>
              <a:rPr lang="en-US" sz="3000" dirty="0"/>
              <a:t>. </a:t>
            </a:r>
            <a:r>
              <a:rPr lang="en-US" sz="3000" dirty="0">
                <a:solidFill>
                  <a:schemeClr val="bg1"/>
                </a:solidFill>
              </a:rPr>
              <a:t>4</a:t>
            </a:r>
            <a:r>
              <a:rPr lang="en-US" sz="3000" dirty="0"/>
              <a:t> </a:t>
            </a:r>
            <a:r>
              <a:rPr lang="en-US" sz="3000" b="1" dirty="0">
                <a:solidFill>
                  <a:schemeClr val="tx1">
                    <a:lumMod val="95000"/>
                  </a:schemeClr>
                </a:solidFill>
              </a:rPr>
              <a:t>Her father urged him to stay awhile, so he stayed </a:t>
            </a:r>
            <a:r>
              <a:rPr lang="en-US" sz="3000" b="1" dirty="0">
                <a:solidFill>
                  <a:srgbClr val="FFFF00"/>
                </a:solidFill>
              </a:rPr>
              <a:t>three days</a:t>
            </a:r>
            <a:r>
              <a:rPr lang="en-US" sz="3000" b="1" dirty="0">
                <a:solidFill>
                  <a:schemeClr val="tx1">
                    <a:lumMod val="95000"/>
                  </a:schemeClr>
                </a:solidFill>
              </a:rPr>
              <a:t>, eating, drinking, and sleeping there.</a:t>
            </a:r>
          </a:p>
          <a:p>
            <a:endParaRPr lang="en-US" sz="1400" dirty="0"/>
          </a:p>
          <a:p>
            <a:pPr marL="13716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580120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44" y="838200"/>
            <a:ext cx="8153400" cy="55626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600" dirty="0"/>
              <a:t>	</a:t>
            </a:r>
            <a:endParaRPr lang="en-US" i="1" u="sng" dirty="0"/>
          </a:p>
          <a:p>
            <a:r>
              <a:rPr lang="en-US" sz="2400" dirty="0">
                <a:solidFill>
                  <a:schemeClr val="bg1"/>
                </a:solidFill>
              </a:rPr>
              <a:t>5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b="1" dirty="0"/>
              <a:t>On the </a:t>
            </a:r>
            <a:r>
              <a:rPr lang="en-US" sz="2400" b="1" dirty="0">
                <a:solidFill>
                  <a:srgbClr val="FFFF00"/>
                </a:solidFill>
              </a:rPr>
              <a:t>fourth day </a:t>
            </a:r>
            <a:r>
              <a:rPr lang="en-US" sz="2400" b="1" dirty="0"/>
              <a:t>the man was up early, ready to leave, but the woman’s father said to his son-in-law, “Have something to eat before you go.” </a:t>
            </a:r>
            <a:r>
              <a:rPr lang="en-US" sz="2400" b="1" dirty="0">
                <a:solidFill>
                  <a:schemeClr val="bg1"/>
                </a:solidFill>
              </a:rPr>
              <a:t>6</a:t>
            </a:r>
            <a:r>
              <a:rPr lang="en-US" sz="2400" b="1" dirty="0"/>
              <a:t>  So the two men sat down together and had something to eat and drink. Then the woman’s father said, “Please stay another night and enjoy yourself.” </a:t>
            </a:r>
            <a:r>
              <a:rPr lang="en-US" sz="2400" b="1" dirty="0">
                <a:solidFill>
                  <a:schemeClr val="bg1"/>
                </a:solidFill>
              </a:rPr>
              <a:t>7</a:t>
            </a:r>
            <a:r>
              <a:rPr lang="en-US" sz="2400" b="1" dirty="0"/>
              <a:t>  The man got up to leave, but his father-in-law kept urging him to stay, so he finally gave in and stayed the night.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>
                <a:solidFill>
                  <a:schemeClr val="bg1"/>
                </a:solidFill>
              </a:rPr>
              <a:t>8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On the </a:t>
            </a:r>
            <a:r>
              <a:rPr lang="en-US" sz="2400" b="1" dirty="0">
                <a:solidFill>
                  <a:srgbClr val="FFFF00"/>
                </a:solidFill>
              </a:rPr>
              <a:t>morning of the fifth day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he was up early again, ready to leave, and again the woman’s father said, “Have something to eat; then you can leave later this afternoon.” So they had another day of feasting.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617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hlinkClick r:id="rId3"/>
              </a:rPr>
              <a:t>16</a:t>
            </a:r>
            <a:r>
              <a:rPr lang="en-US" dirty="0"/>
              <a:t>That evening an old man came home from his work in the fields. He was from the hill country of Ephraim, but he was living in </a:t>
            </a:r>
            <a:r>
              <a:rPr lang="en-US" dirty="0" err="1"/>
              <a:t>Gibeah</a:t>
            </a:r>
            <a:r>
              <a:rPr lang="en-US" dirty="0"/>
              <a:t>, where the people were from the tribe of Benjamin. </a:t>
            </a:r>
            <a:r>
              <a:rPr lang="en-US" b="1" dirty="0">
                <a:hlinkClick r:id="rId4"/>
              </a:rPr>
              <a:t>17</a:t>
            </a:r>
            <a:r>
              <a:rPr lang="en-US" dirty="0"/>
              <a:t>When he saw </a:t>
            </a:r>
            <a:r>
              <a:rPr lang="en-US" b="1" dirty="0">
                <a:solidFill>
                  <a:srgbClr val="FFFF00"/>
                </a:solidFill>
              </a:rPr>
              <a:t>the travelers sitting in the town square</a:t>
            </a:r>
            <a:r>
              <a:rPr lang="en-US" dirty="0"/>
              <a:t>, he asked them where they were from and where they were going.</a:t>
            </a:r>
            <a:endParaRPr lang="en-US" b="1" dirty="0">
              <a:hlinkClick r:id="rId5"/>
            </a:endParaRPr>
          </a:p>
          <a:p>
            <a:r>
              <a:rPr lang="en-US" b="1" dirty="0">
                <a:hlinkClick r:id="rId5"/>
              </a:rPr>
              <a:t>18</a:t>
            </a:r>
            <a:r>
              <a:rPr lang="en-US" dirty="0"/>
              <a:t>“We have been in Bethlehem in Judah,” the man replied. “We are on our way to a remote area in the hill country of Ephraim, which is my home. I traveled to Bethlehem, and now I’m returning </a:t>
            </a:r>
            <a:r>
              <a:rPr lang="en-US" dirty="0" err="1"/>
              <a:t>home.</a:t>
            </a:r>
            <a:r>
              <a:rPr lang="en-US" baseline="30000" dirty="0" err="1">
                <a:hlinkClick r:id="rId6" action="ppaction://hlinkfile"/>
              </a:rPr>
              <a:t>c</a:t>
            </a:r>
            <a:r>
              <a:rPr lang="en-US" dirty="0"/>
              <a:t> But no one has taken us in for the night, ….</a:t>
            </a:r>
          </a:p>
        </p:txBody>
      </p:sp>
    </p:spTree>
    <p:extLst>
      <p:ext uri="{BB962C8B-B14F-4D97-AF65-F5344CB8AC3E}">
        <p14:creationId xmlns:p14="http://schemas.microsoft.com/office/powerpoint/2010/main" val="128209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20</a:t>
            </a:r>
            <a:r>
              <a:rPr lang="en-US" dirty="0"/>
              <a:t>“You are welcome to stay with me,” the old man said. “I will give you anything you might need. But whatever you do, don’t spend the night in the square.”</a:t>
            </a:r>
          </a:p>
          <a:p>
            <a:r>
              <a:rPr lang="en-US" dirty="0"/>
              <a:t> </a:t>
            </a:r>
            <a:r>
              <a:rPr lang="en-US" b="1" dirty="0">
                <a:hlinkClick r:id="rId4"/>
              </a:rPr>
              <a:t>21</a:t>
            </a:r>
            <a:r>
              <a:rPr lang="en-US" dirty="0"/>
              <a:t>So he took them home with him and fed the donkeys. After they washed their feet, they ate and drank together.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72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Autofit/>
          </a:bodyPr>
          <a:lstStyle/>
          <a:p>
            <a:r>
              <a:rPr lang="en-US" sz="2400" b="1" dirty="0">
                <a:hlinkClick r:id="rId3"/>
              </a:rPr>
              <a:t>22</a:t>
            </a:r>
            <a:r>
              <a:rPr lang="en-US" sz="2400" b="1" dirty="0"/>
              <a:t> </a:t>
            </a:r>
            <a:r>
              <a:rPr lang="en-US" sz="3000" dirty="0"/>
              <a:t>While they were enjoying themselves, a crowd of troublemakers from the town surrounded the house. They began beating at the door and shouting to the old man, </a:t>
            </a:r>
            <a:r>
              <a:rPr lang="en-US" sz="3000" b="1" dirty="0">
                <a:solidFill>
                  <a:srgbClr val="FFFF00"/>
                </a:solidFill>
              </a:rPr>
              <a:t>“Bring out the man who is staying with you so </a:t>
            </a:r>
            <a:r>
              <a:rPr lang="en-US" sz="3000" b="1" u="sng" dirty="0">
                <a:solidFill>
                  <a:srgbClr val="FFFF00"/>
                </a:solidFill>
              </a:rPr>
              <a:t>we can have sex with him</a:t>
            </a:r>
            <a:r>
              <a:rPr lang="en-US" sz="3000" b="1" dirty="0">
                <a:solidFill>
                  <a:srgbClr val="FFFF0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95248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3119</TotalTime>
  <Words>2276</Words>
  <Application>Microsoft Office PowerPoint</Application>
  <PresentationFormat>On-screen Show (4:3)</PresentationFormat>
  <Paragraphs>262</Paragraphs>
  <Slides>40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5" baseType="lpstr">
      <vt:lpstr>Arial</vt:lpstr>
      <vt:lpstr>Book Antiqua</vt:lpstr>
      <vt:lpstr>Calibri</vt:lpstr>
      <vt:lpstr>Carmine Tango</vt:lpstr>
      <vt:lpstr>Garamond</vt:lpstr>
      <vt:lpstr>Georgia</vt:lpstr>
      <vt:lpstr>Helvetica</vt:lpstr>
      <vt:lpstr>Lucida Sans</vt:lpstr>
      <vt:lpstr>Times New Roman</vt:lpstr>
      <vt:lpstr>Verdana</vt:lpstr>
      <vt:lpstr>Wingdings</vt:lpstr>
      <vt:lpstr>Wingdings 2</vt:lpstr>
      <vt:lpstr>Wingdings 3</vt:lpstr>
      <vt:lpstr>Apex</vt:lpstr>
      <vt:lpstr>Presentation</vt:lpstr>
      <vt:lpstr>Part II Domestic Violence:  The View from our Faith 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PowerPoint Presentation</vt:lpstr>
      <vt:lpstr>PowerPoint Presentation</vt:lpstr>
      <vt:lpstr>Domestic Violence:  The View from our Faith</vt:lpstr>
      <vt:lpstr>Domestic Violence:  The View from our Faith</vt:lpstr>
      <vt:lpstr>Domestic Violence:  The View from our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II What:  Domestic Violence:  The View from our Faith</dc:title>
  <dc:creator>Willie</dc:creator>
  <cp:lastModifiedBy>Anita Glaster</cp:lastModifiedBy>
  <cp:revision>183</cp:revision>
  <dcterms:created xsi:type="dcterms:W3CDTF">2011-08-25T01:54:19Z</dcterms:created>
  <dcterms:modified xsi:type="dcterms:W3CDTF">2018-06-14T20:20:21Z</dcterms:modified>
</cp:coreProperties>
</file>